
<file path=[Content_Types].xml><?xml version="1.0" encoding="utf-8"?>
<Types xmlns="http://schemas.openxmlformats.org/package/2006/content-types">
  <Default Extension="bin" ContentType="audio/unknown"/>
  <Default Extension="jpe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81" r:id="rId8"/>
    <p:sldId id="263" r:id="rId9"/>
    <p:sldId id="264" r:id="rId10"/>
    <p:sldId id="265" r:id="rId11"/>
    <p:sldId id="268" r:id="rId12"/>
    <p:sldId id="282" r:id="rId13"/>
    <p:sldId id="283" r:id="rId14"/>
    <p:sldId id="284" r:id="rId15"/>
    <p:sldId id="269" r:id="rId16"/>
    <p:sldId id="270" r:id="rId17"/>
    <p:sldId id="271" r:id="rId18"/>
    <p:sldId id="272" r:id="rId19"/>
    <p:sldId id="276" r:id="rId20"/>
    <p:sldId id="278" r:id="rId21"/>
    <p:sldId id="279" r:id="rId22"/>
    <p:sldId id="280" r:id="rId2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Comic Sans MS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Comic Sans MS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Comic Sans MS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Comic Sans MS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B732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7"/>
    <p:restoredTop sz="94668"/>
  </p:normalViewPr>
  <p:slideViewPr>
    <p:cSldViewPr>
      <p:cViewPr varScale="1">
        <p:scale>
          <a:sx n="119" d="100"/>
          <a:sy n="119" d="100"/>
        </p:scale>
        <p:origin x="1680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954C3B6-66BC-0E49-9076-60700C487A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4500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Chapter 1 </a:t>
            </a:r>
            <a:r>
              <a:rPr lang="en-US">
                <a:sym typeface="Symbol" charset="2"/>
              </a:rPr>
              <a:t></a:t>
            </a:r>
            <a:r>
              <a:rPr lang="en-US"/>
              <a:t> Introduction                                                                                                </a:t>
            </a:r>
            <a:fld id="{3972BCF4-C21C-AF4E-80A5-BEFE7F9B823A}" type="slidenum">
              <a:rPr lang="en-US">
                <a:latin typeface="Times New Roman" charset="0"/>
              </a:rPr>
              <a:pPr>
                <a:defRPr/>
              </a:pPr>
              <a:t>‹#›</a:t>
            </a:fld>
            <a:endParaRPr lang="en-US">
              <a:latin typeface="Times New Roman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Chapter 1 </a:t>
            </a:r>
            <a:r>
              <a:rPr lang="en-US">
                <a:sym typeface="Symbol" charset="2"/>
              </a:rPr>
              <a:t></a:t>
            </a:r>
            <a:r>
              <a:rPr lang="en-US"/>
              <a:t> Introduction                                                                                                </a:t>
            </a:r>
            <a:fld id="{2C98CA54-A0DA-9F44-A16E-D9D45CDD8E4D}" type="slidenum">
              <a:rPr lang="en-US">
                <a:latin typeface="Times New Roman" charset="0"/>
              </a:rPr>
              <a:pPr>
                <a:defRPr/>
              </a:pPr>
              <a:t>‹#›</a:t>
            </a:fld>
            <a:endParaRPr lang="en-US">
              <a:latin typeface="Times New Roman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334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334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Chapter 1 </a:t>
            </a:r>
            <a:r>
              <a:rPr lang="en-US">
                <a:sym typeface="Symbol" charset="2"/>
              </a:rPr>
              <a:t></a:t>
            </a:r>
            <a:r>
              <a:rPr lang="en-US"/>
              <a:t> Introduction                                                                                                </a:t>
            </a:r>
            <a:fld id="{0DA29B5F-B1E6-F34A-9953-ED3F93256261}" type="slidenum">
              <a:rPr lang="en-US">
                <a:latin typeface="Times New Roman" charset="0"/>
              </a:rPr>
              <a:pPr>
                <a:defRPr/>
              </a:pPr>
              <a:t>‹#›</a:t>
            </a:fld>
            <a:endParaRPr lang="en-US">
              <a:latin typeface="Times New Roman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Chapter 1 </a:t>
            </a:r>
            <a:r>
              <a:rPr lang="en-US">
                <a:sym typeface="Symbol" charset="2"/>
              </a:rPr>
              <a:t></a:t>
            </a:r>
            <a:r>
              <a:rPr lang="en-US"/>
              <a:t> Introduction                                                                                                </a:t>
            </a:r>
            <a:fld id="{A8267204-F182-034A-8F1D-3EB89C441300}" type="slidenum">
              <a:rPr lang="en-US">
                <a:latin typeface="Times New Roman" charset="0"/>
              </a:rPr>
              <a:pPr>
                <a:defRPr/>
              </a:pPr>
              <a:t>‹#›</a:t>
            </a:fld>
            <a:endParaRPr lang="en-US">
              <a:latin typeface="Times New Roman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Chapter 1 </a:t>
            </a:r>
            <a:r>
              <a:rPr lang="en-US">
                <a:sym typeface="Symbol" charset="2"/>
              </a:rPr>
              <a:t></a:t>
            </a:r>
            <a:r>
              <a:rPr lang="en-US"/>
              <a:t> Introduction                                                                                                </a:t>
            </a:r>
            <a:fld id="{5EE13CC8-324E-9C4E-8316-CEAFAF836EDD}" type="slidenum">
              <a:rPr lang="en-US">
                <a:latin typeface="Times New Roman" charset="0"/>
              </a:rPr>
              <a:pPr>
                <a:defRPr/>
              </a:pPr>
              <a:t>‹#›</a:t>
            </a:fld>
            <a:endParaRPr lang="en-US">
              <a:latin typeface="Times New Roman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Chapter 1 </a:t>
            </a:r>
            <a:r>
              <a:rPr lang="en-US">
                <a:sym typeface="Symbol" charset="2"/>
              </a:rPr>
              <a:t></a:t>
            </a:r>
            <a:r>
              <a:rPr lang="en-US"/>
              <a:t> Introduction                                                                                                </a:t>
            </a:r>
            <a:fld id="{B2AF5185-86F7-0449-9F87-15B10D2B28C6}" type="slidenum">
              <a:rPr lang="en-US">
                <a:latin typeface="Times New Roman" charset="0"/>
              </a:rPr>
              <a:pPr>
                <a:defRPr/>
              </a:pPr>
              <a:t>‹#›</a:t>
            </a:fld>
            <a:endParaRPr lang="en-US">
              <a:latin typeface="Times New Roman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Chapter 1 </a:t>
            </a:r>
            <a:r>
              <a:rPr lang="en-US">
                <a:sym typeface="Symbol" charset="2"/>
              </a:rPr>
              <a:t></a:t>
            </a:r>
            <a:r>
              <a:rPr lang="en-US"/>
              <a:t> Introduction                                                                                                </a:t>
            </a:r>
            <a:fld id="{6DABBC37-9CC1-CF4B-8411-B78C6C870F45}" type="slidenum">
              <a:rPr lang="en-US">
                <a:latin typeface="Times New Roman" charset="0"/>
              </a:rPr>
              <a:pPr>
                <a:defRPr/>
              </a:pPr>
              <a:t>‹#›</a:t>
            </a:fld>
            <a:endParaRPr lang="en-US">
              <a:latin typeface="Times New Roman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Chapter 1 </a:t>
            </a:r>
            <a:r>
              <a:rPr lang="en-US">
                <a:sym typeface="Symbol" charset="2"/>
              </a:rPr>
              <a:t></a:t>
            </a:r>
            <a:r>
              <a:rPr lang="en-US"/>
              <a:t> Introduction                                                                                                </a:t>
            </a:r>
            <a:fld id="{03D1B108-9418-414A-91B7-20EA24F851A2}" type="slidenum">
              <a:rPr lang="en-US">
                <a:latin typeface="Times New Roman" charset="0"/>
              </a:rPr>
              <a:pPr>
                <a:defRPr/>
              </a:pPr>
              <a:t>‹#›</a:t>
            </a:fld>
            <a:endParaRPr lang="en-US">
              <a:latin typeface="Times New Roman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Chapter 1 </a:t>
            </a:r>
            <a:r>
              <a:rPr lang="en-US">
                <a:sym typeface="Symbol" charset="2"/>
              </a:rPr>
              <a:t></a:t>
            </a:r>
            <a:r>
              <a:rPr lang="en-US"/>
              <a:t> Introduction                                                                                                </a:t>
            </a:r>
            <a:fld id="{BFB91C00-F9B4-5848-A184-DF75A1136B0C}" type="slidenum">
              <a:rPr lang="en-US">
                <a:latin typeface="Times New Roman" charset="0"/>
              </a:rPr>
              <a:pPr>
                <a:defRPr/>
              </a:pPr>
              <a:t>‹#›</a:t>
            </a:fld>
            <a:endParaRPr lang="en-US">
              <a:latin typeface="Times New Roman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Chapter 1 </a:t>
            </a:r>
            <a:r>
              <a:rPr lang="en-US">
                <a:sym typeface="Symbol" charset="2"/>
              </a:rPr>
              <a:t></a:t>
            </a:r>
            <a:r>
              <a:rPr lang="en-US"/>
              <a:t> Introduction                                                                                                </a:t>
            </a:r>
            <a:fld id="{10549A56-BB32-0E46-ADB8-AFC78602F814}" type="slidenum">
              <a:rPr lang="en-US">
                <a:latin typeface="Times New Roman" charset="0"/>
              </a:rPr>
              <a:pPr>
                <a:defRPr/>
              </a:pPr>
              <a:t>‹#›</a:t>
            </a:fld>
            <a:endParaRPr lang="en-US">
              <a:latin typeface="Times New Roman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Chapter 1 </a:t>
            </a:r>
            <a:r>
              <a:rPr lang="en-US">
                <a:sym typeface="Symbol" charset="2"/>
              </a:rPr>
              <a:t></a:t>
            </a:r>
            <a:r>
              <a:rPr lang="en-US"/>
              <a:t> Introduction                                                                                                </a:t>
            </a:r>
            <a:fld id="{8CAF59BD-E653-0142-A07B-98E9BABDFE9A}" type="slidenum">
              <a:rPr lang="en-US">
                <a:latin typeface="Times New Roman" charset="0"/>
              </a:rPr>
              <a:pPr>
                <a:defRPr/>
              </a:pPr>
              <a:t>‹#›</a:t>
            </a:fld>
            <a:endParaRPr lang="en-US">
              <a:latin typeface="Times New Roman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5800" y="6248400"/>
            <a:ext cx="7848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r>
              <a:rPr lang="en-US"/>
              <a:t> Chapter 1 </a:t>
            </a:r>
            <a:r>
              <a:rPr lang="en-US">
                <a:sym typeface="Symbol" charset="2"/>
              </a:rPr>
              <a:t></a:t>
            </a:r>
            <a:r>
              <a:rPr lang="en-US"/>
              <a:t> Introduction                                                                                                </a:t>
            </a:r>
            <a:fld id="{66F939AC-A930-0541-BA38-B70E0D14794C}" type="slidenum">
              <a:rPr lang="en-US">
                <a:latin typeface="Times New Roman" charset="0"/>
              </a:rPr>
              <a:pPr>
                <a:defRPr/>
              </a:pPr>
              <a:t>‹#›</a:t>
            </a:fld>
            <a:endParaRPr lang="en-US">
              <a:latin typeface="Times New Roman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Comic Sans M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Comic Sans M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Comic Sans M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Comic Sans MS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Comic Sans M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Comic Sans M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Comic Sans M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Comic Sans M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2"/>
        <a:buChar char="q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5000"/>
        <a:buChar char="o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charset="2"/>
        <a:buChar char="§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2"/>
        <a:buChar char="Ø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Times" charset="0"/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Times" charset="0"/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Times" charset="0"/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Times" charset="0"/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Times" charset="0"/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tif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 Chapter 1 </a:t>
            </a:r>
            <a:r>
              <a:rPr lang="en-US">
                <a:sym typeface="Symbol" charset="2"/>
              </a:rPr>
              <a:t></a:t>
            </a:r>
            <a:r>
              <a:rPr lang="en-US"/>
              <a:t> Introduction                                                                                                </a:t>
            </a:r>
            <a:fld id="{A4663051-479C-D949-A038-87FAF53888D9}" type="slidenum">
              <a:rPr lang="en-US" smtClean="0">
                <a:latin typeface="Times New Roman" charset="0"/>
              </a:rPr>
              <a:pPr/>
              <a:t>1</a:t>
            </a:fld>
            <a:endParaRPr lang="en-US">
              <a:latin typeface="Times New Roman" charset="0"/>
            </a:endParaRP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600200"/>
            <a:ext cx="7772400" cy="1143000"/>
          </a:xfrm>
        </p:spPr>
        <p:txBody>
          <a:bodyPr/>
          <a:lstStyle/>
          <a:p>
            <a:pPr eaLnBrk="1" hangingPunct="1"/>
            <a:r>
              <a:rPr lang="en-US"/>
              <a:t>Chapter 1: Introduction</a:t>
            </a:r>
          </a:p>
        </p:txBody>
      </p:sp>
      <p:sp>
        <p:nvSpPr>
          <p:cNvPr id="14340" name="TextBox 4"/>
          <p:cNvSpPr txBox="1">
            <a:spLocks noChangeArrowheads="1"/>
          </p:cNvSpPr>
          <p:nvPr/>
        </p:nvSpPr>
        <p:spPr bwMode="auto">
          <a:xfrm>
            <a:off x="1066800" y="3219450"/>
            <a:ext cx="70104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r"/>
            <a:r>
              <a:rPr lang="en-US">
                <a:latin typeface="Times New Roman" charset="0"/>
                <a:ea typeface="Times New Roman" charset="0"/>
                <a:cs typeface="Times New Roman" charset="0"/>
              </a:rPr>
              <a:t>“Begin at the beginning,” the King said, very gravely,</a:t>
            </a:r>
          </a:p>
          <a:p>
            <a:pPr algn="r"/>
            <a:r>
              <a:rPr lang="en-US">
                <a:latin typeface="Times New Roman" charset="0"/>
                <a:ea typeface="Times New Roman" charset="0"/>
                <a:cs typeface="Times New Roman" charset="0"/>
              </a:rPr>
              <a:t>“and go on till you come to the end: then stop.”</a:t>
            </a:r>
          </a:p>
          <a:p>
            <a:pPr algn="r"/>
            <a:r>
              <a:rPr lang="en-US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en-US">
                <a:latin typeface="Times New Roman" charset="0"/>
                <a:ea typeface="Times New Roman" charset="0"/>
                <a:cs typeface="Times New Roman" charset="0"/>
                <a:sym typeface="Symbol" charset="2"/>
              </a:rPr>
              <a:t> </a:t>
            </a:r>
            <a:r>
              <a:rPr lang="en-US">
                <a:latin typeface="Times New Roman" charset="0"/>
                <a:ea typeface="Times New Roman" charset="0"/>
                <a:cs typeface="Times New Roman" charset="0"/>
              </a:rPr>
              <a:t>Lewis Carroll, </a:t>
            </a:r>
            <a:r>
              <a:rPr lang="en-US" i="1">
                <a:latin typeface="Times New Roman" charset="0"/>
                <a:ea typeface="Times New Roman" charset="0"/>
                <a:cs typeface="Times New Roman" charset="0"/>
              </a:rPr>
              <a:t>Alice in Wonderland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 Chapter 1 </a:t>
            </a:r>
            <a:r>
              <a:rPr lang="en-US">
                <a:sym typeface="Symbol" charset="2"/>
              </a:rPr>
              <a:t></a:t>
            </a:r>
            <a:r>
              <a:rPr lang="en-US"/>
              <a:t> Introduction                                                                                                </a:t>
            </a:r>
            <a:fld id="{27FECABA-8E28-9549-AA98-1A48237A0D34}" type="slidenum">
              <a:rPr lang="en-US" smtClean="0">
                <a:latin typeface="Times New Roman" charset="0"/>
              </a:rPr>
              <a:pPr/>
              <a:t>10</a:t>
            </a:fld>
            <a:endParaRPr lang="en-US">
              <a:latin typeface="Times New Roman" charset="0"/>
            </a:endParaRPr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/>
              <a:t>Beyond CIA: Software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77200" cy="4419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Cryptography, protocols, and access control are all implemented in </a:t>
            </a:r>
            <a:r>
              <a:rPr lang="en-US" sz="2800" b="1" dirty="0">
                <a:solidFill>
                  <a:schemeClr val="accent2"/>
                </a:solidFill>
              </a:rPr>
              <a:t>software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Software is foundation on which security rests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What are security issues of software?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Real-world software is complex and buggy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Software flaws lead to security flaws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How does Trudy attack software?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How to reduce flaws in software development?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And what about malware?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 Chapter 1 </a:t>
            </a:r>
            <a:r>
              <a:rPr lang="en-US">
                <a:sym typeface="Symbol" charset="2"/>
              </a:rPr>
              <a:t></a:t>
            </a:r>
            <a:r>
              <a:rPr lang="en-US"/>
              <a:t> Introduction                                                                                                </a:t>
            </a:r>
            <a:fld id="{50A068EA-A0E0-8C48-A180-94E2C77FA13C}" type="slidenum">
              <a:rPr lang="en-US" smtClean="0">
                <a:latin typeface="Times New Roman" charset="0"/>
              </a:rPr>
              <a:pPr/>
              <a:t>11</a:t>
            </a:fld>
            <a:endParaRPr lang="en-US">
              <a:latin typeface="Times New Roman" charset="0"/>
            </a:endParaRPr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/>
              <a:t>Your Textbook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91000"/>
          </a:xfrm>
        </p:spPr>
        <p:txBody>
          <a:bodyPr/>
          <a:lstStyle/>
          <a:p>
            <a:pPr eaLnBrk="1" hangingPunct="1">
              <a:spcAft>
                <a:spcPts val="600"/>
              </a:spcAft>
            </a:pPr>
            <a:r>
              <a:rPr lang="en-US" dirty="0"/>
              <a:t>The text consists of four major parts</a:t>
            </a:r>
          </a:p>
          <a:p>
            <a:pPr lvl="1" eaLnBrk="1" hangingPunct="1">
              <a:spcAft>
                <a:spcPts val="600"/>
              </a:spcAft>
            </a:pPr>
            <a:r>
              <a:rPr lang="en-US" dirty="0"/>
              <a:t>Cryptography</a:t>
            </a:r>
          </a:p>
          <a:p>
            <a:pPr lvl="1" eaLnBrk="1" hangingPunct="1">
              <a:spcAft>
                <a:spcPts val="600"/>
              </a:spcAft>
            </a:pPr>
            <a:r>
              <a:rPr lang="en-US" dirty="0"/>
              <a:t>Access control</a:t>
            </a:r>
          </a:p>
          <a:p>
            <a:pPr lvl="1" eaLnBrk="1" hangingPunct="1">
              <a:spcAft>
                <a:spcPts val="600"/>
              </a:spcAft>
            </a:pPr>
            <a:r>
              <a:rPr lang="en-US" dirty="0"/>
              <a:t>Protocols</a:t>
            </a:r>
          </a:p>
          <a:p>
            <a:pPr lvl="1" eaLnBrk="1" hangingPunct="1">
              <a:spcAft>
                <a:spcPts val="600"/>
              </a:spcAft>
            </a:pPr>
            <a:r>
              <a:rPr lang="en-US" dirty="0"/>
              <a:t>Software</a:t>
            </a:r>
          </a:p>
          <a:p>
            <a:pPr eaLnBrk="1" hangingPunct="1">
              <a:spcAft>
                <a:spcPts val="600"/>
              </a:spcAft>
            </a:pPr>
            <a:r>
              <a:rPr lang="en-US" dirty="0"/>
              <a:t>We’ll focus on technical issues</a:t>
            </a:r>
          </a:p>
          <a:p>
            <a:pPr eaLnBrk="1" hangingPunct="1">
              <a:spcAft>
                <a:spcPts val="600"/>
              </a:spcAft>
            </a:pPr>
            <a:r>
              <a:rPr lang="en-US" dirty="0"/>
              <a:t>But, people cause lots of problems…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People Problem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762000" y="1828800"/>
            <a:ext cx="7848600" cy="4191000"/>
          </a:xfrm>
        </p:spPr>
        <p:txBody>
          <a:bodyPr/>
          <a:lstStyle/>
          <a:p>
            <a:r>
              <a:rPr lang="en-US" dirty="0"/>
              <a:t>People often break security</a:t>
            </a:r>
          </a:p>
          <a:p>
            <a:pPr lvl="1"/>
            <a:r>
              <a:rPr lang="en-US" dirty="0"/>
              <a:t>Both intentionally and unintentionally</a:t>
            </a:r>
          </a:p>
          <a:p>
            <a:pPr lvl="1"/>
            <a:r>
              <a:rPr lang="en-US" dirty="0"/>
              <a:t>Here, we consider an unintentional case</a:t>
            </a:r>
          </a:p>
          <a:p>
            <a:r>
              <a:rPr lang="en-US" dirty="0"/>
              <a:t>For example, suppose you want to buy something online</a:t>
            </a:r>
          </a:p>
          <a:p>
            <a:pPr lvl="1"/>
            <a:r>
              <a:rPr lang="en-US" dirty="0"/>
              <a:t>Say, </a:t>
            </a:r>
            <a:r>
              <a:rPr lang="en-US" i="1" dirty="0"/>
              <a:t>Information Security: Principles and Practice</a:t>
            </a:r>
            <a:r>
              <a:rPr lang="en-US" dirty="0"/>
              <a:t>, 3</a:t>
            </a:r>
            <a:r>
              <a:rPr lang="en-US" baseline="30000" dirty="0"/>
              <a:t>rd</a:t>
            </a:r>
            <a:r>
              <a:rPr lang="en-US" dirty="0"/>
              <a:t> edition from </a:t>
            </a:r>
            <a:r>
              <a:rPr lang="en-US" dirty="0" err="1"/>
              <a:t>amazon.com</a:t>
            </a:r>
            <a:endParaRPr lang="en-US" dirty="0"/>
          </a:p>
        </p:txBody>
      </p:sp>
      <p:sp>
        <p:nvSpPr>
          <p:cNvPr id="2560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 Chapter 1 </a:t>
            </a:r>
            <a:r>
              <a:rPr lang="en-US">
                <a:sym typeface="Symbol" charset="2"/>
              </a:rPr>
              <a:t></a:t>
            </a:r>
            <a:r>
              <a:rPr lang="en-US"/>
              <a:t> Introduction                                                                                                </a:t>
            </a:r>
            <a:fld id="{EB2C22EC-E480-D742-A042-1CA99EDE142F}" type="slidenum">
              <a:rPr lang="en-US" smtClean="0">
                <a:latin typeface="Times New Roman" charset="0"/>
              </a:rPr>
              <a:pPr/>
              <a:t>12</a:t>
            </a:fld>
            <a:endParaRPr lang="en-US">
              <a:latin typeface="Times New Roman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People Problem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buy from </a:t>
            </a:r>
            <a:r>
              <a:rPr lang="en-US" dirty="0" err="1"/>
              <a:t>amazon.com</a:t>
            </a:r>
            <a:r>
              <a:rPr lang="en-US" dirty="0"/>
              <a:t>… </a:t>
            </a:r>
          </a:p>
          <a:p>
            <a:pPr lvl="1"/>
            <a:r>
              <a:rPr lang="en-US" dirty="0"/>
              <a:t>Your browser uses the SSL protocol</a:t>
            </a:r>
          </a:p>
          <a:p>
            <a:pPr lvl="1"/>
            <a:r>
              <a:rPr lang="en-US" dirty="0"/>
              <a:t>SSL relies on cryptography</a:t>
            </a:r>
          </a:p>
          <a:p>
            <a:pPr lvl="1"/>
            <a:r>
              <a:rPr lang="en-US" dirty="0"/>
              <a:t>Many access control issues arise</a:t>
            </a:r>
          </a:p>
          <a:p>
            <a:pPr lvl="1"/>
            <a:r>
              <a:rPr lang="en-US" dirty="0"/>
              <a:t>All security mechanisms are in software</a:t>
            </a:r>
          </a:p>
          <a:p>
            <a:r>
              <a:rPr lang="en-US" dirty="0"/>
              <a:t>Suppose all of this security stuff works perfectly</a:t>
            </a:r>
          </a:p>
          <a:p>
            <a:pPr lvl="1"/>
            <a:r>
              <a:rPr lang="en-US" dirty="0"/>
              <a:t>Then you would be safe, right?</a:t>
            </a:r>
          </a:p>
        </p:txBody>
      </p:sp>
      <p:sp>
        <p:nvSpPr>
          <p:cNvPr id="2662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 Chapter 1 </a:t>
            </a:r>
            <a:r>
              <a:rPr lang="en-US">
                <a:sym typeface="Symbol" charset="2"/>
              </a:rPr>
              <a:t></a:t>
            </a:r>
            <a:r>
              <a:rPr lang="en-US"/>
              <a:t> Introduction                                                                                                </a:t>
            </a:r>
            <a:fld id="{109EEA99-1267-6642-B676-2B935B58E9FC}" type="slidenum">
              <a:rPr lang="en-US" smtClean="0">
                <a:latin typeface="Times New Roman" charset="0"/>
              </a:rPr>
              <a:pPr/>
              <a:t>13</a:t>
            </a:fld>
            <a:endParaRPr lang="en-US">
              <a:latin typeface="Times New Roman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People Problem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8153400" cy="4191000"/>
          </a:xfrm>
        </p:spPr>
        <p:txBody>
          <a:bodyPr/>
          <a:lstStyle/>
          <a:p>
            <a:r>
              <a:rPr lang="en-US" dirty="0"/>
              <a:t>What could go wrong?</a:t>
            </a:r>
          </a:p>
          <a:p>
            <a:r>
              <a:rPr lang="en-US" dirty="0"/>
              <a:t>Trudy tries man-in-the-middle attack</a:t>
            </a:r>
          </a:p>
          <a:p>
            <a:pPr lvl="1"/>
            <a:r>
              <a:rPr lang="en-US" dirty="0"/>
              <a:t>If SSL secure, attack does </a:t>
            </a:r>
            <a:r>
              <a:rPr lang="en-US" b="1" i="1" dirty="0"/>
              <a:t>not</a:t>
            </a:r>
            <a:r>
              <a:rPr lang="en-US" dirty="0"/>
              <a:t> “work”</a:t>
            </a:r>
          </a:p>
          <a:p>
            <a:pPr lvl="1"/>
            <a:r>
              <a:rPr lang="en-US" dirty="0"/>
              <a:t>But, Web browser warns of problem</a:t>
            </a:r>
          </a:p>
          <a:p>
            <a:pPr lvl="1"/>
            <a:r>
              <a:rPr lang="en-US" dirty="0"/>
              <a:t>What do you, the user, do? </a:t>
            </a:r>
          </a:p>
          <a:p>
            <a:r>
              <a:rPr lang="en-US" dirty="0"/>
              <a:t>If user ignores warning, attack works!</a:t>
            </a:r>
          </a:p>
          <a:p>
            <a:pPr lvl="1"/>
            <a:r>
              <a:rPr lang="en-US" dirty="0"/>
              <a:t>None of the security mechanisms failed </a:t>
            </a:r>
          </a:p>
          <a:p>
            <a:pPr lvl="1"/>
            <a:r>
              <a:rPr lang="en-US" dirty="0"/>
              <a:t>But user </a:t>
            </a:r>
            <a:r>
              <a:rPr lang="en-US" i="1" dirty="0"/>
              <a:t>unintentionally</a:t>
            </a:r>
            <a:r>
              <a:rPr lang="en-US" dirty="0"/>
              <a:t> broke security</a:t>
            </a:r>
          </a:p>
        </p:txBody>
      </p:sp>
      <p:sp>
        <p:nvSpPr>
          <p:cNvPr id="27652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 Chapter 1 </a:t>
            </a:r>
            <a:r>
              <a:rPr lang="en-US">
                <a:sym typeface="Symbol" charset="2"/>
              </a:rPr>
              <a:t></a:t>
            </a:r>
            <a:r>
              <a:rPr lang="en-US"/>
              <a:t> Introduction                                                                                                </a:t>
            </a:r>
            <a:fld id="{326354E7-32AB-B64D-987C-55C112169AC1}" type="slidenum">
              <a:rPr lang="en-US" smtClean="0">
                <a:latin typeface="Times New Roman" charset="0"/>
              </a:rPr>
              <a:pPr/>
              <a:t>14</a:t>
            </a:fld>
            <a:endParaRPr lang="en-US">
              <a:latin typeface="Times New Roman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 Chapter 1 </a:t>
            </a:r>
            <a:r>
              <a:rPr lang="en-US">
                <a:sym typeface="Symbol" charset="2"/>
              </a:rPr>
              <a:t></a:t>
            </a:r>
            <a:r>
              <a:rPr lang="en-US"/>
              <a:t> Introduction                                                                                                </a:t>
            </a:r>
            <a:fld id="{F6F58CA0-5A8E-934F-8333-344439FF90B7}" type="slidenum">
              <a:rPr lang="en-US" smtClean="0">
                <a:latin typeface="Times New Roman" charset="0"/>
              </a:rPr>
              <a:pPr/>
              <a:t>15</a:t>
            </a:fld>
            <a:endParaRPr lang="en-US">
              <a:latin typeface="Times New Roman" charset="0"/>
            </a:endParaRPr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Cryptography</a:t>
            </a: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“Secret codes”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The book covers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Classic cryptography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Symmetric ciphers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Public key cryptography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Hash functions++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 Chapter 1 </a:t>
            </a:r>
            <a:r>
              <a:rPr lang="en-US">
                <a:sym typeface="Symbol" charset="2"/>
              </a:rPr>
              <a:t></a:t>
            </a:r>
            <a:r>
              <a:rPr lang="en-US"/>
              <a:t> Introduction                                                                                                </a:t>
            </a:r>
            <a:fld id="{36207AC2-D7BC-804D-88D2-81C966E34986}" type="slidenum">
              <a:rPr lang="en-US" smtClean="0">
                <a:latin typeface="Times New Roman" charset="0"/>
              </a:rPr>
              <a:pPr/>
              <a:t>16</a:t>
            </a:fld>
            <a:endParaRPr lang="en-US">
              <a:latin typeface="Times New Roman" charset="0"/>
            </a:endParaRPr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/>
              <a:t>Access Control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91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Authentication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Passwords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Biometrics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Other methods of authentication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Authorization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Access Control Lists and Capabilities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Multilevel security (MLS), security modeling, covert channel, inference control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Firewalls, intrusion detection (IDS)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 Chapter 1 </a:t>
            </a:r>
            <a:r>
              <a:rPr lang="en-US">
                <a:sym typeface="Symbol" charset="2"/>
              </a:rPr>
              <a:t></a:t>
            </a:r>
            <a:r>
              <a:rPr lang="en-US"/>
              <a:t> Introduction                                                                                                </a:t>
            </a:r>
            <a:fld id="{EF17EF6A-0282-D640-9693-679B6621D5F1}" type="slidenum">
              <a:rPr lang="en-US" smtClean="0">
                <a:latin typeface="Times New Roman" charset="0"/>
              </a:rPr>
              <a:pPr/>
              <a:t>17</a:t>
            </a:fld>
            <a:endParaRPr lang="en-US">
              <a:latin typeface="Times New Roman" charset="0"/>
            </a:endParaRPr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Network Security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Intro to networking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With emphasis on security issues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“Simple” authentication protocols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Focus on basics of security protocols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Lots of applied cryptography in protocols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Real-world security protocols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SSH, SSL, IPSec, Kerberos, WEP, GSM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 Chapter 1 </a:t>
            </a:r>
            <a:r>
              <a:rPr lang="en-US">
                <a:sym typeface="Symbol" charset="2"/>
              </a:rPr>
              <a:t></a:t>
            </a:r>
            <a:r>
              <a:rPr lang="en-US"/>
              <a:t> Introduction                                                                                                </a:t>
            </a:r>
            <a:fld id="{8D9BC390-57D4-9943-AED8-1E140A746ACA}" type="slidenum">
              <a:rPr lang="en-US" smtClean="0">
                <a:latin typeface="Times New Roman" charset="0"/>
              </a:rPr>
              <a:pPr/>
              <a:t>18</a:t>
            </a:fld>
            <a:endParaRPr lang="en-US">
              <a:latin typeface="Times New Roman" charset="0"/>
            </a:endParaRPr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/>
              <a:t>Software</a:t>
            </a: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Security-critical flaws in software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Buffer overflow, Race conditions, etc.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Malware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Examples of viruses and worms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Prevention and detection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Software reverse engineering (SRE)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How hackers “dissect” software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 Chapter 1 </a:t>
            </a:r>
            <a:r>
              <a:rPr lang="en-US">
                <a:sym typeface="Symbol" charset="2"/>
              </a:rPr>
              <a:t></a:t>
            </a:r>
            <a:r>
              <a:rPr lang="en-US"/>
              <a:t> Introduction                                                                                                </a:t>
            </a:r>
            <a:fld id="{DDE7CFCB-8FF0-D74A-B638-68C042FD9715}" type="slidenum">
              <a:rPr lang="en-US" smtClean="0">
                <a:latin typeface="Times New Roman" charset="0"/>
              </a:rPr>
              <a:pPr/>
              <a:t>19</a:t>
            </a:fld>
            <a:endParaRPr lang="en-US">
              <a:latin typeface="Times New Roman" charset="0"/>
            </a:endParaRPr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Think Like Trudy</a:t>
            </a:r>
          </a:p>
        </p:txBody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Aft>
                <a:spcPts val="1200"/>
              </a:spcAft>
            </a:pPr>
            <a:r>
              <a:rPr lang="en-US" dirty="0"/>
              <a:t>In the past, no respectable sources talked about “hacking” in detail</a:t>
            </a:r>
          </a:p>
          <a:p>
            <a:pPr lvl="1" eaLnBrk="1" hangingPunct="1">
              <a:lnSpc>
                <a:spcPct val="90000"/>
              </a:lnSpc>
              <a:spcAft>
                <a:spcPts val="1200"/>
              </a:spcAft>
            </a:pPr>
            <a:r>
              <a:rPr lang="en-US" dirty="0"/>
              <a:t>After all, such info might help Trudy</a:t>
            </a:r>
          </a:p>
          <a:p>
            <a:pPr eaLnBrk="1" hangingPunct="1">
              <a:lnSpc>
                <a:spcPct val="90000"/>
              </a:lnSpc>
              <a:spcAft>
                <a:spcPts val="1200"/>
              </a:spcAft>
            </a:pPr>
            <a:r>
              <a:rPr lang="en-US" dirty="0"/>
              <a:t>Recently, this has changed</a:t>
            </a:r>
          </a:p>
          <a:p>
            <a:pPr lvl="1" eaLnBrk="1" hangingPunct="1">
              <a:lnSpc>
                <a:spcPct val="90000"/>
              </a:lnSpc>
              <a:spcAft>
                <a:spcPts val="1200"/>
              </a:spcAft>
            </a:pPr>
            <a:r>
              <a:rPr lang="en-US" dirty="0"/>
              <a:t>Lots of info on network hacking, malware, how to hack software, and more</a:t>
            </a:r>
          </a:p>
          <a:p>
            <a:pPr lvl="1" eaLnBrk="1" hangingPunct="1">
              <a:lnSpc>
                <a:spcPct val="90000"/>
              </a:lnSpc>
              <a:spcAft>
                <a:spcPts val="1200"/>
              </a:spcAft>
            </a:pPr>
            <a:r>
              <a:rPr lang="en-US" dirty="0"/>
              <a:t>Classes taught on virus writing, SRE, …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 Chapter 1 </a:t>
            </a:r>
            <a:r>
              <a:rPr lang="en-US">
                <a:sym typeface="Symbol" charset="2"/>
              </a:rPr>
              <a:t></a:t>
            </a:r>
            <a:r>
              <a:rPr lang="en-US"/>
              <a:t> Introduction                                                                                                </a:t>
            </a:r>
            <a:fld id="{07E64AC5-62D3-3043-B685-C2AC6B2F9D79}" type="slidenum">
              <a:rPr lang="en-US" smtClean="0">
                <a:latin typeface="Times New Roman" charset="0"/>
              </a:rPr>
              <a:pPr/>
              <a:t>2</a:t>
            </a:fld>
            <a:endParaRPr lang="en-US">
              <a:latin typeface="Times New Roman" charset="0"/>
            </a:endParaRP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43000"/>
          </a:xfrm>
        </p:spPr>
        <p:txBody>
          <a:bodyPr/>
          <a:lstStyle/>
          <a:p>
            <a:pPr eaLnBrk="1" hangingPunct="1"/>
            <a:r>
              <a:rPr lang="en-US"/>
              <a:t>The Cast of Characters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696200" cy="2057400"/>
          </a:xfrm>
        </p:spPr>
        <p:txBody>
          <a:bodyPr/>
          <a:lstStyle/>
          <a:p>
            <a:pPr eaLnBrk="1" hangingPunct="1"/>
            <a:r>
              <a:rPr lang="en-US" dirty="0"/>
              <a:t>Alice and Bob are the </a:t>
            </a:r>
            <a:r>
              <a:rPr lang="en-US" b="1" dirty="0"/>
              <a:t>good guys</a:t>
            </a:r>
          </a:p>
          <a:p>
            <a:pPr eaLnBrk="1" hangingPunct="1"/>
            <a:endParaRPr lang="en-US" b="1" dirty="0"/>
          </a:p>
          <a:p>
            <a:pPr marL="0" indent="0" eaLnBrk="1" hangingPunct="1">
              <a:buNone/>
            </a:pPr>
            <a:r>
              <a:rPr lang="en-US" b="1" dirty="0"/>
              <a:t>               </a:t>
            </a:r>
            <a:r>
              <a:rPr lang="en-US" dirty="0"/>
              <a:t>and                 </a:t>
            </a:r>
            <a:r>
              <a:rPr lang="en-US" b="1" dirty="0"/>
              <a:t>    </a:t>
            </a:r>
            <a:endParaRPr lang="en-US" dirty="0"/>
          </a:p>
        </p:txBody>
      </p:sp>
      <p:sp>
        <p:nvSpPr>
          <p:cNvPr id="15365" name="Rectangle 4"/>
          <p:cNvSpPr>
            <a:spLocks noChangeArrowheads="1"/>
          </p:cNvSpPr>
          <p:nvPr/>
        </p:nvSpPr>
        <p:spPr bwMode="auto">
          <a:xfrm>
            <a:off x="685800" y="4114800"/>
            <a:ext cx="777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2"/>
              <a:buChar char="q"/>
            </a:pPr>
            <a:r>
              <a:rPr lang="en-US" sz="3200" dirty="0"/>
              <a:t>Trudy is a </a:t>
            </a:r>
            <a:r>
              <a:rPr lang="en-US" sz="3200" b="1" dirty="0"/>
              <a:t>bad “guy”             </a:t>
            </a:r>
            <a:r>
              <a:rPr lang="en-US" sz="3200" dirty="0"/>
              <a:t>or</a:t>
            </a:r>
          </a:p>
        </p:txBody>
      </p:sp>
      <p:sp>
        <p:nvSpPr>
          <p:cNvPr id="15366" name="Rectangle 5"/>
          <p:cNvSpPr>
            <a:spLocks noChangeArrowheads="1"/>
          </p:cNvSpPr>
          <p:nvPr/>
        </p:nvSpPr>
        <p:spPr bwMode="auto">
          <a:xfrm>
            <a:off x="685800" y="4953000"/>
            <a:ext cx="7772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2"/>
              <a:buChar char="q"/>
            </a:pPr>
            <a:r>
              <a:rPr lang="en-US" sz="3200" dirty="0"/>
              <a:t>Trudy is our generic “intruder”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5257800" y="4419600"/>
            <a:ext cx="838200" cy="1588"/>
          </a:xfrm>
          <a:prstGeom prst="straightConnector1">
            <a:avLst/>
          </a:prstGeom>
          <a:ln w="66675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" name="Picture 1" descr="temp.tif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00" y="2590800"/>
            <a:ext cx="939800" cy="1473200"/>
          </a:xfrm>
          <a:prstGeom prst="rect">
            <a:avLst/>
          </a:prstGeom>
        </p:spPr>
      </p:pic>
      <p:pic>
        <p:nvPicPr>
          <p:cNvPr id="3" name="Picture 2" descr="temp3.tif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4300" y="3505200"/>
            <a:ext cx="850900" cy="1625600"/>
          </a:xfrm>
          <a:prstGeom prst="rect">
            <a:avLst/>
          </a:prstGeom>
        </p:spPr>
      </p:pic>
      <p:pic>
        <p:nvPicPr>
          <p:cNvPr id="4" name="Picture 3" descr="temp2.tif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200" y="2501900"/>
            <a:ext cx="774700" cy="15367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53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 build="p"/>
      <p:bldP spid="15365" grpId="0"/>
      <p:bldP spid="1536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 Chapter 1 </a:t>
            </a:r>
            <a:r>
              <a:rPr lang="en-US">
                <a:sym typeface="Symbol" charset="2"/>
              </a:rPr>
              <a:t></a:t>
            </a:r>
            <a:r>
              <a:rPr lang="en-US"/>
              <a:t> Introduction                                                                                                </a:t>
            </a:r>
            <a:fld id="{E8C5D71E-011A-FE4D-9A10-AA399A38427E}" type="slidenum">
              <a:rPr lang="en-US" smtClean="0">
                <a:latin typeface="Times New Roman" charset="0"/>
              </a:rPr>
              <a:pPr/>
              <a:t>20</a:t>
            </a:fld>
            <a:endParaRPr lang="en-US">
              <a:latin typeface="Times New Roman" charset="0"/>
            </a:endParaRPr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Think Like Trudy</a:t>
            </a:r>
          </a:p>
        </p:txBody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Good guys must think like bad guys!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A police detective…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…must study and understand criminals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In information security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We want to understand Trudy’s methods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We might think about Trudy’s motives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We’ll often pretend to be Trudy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 Chapter 1 </a:t>
            </a:r>
            <a:r>
              <a:rPr lang="en-US">
                <a:sym typeface="Symbol" charset="2"/>
              </a:rPr>
              <a:t></a:t>
            </a:r>
            <a:r>
              <a:rPr lang="en-US"/>
              <a:t> Introduction                                                                                                </a:t>
            </a:r>
            <a:fld id="{9E427672-B169-6B45-97C0-93EE455C9912}" type="slidenum">
              <a:rPr lang="en-US" smtClean="0">
                <a:latin typeface="Times New Roman" charset="0"/>
              </a:rPr>
              <a:pPr/>
              <a:t>21</a:t>
            </a:fld>
            <a:endParaRPr lang="en-US">
              <a:latin typeface="Times New Roman" charset="0"/>
            </a:endParaRPr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Think Like Trudy</a:t>
            </a:r>
          </a:p>
        </p:txBody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Aft>
                <a:spcPts val="0"/>
              </a:spcAft>
            </a:pPr>
            <a:r>
              <a:rPr lang="en-US" sz="2800" dirty="0"/>
              <a:t>We must try to think like Trudy</a:t>
            </a:r>
          </a:p>
          <a:p>
            <a:pPr eaLnBrk="1" hangingPunct="1">
              <a:spcAft>
                <a:spcPts val="0"/>
              </a:spcAft>
            </a:pPr>
            <a:r>
              <a:rPr lang="en-US" sz="2800" dirty="0"/>
              <a:t>We must study Trudy’s methods</a:t>
            </a:r>
          </a:p>
          <a:p>
            <a:pPr eaLnBrk="1" hangingPunct="1">
              <a:spcAft>
                <a:spcPts val="0"/>
              </a:spcAft>
            </a:pPr>
            <a:r>
              <a:rPr lang="en-US" sz="2800" dirty="0"/>
              <a:t>We can admire Trudy’s cleverness</a:t>
            </a:r>
          </a:p>
          <a:p>
            <a:pPr eaLnBrk="1" hangingPunct="1">
              <a:spcAft>
                <a:spcPts val="0"/>
              </a:spcAft>
            </a:pPr>
            <a:r>
              <a:rPr lang="en-US" sz="2800" dirty="0"/>
              <a:t>Often, we can’t help but laugh at Alice’s and/or Bob’s stupidity</a:t>
            </a:r>
          </a:p>
          <a:p>
            <a:pPr eaLnBrk="1" hangingPunct="1">
              <a:spcAft>
                <a:spcPts val="0"/>
              </a:spcAft>
            </a:pPr>
            <a:r>
              <a:rPr lang="en-US" sz="2800" dirty="0"/>
              <a:t>But, we </a:t>
            </a:r>
            <a:r>
              <a:rPr lang="en-US" sz="2800" b="1" dirty="0">
                <a:solidFill>
                  <a:srgbClr val="FF0000"/>
                </a:solidFill>
              </a:rPr>
              <a:t>cannot</a:t>
            </a:r>
            <a:r>
              <a:rPr lang="en-US" sz="2800" dirty="0"/>
              <a:t> act like Trudy</a:t>
            </a:r>
          </a:p>
          <a:p>
            <a:pPr lvl="1" eaLnBrk="1" hangingPunct="1">
              <a:spcAft>
                <a:spcPts val="0"/>
              </a:spcAft>
            </a:pPr>
            <a:r>
              <a:rPr lang="en-US" sz="2400" dirty="0"/>
              <a:t>Except in this class …</a:t>
            </a:r>
          </a:p>
          <a:p>
            <a:pPr lvl="1" eaLnBrk="1" hangingPunct="1">
              <a:spcAft>
                <a:spcPts val="0"/>
              </a:spcAft>
            </a:pPr>
            <a:r>
              <a:rPr lang="en-US" sz="2400" dirty="0"/>
              <a:t>… and even then, there are limits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 Chapter 1 </a:t>
            </a:r>
            <a:r>
              <a:rPr lang="en-US">
                <a:sym typeface="Symbol" charset="2"/>
              </a:rPr>
              <a:t></a:t>
            </a:r>
            <a:r>
              <a:rPr lang="en-US"/>
              <a:t> Introduction                                                                                                </a:t>
            </a:r>
            <a:fld id="{10ABD6D2-96D5-754A-9E4E-F671A0B51987}" type="slidenum">
              <a:rPr lang="en-US" smtClean="0">
                <a:latin typeface="Times New Roman" charset="0"/>
              </a:rPr>
              <a:pPr/>
              <a:t>22</a:t>
            </a:fld>
            <a:endParaRPr lang="en-US">
              <a:latin typeface="Times New Roman" charset="0"/>
            </a:endParaRPr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In This Course…</a:t>
            </a:r>
          </a:p>
        </p:txBody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Think like the bad guy</a:t>
            </a:r>
          </a:p>
          <a:p>
            <a:pPr eaLnBrk="1" hangingPunct="1"/>
            <a:r>
              <a:rPr lang="en-US" dirty="0"/>
              <a:t>Always look for weaknesses</a:t>
            </a:r>
          </a:p>
          <a:p>
            <a:pPr lvl="1" eaLnBrk="1" hangingPunct="1"/>
            <a:r>
              <a:rPr lang="en-US" dirty="0"/>
              <a:t>Find the </a:t>
            </a:r>
            <a:r>
              <a:rPr lang="en-US" b="1" i="1" dirty="0"/>
              <a:t>weak link </a:t>
            </a:r>
            <a:r>
              <a:rPr lang="en-US" dirty="0"/>
              <a:t>before Trudy does</a:t>
            </a:r>
          </a:p>
          <a:p>
            <a:pPr eaLnBrk="1" hangingPunct="1"/>
            <a:r>
              <a:rPr lang="en-US" dirty="0"/>
              <a:t>It’s OK to break the rules</a:t>
            </a:r>
          </a:p>
          <a:p>
            <a:pPr lvl="1" eaLnBrk="1" hangingPunct="1"/>
            <a:r>
              <a:rPr lang="en-US" dirty="0"/>
              <a:t>What rules?</a:t>
            </a:r>
          </a:p>
          <a:p>
            <a:pPr eaLnBrk="1" hangingPunct="1"/>
            <a:r>
              <a:rPr lang="en-US" dirty="0"/>
              <a:t>Think like Trudy</a:t>
            </a:r>
          </a:p>
          <a:p>
            <a:pPr eaLnBrk="1" hangingPunct="1"/>
            <a:r>
              <a:rPr lang="en-US" dirty="0"/>
              <a:t>But don’t </a:t>
            </a:r>
            <a:r>
              <a:rPr lang="en-US"/>
              <a:t>do anything </a:t>
            </a:r>
            <a:r>
              <a:rPr lang="en-US" dirty="0"/>
              <a:t>illegal!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 Chapter 1 </a:t>
            </a:r>
            <a:r>
              <a:rPr lang="en-US">
                <a:sym typeface="Symbol" charset="2"/>
              </a:rPr>
              <a:t></a:t>
            </a:r>
            <a:r>
              <a:rPr lang="en-US"/>
              <a:t> Introduction                                                                                                </a:t>
            </a:r>
            <a:fld id="{0654D1F7-78AB-2D4B-95BE-54502D4EC934}" type="slidenum">
              <a:rPr lang="en-US" smtClean="0">
                <a:latin typeface="Times New Roman" charset="0"/>
              </a:rPr>
              <a:pPr/>
              <a:t>3</a:t>
            </a:fld>
            <a:endParaRPr lang="en-US">
              <a:latin typeface="Times New Roman" charset="0"/>
            </a:endParaRP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Alice’s Online Bank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/>
              <a:t>Alice opens Alice’s Online Bank (AOB)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/>
              <a:t>What are Alice’s security concerns?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/>
              <a:t>If Bob is a customer of AOB, what are his security concerns?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/>
              <a:t>How are Alice’s and Bob’s concerns similar? How are they different?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/>
              <a:t>How does Trudy view the situation?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 Chapter 1 </a:t>
            </a:r>
            <a:r>
              <a:rPr lang="en-US">
                <a:sym typeface="Symbol" charset="2"/>
              </a:rPr>
              <a:t></a:t>
            </a:r>
            <a:r>
              <a:rPr lang="en-US"/>
              <a:t> Introduction                                                                                                </a:t>
            </a:r>
            <a:fld id="{20287EE3-8FEB-DF4C-AC4D-8D30DE289121}" type="slidenum">
              <a:rPr lang="en-US" smtClean="0">
                <a:latin typeface="Times New Roman" charset="0"/>
              </a:rPr>
              <a:pPr/>
              <a:t>4</a:t>
            </a:fld>
            <a:endParaRPr lang="en-US">
              <a:latin typeface="Times New Roman" charset="0"/>
            </a:endParaRP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CIA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/>
              <a:t>CIA == Confidentiality, Integrity, and Availability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/>
              <a:t>AOB must prevent Trudy from learning Bob’s account balance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b="1">
                <a:solidFill>
                  <a:schemeClr val="accent2"/>
                </a:solidFill>
              </a:rPr>
              <a:t>Confidentiality:</a:t>
            </a:r>
            <a:r>
              <a:rPr lang="en-US"/>
              <a:t> prevent unauthorized </a:t>
            </a:r>
            <a:r>
              <a:rPr lang="en-US" i="1"/>
              <a:t>reading</a:t>
            </a:r>
            <a:r>
              <a:rPr lang="en-US"/>
              <a:t> of information 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/>
              <a:t>Cryptography used for confidentiality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 Chapter 1 </a:t>
            </a:r>
            <a:r>
              <a:rPr lang="en-US">
                <a:sym typeface="Symbol" charset="2"/>
              </a:rPr>
              <a:t></a:t>
            </a:r>
            <a:r>
              <a:rPr lang="en-US"/>
              <a:t> Introduction                                                                                                </a:t>
            </a:r>
            <a:fld id="{EF53F92F-393E-6447-8217-46BBECEC14F2}" type="slidenum">
              <a:rPr lang="en-US" smtClean="0">
                <a:latin typeface="Times New Roman" charset="0"/>
              </a:rPr>
              <a:pPr/>
              <a:t>5</a:t>
            </a:fld>
            <a:endParaRPr lang="en-US">
              <a:latin typeface="Times New Roman" charset="0"/>
            </a:endParaRP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CIA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/>
              <a:t>Trudy must not be able to change Bob’s account balance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/>
              <a:t>Bob must not be able to improperly change his own account balance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b="1">
                <a:solidFill>
                  <a:schemeClr val="accent2"/>
                </a:solidFill>
              </a:rPr>
              <a:t>Integrity:</a:t>
            </a:r>
            <a:r>
              <a:rPr lang="en-US"/>
              <a:t> detect unauthorized </a:t>
            </a:r>
            <a:r>
              <a:rPr lang="en-US" i="1"/>
              <a:t>writing</a:t>
            </a:r>
            <a:r>
              <a:rPr lang="en-US"/>
              <a:t> of information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/>
              <a:t>Cryptography used for integrity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 Chapter 1 </a:t>
            </a:r>
            <a:r>
              <a:rPr lang="en-US">
                <a:sym typeface="Symbol" charset="2"/>
              </a:rPr>
              <a:t></a:t>
            </a:r>
            <a:r>
              <a:rPr lang="en-US"/>
              <a:t> Introduction                                                                                                </a:t>
            </a:r>
            <a:fld id="{0FEC8D92-8D48-964A-8065-AC2A3B88B1FC}" type="slidenum">
              <a:rPr lang="en-US" smtClean="0">
                <a:latin typeface="Times New Roman" charset="0"/>
              </a:rPr>
              <a:pPr/>
              <a:t>6</a:t>
            </a:fld>
            <a:endParaRPr lang="en-US">
              <a:latin typeface="Times New Roman" charset="0"/>
            </a:endParaRPr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CIA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800" dirty="0" err="1"/>
              <a:t>AOB’s</a:t>
            </a:r>
            <a:r>
              <a:rPr lang="en-US" sz="2800" dirty="0"/>
              <a:t> information must be available whenever it’s needed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Alice must be able to make transaction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If not, she’ll take her business elsewhere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800" b="1" dirty="0">
                <a:solidFill>
                  <a:schemeClr val="accent2"/>
                </a:solidFill>
              </a:rPr>
              <a:t>Availability:</a:t>
            </a:r>
            <a:r>
              <a:rPr lang="en-US" sz="2800" dirty="0"/>
              <a:t> Data is available in a </a:t>
            </a:r>
            <a:r>
              <a:rPr lang="en-US" sz="2800" i="1" dirty="0"/>
              <a:t>timely manner</a:t>
            </a:r>
            <a:r>
              <a:rPr lang="en-US" sz="2800" dirty="0"/>
              <a:t> when needed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Availability a relatively new security issue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Denial of service (</a:t>
            </a:r>
            <a:r>
              <a:rPr lang="en-US" sz="2400" dirty="0" err="1"/>
              <a:t>DoS</a:t>
            </a:r>
            <a:r>
              <a:rPr lang="en-US" sz="2400" dirty="0"/>
              <a:t>) attacks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 Chapter 1 </a:t>
            </a:r>
            <a:r>
              <a:rPr lang="en-US">
                <a:sym typeface="Symbol" charset="2"/>
              </a:rPr>
              <a:t></a:t>
            </a:r>
            <a:r>
              <a:rPr lang="en-US"/>
              <a:t> Introduction                                                                                                </a:t>
            </a:r>
            <a:fld id="{EF5D4A87-5B7C-934E-A4BD-454ED895B495}" type="slidenum">
              <a:rPr lang="en-US" smtClean="0">
                <a:latin typeface="Times New Roman" charset="0"/>
              </a:rPr>
              <a:pPr/>
              <a:t>7</a:t>
            </a:fld>
            <a:endParaRPr lang="en-US">
              <a:latin typeface="Times New Roman" charset="0"/>
            </a:endParaRPr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Beyond CIA: Crypto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Aft>
                <a:spcPts val="600"/>
              </a:spcAft>
            </a:pPr>
            <a:r>
              <a:rPr lang="en-US"/>
              <a:t>How does Bob’s computer know that “Bob” is really Bob and not Trudy?</a:t>
            </a:r>
          </a:p>
          <a:p>
            <a:pPr eaLnBrk="1" hangingPunct="1">
              <a:spcAft>
                <a:spcPts val="600"/>
              </a:spcAft>
            </a:pPr>
            <a:r>
              <a:rPr lang="en-US"/>
              <a:t>Bob’s password must be verified</a:t>
            </a:r>
          </a:p>
          <a:p>
            <a:pPr lvl="1" eaLnBrk="1" hangingPunct="1">
              <a:spcAft>
                <a:spcPts val="600"/>
              </a:spcAft>
            </a:pPr>
            <a:r>
              <a:rPr lang="en-US"/>
              <a:t>This requires some clever </a:t>
            </a:r>
            <a:r>
              <a:rPr lang="en-US" b="1">
                <a:solidFill>
                  <a:schemeClr val="accent2"/>
                </a:solidFill>
              </a:rPr>
              <a:t>cryptography</a:t>
            </a:r>
            <a:endParaRPr lang="en-US"/>
          </a:p>
          <a:p>
            <a:pPr eaLnBrk="1" hangingPunct="1">
              <a:spcAft>
                <a:spcPts val="600"/>
              </a:spcAft>
            </a:pPr>
            <a:r>
              <a:rPr lang="en-US"/>
              <a:t>What are security concerns of pwds?</a:t>
            </a:r>
          </a:p>
          <a:p>
            <a:pPr eaLnBrk="1" hangingPunct="1">
              <a:spcAft>
                <a:spcPts val="600"/>
              </a:spcAft>
            </a:pPr>
            <a:r>
              <a:rPr lang="en-US"/>
              <a:t>Are there alternatives to passwords?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 Chapter 1 </a:t>
            </a:r>
            <a:r>
              <a:rPr lang="en-US">
                <a:sym typeface="Symbol" charset="2"/>
              </a:rPr>
              <a:t></a:t>
            </a:r>
            <a:r>
              <a:rPr lang="en-US"/>
              <a:t> Introduction                                                                                                </a:t>
            </a:r>
            <a:fld id="{D4A026E0-04CC-564A-B223-836DEEAE85B4}" type="slidenum">
              <a:rPr lang="en-US" smtClean="0">
                <a:latin typeface="Times New Roman" charset="0"/>
              </a:rPr>
              <a:pPr/>
              <a:t>8</a:t>
            </a:fld>
            <a:endParaRPr lang="en-US">
              <a:latin typeface="Times New Roman" charset="0"/>
            </a:endParaRPr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305800" cy="1143000"/>
          </a:xfrm>
        </p:spPr>
        <p:txBody>
          <a:bodyPr/>
          <a:lstStyle/>
          <a:p>
            <a:pPr eaLnBrk="1" hangingPunct="1"/>
            <a:r>
              <a:rPr lang="en-US" dirty="0"/>
              <a:t>Beyond CIA: Network Security</a:t>
            </a:r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When Bob logs into AOB, how does AOB know that “Bob” is really Bob?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As before, Bob’s password is verified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Unlike the previous case, </a:t>
            </a:r>
            <a:r>
              <a:rPr lang="en-US" sz="2800" b="1" dirty="0">
                <a:solidFill>
                  <a:srgbClr val="FF0000"/>
                </a:solidFill>
              </a:rPr>
              <a:t>network</a:t>
            </a:r>
            <a:r>
              <a:rPr lang="en-US" sz="2800" dirty="0"/>
              <a:t> security issues arise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How do we secure network transactions?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400" b="1" dirty="0">
                <a:solidFill>
                  <a:schemeClr val="accent2"/>
                </a:solidFill>
              </a:rPr>
              <a:t>Protocols</a:t>
            </a:r>
            <a:r>
              <a:rPr lang="en-US" sz="2400" dirty="0"/>
              <a:t> are critically important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Crypto plays a major role in security protocols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6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6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6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6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6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6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6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6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6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6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46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46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435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 Chapter 1 </a:t>
            </a:r>
            <a:r>
              <a:rPr lang="en-US">
                <a:sym typeface="Symbol" charset="2"/>
              </a:rPr>
              <a:t></a:t>
            </a:r>
            <a:r>
              <a:rPr lang="en-US"/>
              <a:t> Introduction                                                                                                </a:t>
            </a:r>
            <a:fld id="{1AC3B799-BFD8-E04C-9C7A-2D0FC04E0C5B}" type="slidenum">
              <a:rPr lang="en-US" smtClean="0">
                <a:latin typeface="Times New Roman" charset="0"/>
              </a:rPr>
              <a:pPr/>
              <a:t>9</a:t>
            </a:fld>
            <a:endParaRPr lang="en-US">
              <a:latin typeface="Times New Roman" charset="0"/>
            </a:endParaRPr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Beyond CIA: Access Control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924800" cy="4114800"/>
          </a:xfrm>
        </p:spPr>
        <p:txBody>
          <a:bodyPr/>
          <a:lstStyle/>
          <a:p>
            <a:pPr eaLnBrk="1" hangingPunct="1">
              <a:spcAft>
                <a:spcPts val="1200"/>
              </a:spcAft>
            </a:pPr>
            <a:r>
              <a:rPr lang="en-US" sz="2800" dirty="0"/>
              <a:t>Once Bob is </a:t>
            </a:r>
            <a:r>
              <a:rPr lang="en-US" sz="2800" i="1" dirty="0"/>
              <a:t>authenticated</a:t>
            </a:r>
            <a:r>
              <a:rPr lang="en-US" sz="2800" dirty="0"/>
              <a:t> by AOB, then AOB must restrict actions of Bob</a:t>
            </a:r>
          </a:p>
          <a:p>
            <a:pPr lvl="1" eaLnBrk="1" hangingPunct="1">
              <a:spcAft>
                <a:spcPts val="1200"/>
              </a:spcAft>
            </a:pPr>
            <a:r>
              <a:rPr lang="en-US" sz="2400" dirty="0"/>
              <a:t>Bob can’t see Charlie’s account info, for example</a:t>
            </a:r>
          </a:p>
          <a:p>
            <a:pPr lvl="1" eaLnBrk="1" hangingPunct="1">
              <a:spcAft>
                <a:spcPts val="1200"/>
              </a:spcAft>
            </a:pPr>
            <a:r>
              <a:rPr lang="en-US" sz="2400" dirty="0"/>
              <a:t>Bob can’t install new software, and so on…</a:t>
            </a:r>
          </a:p>
          <a:p>
            <a:pPr eaLnBrk="1" hangingPunct="1">
              <a:spcAft>
                <a:spcPts val="1200"/>
              </a:spcAft>
            </a:pPr>
            <a:r>
              <a:rPr lang="en-US" sz="2800" dirty="0"/>
              <a:t>Enforcing such restrictions: </a:t>
            </a:r>
            <a:r>
              <a:rPr lang="en-US" sz="2800" i="1" dirty="0"/>
              <a:t>authorization</a:t>
            </a:r>
            <a:endParaRPr lang="en-US" sz="2800" dirty="0"/>
          </a:p>
          <a:p>
            <a:pPr eaLnBrk="1" hangingPunct="1">
              <a:spcAft>
                <a:spcPts val="1200"/>
              </a:spcAft>
            </a:pPr>
            <a:r>
              <a:rPr lang="en-US" sz="2800" b="1" dirty="0">
                <a:solidFill>
                  <a:schemeClr val="accent2"/>
                </a:solidFill>
              </a:rPr>
              <a:t>Access control</a:t>
            </a:r>
            <a:r>
              <a:rPr lang="en-US" sz="2800" dirty="0"/>
              <a:t> includes both authentication and authorization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5437FF"/>
      </a:hlink>
      <a:folHlink>
        <a:srgbClr val="B2B2B2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2291</TotalTime>
  <Words>1064</Words>
  <Application>Microsoft Macintosh PowerPoint</Application>
  <PresentationFormat>On-screen Show (4:3)</PresentationFormat>
  <Paragraphs>176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Comic Sans MS</vt:lpstr>
      <vt:lpstr>Times</vt:lpstr>
      <vt:lpstr>Times New Roman</vt:lpstr>
      <vt:lpstr>Wingdings</vt:lpstr>
      <vt:lpstr>Default Design</vt:lpstr>
      <vt:lpstr>Chapter 1: Introduction</vt:lpstr>
      <vt:lpstr>The Cast of Characters</vt:lpstr>
      <vt:lpstr>Alice’s Online Bank</vt:lpstr>
      <vt:lpstr>CIA</vt:lpstr>
      <vt:lpstr>CIA</vt:lpstr>
      <vt:lpstr>CIA</vt:lpstr>
      <vt:lpstr>Beyond CIA: Crypto</vt:lpstr>
      <vt:lpstr>Beyond CIA: Network Security</vt:lpstr>
      <vt:lpstr>Beyond CIA: Access Control</vt:lpstr>
      <vt:lpstr>Beyond CIA: Software</vt:lpstr>
      <vt:lpstr>Your Textbook</vt:lpstr>
      <vt:lpstr>The People Problem</vt:lpstr>
      <vt:lpstr>The People Problem</vt:lpstr>
      <vt:lpstr>The People Problem</vt:lpstr>
      <vt:lpstr>Cryptography</vt:lpstr>
      <vt:lpstr>Access Control</vt:lpstr>
      <vt:lpstr>Network Security</vt:lpstr>
      <vt:lpstr>Software</vt:lpstr>
      <vt:lpstr>Think Like Trudy</vt:lpstr>
      <vt:lpstr>Think Like Trudy</vt:lpstr>
      <vt:lpstr>Think Like Trudy</vt:lpstr>
      <vt:lpstr>In This Course…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</dc:title>
  <dc:subject/>
  <dc:creator>Mark Stamp</dc:creator>
  <cp:keywords/>
  <dc:description/>
  <cp:lastModifiedBy>Mark S Stamp</cp:lastModifiedBy>
  <cp:revision>244</cp:revision>
  <dcterms:created xsi:type="dcterms:W3CDTF">2015-08-20T12:19:09Z</dcterms:created>
  <dcterms:modified xsi:type="dcterms:W3CDTF">2023-08-22T09:53:47Z</dcterms:modified>
  <cp:category/>
</cp:coreProperties>
</file>