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637" r:id="rId3"/>
    <p:sldId id="638" r:id="rId4"/>
    <p:sldId id="639" r:id="rId5"/>
    <p:sldId id="640" r:id="rId6"/>
    <p:sldId id="641" r:id="rId7"/>
    <p:sldId id="643" r:id="rId8"/>
    <p:sldId id="644" r:id="rId9"/>
    <p:sldId id="645" r:id="rId10"/>
    <p:sldId id="646" r:id="rId11"/>
    <p:sldId id="647" r:id="rId12"/>
    <p:sldId id="648" r:id="rId13"/>
    <p:sldId id="650" r:id="rId14"/>
    <p:sldId id="651" r:id="rId15"/>
    <p:sldId id="652" r:id="rId16"/>
    <p:sldId id="653" r:id="rId17"/>
    <p:sldId id="654" r:id="rId18"/>
    <p:sldId id="655" r:id="rId19"/>
    <p:sldId id="656" r:id="rId20"/>
    <p:sldId id="657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73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0"/>
    <p:restoredTop sz="90947"/>
  </p:normalViewPr>
  <p:slideViewPr>
    <p:cSldViewPr>
      <p:cViewPr varScale="1">
        <p:scale>
          <a:sx n="113" d="100"/>
          <a:sy n="113" d="100"/>
        </p:scale>
        <p:origin x="80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E3DB66-F86C-F44B-9AF6-E91445273B5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377E611D-66E1-A048-B970-2E018E87D186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8BB90881-7806-EC45-89AB-C0F22368DC69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4F801B8B-25EC-EA40-B5B1-41682B3CCFFA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E2A44C61-0EF6-4143-BFB2-EB48C373F858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4A7C8364-5630-1948-84E7-321FF1B84288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441025AB-04C4-CB45-A0E8-845DBC440915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8E2D478D-3717-E845-A095-265F541B7B49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73444E5F-ED2C-F141-A6B5-FEACF0FE5C3B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8F9E81C2-2F11-D447-BA75-424AD65690D0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0F4746F5-4816-4942-A7AB-CFE60A0AB908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E3882429-98FB-B44C-81C3-125B65A1C5AF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6CCA8260-97D8-164C-93D4-B672A43E533F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5000"/>
        <a:buChar char="o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Ø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735BE7D1-5368-254B-BE6C-2607F42A1C74}" type="slidenum">
              <a:rPr lang="en-US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0"/>
            <a:ext cx="7696200" cy="1752600"/>
          </a:xfrm>
        </p:spPr>
        <p:txBody>
          <a:bodyPr/>
          <a:lstStyle/>
          <a:p>
            <a:r>
              <a:rPr lang="en-US"/>
              <a:t>Conclusion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CF30DB52-9B51-EF49-9250-6D3D449F9DE9}" type="slidenum">
              <a:rPr lang="en-US">
                <a:latin typeface="Times New Roman" charset="0"/>
              </a:rPr>
              <a:pPr/>
              <a:t>10</a:t>
            </a:fld>
            <a:endParaRPr lang="en-US">
              <a:latin typeface="Times New Roman" charset="0"/>
            </a:endParaRPr>
          </a:p>
        </p:txBody>
      </p:sp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Real-World Protocols</a:t>
            </a:r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6482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/>
              <a:t>SSH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/>
              <a:t>SSL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/>
              <a:t>IPSec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3200" dirty="0"/>
              <a:t>IKE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3200" dirty="0"/>
              <a:t>ESP/AH, tunnel/transport modes, …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/>
              <a:t>Kerberos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/>
              <a:t>Wireless: WEP &amp; GSM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1172973E-9D42-4142-9BDD-40AA7D45F0F7}" type="slidenum">
              <a:rPr lang="en-US">
                <a:latin typeface="Times New Roman" charset="0"/>
              </a:rPr>
              <a:pPr/>
              <a:t>11</a:t>
            </a:fld>
            <a:endParaRPr lang="en-US">
              <a:latin typeface="Times New Roman" charset="0"/>
            </a:endParaRPr>
          </a:p>
        </p:txBody>
      </p:sp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Software Flaws and Malware</a:t>
            </a:r>
          </a:p>
        </p:txBody>
      </p:sp>
      <p:sp>
        <p:nvSpPr>
          <p:cNvPr id="557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4196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Flaws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Buffer overflow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Incomplete mediation, race condition, etc.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Malware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Brain, Morris Worm, Code Red, …, Stuxnet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Malware detection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Future of malware, </a:t>
            </a:r>
            <a:r>
              <a:rPr lang="en-US" sz="2400" dirty="0" err="1"/>
              <a:t>botnets</a:t>
            </a:r>
            <a:r>
              <a:rPr lang="en-US" sz="2400" dirty="0"/>
              <a:t>, etc.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Other software-based attacks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Salami, linearization, etc.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45123896-9BB3-C542-A947-7A6E0E043675}" type="slidenum">
              <a:rPr lang="en-US">
                <a:latin typeface="Times New Roman" charset="0"/>
              </a:rPr>
              <a:pPr/>
              <a:t>12</a:t>
            </a:fld>
            <a:endParaRPr lang="en-US">
              <a:latin typeface="Times New Roman" charset="0"/>
            </a:endParaRPr>
          </a:p>
        </p:txBody>
      </p:sp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Insecurity in Software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Software reverse engineering (SRE)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Software protection</a:t>
            </a:r>
          </a:p>
          <a:p>
            <a:pPr>
              <a:spcAft>
                <a:spcPts val="600"/>
              </a:spcAft>
            </a:pPr>
            <a:r>
              <a:rPr lang="en-US" dirty="0"/>
              <a:t>Software development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Flaws and testing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Finding flaws (the math)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7A8A6698-5BC0-7142-A77E-7F592B299B0A}" type="slidenum">
              <a:rPr lang="en-US">
                <a:latin typeface="Times New Roman" charset="0"/>
              </a:rPr>
              <a:pPr/>
              <a:t>13</a:t>
            </a:fld>
            <a:endParaRPr lang="en-US">
              <a:latin typeface="Times New Roman" charset="0"/>
            </a:endParaRPr>
          </a:p>
        </p:txBody>
      </p:sp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Crystal Ball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>
                <a:solidFill>
                  <a:schemeClr val="hlink"/>
                </a:solidFill>
              </a:rPr>
              <a:t>Cryptography</a:t>
            </a:r>
            <a:endParaRPr lang="en-US" dirty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Well-established field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Don’t expect HUGE changes overnight</a:t>
            </a:r>
          </a:p>
          <a:p>
            <a:pPr lvl="2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Quantum computing?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But some systems may be broken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ECC is a major “growth” area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Quantum crypto may prove worthwhile…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…but for now it’s mostly (all?) hype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087743B3-5A48-244B-8E7C-7F0076738F40}" type="slidenum">
              <a:rPr lang="en-US">
                <a:latin typeface="Times New Roman" charset="0"/>
              </a:rPr>
              <a:pPr/>
              <a:t>14</a:t>
            </a:fld>
            <a:endParaRPr lang="en-US">
              <a:latin typeface="Times New Roman" charset="0"/>
            </a:endParaRPr>
          </a:p>
        </p:txBody>
      </p:sp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Crystal Ball</a:t>
            </a:r>
          </a:p>
        </p:txBody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chemeClr val="hlink"/>
                </a:solidFill>
              </a:rPr>
              <a:t>Authentication</a:t>
            </a:r>
            <a:endParaRPr lang="en-US" sz="2800" dirty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Passwords will continue to be a problem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Biometrics should become more widely used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Smartcard/tokens may be used more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chemeClr val="hlink"/>
                </a:solidFill>
              </a:rPr>
              <a:t>Authorization</a:t>
            </a:r>
            <a:endParaRPr lang="en-US" sz="2800" dirty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ACLs</a:t>
            </a:r>
            <a:r>
              <a:rPr lang="en-US" sz="2400" dirty="0"/>
              <a:t>, etc., well-established areas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CAPTCHA’s interesting, but annoying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IDS (based on machine learning/AI) is hot topic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6F2FA6E5-858B-8C44-A7E9-AF45CA111625}" type="slidenum">
              <a:rPr lang="en-US">
                <a:latin typeface="Times New Roman" charset="0"/>
              </a:rPr>
              <a:pPr/>
              <a:t>15</a:t>
            </a:fld>
            <a:endParaRPr lang="en-US">
              <a:latin typeface="Times New Roman" charset="0"/>
            </a:endParaRPr>
          </a:p>
        </p:txBody>
      </p:sp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Crystal Ball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hlink"/>
                </a:solidFill>
              </a:rPr>
              <a:t>Protocols</a:t>
            </a:r>
            <a:r>
              <a:rPr lang="en-US" sz="2800" dirty="0"/>
              <a:t> are challenging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Difficult to get protocols right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Protocol development often haphazard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“</a:t>
            </a:r>
            <a:r>
              <a:rPr lang="en-US" sz="2400" dirty="0" err="1"/>
              <a:t>Kerckhoffs</a:t>
            </a:r>
            <a:r>
              <a:rPr lang="en-US" sz="2400" dirty="0"/>
              <a:t>’ Principle” for protocols?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Yes, should be!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Protocols will continue to be a source of subtle problem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9E003EBF-8731-4649-9473-3C55A3A6E3A3}" type="slidenum">
              <a:rPr lang="en-US">
                <a:latin typeface="Times New Roman" charset="0"/>
              </a:rPr>
              <a:pPr/>
              <a:t>16</a:t>
            </a:fld>
            <a:endParaRPr lang="en-US">
              <a:latin typeface="Times New Roman" charset="0"/>
            </a:endParaRPr>
          </a:p>
        </p:txBody>
      </p:sp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/>
              <a:t>Crystal Ball</a:t>
            </a:r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305800" cy="4191000"/>
          </a:xfrm>
        </p:spPr>
        <p:txBody>
          <a:bodyPr/>
          <a:lstStyle/>
          <a:p>
            <a:pPr>
              <a:spcBef>
                <a:spcPts val="372"/>
              </a:spcBef>
              <a:spcAft>
                <a:spcPts val="300"/>
              </a:spcAft>
            </a:pPr>
            <a:r>
              <a:rPr lang="en-US" sz="2800" b="1" dirty="0">
                <a:solidFill>
                  <a:schemeClr val="hlink"/>
                </a:solidFill>
              </a:rPr>
              <a:t>Software</a:t>
            </a:r>
            <a:r>
              <a:rPr lang="en-US" sz="2800" dirty="0"/>
              <a:t> is a huge security problem today</a:t>
            </a:r>
          </a:p>
          <a:p>
            <a:pPr lvl="1">
              <a:spcBef>
                <a:spcPts val="372"/>
              </a:spcBef>
              <a:spcAft>
                <a:spcPts val="300"/>
              </a:spcAft>
            </a:pPr>
            <a:r>
              <a:rPr lang="en-US" sz="2400" dirty="0"/>
              <a:t>Buffer overflows are on the decline…</a:t>
            </a:r>
          </a:p>
          <a:p>
            <a:pPr lvl="1">
              <a:spcBef>
                <a:spcPts val="372"/>
              </a:spcBef>
              <a:spcAft>
                <a:spcPts val="300"/>
              </a:spcAft>
            </a:pPr>
            <a:r>
              <a:rPr lang="en-US" sz="2400" dirty="0"/>
              <a:t>…but race condition attacks might increase</a:t>
            </a:r>
          </a:p>
          <a:p>
            <a:pPr>
              <a:spcBef>
                <a:spcPts val="372"/>
              </a:spcBef>
              <a:spcAft>
                <a:spcPts val="300"/>
              </a:spcAft>
            </a:pPr>
            <a:r>
              <a:rPr lang="en-US" sz="2800" dirty="0"/>
              <a:t>Virus writers are getting smarter</a:t>
            </a:r>
          </a:p>
          <a:p>
            <a:pPr lvl="1">
              <a:spcBef>
                <a:spcPts val="372"/>
              </a:spcBef>
              <a:spcAft>
                <a:spcPts val="300"/>
              </a:spcAft>
            </a:pPr>
            <a:r>
              <a:rPr lang="en-US" sz="2400" dirty="0"/>
              <a:t>Botnets, Stuxnet, Ransomware, etc.</a:t>
            </a:r>
          </a:p>
          <a:p>
            <a:pPr lvl="1">
              <a:spcBef>
                <a:spcPts val="372"/>
              </a:spcBef>
              <a:spcAft>
                <a:spcPts val="300"/>
              </a:spcAft>
            </a:pPr>
            <a:r>
              <a:rPr lang="en-US" sz="2400" dirty="0"/>
              <a:t>Polymorphic, metamorphic, sophisticated attacks, information warfare, …</a:t>
            </a:r>
          </a:p>
          <a:p>
            <a:pPr lvl="1">
              <a:spcBef>
                <a:spcPts val="372"/>
              </a:spcBef>
              <a:spcAft>
                <a:spcPts val="300"/>
              </a:spcAft>
            </a:pPr>
            <a:r>
              <a:rPr lang="en-US" sz="2400" dirty="0"/>
              <a:t>Future of malware detection? ML/DL/AI?</a:t>
            </a:r>
          </a:p>
          <a:p>
            <a:pPr>
              <a:spcBef>
                <a:spcPts val="372"/>
              </a:spcBef>
              <a:spcAft>
                <a:spcPts val="300"/>
              </a:spcAft>
            </a:pPr>
            <a:r>
              <a:rPr lang="en-US" sz="2800" dirty="0"/>
              <a:t>Malware will continue to be a BIG problem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D05E05B5-FB0A-C540-9B73-CF9A16DB978C}" type="slidenum">
              <a:rPr lang="en-US">
                <a:latin typeface="Times New Roman" charset="0"/>
              </a:rPr>
              <a:pPr/>
              <a:t>17</a:t>
            </a:fld>
            <a:endParaRPr lang="en-US">
              <a:latin typeface="Times New Roman" charset="0"/>
            </a:endParaRPr>
          </a:p>
        </p:txBody>
      </p:sp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Crystal Ball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Other </a:t>
            </a:r>
            <a:r>
              <a:rPr lang="en-US" b="1" dirty="0">
                <a:solidFill>
                  <a:schemeClr val="hlink"/>
                </a:solidFill>
              </a:rPr>
              <a:t>software</a:t>
            </a:r>
            <a:r>
              <a:rPr lang="en-US" dirty="0"/>
              <a:t> issues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Reverse engineering will not go away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Secure development will remain hard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Design phase is challenging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Math of flaws/testing favors Trudy 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3FA36B78-EA6E-EB41-B7BA-5D37EEA7D82D}" type="slidenum">
              <a:rPr lang="en-US">
                <a:latin typeface="Times New Roman" charset="0"/>
              </a:rPr>
              <a:pPr/>
              <a:t>18</a:t>
            </a:fld>
            <a:endParaRPr lang="en-US">
              <a:latin typeface="Times New Roman" charset="0"/>
            </a:endParaRPr>
          </a:p>
        </p:txBody>
      </p:sp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The Bottom Line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848600" cy="4267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/>
              <a:t>Security knowledge is needed today…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…and it will be needed in the future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There is job security in security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Necessary to understand technical issues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The focus of this class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But technical knowledge is not enough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Human nature, legal issues, business issues, ...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As with almost anything, experience is helpful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6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65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56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56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565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565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565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565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99AC5EB7-7719-1643-B922-74FE0259F5A8}" type="slidenum">
              <a:rPr lang="en-US">
                <a:latin typeface="Times New Roman" charset="0"/>
              </a:rPr>
              <a:pPr/>
              <a:t>19</a:t>
            </a:fld>
            <a:endParaRPr lang="en-US">
              <a:latin typeface="Times New Roman" charset="0"/>
            </a:endParaRPr>
          </a:p>
        </p:txBody>
      </p:sp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A True Story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The names have been changed to protect the innocent…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“Bob” took my information security class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Bob then got an intern position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At a major company that does lots of security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At one meeting, important customer asked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“Why do we need signed certificates?”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“After all, they cost money!”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The silence was deafening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49F473C8-4083-914F-81C4-2F9FB840481B}" type="slidenum">
              <a:rPr lang="en-US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Course Summary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48006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Crypto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Basics, symmetric key, public key, hash functions and other topics, cryptanalysis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Access Control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Authentication, authorization, firewalls, IDS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Protocols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Simplified authentication protocols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Real-World protocols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Software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Flaws, malware, SRE, development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3C2D1533-7980-6446-8693-0E3C52A623ED}" type="slidenum">
              <a:rPr lang="en-US">
                <a:latin typeface="Times New Roman" charset="0"/>
              </a:rPr>
              <a:pPr/>
              <a:t>20</a:t>
            </a:fld>
            <a:endParaRPr lang="en-US">
              <a:latin typeface="Times New Roman" charset="0"/>
            </a:endParaRPr>
          </a:p>
        </p:txBody>
      </p:sp>
      <p:sp>
        <p:nvSpPr>
          <p:cNvPr id="567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/>
              <a:t>A True Story</a:t>
            </a:r>
          </a:p>
        </p:txBody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0386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Bob’s boss remembered that Bob had recently taken a security class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So, he asked Bob, the lowly intern, to answer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Bob mentioned man-in-the-middle attack on SSL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Customer wanted to hear more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So, Bob explained </a:t>
            </a:r>
            <a:r>
              <a:rPr lang="en-US" sz="2400" dirty="0" err="1"/>
              <a:t>MiM</a:t>
            </a:r>
            <a:r>
              <a:rPr lang="en-US" sz="2400" dirty="0"/>
              <a:t> attack in some detail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The next day, “Bob the lowly intern” became “Bob the fulltime employee”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7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7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67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67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67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67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7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7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7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7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29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47876DB6-48CA-E14D-B00B-7CAB70EEF375}" type="slidenum">
              <a:rPr lang="en-US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Crypto Basics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Terminology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Classic ciphers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Simple substitution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Double transposition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Codebook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One-time pad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Basic cryptanalysis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652C8593-6245-D04D-BB44-30185292FE83}" type="slidenum">
              <a:rPr lang="en-US">
                <a:latin typeface="Times New Roman" charset="0"/>
              </a:rPr>
              <a:pPr/>
              <a:t>4</a:t>
            </a:fld>
            <a:endParaRPr lang="en-US">
              <a:latin typeface="Times New Roman" charset="0"/>
            </a:endParaRPr>
          </a:p>
        </p:txBody>
      </p:sp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Symmetric Key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Stream ciphers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A5/1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RC4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Block ciphers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DES, AES, TEA, etc.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Modes of operation</a:t>
            </a:r>
            <a:endParaRPr lang="en-US" sz="28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Data integrity (MAC)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810FF094-9620-2E4F-AD12-F3B551A4E640}" type="slidenum">
              <a:rPr lang="en-US">
                <a:latin typeface="Times New Roman" charset="0"/>
              </a:rPr>
              <a:pPr/>
              <a:t>5</a:t>
            </a:fld>
            <a:endParaRPr lang="en-US">
              <a:latin typeface="Times New Roman" charset="0"/>
            </a:endParaRPr>
          </a:p>
        </p:txBody>
      </p:sp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Public Key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Knapsack (insecure)</a:t>
            </a:r>
          </a:p>
          <a:p>
            <a:pPr>
              <a:spcAft>
                <a:spcPts val="600"/>
              </a:spcAft>
            </a:pPr>
            <a:r>
              <a:rPr lang="en-US" dirty="0"/>
              <a:t>RSA</a:t>
            </a:r>
          </a:p>
          <a:p>
            <a:pPr>
              <a:spcAft>
                <a:spcPts val="600"/>
              </a:spcAft>
            </a:pPr>
            <a:r>
              <a:rPr lang="en-US" dirty="0" err="1"/>
              <a:t>Diffie</a:t>
            </a:r>
            <a:r>
              <a:rPr lang="en-US" dirty="0"/>
              <a:t>-Hellman</a:t>
            </a:r>
          </a:p>
          <a:p>
            <a:pPr>
              <a:spcAft>
                <a:spcPts val="600"/>
              </a:spcAft>
            </a:pPr>
            <a:r>
              <a:rPr lang="en-US" dirty="0"/>
              <a:t>Elliptic curve crypto (ECC)</a:t>
            </a:r>
          </a:p>
          <a:p>
            <a:pPr>
              <a:spcAft>
                <a:spcPts val="600"/>
              </a:spcAft>
            </a:pPr>
            <a:r>
              <a:rPr lang="en-US" dirty="0"/>
              <a:t>Digital signatures and non-repudiation</a:t>
            </a:r>
          </a:p>
          <a:p>
            <a:pPr>
              <a:spcAft>
                <a:spcPts val="600"/>
              </a:spcAft>
            </a:pPr>
            <a:r>
              <a:rPr lang="en-US" dirty="0"/>
              <a:t>PKI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BA621895-9916-F642-9EFD-1AAFA1F9215C}" type="slidenum">
              <a:rPr lang="en-US">
                <a:latin typeface="Times New Roman" charset="0"/>
              </a:rPr>
              <a:pPr/>
              <a:t>6</a:t>
            </a:fld>
            <a:endParaRPr lang="en-US">
              <a:latin typeface="Times New Roman" charset="0"/>
            </a:endParaRPr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Hashing++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Birthday problem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SHA-3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HMAC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Clever uses (online bids, blockchain and cryptocurrency)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Other topics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Secret sharing, random numbers, information hiding (steganography, watermarking)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3F962554-8281-474E-9878-E100B6E8273A}" type="slidenum">
              <a:rPr lang="en-US">
                <a:latin typeface="Times New Roman" charset="0"/>
              </a:rPr>
              <a:pPr/>
              <a:t>7</a:t>
            </a:fld>
            <a:endParaRPr lang="en-US">
              <a:latin typeface="Times New Roman" charset="0"/>
            </a:endParaRPr>
          </a:p>
        </p:txBody>
      </p:sp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Authentication</a:t>
            </a:r>
          </a:p>
        </p:txBody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Something you know/have/are</a:t>
            </a:r>
          </a:p>
          <a:p>
            <a:r>
              <a:rPr lang="en-US" sz="2800" dirty="0"/>
              <a:t>Passwords</a:t>
            </a:r>
          </a:p>
          <a:p>
            <a:pPr lvl="1"/>
            <a:r>
              <a:rPr lang="en-US" sz="2400" dirty="0"/>
              <a:t>Verification and storage (salt, etc.)</a:t>
            </a:r>
          </a:p>
          <a:p>
            <a:pPr lvl="1"/>
            <a:r>
              <a:rPr lang="en-US" sz="2400" dirty="0"/>
              <a:t>Cracking </a:t>
            </a:r>
            <a:r>
              <a:rPr lang="en-US" sz="2400"/>
              <a:t>(the math </a:t>
            </a:r>
            <a:r>
              <a:rPr lang="en-US" sz="2400" dirty="0"/>
              <a:t>favors Trudy)</a:t>
            </a:r>
          </a:p>
          <a:p>
            <a:r>
              <a:rPr lang="en-US" sz="2800" dirty="0"/>
              <a:t>Biometrics</a:t>
            </a:r>
          </a:p>
          <a:p>
            <a:pPr lvl="1"/>
            <a:r>
              <a:rPr lang="en-US" sz="2400" dirty="0"/>
              <a:t>Fingerprint, hand geometry, iris scan, etc.</a:t>
            </a:r>
          </a:p>
          <a:p>
            <a:pPr lvl="1"/>
            <a:r>
              <a:rPr lang="en-US" sz="2400" dirty="0"/>
              <a:t>Error rates</a:t>
            </a:r>
          </a:p>
          <a:p>
            <a:r>
              <a:rPr lang="en-US" sz="2800" dirty="0"/>
              <a:t>Two-factor, single sign on, Web cookies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9CD23C9A-A6A2-8640-8A3F-3CC8AB7B821A}" type="slidenum">
              <a:rPr lang="en-US">
                <a:latin typeface="Times New Roman" charset="0"/>
              </a:rPr>
              <a:pPr/>
              <a:t>8</a:t>
            </a:fld>
            <a:endParaRPr lang="en-US">
              <a:latin typeface="Times New Roman" charset="0"/>
            </a:endParaRPr>
          </a:p>
        </p:txBody>
      </p:sp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Authorization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History/system certification</a:t>
            </a:r>
          </a:p>
          <a:p>
            <a:pPr>
              <a:spcAft>
                <a:spcPts val="0"/>
              </a:spcAft>
            </a:pPr>
            <a:r>
              <a:rPr lang="en-US" dirty="0" err="1"/>
              <a:t>ACLs</a:t>
            </a:r>
            <a:r>
              <a:rPr lang="en-US" dirty="0"/>
              <a:t> and capabilities</a:t>
            </a:r>
          </a:p>
          <a:p>
            <a:pPr>
              <a:spcAft>
                <a:spcPts val="0"/>
              </a:spcAft>
            </a:pPr>
            <a:r>
              <a:rPr lang="en-US" dirty="0"/>
              <a:t>Multilevel security (MLS)</a:t>
            </a:r>
          </a:p>
          <a:p>
            <a:pPr lvl="1">
              <a:spcAft>
                <a:spcPts val="0"/>
              </a:spcAft>
            </a:pPr>
            <a:r>
              <a:rPr lang="en-US" dirty="0"/>
              <a:t>Models (BLP, Biba), compartments</a:t>
            </a:r>
          </a:p>
          <a:p>
            <a:pPr>
              <a:spcAft>
                <a:spcPts val="0"/>
              </a:spcAft>
            </a:pPr>
            <a:r>
              <a:rPr lang="en-US" dirty="0"/>
              <a:t>Covert channel, inference control</a:t>
            </a:r>
          </a:p>
          <a:p>
            <a:pPr>
              <a:spcAft>
                <a:spcPts val="0"/>
              </a:spcAft>
            </a:pPr>
            <a:r>
              <a:rPr lang="en-US" dirty="0"/>
              <a:t>CAPTCHA</a:t>
            </a:r>
          </a:p>
          <a:p>
            <a:pPr>
              <a:spcAft>
                <a:spcPts val="0"/>
              </a:spcAft>
            </a:pPr>
            <a:r>
              <a:rPr lang="en-US" dirty="0"/>
              <a:t>Firewalls</a:t>
            </a:r>
          </a:p>
          <a:p>
            <a:pPr>
              <a:spcAft>
                <a:spcPts val="0"/>
              </a:spcAft>
            </a:pPr>
            <a:r>
              <a:rPr lang="en-US" dirty="0"/>
              <a:t>IDS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AE2DC503-F83B-5047-A7BA-E3286F36D3F0}" type="slidenum">
              <a:rPr lang="en-US">
                <a:latin typeface="Times New Roman" charset="0"/>
              </a:rPr>
              <a:pPr/>
              <a:t>9</a:t>
            </a:fld>
            <a:endParaRPr lang="en-US">
              <a:latin typeface="Times New Roman" charset="0"/>
            </a:endParaRPr>
          </a:p>
        </p:txBody>
      </p:sp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Protocols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229600" cy="41910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dirty="0"/>
              <a:t>Authentication</a:t>
            </a:r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en-US" dirty="0"/>
              <a:t>Using symmetric keys or public key</a:t>
            </a:r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en-US" dirty="0"/>
              <a:t>Nonces</a:t>
            </a:r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en-US" dirty="0"/>
              <a:t>Session key</a:t>
            </a:r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en-US" dirty="0"/>
              <a:t>Perfect forward secrecy (PFS)</a:t>
            </a:r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en-US" dirty="0"/>
              <a:t>Timestamps</a:t>
            </a:r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en-US" dirty="0"/>
              <a:t>Various types of attacks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dirty="0"/>
              <a:t>Zero knowledge proof (Fiat-Shamir)</a:t>
            </a: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437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7574</TotalTime>
  <Words>785</Words>
  <Application>Microsoft Macintosh PowerPoint</Application>
  <PresentationFormat>On-screen Show (4:3)</PresentationFormat>
  <Paragraphs>177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Comic Sans MS</vt:lpstr>
      <vt:lpstr>Times</vt:lpstr>
      <vt:lpstr>Times New Roman</vt:lpstr>
      <vt:lpstr>Wingdings</vt:lpstr>
      <vt:lpstr>Default Design</vt:lpstr>
      <vt:lpstr>Conclusion</vt:lpstr>
      <vt:lpstr>Course Summary</vt:lpstr>
      <vt:lpstr>Crypto Basics</vt:lpstr>
      <vt:lpstr>Symmetric Key</vt:lpstr>
      <vt:lpstr>Public Key</vt:lpstr>
      <vt:lpstr>Hashing++</vt:lpstr>
      <vt:lpstr>Authentication</vt:lpstr>
      <vt:lpstr>Authorization</vt:lpstr>
      <vt:lpstr>Simplified Protocols</vt:lpstr>
      <vt:lpstr>Real-World Protocols</vt:lpstr>
      <vt:lpstr>Software Flaws and Malware</vt:lpstr>
      <vt:lpstr>Insecurity in Software</vt:lpstr>
      <vt:lpstr>Crystal Ball</vt:lpstr>
      <vt:lpstr>Crystal Ball</vt:lpstr>
      <vt:lpstr>Crystal Ball</vt:lpstr>
      <vt:lpstr>Crystal Ball</vt:lpstr>
      <vt:lpstr>Crystal Ball</vt:lpstr>
      <vt:lpstr>The Bottom Line</vt:lpstr>
      <vt:lpstr>A True Story</vt:lpstr>
      <vt:lpstr>A True Story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</dc:title>
  <dc:subject/>
  <dc:creator>Mark Stamp</dc:creator>
  <cp:keywords/>
  <dc:description/>
  <cp:lastModifiedBy>Mark S Stamp</cp:lastModifiedBy>
  <cp:revision>1119</cp:revision>
  <dcterms:created xsi:type="dcterms:W3CDTF">2014-12-08T17:59:01Z</dcterms:created>
  <dcterms:modified xsi:type="dcterms:W3CDTF">2024-05-09T12:12:26Z</dcterms:modified>
  <cp:category/>
</cp:coreProperties>
</file>