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4"/>
  </p:notesMasterIdLst>
  <p:sldIdLst>
    <p:sldId id="307" r:id="rId2"/>
    <p:sldId id="287" r:id="rId3"/>
    <p:sldId id="288" r:id="rId4"/>
    <p:sldId id="289" r:id="rId5"/>
    <p:sldId id="298" r:id="rId6"/>
    <p:sldId id="297" r:id="rId7"/>
    <p:sldId id="290" r:id="rId8"/>
    <p:sldId id="291" r:id="rId9"/>
    <p:sldId id="296" r:id="rId10"/>
    <p:sldId id="292" r:id="rId11"/>
    <p:sldId id="299" r:id="rId12"/>
    <p:sldId id="324" r:id="rId13"/>
    <p:sldId id="301" r:id="rId14"/>
    <p:sldId id="302" r:id="rId15"/>
    <p:sldId id="303" r:id="rId16"/>
    <p:sldId id="304" r:id="rId17"/>
    <p:sldId id="305" r:id="rId18"/>
    <p:sldId id="309" r:id="rId19"/>
    <p:sldId id="293" r:id="rId20"/>
    <p:sldId id="310" r:id="rId21"/>
    <p:sldId id="327" r:id="rId22"/>
    <p:sldId id="312" r:id="rId23"/>
    <p:sldId id="325" r:id="rId24"/>
    <p:sldId id="311" r:id="rId25"/>
    <p:sldId id="294" r:id="rId26"/>
    <p:sldId id="306" r:id="rId27"/>
    <p:sldId id="323" r:id="rId28"/>
    <p:sldId id="329" r:id="rId29"/>
    <p:sldId id="330" r:id="rId30"/>
    <p:sldId id="331" r:id="rId31"/>
    <p:sldId id="332" r:id="rId32"/>
    <p:sldId id="313" r:id="rId33"/>
    <p:sldId id="314" r:id="rId34"/>
    <p:sldId id="315" r:id="rId35"/>
    <p:sldId id="326" r:id="rId36"/>
    <p:sldId id="295" r:id="rId37"/>
    <p:sldId id="316" r:id="rId38"/>
    <p:sldId id="317" r:id="rId39"/>
    <p:sldId id="318" r:id="rId40"/>
    <p:sldId id="319" r:id="rId41"/>
    <p:sldId id="320" r:id="rId42"/>
    <p:sldId id="322" r:id="rId43"/>
    <p:sldId id="333" r:id="rId44"/>
    <p:sldId id="334" r:id="rId45"/>
    <p:sldId id="439" r:id="rId46"/>
    <p:sldId id="440" r:id="rId47"/>
    <p:sldId id="441" r:id="rId48"/>
    <p:sldId id="442" r:id="rId49"/>
    <p:sldId id="443" r:id="rId50"/>
    <p:sldId id="444" r:id="rId51"/>
    <p:sldId id="335" r:id="rId52"/>
    <p:sldId id="336" r:id="rId53"/>
    <p:sldId id="337" r:id="rId54"/>
    <p:sldId id="328" r:id="rId55"/>
    <p:sldId id="338" r:id="rId56"/>
    <p:sldId id="339" r:id="rId57"/>
    <p:sldId id="340" r:id="rId58"/>
    <p:sldId id="344" r:id="rId59"/>
    <p:sldId id="345" r:id="rId60"/>
    <p:sldId id="374" r:id="rId61"/>
    <p:sldId id="375" r:id="rId62"/>
    <p:sldId id="376" r:id="rId63"/>
    <p:sldId id="377" r:id="rId64"/>
    <p:sldId id="346" r:id="rId65"/>
    <p:sldId id="348" r:id="rId66"/>
    <p:sldId id="350" r:id="rId67"/>
    <p:sldId id="378" r:id="rId68"/>
    <p:sldId id="379" r:id="rId69"/>
    <p:sldId id="427" r:id="rId70"/>
    <p:sldId id="410" r:id="rId71"/>
    <p:sldId id="430" r:id="rId72"/>
    <p:sldId id="411" r:id="rId73"/>
    <p:sldId id="412" r:id="rId74"/>
    <p:sldId id="413" r:id="rId75"/>
    <p:sldId id="414" r:id="rId76"/>
    <p:sldId id="415" r:id="rId77"/>
    <p:sldId id="416" r:id="rId78"/>
    <p:sldId id="417" r:id="rId79"/>
    <p:sldId id="418" r:id="rId80"/>
    <p:sldId id="419" r:id="rId81"/>
    <p:sldId id="432" r:id="rId82"/>
    <p:sldId id="433" r:id="rId83"/>
    <p:sldId id="420" r:id="rId84"/>
    <p:sldId id="421" r:id="rId85"/>
    <p:sldId id="434" r:id="rId86"/>
    <p:sldId id="435" r:id="rId87"/>
    <p:sldId id="436" r:id="rId88"/>
    <p:sldId id="437" r:id="rId89"/>
    <p:sldId id="438" r:id="rId90"/>
    <p:sldId id="424" r:id="rId91"/>
    <p:sldId id="425" r:id="rId92"/>
    <p:sldId id="426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B73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60"/>
  </p:normalViewPr>
  <p:slideViewPr>
    <p:cSldViewPr>
      <p:cViewPr varScale="1">
        <p:scale>
          <a:sx n="118" d="100"/>
          <a:sy n="118" d="100"/>
        </p:scale>
        <p:origin x="172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479DEB-4B5F-1F49-9640-63179FF8F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47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goal is to push as much complexity as possible to the edge of the network---routing packets is challenge enough for the core.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79DEB-4B5F-1F49-9640-63179FF8F9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3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theme of these slides is the distinction between stateless and </a:t>
            </a:r>
            <a:r>
              <a:rPr lang="en-US" baseline="0" dirty="0" err="1"/>
              <a:t>stateful</a:t>
            </a:r>
            <a:r>
              <a:rPr lang="en-US" baseline="0" dirty="0"/>
              <a:t> protocols</a:t>
            </a:r>
            <a:r>
              <a:rPr lang="is-I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79DEB-4B5F-1F49-9640-63179FF8F9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7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layer provides</a:t>
            </a:r>
            <a:r>
              <a:rPr lang="en-US" baseline="0" dirty="0"/>
              <a:t> a service to the layer above. Why use layering?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79DEB-4B5F-1F49-9640-63179FF8F9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2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possible to have the same services as TCP when</a:t>
            </a:r>
            <a:r>
              <a:rPr lang="en-US" baseline="0" dirty="0"/>
              <a:t> using UDP?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79DEB-4B5F-1F49-9640-63179FF8F90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0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Network (Security) Basics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002341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Times New Roman"/>
                <a:cs typeface="Times New Roman"/>
              </a:rPr>
              <a:t>There are three kinds of death in this world.</a:t>
            </a:r>
          </a:p>
          <a:p>
            <a:pPr algn="r"/>
            <a:r>
              <a:rPr lang="en-US" sz="2000" dirty="0">
                <a:latin typeface="Times New Roman"/>
                <a:cs typeface="Times New Roman"/>
              </a:rPr>
              <a:t>There's heart death, there's brain death, and there's being off the network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algn="r"/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Guy </a:t>
            </a:r>
            <a:r>
              <a:rPr lang="en-US" sz="2000" dirty="0" err="1">
                <a:latin typeface="Times New Roman"/>
                <a:cs typeface="Times New Roman"/>
              </a:rPr>
              <a:t>Almes</a:t>
            </a:r>
            <a:endParaRPr lang="en-US" sz="2000" dirty="0">
              <a:latin typeface="Times New Roman"/>
              <a:ea typeface="Times New Roman" charset="0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 Layer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Applications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For example, Web browsing, email, P2P, etc.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Applications run on hosts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To hosts, network details should be transparent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Application layer protocols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HTTP, SMTP, IMAP, Gnutella, etc.,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Protocol is only one part of an application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For example, HTTP only a part of web browsing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Client-Server Model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Client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“speaks first”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Server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responds to client’s request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 host is client or server, not both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Example: Web browsing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You are the client (request web page)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Web server is the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Peer-to-Peer Paradigm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Hosts act as both clients and servers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For example, when sharing music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You are client when requesting a file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You are a server when someone downloads a file from you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In P2P, how does client find server?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Many different P2P models</a:t>
            </a:r>
            <a:r>
              <a:rPr lang="is-IS" dirty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HTTP Example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543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HTTP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H</a:t>
            </a:r>
            <a:r>
              <a:rPr lang="en-US" sz="2800" dirty="0" err="1"/>
              <a:t>yper</a:t>
            </a:r>
            <a:r>
              <a:rPr lang="en-US" sz="2800" b="1" dirty="0" err="1">
                <a:solidFill>
                  <a:schemeClr val="accent2"/>
                </a:solidFill>
              </a:rPr>
              <a:t>T</a:t>
            </a:r>
            <a:r>
              <a:rPr lang="en-US" sz="2800" dirty="0" err="1"/>
              <a:t>ext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T</a:t>
            </a:r>
            <a:r>
              <a:rPr lang="en-US" sz="2800" dirty="0"/>
              <a:t>ransfer </a:t>
            </a:r>
            <a:r>
              <a:rPr lang="en-US" sz="2800" b="1" dirty="0">
                <a:solidFill>
                  <a:schemeClr val="accent2"/>
                </a:solidFill>
              </a:rPr>
              <a:t>P</a:t>
            </a:r>
            <a:r>
              <a:rPr lang="en-US" sz="2800" dirty="0"/>
              <a:t>rotocol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Client (you) requests a web page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Server responds to your request</a:t>
            </a:r>
          </a:p>
        </p:txBody>
      </p:sp>
      <p:sp>
        <p:nvSpPr>
          <p:cNvPr id="187406" name="Line 14"/>
          <p:cNvSpPr>
            <a:spLocks noChangeShapeType="1"/>
          </p:cNvSpPr>
          <p:nvPr/>
        </p:nvSpPr>
        <p:spPr bwMode="auto">
          <a:xfrm>
            <a:off x="2590800" y="2590800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3494088" y="2130425"/>
            <a:ext cx="18399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HTTP request</a:t>
            </a:r>
          </a:p>
        </p:txBody>
      </p:sp>
      <p:sp>
        <p:nvSpPr>
          <p:cNvPr id="187408" name="Line 16"/>
          <p:cNvSpPr>
            <a:spLocks noChangeShapeType="1"/>
          </p:cNvSpPr>
          <p:nvPr/>
        </p:nvSpPr>
        <p:spPr bwMode="auto">
          <a:xfrm flipH="1">
            <a:off x="2590800" y="31242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3503613" y="2678113"/>
            <a:ext cx="19827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HTTP response</a:t>
            </a:r>
          </a:p>
        </p:txBody>
      </p:sp>
      <p:pic>
        <p:nvPicPr>
          <p:cNvPr id="28681" name="Picture 18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866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9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286000"/>
            <a:ext cx="7350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6" grpId="0" animBg="1"/>
      <p:bldP spid="187407" grpId="0" autoUpdateAnimBg="0"/>
      <p:bldP spid="187408" grpId="0" animBg="1"/>
      <p:bldP spid="18740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Web Cookies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7848600" cy="1752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HTTP is stateless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cookies used to add state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Initially, cookie sent from server to browser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Browser manages cookie, sends it to server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Server uses cookie database to “remember” you</a:t>
            </a:r>
          </a:p>
        </p:txBody>
      </p:sp>
      <p:sp>
        <p:nvSpPr>
          <p:cNvPr id="188430" name="Line 14"/>
          <p:cNvSpPr>
            <a:spLocks noChangeShapeType="1"/>
          </p:cNvSpPr>
          <p:nvPr/>
        </p:nvSpPr>
        <p:spPr bwMode="auto">
          <a:xfrm>
            <a:off x="2819400" y="1512888"/>
            <a:ext cx="3962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431" name="Rectangle 15"/>
          <p:cNvSpPr>
            <a:spLocks noChangeArrowheads="1"/>
          </p:cNvSpPr>
          <p:nvPr/>
        </p:nvSpPr>
        <p:spPr bwMode="auto">
          <a:xfrm rot="592261">
            <a:off x="3951288" y="1447800"/>
            <a:ext cx="18399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HTTP request</a:t>
            </a:r>
          </a:p>
        </p:txBody>
      </p:sp>
      <p:sp>
        <p:nvSpPr>
          <p:cNvPr id="188432" name="Line 16"/>
          <p:cNvSpPr>
            <a:spLocks noChangeShapeType="1"/>
          </p:cNvSpPr>
          <p:nvPr/>
        </p:nvSpPr>
        <p:spPr bwMode="auto">
          <a:xfrm flipH="1" flipV="1">
            <a:off x="2819400" y="1970088"/>
            <a:ext cx="388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433" name="Rectangle 17"/>
          <p:cNvSpPr>
            <a:spLocks noChangeArrowheads="1"/>
          </p:cNvSpPr>
          <p:nvPr/>
        </p:nvSpPr>
        <p:spPr bwMode="auto">
          <a:xfrm rot="618799">
            <a:off x="3429000" y="1908175"/>
            <a:ext cx="287337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HTTP response, cookie</a:t>
            </a:r>
          </a:p>
        </p:txBody>
      </p:sp>
      <p:sp>
        <p:nvSpPr>
          <p:cNvPr id="188435" name="Rectangle 19"/>
          <p:cNvSpPr>
            <a:spLocks noChangeArrowheads="1"/>
          </p:cNvSpPr>
          <p:nvPr/>
        </p:nvSpPr>
        <p:spPr bwMode="auto">
          <a:xfrm>
            <a:off x="404813" y="1295400"/>
            <a:ext cx="10318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/>
              <a:t>initial</a:t>
            </a:r>
          </a:p>
          <a:p>
            <a:pPr algn="ctr">
              <a:lnSpc>
                <a:spcPct val="80000"/>
              </a:lnSpc>
            </a:pPr>
            <a:r>
              <a:rPr lang="en-US" sz="2000"/>
              <a:t>session</a:t>
            </a:r>
            <a:endParaRPr lang="en-US"/>
          </a:p>
        </p:txBody>
      </p:sp>
      <p:sp>
        <p:nvSpPr>
          <p:cNvPr id="188436" name="Rectangle 20"/>
          <p:cNvSpPr>
            <a:spLocks noChangeArrowheads="1"/>
          </p:cNvSpPr>
          <p:nvPr/>
        </p:nvSpPr>
        <p:spPr bwMode="auto">
          <a:xfrm>
            <a:off x="492125" y="3429000"/>
            <a:ext cx="10318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/>
              <a:t>later</a:t>
            </a:r>
          </a:p>
          <a:p>
            <a:pPr algn="ctr">
              <a:lnSpc>
                <a:spcPct val="80000"/>
              </a:lnSpc>
            </a:pPr>
            <a:r>
              <a:rPr lang="en-US" sz="2000" dirty="0"/>
              <a:t>session</a:t>
            </a:r>
            <a:endParaRPr lang="en-US" dirty="0"/>
          </a:p>
        </p:txBody>
      </p:sp>
      <p:sp>
        <p:nvSpPr>
          <p:cNvPr id="188437" name="Rectangle 21"/>
          <p:cNvSpPr>
            <a:spLocks noChangeArrowheads="1"/>
          </p:cNvSpPr>
          <p:nvPr/>
        </p:nvSpPr>
        <p:spPr bwMode="auto">
          <a:xfrm>
            <a:off x="1524000" y="914400"/>
            <a:ext cx="9286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cookie</a:t>
            </a:r>
          </a:p>
        </p:txBody>
      </p:sp>
      <p:sp>
        <p:nvSpPr>
          <p:cNvPr id="188438" name="Rectangle 22"/>
          <p:cNvSpPr>
            <a:spLocks noChangeArrowheads="1"/>
          </p:cNvSpPr>
          <p:nvPr/>
        </p:nvSpPr>
        <p:spPr bwMode="auto">
          <a:xfrm>
            <a:off x="1524000" y="2895600"/>
            <a:ext cx="9286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cookie</a:t>
            </a:r>
          </a:p>
        </p:txBody>
      </p:sp>
      <p:sp>
        <p:nvSpPr>
          <p:cNvPr id="188439" name="Line 23"/>
          <p:cNvSpPr>
            <a:spLocks noChangeShapeType="1"/>
          </p:cNvSpPr>
          <p:nvPr/>
        </p:nvSpPr>
        <p:spPr bwMode="auto">
          <a:xfrm flipV="1">
            <a:off x="2895600" y="2895600"/>
            <a:ext cx="388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440" name="Line 24"/>
          <p:cNvSpPr>
            <a:spLocks noChangeShapeType="1"/>
          </p:cNvSpPr>
          <p:nvPr/>
        </p:nvSpPr>
        <p:spPr bwMode="auto">
          <a:xfrm flipH="1">
            <a:off x="2971800" y="3352800"/>
            <a:ext cx="3733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441" name="Rectangle 25"/>
          <p:cNvSpPr>
            <a:spLocks noChangeArrowheads="1"/>
          </p:cNvSpPr>
          <p:nvPr/>
        </p:nvSpPr>
        <p:spPr bwMode="auto">
          <a:xfrm rot="-483928">
            <a:off x="3352800" y="2754313"/>
            <a:ext cx="273208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HTTP request, cookie</a:t>
            </a:r>
          </a:p>
        </p:txBody>
      </p:sp>
      <p:sp>
        <p:nvSpPr>
          <p:cNvPr id="188442" name="Rectangle 26"/>
          <p:cNvSpPr>
            <a:spLocks noChangeArrowheads="1"/>
          </p:cNvSpPr>
          <p:nvPr/>
        </p:nvSpPr>
        <p:spPr bwMode="auto">
          <a:xfrm rot="-555409">
            <a:off x="3810000" y="3211513"/>
            <a:ext cx="198278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HTTP response</a:t>
            </a:r>
          </a:p>
        </p:txBody>
      </p:sp>
      <p:sp>
        <p:nvSpPr>
          <p:cNvPr id="188443" name="Rectangle 27"/>
          <p:cNvSpPr>
            <a:spLocks noChangeArrowheads="1"/>
          </p:cNvSpPr>
          <p:nvPr/>
        </p:nvSpPr>
        <p:spPr bwMode="auto">
          <a:xfrm>
            <a:off x="7620000" y="2317750"/>
            <a:ext cx="12557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/>
              <a:t>Cookie</a:t>
            </a:r>
          </a:p>
          <a:p>
            <a:pPr algn="ctr">
              <a:lnSpc>
                <a:spcPct val="90000"/>
              </a:lnSpc>
            </a:pPr>
            <a:r>
              <a:rPr lang="en-US" sz="2000"/>
              <a:t>database</a:t>
            </a:r>
          </a:p>
        </p:txBody>
      </p:sp>
      <p:sp>
        <p:nvSpPr>
          <p:cNvPr id="188444" name="Rectangle 28"/>
          <p:cNvSpPr>
            <a:spLocks noChangeArrowheads="1"/>
          </p:cNvSpPr>
          <p:nvPr/>
        </p:nvSpPr>
        <p:spPr bwMode="auto">
          <a:xfrm>
            <a:off x="7620000" y="2286000"/>
            <a:ext cx="12192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15" name="Picture 29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4988" y="2209800"/>
            <a:ext cx="7350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30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7825" y="3276600"/>
            <a:ext cx="866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31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7825" y="1295400"/>
            <a:ext cx="866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  <p:bldP spid="188430" grpId="0" animBg="1"/>
      <p:bldP spid="188430" grpId="1" animBg="1"/>
      <p:bldP spid="188431" grpId="0" autoUpdateAnimBg="0"/>
      <p:bldP spid="188431" grpId="1" autoUpdateAnimBg="0"/>
      <p:bldP spid="188432" grpId="0" animBg="1"/>
      <p:bldP spid="188432" grpId="1" animBg="1"/>
      <p:bldP spid="188433" grpId="0" autoUpdateAnimBg="0"/>
      <p:bldP spid="188433" grpId="1" autoUpdateAnimBg="0"/>
      <p:bldP spid="188435" grpId="0" autoUpdateAnimBg="0"/>
      <p:bldP spid="188436" grpId="0" autoUpdateAnimBg="0"/>
      <p:bldP spid="188437" grpId="0" autoUpdateAnimBg="0"/>
      <p:bldP spid="188437" grpId="1" autoUpdateAnimBg="0"/>
      <p:bldP spid="188438" grpId="0" autoUpdateAnimBg="0"/>
      <p:bldP spid="188439" grpId="0" animBg="1"/>
      <p:bldP spid="188440" grpId="0" animBg="1"/>
      <p:bldP spid="188441" grpId="0" autoUpdateAnimBg="0"/>
      <p:bldP spid="188442" grpId="0" autoUpdateAnimBg="0"/>
      <p:bldP spid="188443" grpId="0" autoUpdateAnimBg="0"/>
      <p:bldP spid="1884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Web Cookies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Web cookies used for…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Shopping carts, recommendations, etc.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 very (very) weak form of authentication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Privacy concerns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Web site can learn a lot about you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Multiple web sites could learn even more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pic>
        <p:nvPicPr>
          <p:cNvPr id="31747" name="Picture 37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9188" y="4876800"/>
            <a:ext cx="7350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6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2988" y="4876800"/>
            <a:ext cx="7350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SMTP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SMTP used to deliver email from sender to recipient’s mail server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Then POP3, IMAP or HTTP (Web mail) used to get messages from server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As with many application protocols, SMTP commands are human readable </a:t>
            </a:r>
          </a:p>
        </p:txBody>
      </p:sp>
      <p:sp>
        <p:nvSpPr>
          <p:cNvPr id="190478" name="Line 14"/>
          <p:cNvSpPr>
            <a:spLocks noChangeShapeType="1"/>
          </p:cNvSpPr>
          <p:nvPr/>
        </p:nvSpPr>
        <p:spPr bwMode="auto">
          <a:xfrm>
            <a:off x="3048000" y="54102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9" name="Rectangle 15"/>
          <p:cNvSpPr>
            <a:spLocks noChangeArrowheads="1"/>
          </p:cNvSpPr>
          <p:nvPr/>
        </p:nvSpPr>
        <p:spPr bwMode="auto">
          <a:xfrm>
            <a:off x="4140200" y="4964113"/>
            <a:ext cx="889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SMTP</a:t>
            </a:r>
          </a:p>
        </p:txBody>
      </p:sp>
      <p:sp>
        <p:nvSpPr>
          <p:cNvPr id="190481" name="Rectangle 17"/>
          <p:cNvSpPr>
            <a:spLocks noChangeArrowheads="1"/>
          </p:cNvSpPr>
          <p:nvPr/>
        </p:nvSpPr>
        <p:spPr bwMode="auto">
          <a:xfrm>
            <a:off x="6934200" y="5181600"/>
            <a:ext cx="8064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POP3</a:t>
            </a:r>
          </a:p>
        </p:txBody>
      </p:sp>
      <p:sp>
        <p:nvSpPr>
          <p:cNvPr id="190492" name="Line 28"/>
          <p:cNvSpPr>
            <a:spLocks noChangeShapeType="1"/>
          </p:cNvSpPr>
          <p:nvPr/>
        </p:nvSpPr>
        <p:spPr bwMode="auto">
          <a:xfrm>
            <a:off x="6858000" y="5638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93" name="Line 29"/>
          <p:cNvSpPr>
            <a:spLocks noChangeShapeType="1"/>
          </p:cNvSpPr>
          <p:nvPr/>
        </p:nvSpPr>
        <p:spPr bwMode="auto">
          <a:xfrm>
            <a:off x="1371600" y="5410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94" name="Line 30"/>
          <p:cNvSpPr>
            <a:spLocks noChangeShapeType="1"/>
          </p:cNvSpPr>
          <p:nvPr/>
        </p:nvSpPr>
        <p:spPr bwMode="auto">
          <a:xfrm flipH="1">
            <a:off x="6781800" y="5181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Rectangle 31"/>
          <p:cNvSpPr>
            <a:spLocks noChangeArrowheads="1"/>
          </p:cNvSpPr>
          <p:nvPr/>
        </p:nvSpPr>
        <p:spPr bwMode="auto">
          <a:xfrm>
            <a:off x="252413" y="4506913"/>
            <a:ext cx="10429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Sender</a:t>
            </a:r>
          </a:p>
        </p:txBody>
      </p:sp>
      <p:sp>
        <p:nvSpPr>
          <p:cNvPr id="31758" name="Rectangle 32"/>
          <p:cNvSpPr>
            <a:spLocks noChangeArrowheads="1"/>
          </p:cNvSpPr>
          <p:nvPr/>
        </p:nvSpPr>
        <p:spPr bwMode="auto">
          <a:xfrm>
            <a:off x="7696200" y="4495800"/>
            <a:ext cx="12827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Recipient</a:t>
            </a:r>
          </a:p>
        </p:txBody>
      </p:sp>
      <p:sp>
        <p:nvSpPr>
          <p:cNvPr id="190497" name="Rectangle 33"/>
          <p:cNvSpPr>
            <a:spLocks noChangeArrowheads="1"/>
          </p:cNvSpPr>
          <p:nvPr/>
        </p:nvSpPr>
        <p:spPr bwMode="auto">
          <a:xfrm>
            <a:off x="1371600" y="4953000"/>
            <a:ext cx="889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SMTP</a:t>
            </a:r>
          </a:p>
        </p:txBody>
      </p:sp>
      <p:pic>
        <p:nvPicPr>
          <p:cNvPr id="31760" name="Picture 34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2425" y="4953000"/>
            <a:ext cx="866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35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953000"/>
            <a:ext cx="866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570603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8" grpId="0" animBg="1"/>
      <p:bldP spid="190479" grpId="0" autoUpdateAnimBg="0"/>
      <p:bldP spid="190481" grpId="0" autoUpdateAnimBg="0"/>
      <p:bldP spid="190492" grpId="0" animBg="1"/>
      <p:bldP spid="190493" grpId="0" animBg="1"/>
      <p:bldP spid="190494" grpId="0" animBg="1"/>
      <p:bldP spid="19049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Spoofed email with SMTP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652463" y="1314450"/>
            <a:ext cx="765333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/>
              <a:t>User types the </a:t>
            </a:r>
            <a:r>
              <a:rPr lang="en-US" sz="2800">
                <a:solidFill>
                  <a:srgbClr val="FF0000"/>
                </a:solidFill>
              </a:rPr>
              <a:t>red</a:t>
            </a:r>
            <a:r>
              <a:rPr lang="en-US" sz="2800"/>
              <a:t> lines:</a:t>
            </a:r>
            <a:endParaRPr lang="en-US" sz="2000"/>
          </a:p>
          <a:p>
            <a:pPr eaLnBrk="0" hangingPunct="0">
              <a:lnSpc>
                <a:spcPct val="85000"/>
              </a:lnSpc>
            </a:pPr>
            <a:endParaRPr lang="en-US" sz="800" b="1">
              <a:latin typeface="Courier New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2000" b="1">
                <a:latin typeface="Courier New" charset="0"/>
              </a:rPr>
              <a:t>&gt; </a:t>
            </a: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telnet eniac.cs.sjsu.edu 25</a:t>
            </a:r>
            <a:endParaRPr lang="en-US" sz="2000" b="1">
              <a:latin typeface="Courier New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2000" b="1">
                <a:latin typeface="Courier New" charset="0"/>
              </a:rPr>
              <a:t>220 eniac.sjsu.edu </a:t>
            </a:r>
          </a:p>
          <a:p>
            <a:pPr eaLnBrk="0" hangingPunct="0">
              <a:lnSpc>
                <a:spcPct val="85000"/>
              </a:lnSpc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HELO ca.gov</a:t>
            </a:r>
            <a:r>
              <a:rPr lang="en-US" sz="2000" b="1">
                <a:latin typeface="Courier New" charset="0"/>
              </a:rPr>
              <a:t> </a:t>
            </a:r>
          </a:p>
          <a:p>
            <a:pPr eaLnBrk="0" hangingPunct="0">
              <a:lnSpc>
                <a:spcPct val="85000"/>
              </a:lnSpc>
            </a:pPr>
            <a:r>
              <a:rPr lang="en-US" sz="2000" b="1">
                <a:latin typeface="Courier New" charset="0"/>
              </a:rPr>
              <a:t>250  Hello ca.gov, pleased to meet you </a:t>
            </a:r>
          </a:p>
          <a:p>
            <a:pPr eaLnBrk="0" hangingPunct="0">
              <a:lnSpc>
                <a:spcPct val="85000"/>
              </a:lnSpc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MAIL FROM: &lt;arnold@ca.gov&gt;</a:t>
            </a:r>
            <a:r>
              <a:rPr lang="en-US" sz="2000" b="1">
                <a:latin typeface="Courier New" charset="0"/>
              </a:rPr>
              <a:t> </a:t>
            </a:r>
          </a:p>
          <a:p>
            <a:pPr eaLnBrk="0" hangingPunct="0">
              <a:lnSpc>
                <a:spcPct val="85000"/>
              </a:lnSpc>
            </a:pPr>
            <a:r>
              <a:rPr lang="en-US" sz="2000" b="1">
                <a:latin typeface="Courier New" charset="0"/>
              </a:rPr>
              <a:t>250 arnold@ca.gov... Sender ok </a:t>
            </a:r>
          </a:p>
          <a:p>
            <a:pPr eaLnBrk="0" hangingPunct="0">
              <a:lnSpc>
                <a:spcPct val="85000"/>
              </a:lnSpc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RCPT TO: &lt;stamp@cs.sjsu.edu&gt;</a:t>
            </a:r>
            <a:r>
              <a:rPr lang="en-US" sz="2000" b="1">
                <a:latin typeface="Courier New" charset="0"/>
              </a:rPr>
              <a:t> </a:t>
            </a:r>
          </a:p>
          <a:p>
            <a:pPr eaLnBrk="0" hangingPunct="0">
              <a:lnSpc>
                <a:spcPct val="85000"/>
              </a:lnSpc>
            </a:pPr>
            <a:r>
              <a:rPr lang="en-US" sz="2000" b="1">
                <a:latin typeface="Courier New" charset="0"/>
              </a:rPr>
              <a:t>250 stamp@cs.sjsu.edu ... Recipient ok </a:t>
            </a:r>
          </a:p>
          <a:p>
            <a:pPr eaLnBrk="0" hangingPunct="0">
              <a:lnSpc>
                <a:spcPct val="85000"/>
              </a:lnSpc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DATA</a:t>
            </a:r>
            <a:r>
              <a:rPr lang="en-US" sz="2000" b="1">
                <a:latin typeface="Courier New" charset="0"/>
              </a:rPr>
              <a:t> </a:t>
            </a:r>
          </a:p>
          <a:p>
            <a:pPr eaLnBrk="0" hangingPunct="0">
              <a:lnSpc>
                <a:spcPct val="85000"/>
              </a:lnSpc>
            </a:pPr>
            <a:r>
              <a:rPr lang="en-US" sz="2000" b="1">
                <a:latin typeface="Courier New" charset="0"/>
              </a:rPr>
              <a:t>354 Enter mail, end with "." on a line by itself </a:t>
            </a:r>
          </a:p>
          <a:p>
            <a:pPr eaLnBrk="0" hangingPunct="0">
              <a:lnSpc>
                <a:spcPct val="85000"/>
              </a:lnSpc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It is my pleasure to inform you that you </a:t>
            </a:r>
          </a:p>
          <a:p>
            <a:pPr eaLnBrk="0" hangingPunct="0">
              <a:lnSpc>
                <a:spcPct val="85000"/>
              </a:lnSpc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are terminated</a:t>
            </a:r>
          </a:p>
          <a:p>
            <a:pPr eaLnBrk="0" hangingPunct="0">
              <a:lnSpc>
                <a:spcPct val="85000"/>
              </a:lnSpc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 . </a:t>
            </a:r>
          </a:p>
          <a:p>
            <a:pPr eaLnBrk="0" hangingPunct="0">
              <a:lnSpc>
                <a:spcPct val="85000"/>
              </a:lnSpc>
            </a:pPr>
            <a:r>
              <a:rPr lang="en-US" sz="2000" b="1">
                <a:latin typeface="Courier New" charset="0"/>
              </a:rPr>
              <a:t>250 Message accepted for delivery </a:t>
            </a:r>
          </a:p>
          <a:p>
            <a:pPr eaLnBrk="0" hangingPunct="0">
              <a:lnSpc>
                <a:spcPct val="85000"/>
              </a:lnSpc>
            </a:pPr>
            <a:r>
              <a:rPr lang="en-US" sz="2000" b="1">
                <a:solidFill>
                  <a:srgbClr val="FF0000"/>
                </a:solidFill>
                <a:latin typeface="Courier New" charset="0"/>
              </a:rPr>
              <a:t>QUIT </a:t>
            </a:r>
          </a:p>
          <a:p>
            <a:pPr eaLnBrk="0" hangingPunct="0">
              <a:lnSpc>
                <a:spcPct val="85000"/>
              </a:lnSpc>
            </a:pPr>
            <a:r>
              <a:rPr lang="en-US" sz="2000" b="1">
                <a:latin typeface="Courier New" charset="0"/>
              </a:rPr>
              <a:t>221 eniac.sjsu.edu closing connection</a:t>
            </a:r>
            <a:endParaRPr lang="en-US" sz="2000">
              <a:latin typeface="Times New Roman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 Layer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191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DNS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Domain Name Service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Convert human-friendly names such as </a:t>
            </a:r>
            <a:r>
              <a:rPr lang="en-US" sz="2400" dirty="0">
                <a:hlinkClick r:id="rId2"/>
              </a:rPr>
              <a:t>www.google.com</a:t>
            </a:r>
            <a:r>
              <a:rPr lang="en-US" sz="2400" dirty="0"/>
              <a:t> into 32-bit IP address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 distributed hierarchical database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Only 13 “root” DNS server clusters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Essentially, a single point of failure for Internet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Attacks on root servers have succeeded…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…but, attacks did not last long enough (yet)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Transport Layer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 network layer offers unreliable, “best effort” delivery of packets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Any improved service must be provided by the hosts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Transport layer: 2 protocols of interest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TCP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</a:t>
            </a:r>
            <a:r>
              <a:rPr lang="en-US" sz="2400" b="1" dirty="0"/>
              <a:t>more</a:t>
            </a:r>
            <a:r>
              <a:rPr lang="en-US" sz="2400" dirty="0"/>
              <a:t> service, </a:t>
            </a:r>
            <a:r>
              <a:rPr lang="en-US" sz="2400" b="1" dirty="0"/>
              <a:t>more</a:t>
            </a:r>
            <a:r>
              <a:rPr lang="en-US" sz="2400" dirty="0"/>
              <a:t> overhead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UDP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</a:t>
            </a:r>
            <a:r>
              <a:rPr lang="en-US" sz="2400" b="1" dirty="0"/>
              <a:t>less</a:t>
            </a:r>
            <a:r>
              <a:rPr lang="en-US" sz="2400" dirty="0"/>
              <a:t> service, </a:t>
            </a:r>
            <a:r>
              <a:rPr lang="en-US" sz="2400" b="1" dirty="0"/>
              <a:t>less</a:t>
            </a:r>
            <a:r>
              <a:rPr lang="en-US" sz="2400" dirty="0"/>
              <a:t> overhead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TCP and UDP run on hosts, not routers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pic>
        <p:nvPicPr>
          <p:cNvPr id="17411" name="Picture 418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8213" y="4343400"/>
            <a:ext cx="4333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Network</a:t>
            </a:r>
          </a:p>
        </p:txBody>
      </p:sp>
      <p:sp>
        <p:nvSpPr>
          <p:cNvPr id="17413" name="Line 118"/>
          <p:cNvSpPr>
            <a:spLocks noChangeShapeType="1"/>
          </p:cNvSpPr>
          <p:nvPr/>
        </p:nvSpPr>
        <p:spPr bwMode="auto">
          <a:xfrm>
            <a:off x="5181600" y="2970213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153"/>
          <p:cNvSpPr>
            <a:spLocks noChangeShapeType="1"/>
          </p:cNvSpPr>
          <p:nvPr/>
        </p:nvSpPr>
        <p:spPr bwMode="auto">
          <a:xfrm flipH="1">
            <a:off x="6172200" y="4495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187"/>
          <p:cNvSpPr>
            <a:spLocks noChangeShapeType="1"/>
          </p:cNvSpPr>
          <p:nvPr/>
        </p:nvSpPr>
        <p:spPr bwMode="auto">
          <a:xfrm rot="5400000" flipH="1">
            <a:off x="8168481" y="2964657"/>
            <a:ext cx="611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Line 190"/>
          <p:cNvSpPr>
            <a:spLocks noChangeShapeType="1"/>
          </p:cNvSpPr>
          <p:nvPr/>
        </p:nvSpPr>
        <p:spPr bwMode="auto">
          <a:xfrm flipV="1">
            <a:off x="6172200" y="2768600"/>
            <a:ext cx="46990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Line 191"/>
          <p:cNvSpPr>
            <a:spLocks noChangeShapeType="1"/>
          </p:cNvSpPr>
          <p:nvPr/>
        </p:nvSpPr>
        <p:spPr bwMode="auto">
          <a:xfrm>
            <a:off x="7118350" y="275272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Line 192"/>
          <p:cNvSpPr>
            <a:spLocks noChangeShapeType="1"/>
          </p:cNvSpPr>
          <p:nvPr/>
        </p:nvSpPr>
        <p:spPr bwMode="auto">
          <a:xfrm flipH="1">
            <a:off x="7637463" y="3089275"/>
            <a:ext cx="241300" cy="681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9" name="Line 193"/>
          <p:cNvSpPr>
            <a:spLocks noChangeShapeType="1"/>
          </p:cNvSpPr>
          <p:nvPr/>
        </p:nvSpPr>
        <p:spPr bwMode="auto">
          <a:xfrm>
            <a:off x="6867525" y="2865438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Line 194"/>
          <p:cNvSpPr>
            <a:spLocks noChangeShapeType="1"/>
          </p:cNvSpPr>
          <p:nvPr/>
        </p:nvSpPr>
        <p:spPr bwMode="auto">
          <a:xfrm>
            <a:off x="6892925" y="3513138"/>
            <a:ext cx="534988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1" name="Line 195"/>
          <p:cNvSpPr>
            <a:spLocks noChangeShapeType="1"/>
          </p:cNvSpPr>
          <p:nvPr/>
        </p:nvSpPr>
        <p:spPr bwMode="auto">
          <a:xfrm flipH="1">
            <a:off x="7467600" y="3978275"/>
            <a:ext cx="15240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Line 196"/>
          <p:cNvSpPr>
            <a:spLocks noChangeShapeType="1"/>
          </p:cNvSpPr>
          <p:nvPr/>
        </p:nvSpPr>
        <p:spPr bwMode="auto">
          <a:xfrm flipH="1">
            <a:off x="7126288" y="3057525"/>
            <a:ext cx="560387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3" name="Line 198"/>
          <p:cNvSpPr>
            <a:spLocks noChangeShapeType="1"/>
          </p:cNvSpPr>
          <p:nvPr/>
        </p:nvSpPr>
        <p:spPr bwMode="auto">
          <a:xfrm flipH="1">
            <a:off x="8104188" y="2971800"/>
            <a:ext cx="354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Line 326"/>
          <p:cNvSpPr>
            <a:spLocks noChangeShapeType="1"/>
          </p:cNvSpPr>
          <p:nvPr/>
        </p:nvSpPr>
        <p:spPr bwMode="auto">
          <a:xfrm flipH="1" flipV="1">
            <a:off x="5105400" y="4572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5" name="Line 327"/>
          <p:cNvSpPr>
            <a:spLocks noChangeShapeType="1"/>
          </p:cNvSpPr>
          <p:nvPr/>
        </p:nvSpPr>
        <p:spPr bwMode="auto">
          <a:xfrm flipV="1">
            <a:off x="6096000" y="35052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Line 336"/>
          <p:cNvSpPr>
            <a:spLocks noChangeShapeType="1"/>
          </p:cNvSpPr>
          <p:nvPr/>
        </p:nvSpPr>
        <p:spPr bwMode="auto">
          <a:xfrm>
            <a:off x="73914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7" name="Line 337"/>
          <p:cNvSpPr>
            <a:spLocks noChangeShapeType="1"/>
          </p:cNvSpPr>
          <p:nvPr/>
        </p:nvSpPr>
        <p:spPr bwMode="auto">
          <a:xfrm flipH="1">
            <a:off x="6705600" y="4876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8" name="Line 338"/>
          <p:cNvSpPr>
            <a:spLocks noChangeShapeType="1"/>
          </p:cNvSpPr>
          <p:nvPr/>
        </p:nvSpPr>
        <p:spPr bwMode="auto">
          <a:xfrm>
            <a:off x="67056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9" name="Line 339"/>
          <p:cNvSpPr>
            <a:spLocks noChangeShapeType="1"/>
          </p:cNvSpPr>
          <p:nvPr/>
        </p:nvSpPr>
        <p:spPr bwMode="auto">
          <a:xfrm>
            <a:off x="75438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Line 340"/>
          <p:cNvSpPr>
            <a:spLocks noChangeShapeType="1"/>
          </p:cNvSpPr>
          <p:nvPr/>
        </p:nvSpPr>
        <p:spPr bwMode="auto">
          <a:xfrm>
            <a:off x="81534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1" name="Line 342"/>
          <p:cNvSpPr>
            <a:spLocks noChangeShapeType="1"/>
          </p:cNvSpPr>
          <p:nvPr/>
        </p:nvSpPr>
        <p:spPr bwMode="auto">
          <a:xfrm>
            <a:off x="5867400" y="22860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2" name="Line 344"/>
          <p:cNvSpPr>
            <a:spLocks noChangeShapeType="1"/>
          </p:cNvSpPr>
          <p:nvPr/>
        </p:nvSpPr>
        <p:spPr bwMode="auto">
          <a:xfrm>
            <a:off x="5181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3" name="Line 345"/>
          <p:cNvSpPr>
            <a:spLocks noChangeShapeType="1"/>
          </p:cNvSpPr>
          <p:nvPr/>
        </p:nvSpPr>
        <p:spPr bwMode="auto">
          <a:xfrm>
            <a:off x="48768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4" name="Line 346"/>
          <p:cNvSpPr>
            <a:spLocks noChangeShapeType="1"/>
          </p:cNvSpPr>
          <p:nvPr/>
        </p:nvSpPr>
        <p:spPr bwMode="auto">
          <a:xfrm>
            <a:off x="48768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5" name="Line 347"/>
          <p:cNvSpPr>
            <a:spLocks noChangeShapeType="1"/>
          </p:cNvSpPr>
          <p:nvPr/>
        </p:nvSpPr>
        <p:spPr bwMode="auto">
          <a:xfrm>
            <a:off x="54102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406" name="Line 350"/>
          <p:cNvSpPr>
            <a:spLocks noChangeShapeType="1"/>
          </p:cNvSpPr>
          <p:nvPr/>
        </p:nvSpPr>
        <p:spPr bwMode="auto">
          <a:xfrm>
            <a:off x="6705600" y="4876800"/>
            <a:ext cx="0" cy="304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7" name="Line 351"/>
          <p:cNvSpPr>
            <a:spLocks noChangeShapeType="1"/>
          </p:cNvSpPr>
          <p:nvPr/>
        </p:nvSpPr>
        <p:spPr bwMode="auto">
          <a:xfrm>
            <a:off x="6705600" y="487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411" name="Line 355"/>
          <p:cNvSpPr>
            <a:spLocks noChangeShapeType="1"/>
          </p:cNvSpPr>
          <p:nvPr/>
        </p:nvSpPr>
        <p:spPr bwMode="auto">
          <a:xfrm>
            <a:off x="6705600" y="4876800"/>
            <a:ext cx="685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412" name="Line 356"/>
          <p:cNvSpPr>
            <a:spLocks noChangeShapeType="1"/>
          </p:cNvSpPr>
          <p:nvPr/>
        </p:nvSpPr>
        <p:spPr bwMode="auto">
          <a:xfrm>
            <a:off x="7391400" y="4572000"/>
            <a:ext cx="0" cy="304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413" name="Line 357"/>
          <p:cNvSpPr>
            <a:spLocks noChangeShapeType="1"/>
          </p:cNvSpPr>
          <p:nvPr/>
        </p:nvSpPr>
        <p:spPr bwMode="auto">
          <a:xfrm flipH="1">
            <a:off x="7467600" y="3962400"/>
            <a:ext cx="152400" cy="3651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414" name="Line 358"/>
          <p:cNvSpPr>
            <a:spLocks noChangeShapeType="1"/>
          </p:cNvSpPr>
          <p:nvPr/>
        </p:nvSpPr>
        <p:spPr bwMode="auto">
          <a:xfrm>
            <a:off x="6858000" y="3505200"/>
            <a:ext cx="534988" cy="3683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415" name="Line 359"/>
          <p:cNvSpPr>
            <a:spLocks noChangeShapeType="1"/>
          </p:cNvSpPr>
          <p:nvPr/>
        </p:nvSpPr>
        <p:spPr bwMode="auto">
          <a:xfrm flipH="1">
            <a:off x="7162800" y="3048000"/>
            <a:ext cx="560388" cy="3841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416" name="Line 360"/>
          <p:cNvSpPr>
            <a:spLocks noChangeShapeType="1"/>
          </p:cNvSpPr>
          <p:nvPr/>
        </p:nvSpPr>
        <p:spPr bwMode="auto">
          <a:xfrm flipH="1">
            <a:off x="8104188" y="2971800"/>
            <a:ext cx="354012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417" name="Line 361"/>
          <p:cNvSpPr>
            <a:spLocks noChangeShapeType="1"/>
          </p:cNvSpPr>
          <p:nvPr/>
        </p:nvSpPr>
        <p:spPr bwMode="auto">
          <a:xfrm flipV="1">
            <a:off x="8458200" y="2667000"/>
            <a:ext cx="0" cy="304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5" name="Line 366"/>
          <p:cNvSpPr>
            <a:spLocks noChangeShapeType="1"/>
          </p:cNvSpPr>
          <p:nvPr/>
        </p:nvSpPr>
        <p:spPr bwMode="auto">
          <a:xfrm>
            <a:off x="8458200" y="2667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6" name="Line 367"/>
          <p:cNvSpPr>
            <a:spLocks noChangeShapeType="1"/>
          </p:cNvSpPr>
          <p:nvPr/>
        </p:nvSpPr>
        <p:spPr bwMode="auto">
          <a:xfrm>
            <a:off x="8482013" y="3276600"/>
            <a:ext cx="16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424" name="Line 368"/>
          <p:cNvSpPr>
            <a:spLocks noChangeShapeType="1"/>
          </p:cNvSpPr>
          <p:nvPr/>
        </p:nvSpPr>
        <p:spPr bwMode="auto">
          <a:xfrm>
            <a:off x="8458200" y="2667000"/>
            <a:ext cx="1524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8" name="Rectangle 369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505200" cy="4343400"/>
          </a:xfrm>
          <a:noFill/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Includes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Computers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Servers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Routers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Wireless devices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Etc.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Purpose is to transmit data</a:t>
            </a:r>
          </a:p>
        </p:txBody>
      </p:sp>
      <p:pic>
        <p:nvPicPr>
          <p:cNvPr id="17449" name="Picture 412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0350" y="4057650"/>
            <a:ext cx="1968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0" name="Picture 413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429000"/>
            <a:ext cx="3190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1" name="Picture 414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513" y="3422650"/>
            <a:ext cx="3190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2" name="Picture 415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6313" y="2438400"/>
            <a:ext cx="3190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3" name="Picture 416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6313" y="3048000"/>
            <a:ext cx="3190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4" name="Picture 417" descr="portable computer.tif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5114925"/>
            <a:ext cx="387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5" name="Picture 419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9075" y="5124450"/>
            <a:ext cx="314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6" name="Picture 420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981200"/>
            <a:ext cx="314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7" name="Picture 421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3675" y="5124450"/>
            <a:ext cx="314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8" name="Picture 422" descr="Business 2561.tiff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63" y="5181600"/>
            <a:ext cx="41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9" name="Picture 423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24813" y="5105400"/>
            <a:ext cx="4333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60" name="Group 424"/>
          <p:cNvGrpSpPr>
            <a:grpSpLocks/>
          </p:cNvGrpSpPr>
          <p:nvPr/>
        </p:nvGrpSpPr>
        <p:grpSpPr bwMode="auto">
          <a:xfrm>
            <a:off x="5638800" y="2819400"/>
            <a:ext cx="533400" cy="304800"/>
            <a:chOff x="1152" y="1056"/>
            <a:chExt cx="432" cy="240"/>
          </a:xfrm>
        </p:grpSpPr>
        <p:sp>
          <p:nvSpPr>
            <p:cNvPr id="17497" name="Rectangle 425"/>
            <p:cNvSpPr>
              <a:spLocks noChangeArrowheads="1"/>
            </p:cNvSpPr>
            <p:nvPr/>
          </p:nvSpPr>
          <p:spPr bwMode="auto">
            <a:xfrm>
              <a:off x="1152" y="1115"/>
              <a:ext cx="426" cy="133"/>
            </a:xfrm>
            <a:prstGeom prst="rect">
              <a:avLst/>
            </a:prstGeom>
            <a:solidFill>
              <a:schemeClr val="hlink"/>
            </a:solidFill>
            <a:ln w="0">
              <a:solidFill>
                <a:schemeClr val="hlink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8" name="Oval 426"/>
            <p:cNvSpPr>
              <a:spLocks noChangeArrowheads="1"/>
            </p:cNvSpPr>
            <p:nvPr/>
          </p:nvSpPr>
          <p:spPr bwMode="auto">
            <a:xfrm>
              <a:off x="1152" y="1152"/>
              <a:ext cx="432" cy="144"/>
            </a:xfrm>
            <a:prstGeom prst="ellipse">
              <a:avLst/>
            </a:prstGeom>
            <a:solidFill>
              <a:schemeClr val="hlink"/>
            </a:solidFill>
            <a:ln w="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9" name="Oval 427"/>
            <p:cNvSpPr>
              <a:spLocks noChangeArrowheads="1"/>
            </p:cNvSpPr>
            <p:nvPr/>
          </p:nvSpPr>
          <p:spPr bwMode="auto">
            <a:xfrm>
              <a:off x="1152" y="105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0" name="Line 428"/>
            <p:cNvSpPr>
              <a:spLocks noChangeShapeType="1"/>
            </p:cNvSpPr>
            <p:nvPr/>
          </p:nvSpPr>
          <p:spPr bwMode="auto">
            <a:xfrm>
              <a:off x="1271" y="106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1" name="Line 429"/>
            <p:cNvSpPr>
              <a:spLocks noChangeShapeType="1"/>
            </p:cNvSpPr>
            <p:nvPr/>
          </p:nvSpPr>
          <p:spPr bwMode="auto">
            <a:xfrm flipH="1">
              <a:off x="1273" y="105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461" name="Group 430"/>
          <p:cNvGrpSpPr>
            <a:grpSpLocks/>
          </p:cNvGrpSpPr>
          <p:nvPr/>
        </p:nvGrpSpPr>
        <p:grpSpPr bwMode="auto">
          <a:xfrm>
            <a:off x="6629400" y="2590800"/>
            <a:ext cx="533400" cy="304800"/>
            <a:chOff x="1152" y="1056"/>
            <a:chExt cx="432" cy="240"/>
          </a:xfrm>
        </p:grpSpPr>
        <p:sp>
          <p:nvSpPr>
            <p:cNvPr id="17492" name="Rectangle 431"/>
            <p:cNvSpPr>
              <a:spLocks noChangeArrowheads="1"/>
            </p:cNvSpPr>
            <p:nvPr/>
          </p:nvSpPr>
          <p:spPr bwMode="auto">
            <a:xfrm>
              <a:off x="1152" y="1115"/>
              <a:ext cx="426" cy="133"/>
            </a:xfrm>
            <a:prstGeom prst="rect">
              <a:avLst/>
            </a:prstGeom>
            <a:solidFill>
              <a:schemeClr val="hlink"/>
            </a:solidFill>
            <a:ln w="0">
              <a:solidFill>
                <a:schemeClr val="hlink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3" name="Oval 432"/>
            <p:cNvSpPr>
              <a:spLocks noChangeArrowheads="1"/>
            </p:cNvSpPr>
            <p:nvPr/>
          </p:nvSpPr>
          <p:spPr bwMode="auto">
            <a:xfrm>
              <a:off x="1152" y="1152"/>
              <a:ext cx="432" cy="144"/>
            </a:xfrm>
            <a:prstGeom prst="ellipse">
              <a:avLst/>
            </a:prstGeom>
            <a:solidFill>
              <a:schemeClr val="hlink"/>
            </a:solidFill>
            <a:ln w="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4" name="Oval 433"/>
            <p:cNvSpPr>
              <a:spLocks noChangeArrowheads="1"/>
            </p:cNvSpPr>
            <p:nvPr/>
          </p:nvSpPr>
          <p:spPr bwMode="auto">
            <a:xfrm>
              <a:off x="1152" y="105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5" name="Line 434"/>
            <p:cNvSpPr>
              <a:spLocks noChangeShapeType="1"/>
            </p:cNvSpPr>
            <p:nvPr/>
          </p:nvSpPr>
          <p:spPr bwMode="auto">
            <a:xfrm>
              <a:off x="1271" y="106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6" name="Line 435"/>
            <p:cNvSpPr>
              <a:spLocks noChangeShapeType="1"/>
            </p:cNvSpPr>
            <p:nvPr/>
          </p:nvSpPr>
          <p:spPr bwMode="auto">
            <a:xfrm flipH="1">
              <a:off x="1273" y="105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462" name="Group 436"/>
          <p:cNvGrpSpPr>
            <a:grpSpLocks/>
          </p:cNvGrpSpPr>
          <p:nvPr/>
        </p:nvGrpSpPr>
        <p:grpSpPr bwMode="auto">
          <a:xfrm>
            <a:off x="6629400" y="3276600"/>
            <a:ext cx="533400" cy="304800"/>
            <a:chOff x="1152" y="1056"/>
            <a:chExt cx="432" cy="240"/>
          </a:xfrm>
        </p:grpSpPr>
        <p:sp>
          <p:nvSpPr>
            <p:cNvPr id="17487" name="Rectangle 437"/>
            <p:cNvSpPr>
              <a:spLocks noChangeArrowheads="1"/>
            </p:cNvSpPr>
            <p:nvPr/>
          </p:nvSpPr>
          <p:spPr bwMode="auto">
            <a:xfrm>
              <a:off x="1152" y="1115"/>
              <a:ext cx="426" cy="133"/>
            </a:xfrm>
            <a:prstGeom prst="rect">
              <a:avLst/>
            </a:prstGeom>
            <a:solidFill>
              <a:schemeClr val="hlink"/>
            </a:solidFill>
            <a:ln w="0">
              <a:solidFill>
                <a:schemeClr val="hlink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8" name="Oval 438"/>
            <p:cNvSpPr>
              <a:spLocks noChangeArrowheads="1"/>
            </p:cNvSpPr>
            <p:nvPr/>
          </p:nvSpPr>
          <p:spPr bwMode="auto">
            <a:xfrm>
              <a:off x="1152" y="1152"/>
              <a:ext cx="432" cy="144"/>
            </a:xfrm>
            <a:prstGeom prst="ellipse">
              <a:avLst/>
            </a:prstGeom>
            <a:solidFill>
              <a:schemeClr val="hlink"/>
            </a:solidFill>
            <a:ln w="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9" name="Oval 439"/>
            <p:cNvSpPr>
              <a:spLocks noChangeArrowheads="1"/>
            </p:cNvSpPr>
            <p:nvPr/>
          </p:nvSpPr>
          <p:spPr bwMode="auto">
            <a:xfrm>
              <a:off x="1152" y="105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0" name="Line 440"/>
            <p:cNvSpPr>
              <a:spLocks noChangeShapeType="1"/>
            </p:cNvSpPr>
            <p:nvPr/>
          </p:nvSpPr>
          <p:spPr bwMode="auto">
            <a:xfrm>
              <a:off x="1271" y="106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1" name="Line 441"/>
            <p:cNvSpPr>
              <a:spLocks noChangeShapeType="1"/>
            </p:cNvSpPr>
            <p:nvPr/>
          </p:nvSpPr>
          <p:spPr bwMode="auto">
            <a:xfrm flipH="1">
              <a:off x="1273" y="105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463" name="Group 442"/>
          <p:cNvGrpSpPr>
            <a:grpSpLocks/>
          </p:cNvGrpSpPr>
          <p:nvPr/>
        </p:nvGrpSpPr>
        <p:grpSpPr bwMode="auto">
          <a:xfrm>
            <a:off x="7086600" y="4343400"/>
            <a:ext cx="533400" cy="304800"/>
            <a:chOff x="1152" y="1056"/>
            <a:chExt cx="432" cy="240"/>
          </a:xfrm>
        </p:grpSpPr>
        <p:sp>
          <p:nvSpPr>
            <p:cNvPr id="17482" name="Rectangle 443"/>
            <p:cNvSpPr>
              <a:spLocks noChangeArrowheads="1"/>
            </p:cNvSpPr>
            <p:nvPr/>
          </p:nvSpPr>
          <p:spPr bwMode="auto">
            <a:xfrm>
              <a:off x="1152" y="1115"/>
              <a:ext cx="426" cy="133"/>
            </a:xfrm>
            <a:prstGeom prst="rect">
              <a:avLst/>
            </a:prstGeom>
            <a:solidFill>
              <a:schemeClr val="hlink"/>
            </a:solidFill>
            <a:ln w="0">
              <a:solidFill>
                <a:schemeClr val="hlink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3" name="Oval 444"/>
            <p:cNvSpPr>
              <a:spLocks noChangeArrowheads="1"/>
            </p:cNvSpPr>
            <p:nvPr/>
          </p:nvSpPr>
          <p:spPr bwMode="auto">
            <a:xfrm>
              <a:off x="1152" y="1152"/>
              <a:ext cx="432" cy="144"/>
            </a:xfrm>
            <a:prstGeom prst="ellipse">
              <a:avLst/>
            </a:prstGeom>
            <a:solidFill>
              <a:schemeClr val="hlink"/>
            </a:solidFill>
            <a:ln w="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4" name="Oval 445"/>
            <p:cNvSpPr>
              <a:spLocks noChangeArrowheads="1"/>
            </p:cNvSpPr>
            <p:nvPr/>
          </p:nvSpPr>
          <p:spPr bwMode="auto">
            <a:xfrm>
              <a:off x="1152" y="105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5" name="Line 446"/>
            <p:cNvSpPr>
              <a:spLocks noChangeShapeType="1"/>
            </p:cNvSpPr>
            <p:nvPr/>
          </p:nvSpPr>
          <p:spPr bwMode="auto">
            <a:xfrm>
              <a:off x="1271" y="106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6" name="Line 447"/>
            <p:cNvSpPr>
              <a:spLocks noChangeShapeType="1"/>
            </p:cNvSpPr>
            <p:nvPr/>
          </p:nvSpPr>
          <p:spPr bwMode="auto">
            <a:xfrm flipH="1">
              <a:off x="1273" y="105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464" name="Group 448"/>
          <p:cNvGrpSpPr>
            <a:grpSpLocks/>
          </p:cNvGrpSpPr>
          <p:nvPr/>
        </p:nvGrpSpPr>
        <p:grpSpPr bwMode="auto">
          <a:xfrm>
            <a:off x="5715000" y="4419600"/>
            <a:ext cx="533400" cy="304800"/>
            <a:chOff x="1152" y="1056"/>
            <a:chExt cx="432" cy="240"/>
          </a:xfrm>
        </p:grpSpPr>
        <p:sp>
          <p:nvSpPr>
            <p:cNvPr id="17477" name="Rectangle 449"/>
            <p:cNvSpPr>
              <a:spLocks noChangeArrowheads="1"/>
            </p:cNvSpPr>
            <p:nvPr/>
          </p:nvSpPr>
          <p:spPr bwMode="auto">
            <a:xfrm>
              <a:off x="1152" y="1115"/>
              <a:ext cx="426" cy="133"/>
            </a:xfrm>
            <a:prstGeom prst="rect">
              <a:avLst/>
            </a:prstGeom>
            <a:solidFill>
              <a:schemeClr val="hlink"/>
            </a:solidFill>
            <a:ln w="0">
              <a:solidFill>
                <a:schemeClr val="hlink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78" name="Oval 450"/>
            <p:cNvSpPr>
              <a:spLocks noChangeArrowheads="1"/>
            </p:cNvSpPr>
            <p:nvPr/>
          </p:nvSpPr>
          <p:spPr bwMode="auto">
            <a:xfrm>
              <a:off x="1152" y="1152"/>
              <a:ext cx="432" cy="144"/>
            </a:xfrm>
            <a:prstGeom prst="ellipse">
              <a:avLst/>
            </a:prstGeom>
            <a:solidFill>
              <a:schemeClr val="hlink"/>
            </a:solidFill>
            <a:ln w="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79" name="Oval 451"/>
            <p:cNvSpPr>
              <a:spLocks noChangeArrowheads="1"/>
            </p:cNvSpPr>
            <p:nvPr/>
          </p:nvSpPr>
          <p:spPr bwMode="auto">
            <a:xfrm>
              <a:off x="1152" y="105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0" name="Line 452"/>
            <p:cNvSpPr>
              <a:spLocks noChangeShapeType="1"/>
            </p:cNvSpPr>
            <p:nvPr/>
          </p:nvSpPr>
          <p:spPr bwMode="auto">
            <a:xfrm>
              <a:off x="1271" y="106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1" name="Line 453"/>
            <p:cNvSpPr>
              <a:spLocks noChangeShapeType="1"/>
            </p:cNvSpPr>
            <p:nvPr/>
          </p:nvSpPr>
          <p:spPr bwMode="auto">
            <a:xfrm flipH="1">
              <a:off x="1273" y="105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465" name="Group 454"/>
          <p:cNvGrpSpPr>
            <a:grpSpLocks/>
          </p:cNvGrpSpPr>
          <p:nvPr/>
        </p:nvGrpSpPr>
        <p:grpSpPr bwMode="auto">
          <a:xfrm>
            <a:off x="7620000" y="2895600"/>
            <a:ext cx="533400" cy="304800"/>
            <a:chOff x="1152" y="1056"/>
            <a:chExt cx="432" cy="240"/>
          </a:xfrm>
        </p:grpSpPr>
        <p:sp>
          <p:nvSpPr>
            <p:cNvPr id="17472" name="Rectangle 455"/>
            <p:cNvSpPr>
              <a:spLocks noChangeArrowheads="1"/>
            </p:cNvSpPr>
            <p:nvPr/>
          </p:nvSpPr>
          <p:spPr bwMode="auto">
            <a:xfrm>
              <a:off x="1152" y="1115"/>
              <a:ext cx="426" cy="133"/>
            </a:xfrm>
            <a:prstGeom prst="rect">
              <a:avLst/>
            </a:prstGeom>
            <a:solidFill>
              <a:schemeClr val="hlink"/>
            </a:solidFill>
            <a:ln w="0">
              <a:solidFill>
                <a:schemeClr val="hlink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73" name="Oval 456"/>
            <p:cNvSpPr>
              <a:spLocks noChangeArrowheads="1"/>
            </p:cNvSpPr>
            <p:nvPr/>
          </p:nvSpPr>
          <p:spPr bwMode="auto">
            <a:xfrm>
              <a:off x="1152" y="1152"/>
              <a:ext cx="432" cy="144"/>
            </a:xfrm>
            <a:prstGeom prst="ellipse">
              <a:avLst/>
            </a:prstGeom>
            <a:solidFill>
              <a:schemeClr val="hlink"/>
            </a:solidFill>
            <a:ln w="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74" name="Oval 457"/>
            <p:cNvSpPr>
              <a:spLocks noChangeArrowheads="1"/>
            </p:cNvSpPr>
            <p:nvPr/>
          </p:nvSpPr>
          <p:spPr bwMode="auto">
            <a:xfrm>
              <a:off x="1152" y="105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75" name="Line 458"/>
            <p:cNvSpPr>
              <a:spLocks noChangeShapeType="1"/>
            </p:cNvSpPr>
            <p:nvPr/>
          </p:nvSpPr>
          <p:spPr bwMode="auto">
            <a:xfrm>
              <a:off x="1271" y="106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76" name="Line 459"/>
            <p:cNvSpPr>
              <a:spLocks noChangeShapeType="1"/>
            </p:cNvSpPr>
            <p:nvPr/>
          </p:nvSpPr>
          <p:spPr bwMode="auto">
            <a:xfrm flipH="1">
              <a:off x="1273" y="105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466" name="Group 460"/>
          <p:cNvGrpSpPr>
            <a:grpSpLocks/>
          </p:cNvGrpSpPr>
          <p:nvPr/>
        </p:nvGrpSpPr>
        <p:grpSpPr bwMode="auto">
          <a:xfrm>
            <a:off x="7315200" y="3733800"/>
            <a:ext cx="533400" cy="304800"/>
            <a:chOff x="1152" y="1056"/>
            <a:chExt cx="432" cy="240"/>
          </a:xfrm>
        </p:grpSpPr>
        <p:sp>
          <p:nvSpPr>
            <p:cNvPr id="17467" name="Rectangle 461"/>
            <p:cNvSpPr>
              <a:spLocks noChangeArrowheads="1"/>
            </p:cNvSpPr>
            <p:nvPr/>
          </p:nvSpPr>
          <p:spPr bwMode="auto">
            <a:xfrm>
              <a:off x="1152" y="1115"/>
              <a:ext cx="426" cy="133"/>
            </a:xfrm>
            <a:prstGeom prst="rect">
              <a:avLst/>
            </a:prstGeom>
            <a:solidFill>
              <a:schemeClr val="hlink"/>
            </a:solidFill>
            <a:ln w="0">
              <a:solidFill>
                <a:schemeClr val="hlink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68" name="Oval 462"/>
            <p:cNvSpPr>
              <a:spLocks noChangeArrowheads="1"/>
            </p:cNvSpPr>
            <p:nvPr/>
          </p:nvSpPr>
          <p:spPr bwMode="auto">
            <a:xfrm>
              <a:off x="1152" y="1152"/>
              <a:ext cx="432" cy="144"/>
            </a:xfrm>
            <a:prstGeom prst="ellipse">
              <a:avLst/>
            </a:prstGeom>
            <a:solidFill>
              <a:schemeClr val="hlink"/>
            </a:solidFill>
            <a:ln w="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69" name="Oval 463"/>
            <p:cNvSpPr>
              <a:spLocks noChangeArrowheads="1"/>
            </p:cNvSpPr>
            <p:nvPr/>
          </p:nvSpPr>
          <p:spPr bwMode="auto">
            <a:xfrm>
              <a:off x="1152" y="105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70" name="Line 464"/>
            <p:cNvSpPr>
              <a:spLocks noChangeShapeType="1"/>
            </p:cNvSpPr>
            <p:nvPr/>
          </p:nvSpPr>
          <p:spPr bwMode="auto">
            <a:xfrm>
              <a:off x="1271" y="106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71" name="Line 465"/>
            <p:cNvSpPr>
              <a:spLocks noChangeShapeType="1"/>
            </p:cNvSpPr>
            <p:nvPr/>
          </p:nvSpPr>
          <p:spPr bwMode="auto">
            <a:xfrm flipH="1">
              <a:off x="1273" y="105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406" grpId="0" animBg="1"/>
      <p:bldP spid="173411" grpId="0" animBg="1"/>
      <p:bldP spid="173412" grpId="0" animBg="1"/>
      <p:bldP spid="173413" grpId="0" animBg="1"/>
      <p:bldP spid="173414" grpId="0" animBg="1"/>
      <p:bldP spid="173415" grpId="0" animBg="1"/>
      <p:bldP spid="173416" grpId="0" animBg="1"/>
      <p:bldP spid="173417" grpId="0" animBg="1"/>
      <p:bldP spid="1734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TCP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TCP assures that packets…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Arrive at destination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Are processed in order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Are not sent too fast for receiver: </a:t>
            </a:r>
            <a:r>
              <a:rPr lang="en-US" sz="2400" b="1" dirty="0">
                <a:solidFill>
                  <a:schemeClr val="hlink"/>
                </a:solidFill>
              </a:rPr>
              <a:t>flow control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TCP also attempts to provide…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Network-wide </a:t>
            </a:r>
            <a:r>
              <a:rPr lang="en-US" sz="2400" b="1" dirty="0">
                <a:solidFill>
                  <a:schemeClr val="hlink"/>
                </a:solidFill>
              </a:rPr>
              <a:t>congestion control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TCP is </a:t>
            </a:r>
            <a:r>
              <a:rPr lang="en-US" sz="2800" b="1" dirty="0">
                <a:solidFill>
                  <a:schemeClr val="hlink"/>
                </a:solidFill>
              </a:rPr>
              <a:t>connection-oriented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TCP contacts server before sending data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Orderly setup and take down of “connection”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But no true connection, only logical “connection”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TCP Header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848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800" dirty="0"/>
              <a:t>Source and destination port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800" dirty="0"/>
              <a:t>Sequence number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800" dirty="0"/>
              <a:t>Flags (ACK, SYN, RST, etc.)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800" dirty="0"/>
              <a:t>Header usually 20 bytes (if no options)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3525" y="914400"/>
            <a:ext cx="7516075" cy="3418126"/>
            <a:chOff x="609600" y="1078468"/>
            <a:chExt cx="7516075" cy="34181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5800" y="1828800"/>
              <a:ext cx="7315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85800" y="2208212"/>
              <a:ext cx="7315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85800" y="2970212"/>
              <a:ext cx="7315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5800" y="3351212"/>
              <a:ext cx="7315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85800" y="3732212"/>
              <a:ext cx="7315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85800" y="4113212"/>
              <a:ext cx="7315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85800" y="4494212"/>
              <a:ext cx="7315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646906" y="3162300"/>
              <a:ext cx="26662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6666706" y="3162300"/>
              <a:ext cx="2667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610394" y="1752600"/>
              <a:ext cx="152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2437606" y="1751806"/>
              <a:ext cx="152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7925594" y="1751806"/>
              <a:ext cx="152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4267994" y="1751806"/>
              <a:ext cx="152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6096794" y="1751806"/>
              <a:ext cx="152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9600" y="1371600"/>
              <a:ext cx="325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38400" y="1371600"/>
              <a:ext cx="325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8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67200" y="1371600"/>
              <a:ext cx="429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96000" y="1371600"/>
              <a:ext cx="46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24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96200" y="1371600"/>
              <a:ext cx="429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31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4152900" y="2019300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152106" y="3161506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3925094" y="3161506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694905" y="3161506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3466306" y="3161506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237706" y="3161506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010694" y="3161506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2780506" y="3161506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410494" y="3161506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152106" y="3542506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982494" y="3923506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85800" y="2589212"/>
              <a:ext cx="7315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048000" y="4095690"/>
              <a:ext cx="2636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Data (variable length)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19400" y="3714690"/>
              <a:ext cx="10685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Options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53200" y="3714690"/>
              <a:ext cx="11259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Padding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04214" y="3352800"/>
              <a:ext cx="13961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Checksum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57800" y="3352800"/>
              <a:ext cx="18389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Urgent Pointer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60980" y="2952690"/>
              <a:ext cx="11208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Window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66842" y="2571690"/>
              <a:ext cx="3276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Acknowledgement Number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4200" y="2209800"/>
              <a:ext cx="2326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Sequence Number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13065" y="2952690"/>
              <a:ext cx="1182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reserved</a:t>
              </a:r>
              <a:endParaRPr lang="en-US" sz="1800" dirty="0"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2000" y="2952690"/>
              <a:ext cx="8641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Offset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81600" y="1828800"/>
              <a:ext cx="2009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Destination Port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52600" y="1828800"/>
              <a:ext cx="15389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Source Port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0800000">
              <a:off x="682752" y="1293811"/>
              <a:ext cx="335584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>
              <a:off x="4648200" y="1293812"/>
              <a:ext cx="335584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995928" y="1078468"/>
              <a:ext cx="607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bits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07792" y="2971800"/>
              <a:ext cx="351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/>
                  <a:cs typeface="Arial"/>
                </a:rPr>
                <a:t>U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53834" y="2971800"/>
              <a:ext cx="351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383280" y="2971800"/>
              <a:ext cx="334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93592" y="29718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/>
                  <a:cs typeface="Arial"/>
                </a:rPr>
                <a:t>R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31336" y="2971800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/>
                  <a:cs typeface="Arial"/>
                </a:rPr>
                <a:t>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78224" y="2971800"/>
              <a:ext cx="325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/>
                  <a:cs typeface="Arial"/>
                </a:rPr>
                <a:t>F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TCP Three-Way Handshake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80772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SYN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>
                <a:sym typeface="Symbol" charset="2"/>
              </a:rPr>
              <a:t> </a:t>
            </a:r>
            <a:r>
              <a:rPr lang="en-US" sz="2800" dirty="0"/>
              <a:t>synchronization requested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SYN-ACK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acknowledge SYN request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ACK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>
                <a:sym typeface="Symbol" charset="2"/>
              </a:rPr>
              <a:t> </a:t>
            </a:r>
            <a:r>
              <a:rPr lang="en-US" sz="2800" dirty="0"/>
              <a:t>acknowledge SYN-ACK (send data)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Then TCP “connection” established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Connection terminated by FIN or RST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74FB9F-618E-2BB8-7709-050E6E0B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498600"/>
            <a:ext cx="6184900" cy="17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Denial of Service Attack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The TCP 3-way handshake makes denial of service (</a:t>
            </a:r>
            <a:r>
              <a:rPr lang="en-US" sz="2800" dirty="0" err="1"/>
              <a:t>DoS</a:t>
            </a:r>
            <a:r>
              <a:rPr lang="en-US" sz="2800" dirty="0"/>
              <a:t>) attacks possible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Whenever SYN packet is received, server remembers this “half-open” connection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Remembering connections consumes resources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Too many half-open connections and server’s resources will be exhausted, and then…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…server can’t respond to legitimate connections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This occurs because TCP is </a:t>
            </a:r>
            <a:r>
              <a:rPr lang="en-US" sz="2800" b="1" i="1" dirty="0" err="1"/>
              <a:t>stateful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/>
              <a:t>UDP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4800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UDP is minimalist, “no frills” service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 assurance that packets arrive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 assurance packets are in order, etc., etc.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Why does UDP exist?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More efficient (header only 8 bytes)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 flow control to slow down sender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 congestion control to slow down sender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If packets sent too fast, will be dropped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Either at intermediate router or at destination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But in some apps this may be OK (audio/video)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0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Network Layer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Core of network/Internet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Interconnected mesh of routers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Purpose of network layer?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Route packets through the core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Network layer protocol of interest is </a:t>
            </a:r>
            <a:r>
              <a:rPr lang="en-US" sz="2800" b="1" dirty="0"/>
              <a:t>IP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Follows a </a:t>
            </a:r>
            <a:r>
              <a:rPr lang="en-US" sz="2400" b="1" dirty="0">
                <a:solidFill>
                  <a:schemeClr val="hlink"/>
                </a:solidFill>
              </a:rPr>
              <a:t>best effort</a:t>
            </a:r>
            <a:r>
              <a:rPr lang="en-US" sz="2400" dirty="0"/>
              <a:t> approach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IP runs in every host and every router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Routers also run routing protocols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Used to determine the path to send packets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Routing protocols: RIP, OSPF, BGP, 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IP Addresses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419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IP address</a:t>
            </a:r>
            <a:r>
              <a:rPr lang="en-US" sz="2800" dirty="0"/>
              <a:t> is 32 bits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Every host has an IP address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Big problem </a:t>
            </a:r>
            <a:r>
              <a:rPr lang="en-US" sz="2800" dirty="0">
                <a:sym typeface="Symbol" charset="2"/>
              </a:rPr>
              <a:t></a:t>
            </a:r>
            <a:r>
              <a:rPr lang="en-US" sz="2800" dirty="0"/>
              <a:t> not enough IP addresses!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Lots of tricks used to extend address space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IP addresses given in dotted decimal notation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For example: 195.72.180.27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Each number is between 0 and 255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Usually, a host’s IP address can change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Socket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724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Each host has a 32 bit IP address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But, many processes can run on one host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E.g., you can browse web, send email at same time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How to distinguish processes on a host?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Each process has a 16 bit </a:t>
            </a:r>
            <a:r>
              <a:rPr lang="en-US" sz="2800" b="1" dirty="0">
                <a:solidFill>
                  <a:schemeClr val="hlink"/>
                </a:solidFill>
              </a:rPr>
              <a:t>port number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Numbers below 1024 are “well-known” ports (HTTP is port 80, POP3 is port 110, etc.)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Port numbers above 1024 are dynamic (as needed)</a:t>
            </a:r>
            <a:endParaRPr lang="en-US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IP address + port number = </a:t>
            </a:r>
            <a:r>
              <a:rPr lang="en-US" sz="2800" b="1" dirty="0">
                <a:solidFill>
                  <a:schemeClr val="hlink"/>
                </a:solidFill>
              </a:rPr>
              <a:t>socket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Socket uniquely identifies </a:t>
            </a:r>
            <a:r>
              <a:rPr lang="en-US" sz="2400" b="1" i="1" dirty="0"/>
              <a:t>process</a:t>
            </a:r>
            <a:r>
              <a:rPr lang="en-US" sz="2400" dirty="0"/>
              <a:t>, Internet-wide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77200" cy="1143000"/>
          </a:xfrm>
        </p:spPr>
        <p:txBody>
          <a:bodyPr/>
          <a:lstStyle/>
          <a:p>
            <a:pPr eaLnBrk="1" hangingPunct="1"/>
            <a:r>
              <a:rPr lang="en-US"/>
              <a:t>Network Address Translation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Network Address Translation (</a:t>
            </a:r>
            <a:r>
              <a:rPr lang="en-US" b="1" dirty="0">
                <a:solidFill>
                  <a:schemeClr val="hlink"/>
                </a:solidFill>
              </a:rPr>
              <a:t>NAT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Trick to extend IP address space</a:t>
            </a:r>
          </a:p>
          <a:p>
            <a:pPr eaLnBrk="1" hangingPunct="1"/>
            <a:r>
              <a:rPr lang="en-US" dirty="0"/>
              <a:t>Use one IP address (different port numbers) for multiple hosts</a:t>
            </a:r>
          </a:p>
          <a:p>
            <a:pPr lvl="1" eaLnBrk="1" hangingPunct="1"/>
            <a:r>
              <a:rPr lang="en-US" dirty="0"/>
              <a:t>“Translates” outside IP address (based on port number) to inside IP address</a:t>
            </a:r>
          </a:p>
          <a:p>
            <a:pPr lvl="1" eaLnBrk="1" hangingPunct="1"/>
            <a:r>
              <a:rPr lang="en-US" dirty="0"/>
              <a:t>Reduces number of IP addresses needed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762000"/>
          </a:xfrm>
        </p:spPr>
        <p:txBody>
          <a:bodyPr/>
          <a:lstStyle/>
          <a:p>
            <a:pPr eaLnBrk="1" hangingPunct="1"/>
            <a:r>
              <a:rPr lang="en-US"/>
              <a:t>NAT-less Example</a:t>
            </a:r>
          </a:p>
        </p:txBody>
      </p:sp>
      <p:pic>
        <p:nvPicPr>
          <p:cNvPr id="45060" name="Picture 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1513" y="2454275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977063" y="40544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Alice</a:t>
            </a: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990600" y="3914775"/>
            <a:ext cx="9540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/>
              <a:t>Web </a:t>
            </a:r>
          </a:p>
          <a:p>
            <a:pPr algn="ctr">
              <a:lnSpc>
                <a:spcPct val="80000"/>
              </a:lnSpc>
            </a:pPr>
            <a:r>
              <a:rPr lang="en-US" sz="2000"/>
              <a:t>server</a:t>
            </a:r>
          </a:p>
        </p:txBody>
      </p:sp>
      <p:pic>
        <p:nvPicPr>
          <p:cNvPr id="45063" name="Picture 9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743200"/>
            <a:ext cx="7397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Rectangle 10"/>
          <p:cNvSpPr>
            <a:spLocks noChangeArrowheads="1"/>
          </p:cNvSpPr>
          <p:nvPr/>
        </p:nvSpPr>
        <p:spPr bwMode="auto">
          <a:xfrm>
            <a:off x="795337" y="4506913"/>
            <a:ext cx="14906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IP: 12.0.0.1</a:t>
            </a:r>
          </a:p>
          <a:p>
            <a:r>
              <a:rPr lang="en-US" sz="2000" dirty="0"/>
              <a:t>Port: 80</a:t>
            </a:r>
          </a:p>
        </p:txBody>
      </p:sp>
      <p:sp>
        <p:nvSpPr>
          <p:cNvPr id="45065" name="Rectangle 11"/>
          <p:cNvSpPr>
            <a:spLocks noChangeArrowheads="1"/>
          </p:cNvSpPr>
          <p:nvPr/>
        </p:nvSpPr>
        <p:spPr bwMode="auto">
          <a:xfrm>
            <a:off x="6780213" y="4506913"/>
            <a:ext cx="14493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IP: 11.0.0.1</a:t>
            </a:r>
          </a:p>
          <a:p>
            <a:r>
              <a:rPr lang="en-US" sz="2000"/>
              <a:t>Port: 1025</a:t>
            </a:r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 flipH="1">
            <a:off x="2362200" y="3048000"/>
            <a:ext cx="39624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2667000" y="2276475"/>
            <a:ext cx="34178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 11.0.0.1:1025</a:t>
            </a:r>
          </a:p>
          <a:p>
            <a:pPr>
              <a:lnSpc>
                <a:spcPct val="80000"/>
              </a:lnSpc>
            </a:pPr>
            <a:r>
              <a:rPr lang="en-US" dirty="0"/>
              <a:t>destination 12.0.0.1:80</a:t>
            </a:r>
          </a:p>
        </p:txBody>
      </p:sp>
      <p:sp>
        <p:nvSpPr>
          <p:cNvPr id="222230" name="Line 22"/>
          <p:cNvSpPr>
            <a:spLocks noChangeShapeType="1"/>
          </p:cNvSpPr>
          <p:nvPr/>
        </p:nvSpPr>
        <p:spPr bwMode="auto">
          <a:xfrm flipH="1">
            <a:off x="2514600" y="4114800"/>
            <a:ext cx="38862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231" name="Rectangle 23"/>
          <p:cNvSpPr>
            <a:spLocks noChangeArrowheads="1"/>
          </p:cNvSpPr>
          <p:nvPr/>
        </p:nvSpPr>
        <p:spPr bwMode="auto">
          <a:xfrm>
            <a:off x="2587625" y="3352800"/>
            <a:ext cx="36607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/>
              <a:t>source 12.0.0.1:80</a:t>
            </a:r>
          </a:p>
          <a:p>
            <a:pPr>
              <a:lnSpc>
                <a:spcPct val="80000"/>
              </a:lnSpc>
            </a:pPr>
            <a:r>
              <a:rPr lang="en-US"/>
              <a:t>destination 11.0.0.1:1025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8520336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285203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852033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852033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1" grpId="0" animBg="1"/>
      <p:bldP spid="222223" grpId="0" autoUpdateAnimBg="0"/>
      <p:bldP spid="222230" grpId="0" animBg="1"/>
      <p:bldP spid="22223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Network Edge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505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Network </a:t>
            </a:r>
            <a:r>
              <a:rPr lang="en-US" sz="2800" b="1" dirty="0">
                <a:solidFill>
                  <a:schemeClr val="accent2"/>
                </a:solidFill>
              </a:rPr>
              <a:t>edge</a:t>
            </a:r>
            <a:r>
              <a:rPr lang="en-US" sz="2800" dirty="0"/>
              <a:t> includes…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…Hosts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Computers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Laptops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Servers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Cell phones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Etc., etc.</a:t>
            </a:r>
          </a:p>
        </p:txBody>
      </p:sp>
      <p:pic>
        <p:nvPicPr>
          <p:cNvPr id="18437" name="Picture 353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8213" y="4343400"/>
            <a:ext cx="4333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354"/>
          <p:cNvSpPr>
            <a:spLocks noChangeShapeType="1"/>
          </p:cNvSpPr>
          <p:nvPr/>
        </p:nvSpPr>
        <p:spPr bwMode="auto">
          <a:xfrm>
            <a:off x="5181600" y="2970213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Line 355"/>
          <p:cNvSpPr>
            <a:spLocks noChangeShapeType="1"/>
          </p:cNvSpPr>
          <p:nvPr/>
        </p:nvSpPr>
        <p:spPr bwMode="auto">
          <a:xfrm flipH="1">
            <a:off x="6172200" y="4495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Line 356"/>
          <p:cNvSpPr>
            <a:spLocks noChangeShapeType="1"/>
          </p:cNvSpPr>
          <p:nvPr/>
        </p:nvSpPr>
        <p:spPr bwMode="auto">
          <a:xfrm rot="5400000" flipH="1">
            <a:off x="8168481" y="2964657"/>
            <a:ext cx="611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1" name="Line 357"/>
          <p:cNvSpPr>
            <a:spLocks noChangeShapeType="1"/>
          </p:cNvSpPr>
          <p:nvPr/>
        </p:nvSpPr>
        <p:spPr bwMode="auto">
          <a:xfrm flipV="1">
            <a:off x="6183313" y="2768600"/>
            <a:ext cx="458787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Line 358"/>
          <p:cNvSpPr>
            <a:spLocks noChangeShapeType="1"/>
          </p:cNvSpPr>
          <p:nvPr/>
        </p:nvSpPr>
        <p:spPr bwMode="auto">
          <a:xfrm>
            <a:off x="7118350" y="275272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3" name="Line 359"/>
          <p:cNvSpPr>
            <a:spLocks noChangeShapeType="1"/>
          </p:cNvSpPr>
          <p:nvPr/>
        </p:nvSpPr>
        <p:spPr bwMode="auto">
          <a:xfrm flipH="1">
            <a:off x="7637463" y="3089275"/>
            <a:ext cx="241300" cy="681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Line 360"/>
          <p:cNvSpPr>
            <a:spLocks noChangeShapeType="1"/>
          </p:cNvSpPr>
          <p:nvPr/>
        </p:nvSpPr>
        <p:spPr bwMode="auto">
          <a:xfrm>
            <a:off x="6867525" y="2865438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5" name="Line 361"/>
          <p:cNvSpPr>
            <a:spLocks noChangeShapeType="1"/>
          </p:cNvSpPr>
          <p:nvPr/>
        </p:nvSpPr>
        <p:spPr bwMode="auto">
          <a:xfrm>
            <a:off x="6892925" y="3513138"/>
            <a:ext cx="534988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6" name="Line 362"/>
          <p:cNvSpPr>
            <a:spLocks noChangeShapeType="1"/>
          </p:cNvSpPr>
          <p:nvPr/>
        </p:nvSpPr>
        <p:spPr bwMode="auto">
          <a:xfrm flipH="1">
            <a:off x="7467600" y="3978275"/>
            <a:ext cx="15240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7" name="Line 363"/>
          <p:cNvSpPr>
            <a:spLocks noChangeShapeType="1"/>
          </p:cNvSpPr>
          <p:nvPr/>
        </p:nvSpPr>
        <p:spPr bwMode="auto">
          <a:xfrm flipH="1">
            <a:off x="7126288" y="3057525"/>
            <a:ext cx="560387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Line 364"/>
          <p:cNvSpPr>
            <a:spLocks noChangeShapeType="1"/>
          </p:cNvSpPr>
          <p:nvPr/>
        </p:nvSpPr>
        <p:spPr bwMode="auto">
          <a:xfrm flipH="1">
            <a:off x="8104188" y="2971800"/>
            <a:ext cx="354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9" name="Line 365"/>
          <p:cNvSpPr>
            <a:spLocks noChangeShapeType="1"/>
          </p:cNvSpPr>
          <p:nvPr/>
        </p:nvSpPr>
        <p:spPr bwMode="auto">
          <a:xfrm flipH="1" flipV="1">
            <a:off x="5105400" y="4572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Line 366"/>
          <p:cNvSpPr>
            <a:spLocks noChangeShapeType="1"/>
          </p:cNvSpPr>
          <p:nvPr/>
        </p:nvSpPr>
        <p:spPr bwMode="auto">
          <a:xfrm flipV="1">
            <a:off x="6096000" y="35052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1" name="Line 367"/>
          <p:cNvSpPr>
            <a:spLocks noChangeShapeType="1"/>
          </p:cNvSpPr>
          <p:nvPr/>
        </p:nvSpPr>
        <p:spPr bwMode="auto">
          <a:xfrm>
            <a:off x="73914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2" name="Line 368"/>
          <p:cNvSpPr>
            <a:spLocks noChangeShapeType="1"/>
          </p:cNvSpPr>
          <p:nvPr/>
        </p:nvSpPr>
        <p:spPr bwMode="auto">
          <a:xfrm flipH="1">
            <a:off x="6705600" y="4876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3" name="Line 369"/>
          <p:cNvSpPr>
            <a:spLocks noChangeShapeType="1"/>
          </p:cNvSpPr>
          <p:nvPr/>
        </p:nvSpPr>
        <p:spPr bwMode="auto">
          <a:xfrm>
            <a:off x="67056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4" name="Line 370"/>
          <p:cNvSpPr>
            <a:spLocks noChangeShapeType="1"/>
          </p:cNvSpPr>
          <p:nvPr/>
        </p:nvSpPr>
        <p:spPr bwMode="auto">
          <a:xfrm>
            <a:off x="75438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5" name="Line 371"/>
          <p:cNvSpPr>
            <a:spLocks noChangeShapeType="1"/>
          </p:cNvSpPr>
          <p:nvPr/>
        </p:nvSpPr>
        <p:spPr bwMode="auto">
          <a:xfrm>
            <a:off x="81534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6" name="Line 372"/>
          <p:cNvSpPr>
            <a:spLocks noChangeShapeType="1"/>
          </p:cNvSpPr>
          <p:nvPr/>
        </p:nvSpPr>
        <p:spPr bwMode="auto">
          <a:xfrm>
            <a:off x="5867400" y="22860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7" name="Line 373"/>
          <p:cNvSpPr>
            <a:spLocks noChangeShapeType="1"/>
          </p:cNvSpPr>
          <p:nvPr/>
        </p:nvSpPr>
        <p:spPr bwMode="auto">
          <a:xfrm>
            <a:off x="5181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8" name="Line 374"/>
          <p:cNvSpPr>
            <a:spLocks noChangeShapeType="1"/>
          </p:cNvSpPr>
          <p:nvPr/>
        </p:nvSpPr>
        <p:spPr bwMode="auto">
          <a:xfrm>
            <a:off x="48768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9" name="Line 375"/>
          <p:cNvSpPr>
            <a:spLocks noChangeShapeType="1"/>
          </p:cNvSpPr>
          <p:nvPr/>
        </p:nvSpPr>
        <p:spPr bwMode="auto">
          <a:xfrm>
            <a:off x="48768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0" name="Line 376"/>
          <p:cNvSpPr>
            <a:spLocks noChangeShapeType="1"/>
          </p:cNvSpPr>
          <p:nvPr/>
        </p:nvSpPr>
        <p:spPr bwMode="auto">
          <a:xfrm>
            <a:off x="54102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1" name="Line 378"/>
          <p:cNvSpPr>
            <a:spLocks noChangeShapeType="1"/>
          </p:cNvSpPr>
          <p:nvPr/>
        </p:nvSpPr>
        <p:spPr bwMode="auto">
          <a:xfrm>
            <a:off x="6705600" y="487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2" name="Line 386"/>
          <p:cNvSpPr>
            <a:spLocks noChangeShapeType="1"/>
          </p:cNvSpPr>
          <p:nvPr/>
        </p:nvSpPr>
        <p:spPr bwMode="auto">
          <a:xfrm>
            <a:off x="8482013" y="2667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3" name="Line 387"/>
          <p:cNvSpPr>
            <a:spLocks noChangeShapeType="1"/>
          </p:cNvSpPr>
          <p:nvPr/>
        </p:nvSpPr>
        <p:spPr bwMode="auto">
          <a:xfrm>
            <a:off x="8482013" y="3276600"/>
            <a:ext cx="16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464" name="Group 389"/>
          <p:cNvGrpSpPr>
            <a:grpSpLocks/>
          </p:cNvGrpSpPr>
          <p:nvPr/>
        </p:nvGrpSpPr>
        <p:grpSpPr bwMode="auto">
          <a:xfrm>
            <a:off x="5715000" y="2819400"/>
            <a:ext cx="533400" cy="304800"/>
            <a:chOff x="4608" y="2016"/>
            <a:chExt cx="432" cy="240"/>
          </a:xfrm>
        </p:grpSpPr>
        <p:sp>
          <p:nvSpPr>
            <p:cNvPr id="18512" name="Oval 390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13" name="Rectangle 391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14" name="Oval 392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15" name="Line 393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16" name="Line 394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65" name="Group 395"/>
          <p:cNvGrpSpPr>
            <a:grpSpLocks/>
          </p:cNvGrpSpPr>
          <p:nvPr/>
        </p:nvGrpSpPr>
        <p:grpSpPr bwMode="auto">
          <a:xfrm>
            <a:off x="6629400" y="2590800"/>
            <a:ext cx="533400" cy="304800"/>
            <a:chOff x="4608" y="2016"/>
            <a:chExt cx="432" cy="240"/>
          </a:xfrm>
        </p:grpSpPr>
        <p:sp>
          <p:nvSpPr>
            <p:cNvPr id="18507" name="Oval 396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8" name="Rectangle 397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9" name="Oval 398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10" name="Line 399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11" name="Line 400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66" name="Group 401"/>
          <p:cNvGrpSpPr>
            <a:grpSpLocks/>
          </p:cNvGrpSpPr>
          <p:nvPr/>
        </p:nvGrpSpPr>
        <p:grpSpPr bwMode="auto">
          <a:xfrm>
            <a:off x="7620000" y="2819400"/>
            <a:ext cx="533400" cy="304800"/>
            <a:chOff x="4608" y="2016"/>
            <a:chExt cx="432" cy="240"/>
          </a:xfrm>
        </p:grpSpPr>
        <p:sp>
          <p:nvSpPr>
            <p:cNvPr id="18502" name="Oval 402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3" name="Rectangle 403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4" name="Oval 404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5" name="Line 405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6" name="Line 406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67" name="Group 407"/>
          <p:cNvGrpSpPr>
            <a:grpSpLocks/>
          </p:cNvGrpSpPr>
          <p:nvPr/>
        </p:nvGrpSpPr>
        <p:grpSpPr bwMode="auto">
          <a:xfrm>
            <a:off x="6629400" y="3276600"/>
            <a:ext cx="533400" cy="304800"/>
            <a:chOff x="4608" y="2016"/>
            <a:chExt cx="432" cy="240"/>
          </a:xfrm>
        </p:grpSpPr>
        <p:sp>
          <p:nvSpPr>
            <p:cNvPr id="18497" name="Oval 408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8" name="Rectangle 409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9" name="Oval 410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0" name="Line 411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1" name="Line 412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68" name="Group 413"/>
          <p:cNvGrpSpPr>
            <a:grpSpLocks/>
          </p:cNvGrpSpPr>
          <p:nvPr/>
        </p:nvGrpSpPr>
        <p:grpSpPr bwMode="auto">
          <a:xfrm>
            <a:off x="7315200" y="3733800"/>
            <a:ext cx="533400" cy="304800"/>
            <a:chOff x="4608" y="2016"/>
            <a:chExt cx="432" cy="240"/>
          </a:xfrm>
        </p:grpSpPr>
        <p:sp>
          <p:nvSpPr>
            <p:cNvPr id="18492" name="Oval 414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3" name="Rectangle 415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4" name="Oval 416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5" name="Line 417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6" name="Line 418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69" name="Group 419"/>
          <p:cNvGrpSpPr>
            <a:grpSpLocks/>
          </p:cNvGrpSpPr>
          <p:nvPr/>
        </p:nvGrpSpPr>
        <p:grpSpPr bwMode="auto">
          <a:xfrm>
            <a:off x="7086600" y="4267200"/>
            <a:ext cx="533400" cy="304800"/>
            <a:chOff x="4608" y="2016"/>
            <a:chExt cx="432" cy="240"/>
          </a:xfrm>
        </p:grpSpPr>
        <p:sp>
          <p:nvSpPr>
            <p:cNvPr id="18487" name="Oval 420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8" name="Rectangle 421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9" name="Oval 422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0" name="Line 423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91" name="Line 424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70" name="Group 425"/>
          <p:cNvGrpSpPr>
            <a:grpSpLocks/>
          </p:cNvGrpSpPr>
          <p:nvPr/>
        </p:nvGrpSpPr>
        <p:grpSpPr bwMode="auto">
          <a:xfrm>
            <a:off x="5715000" y="4343400"/>
            <a:ext cx="533400" cy="304800"/>
            <a:chOff x="4608" y="2016"/>
            <a:chExt cx="432" cy="240"/>
          </a:xfrm>
        </p:grpSpPr>
        <p:sp>
          <p:nvSpPr>
            <p:cNvPr id="18482" name="Oval 426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3" name="Rectangle 427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4" name="Oval 428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5" name="Line 429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6" name="Line 430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471" name="Picture 431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0350" y="4057650"/>
            <a:ext cx="1968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2" name="Picture 432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429000"/>
            <a:ext cx="3190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3" name="Picture 433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3513" y="3422650"/>
            <a:ext cx="3190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4" name="Picture 434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96313" y="2438400"/>
            <a:ext cx="3190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5" name="Picture 435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96313" y="3048000"/>
            <a:ext cx="3190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6" name="Picture 436" descr="portable computer.tif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5114925"/>
            <a:ext cx="387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7" name="Picture 437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29075" y="5124450"/>
            <a:ext cx="314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8" name="Picture 438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1981200"/>
            <a:ext cx="314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9" name="Picture 439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43675" y="5124450"/>
            <a:ext cx="314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0" name="Picture 440" descr="Business 2561.tiff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63" y="5181600"/>
            <a:ext cx="41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1" name="Picture 441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24813" y="5105400"/>
            <a:ext cx="4333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 dirty="0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762000"/>
          </a:xfrm>
        </p:spPr>
        <p:txBody>
          <a:bodyPr/>
          <a:lstStyle/>
          <a:p>
            <a:pPr eaLnBrk="1" hangingPunct="1"/>
            <a:r>
              <a:rPr lang="en-US"/>
              <a:t>NAT Example</a:t>
            </a:r>
          </a:p>
        </p:txBody>
      </p:sp>
      <p:pic>
        <p:nvPicPr>
          <p:cNvPr id="46084" name="Picture 3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1650" y="2454275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8077200" y="4054475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Alice</a:t>
            </a:r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3903663" y="3978275"/>
            <a:ext cx="13001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Firewall</a:t>
            </a:r>
          </a:p>
        </p:txBody>
      </p:sp>
      <p:pic>
        <p:nvPicPr>
          <p:cNvPr id="46087" name="Picture 6" descr="Firewall 12.tiff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530475"/>
            <a:ext cx="12017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76200" y="3914775"/>
            <a:ext cx="9540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/>
              <a:t>Web </a:t>
            </a:r>
          </a:p>
          <a:p>
            <a:pPr algn="ctr">
              <a:lnSpc>
                <a:spcPct val="80000"/>
              </a:lnSpc>
            </a:pPr>
            <a:r>
              <a:rPr lang="en-US" sz="2000"/>
              <a:t>server</a:t>
            </a:r>
          </a:p>
        </p:txBody>
      </p:sp>
      <p:pic>
        <p:nvPicPr>
          <p:cNvPr id="46089" name="Picture 8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743200"/>
            <a:ext cx="7397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Rectangle 9"/>
          <p:cNvSpPr>
            <a:spLocks noChangeArrowheads="1"/>
          </p:cNvSpPr>
          <p:nvPr/>
        </p:nvSpPr>
        <p:spPr bwMode="auto">
          <a:xfrm>
            <a:off x="33338" y="4506913"/>
            <a:ext cx="14906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IP: 12.0.0.1</a:t>
            </a:r>
          </a:p>
        </p:txBody>
      </p:sp>
      <p:sp>
        <p:nvSpPr>
          <p:cNvPr id="46091" name="Rectangle 10"/>
          <p:cNvSpPr>
            <a:spLocks noChangeArrowheads="1"/>
          </p:cNvSpPr>
          <p:nvPr/>
        </p:nvSpPr>
        <p:spPr bwMode="auto">
          <a:xfrm>
            <a:off x="7577138" y="4506913"/>
            <a:ext cx="14906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IP: 10.0.0.1</a:t>
            </a:r>
          </a:p>
        </p:txBody>
      </p:sp>
      <p:sp>
        <p:nvSpPr>
          <p:cNvPr id="46092" name="Rectangle 11"/>
          <p:cNvSpPr>
            <a:spLocks noChangeArrowheads="1"/>
          </p:cNvSpPr>
          <p:nvPr/>
        </p:nvSpPr>
        <p:spPr bwMode="auto">
          <a:xfrm>
            <a:off x="3808413" y="4430713"/>
            <a:ext cx="14493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IP: 11.0.0.1</a:t>
            </a:r>
          </a:p>
        </p:txBody>
      </p:sp>
      <p:sp>
        <p:nvSpPr>
          <p:cNvPr id="223244" name="Line 12"/>
          <p:cNvSpPr>
            <a:spLocks noChangeShapeType="1"/>
          </p:cNvSpPr>
          <p:nvPr/>
        </p:nvSpPr>
        <p:spPr bwMode="auto">
          <a:xfrm flipH="1">
            <a:off x="5486400" y="3048000"/>
            <a:ext cx="22860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5" name="Line 13"/>
          <p:cNvSpPr>
            <a:spLocks noChangeShapeType="1"/>
          </p:cNvSpPr>
          <p:nvPr/>
        </p:nvSpPr>
        <p:spPr bwMode="auto">
          <a:xfrm flipH="1">
            <a:off x="1219200" y="3048000"/>
            <a:ext cx="22860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6" name="Rectangle 14"/>
          <p:cNvSpPr>
            <a:spLocks noChangeArrowheads="1"/>
          </p:cNvSpPr>
          <p:nvPr/>
        </p:nvSpPr>
        <p:spPr bwMode="auto">
          <a:xfrm>
            <a:off x="5673725" y="2368550"/>
            <a:ext cx="21748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src 10.0.0.1:1025</a:t>
            </a:r>
          </a:p>
          <a:p>
            <a:pPr>
              <a:lnSpc>
                <a:spcPct val="80000"/>
              </a:lnSpc>
            </a:pPr>
            <a:r>
              <a:rPr lang="en-US" sz="2000"/>
              <a:t>dest 12.0.0.1:80</a:t>
            </a:r>
          </a:p>
        </p:txBody>
      </p:sp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1447800" y="2362200"/>
            <a:ext cx="21748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src 11.0.0.1:4000</a:t>
            </a:r>
          </a:p>
          <a:p>
            <a:pPr>
              <a:lnSpc>
                <a:spcPct val="80000"/>
              </a:lnSpc>
            </a:pPr>
            <a:r>
              <a:rPr lang="en-US" sz="2000"/>
              <a:t>dest 12.0.0.1:80</a:t>
            </a:r>
          </a:p>
        </p:txBody>
      </p:sp>
      <p:sp>
        <p:nvSpPr>
          <p:cNvPr id="223248" name="Line 16"/>
          <p:cNvSpPr>
            <a:spLocks noChangeShapeType="1"/>
          </p:cNvSpPr>
          <p:nvPr/>
        </p:nvSpPr>
        <p:spPr bwMode="auto">
          <a:xfrm flipH="1">
            <a:off x="1371600" y="3962400"/>
            <a:ext cx="22860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9" name="Rectangle 17"/>
          <p:cNvSpPr>
            <a:spLocks noChangeArrowheads="1"/>
          </p:cNvSpPr>
          <p:nvPr/>
        </p:nvSpPr>
        <p:spPr bwMode="auto">
          <a:xfrm>
            <a:off x="1219200" y="3305175"/>
            <a:ext cx="23304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src 12.0.0.1:80</a:t>
            </a:r>
          </a:p>
          <a:p>
            <a:pPr>
              <a:lnSpc>
                <a:spcPct val="80000"/>
              </a:lnSpc>
            </a:pPr>
            <a:r>
              <a:rPr lang="en-US" sz="2000"/>
              <a:t>dest 11.0.0.1:4000</a:t>
            </a:r>
            <a:endParaRPr lang="en-US"/>
          </a:p>
        </p:txBody>
      </p:sp>
      <p:sp>
        <p:nvSpPr>
          <p:cNvPr id="223250" name="Line 18"/>
          <p:cNvSpPr>
            <a:spLocks noChangeShapeType="1"/>
          </p:cNvSpPr>
          <p:nvPr/>
        </p:nvSpPr>
        <p:spPr bwMode="auto">
          <a:xfrm flipH="1">
            <a:off x="5638800" y="3962400"/>
            <a:ext cx="22860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1" name="Rectangle 19"/>
          <p:cNvSpPr>
            <a:spLocks noChangeArrowheads="1"/>
          </p:cNvSpPr>
          <p:nvPr/>
        </p:nvSpPr>
        <p:spPr bwMode="auto">
          <a:xfrm>
            <a:off x="5486400" y="3305175"/>
            <a:ext cx="23304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src 12.0.0.1:80</a:t>
            </a:r>
          </a:p>
          <a:p>
            <a:pPr>
              <a:lnSpc>
                <a:spcPct val="80000"/>
              </a:lnSpc>
            </a:pPr>
            <a:r>
              <a:rPr lang="en-US" sz="2000"/>
              <a:t>dest 10.0.0.1:1025</a:t>
            </a:r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581400" y="4800600"/>
            <a:ext cx="2495550" cy="838200"/>
            <a:chOff x="2256" y="3024"/>
            <a:chExt cx="1572" cy="528"/>
          </a:xfrm>
        </p:grpSpPr>
        <p:sp>
          <p:nvSpPr>
            <p:cNvPr id="46104" name="Rectangle 20"/>
            <p:cNvSpPr>
              <a:spLocks noChangeArrowheads="1"/>
            </p:cNvSpPr>
            <p:nvPr/>
          </p:nvSpPr>
          <p:spPr bwMode="auto">
            <a:xfrm>
              <a:off x="2256" y="3024"/>
              <a:ext cx="157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hlink"/>
                  </a:solidFill>
                </a:rPr>
                <a:t>NAT Table</a:t>
              </a:r>
              <a:endParaRPr lang="en-US" sz="2000" dirty="0"/>
            </a:p>
            <a:p>
              <a:pPr algn="ctr"/>
              <a:r>
                <a:rPr lang="en-US" sz="2000" dirty="0"/>
                <a:t>4000  10.0.0.1:1025</a:t>
              </a:r>
            </a:p>
          </p:txBody>
        </p:sp>
        <p:sp>
          <p:nvSpPr>
            <p:cNvPr id="46105" name="Line 21"/>
            <p:cNvSpPr>
              <a:spLocks noChangeShapeType="1"/>
            </p:cNvSpPr>
            <p:nvPr/>
          </p:nvSpPr>
          <p:spPr bwMode="auto">
            <a:xfrm>
              <a:off x="2256" y="3264"/>
              <a:ext cx="153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6" name="Line 22"/>
            <p:cNvSpPr>
              <a:spLocks noChangeShapeType="1"/>
            </p:cNvSpPr>
            <p:nvPr/>
          </p:nvSpPr>
          <p:spPr bwMode="auto">
            <a:xfrm>
              <a:off x="2784" y="3264"/>
              <a:ext cx="0" cy="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7" name="Line 23"/>
            <p:cNvSpPr>
              <a:spLocks noChangeShapeType="1"/>
            </p:cNvSpPr>
            <p:nvPr/>
          </p:nvSpPr>
          <p:spPr bwMode="auto">
            <a:xfrm>
              <a:off x="2256" y="3552"/>
              <a:ext cx="153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8" name="Line 24"/>
            <p:cNvSpPr>
              <a:spLocks noChangeShapeType="1"/>
            </p:cNvSpPr>
            <p:nvPr/>
          </p:nvSpPr>
          <p:spPr bwMode="auto">
            <a:xfrm>
              <a:off x="2256" y="3072"/>
              <a:ext cx="153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9" name="Line 25"/>
            <p:cNvSpPr>
              <a:spLocks noChangeShapeType="1"/>
            </p:cNvSpPr>
            <p:nvPr/>
          </p:nvSpPr>
          <p:spPr bwMode="auto">
            <a:xfrm>
              <a:off x="2256" y="3072"/>
              <a:ext cx="0" cy="48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0" name="Line 26"/>
            <p:cNvSpPr>
              <a:spLocks noChangeShapeType="1"/>
            </p:cNvSpPr>
            <p:nvPr/>
          </p:nvSpPr>
          <p:spPr bwMode="auto">
            <a:xfrm>
              <a:off x="3792" y="3072"/>
              <a:ext cx="0" cy="48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3261" name="Rectangle 29"/>
          <p:cNvSpPr>
            <a:spLocks noChangeArrowheads="1"/>
          </p:cNvSpPr>
          <p:nvPr/>
        </p:nvSpPr>
        <p:spPr bwMode="auto">
          <a:xfrm>
            <a:off x="3581400" y="5181600"/>
            <a:ext cx="8382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2" name="Rectangle 30"/>
          <p:cNvSpPr>
            <a:spLocks noChangeArrowheads="1"/>
          </p:cNvSpPr>
          <p:nvPr/>
        </p:nvSpPr>
        <p:spPr bwMode="auto">
          <a:xfrm>
            <a:off x="4419600" y="5181600"/>
            <a:ext cx="16002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4" grpId="0" animBg="1"/>
      <p:bldP spid="223245" grpId="0" animBg="1"/>
      <p:bldP spid="223246" grpId="0" autoUpdateAnimBg="0"/>
      <p:bldP spid="223247" grpId="0" autoUpdateAnimBg="0"/>
      <p:bldP spid="223248" grpId="0" animBg="1"/>
      <p:bldP spid="223249" grpId="0" autoUpdateAnimBg="0"/>
      <p:bldP spid="223250" grpId="0" animBg="1"/>
      <p:bldP spid="223251" grpId="0" autoUpdateAnimBg="0"/>
      <p:bldP spid="223261" grpId="0" animBg="1"/>
      <p:bldP spid="2232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NAT: The Last Word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467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Advantage(s</a:t>
            </a:r>
            <a:r>
              <a:rPr lang="en-US" dirty="0"/>
              <a:t>)?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Extends IP address space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One (or a few) IP </a:t>
            </a:r>
            <a:r>
              <a:rPr lang="en-US" dirty="0" err="1"/>
              <a:t>address(es</a:t>
            </a:r>
            <a:r>
              <a:rPr lang="en-US" dirty="0"/>
              <a:t>) can be shared by many users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Disadvantage(s</a:t>
            </a:r>
            <a:r>
              <a:rPr lang="en-US" dirty="0"/>
              <a:t>)?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End-to-end </a:t>
            </a:r>
            <a:r>
              <a:rPr lang="en-US"/>
              <a:t>security is more </a:t>
            </a:r>
            <a:r>
              <a:rPr lang="en-US" dirty="0"/>
              <a:t>difficult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Might make IPSec less effective (IPSec discussed in Chapter 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/>
              <a:t>IP Header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8486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IP header has necessary info for routers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E.g., source and destination IP addresses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Time to live (TTL) limits number of “hops”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So packets can’t circulate forever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Fragmentation information (see next slide)</a:t>
            </a:r>
          </a:p>
        </p:txBody>
      </p:sp>
      <p:pic>
        <p:nvPicPr>
          <p:cNvPr id="48133" name="Picture 5" descr="IP.tif           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1" y="1143000"/>
            <a:ext cx="51026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905556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905556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905556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905556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905556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pic>
        <p:nvPicPr>
          <p:cNvPr id="49155" name="Picture 75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048000"/>
            <a:ext cx="6810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76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8" y="1828800"/>
            <a:ext cx="7350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IP Fragmentation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91000"/>
            <a:ext cx="7848600" cy="1981200"/>
          </a:xfrm>
        </p:spPr>
        <p:txBody>
          <a:bodyPr/>
          <a:lstStyle/>
          <a:p>
            <a:pPr eaLnBrk="1" hangingPunct="1"/>
            <a:r>
              <a:rPr lang="en-US" sz="2800" dirty="0"/>
              <a:t>Each link limits maximum size of packets</a:t>
            </a:r>
          </a:p>
          <a:p>
            <a:pPr eaLnBrk="1" hangingPunct="1"/>
            <a:r>
              <a:rPr lang="en-US" sz="2800" dirty="0"/>
              <a:t>If packet is too big, router fragments it</a:t>
            </a:r>
          </a:p>
          <a:p>
            <a:pPr eaLnBrk="1" hangingPunct="1"/>
            <a:r>
              <a:rPr lang="en-US" sz="2800" dirty="0"/>
              <a:t>Re-assembly occurs at destination</a:t>
            </a:r>
          </a:p>
        </p:txBody>
      </p:sp>
      <p:sp>
        <p:nvSpPr>
          <p:cNvPr id="49159" name="Line 6"/>
          <p:cNvSpPr>
            <a:spLocks noChangeShapeType="1"/>
          </p:cNvSpPr>
          <p:nvPr/>
        </p:nvSpPr>
        <p:spPr bwMode="auto">
          <a:xfrm>
            <a:off x="4114800" y="23622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Line 22"/>
          <p:cNvSpPr>
            <a:spLocks noChangeShapeType="1"/>
          </p:cNvSpPr>
          <p:nvPr/>
        </p:nvSpPr>
        <p:spPr bwMode="auto">
          <a:xfrm>
            <a:off x="990600" y="23622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371600" y="2133600"/>
            <a:ext cx="1905000" cy="152400"/>
            <a:chOff x="864" y="1344"/>
            <a:chExt cx="1200" cy="96"/>
          </a:xfrm>
        </p:grpSpPr>
        <p:sp>
          <p:nvSpPr>
            <p:cNvPr id="49198" name="Rectangle 23"/>
            <p:cNvSpPr>
              <a:spLocks noChangeArrowheads="1"/>
            </p:cNvSpPr>
            <p:nvPr/>
          </p:nvSpPr>
          <p:spPr bwMode="auto">
            <a:xfrm>
              <a:off x="864" y="1344"/>
              <a:ext cx="105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99" name="Rectangle 24"/>
            <p:cNvSpPr>
              <a:spLocks noChangeArrowheads="1"/>
            </p:cNvSpPr>
            <p:nvPr/>
          </p:nvSpPr>
          <p:spPr bwMode="auto">
            <a:xfrm>
              <a:off x="1920" y="1344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4267200" y="2133600"/>
            <a:ext cx="762000" cy="152400"/>
            <a:chOff x="2688" y="1344"/>
            <a:chExt cx="480" cy="96"/>
          </a:xfrm>
        </p:grpSpPr>
        <p:sp>
          <p:nvSpPr>
            <p:cNvPr id="49196" name="Rectangle 27"/>
            <p:cNvSpPr>
              <a:spLocks noChangeArrowheads="1"/>
            </p:cNvSpPr>
            <p:nvPr/>
          </p:nvSpPr>
          <p:spPr bwMode="auto">
            <a:xfrm>
              <a:off x="3024" y="1344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97" name="Rectangle 28"/>
            <p:cNvSpPr>
              <a:spLocks noChangeArrowheads="1"/>
            </p:cNvSpPr>
            <p:nvPr/>
          </p:nvSpPr>
          <p:spPr bwMode="auto">
            <a:xfrm>
              <a:off x="2688" y="1344"/>
              <a:ext cx="33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5181600" y="2133600"/>
            <a:ext cx="762000" cy="152400"/>
            <a:chOff x="3264" y="1344"/>
            <a:chExt cx="480" cy="96"/>
          </a:xfrm>
        </p:grpSpPr>
        <p:sp>
          <p:nvSpPr>
            <p:cNvPr id="49194" name="Rectangle 25"/>
            <p:cNvSpPr>
              <a:spLocks noChangeArrowheads="1"/>
            </p:cNvSpPr>
            <p:nvPr/>
          </p:nvSpPr>
          <p:spPr bwMode="auto">
            <a:xfrm>
              <a:off x="3600" y="1344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95" name="Rectangle 29"/>
            <p:cNvSpPr>
              <a:spLocks noChangeArrowheads="1"/>
            </p:cNvSpPr>
            <p:nvPr/>
          </p:nvSpPr>
          <p:spPr bwMode="auto">
            <a:xfrm>
              <a:off x="3264" y="1344"/>
              <a:ext cx="33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6096000" y="2133600"/>
            <a:ext cx="762000" cy="152400"/>
            <a:chOff x="3840" y="1344"/>
            <a:chExt cx="480" cy="96"/>
          </a:xfrm>
        </p:grpSpPr>
        <p:sp>
          <p:nvSpPr>
            <p:cNvPr id="49192" name="Rectangle 26"/>
            <p:cNvSpPr>
              <a:spLocks noChangeArrowheads="1"/>
            </p:cNvSpPr>
            <p:nvPr/>
          </p:nvSpPr>
          <p:spPr bwMode="auto">
            <a:xfrm>
              <a:off x="4176" y="1344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93" name="Rectangle 30"/>
            <p:cNvSpPr>
              <a:spLocks noChangeArrowheads="1"/>
            </p:cNvSpPr>
            <p:nvPr/>
          </p:nvSpPr>
          <p:spPr bwMode="auto">
            <a:xfrm>
              <a:off x="3840" y="1344"/>
              <a:ext cx="33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165" name="Line 46"/>
          <p:cNvSpPr>
            <a:spLocks noChangeShapeType="1"/>
          </p:cNvSpPr>
          <p:nvPr/>
        </p:nvSpPr>
        <p:spPr bwMode="auto">
          <a:xfrm flipH="1">
            <a:off x="6172200" y="24384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7239000" y="2590800"/>
            <a:ext cx="762000" cy="152400"/>
            <a:chOff x="4560" y="1632"/>
            <a:chExt cx="480" cy="96"/>
          </a:xfrm>
        </p:grpSpPr>
        <p:sp>
          <p:nvSpPr>
            <p:cNvPr id="49190" name="Rectangle 47"/>
            <p:cNvSpPr>
              <a:spLocks noChangeArrowheads="1"/>
            </p:cNvSpPr>
            <p:nvPr/>
          </p:nvSpPr>
          <p:spPr bwMode="auto">
            <a:xfrm>
              <a:off x="4896" y="1632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91" name="Rectangle 48"/>
            <p:cNvSpPr>
              <a:spLocks noChangeArrowheads="1"/>
            </p:cNvSpPr>
            <p:nvPr/>
          </p:nvSpPr>
          <p:spPr bwMode="auto">
            <a:xfrm>
              <a:off x="4560" y="1632"/>
              <a:ext cx="33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6858000" y="2819400"/>
            <a:ext cx="762000" cy="152400"/>
            <a:chOff x="4320" y="1776"/>
            <a:chExt cx="480" cy="96"/>
          </a:xfrm>
        </p:grpSpPr>
        <p:sp>
          <p:nvSpPr>
            <p:cNvPr id="49188" name="Rectangle 49"/>
            <p:cNvSpPr>
              <a:spLocks noChangeArrowheads="1"/>
            </p:cNvSpPr>
            <p:nvPr/>
          </p:nvSpPr>
          <p:spPr bwMode="auto">
            <a:xfrm>
              <a:off x="4656" y="1776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89" name="Rectangle 50"/>
            <p:cNvSpPr>
              <a:spLocks noChangeArrowheads="1"/>
            </p:cNvSpPr>
            <p:nvPr/>
          </p:nvSpPr>
          <p:spPr bwMode="auto">
            <a:xfrm>
              <a:off x="4320" y="1776"/>
              <a:ext cx="33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6553200" y="3048000"/>
            <a:ext cx="762000" cy="152400"/>
            <a:chOff x="4128" y="1920"/>
            <a:chExt cx="480" cy="96"/>
          </a:xfrm>
        </p:grpSpPr>
        <p:sp>
          <p:nvSpPr>
            <p:cNvPr id="49186" name="Rectangle 51"/>
            <p:cNvSpPr>
              <a:spLocks noChangeArrowheads="1"/>
            </p:cNvSpPr>
            <p:nvPr/>
          </p:nvSpPr>
          <p:spPr bwMode="auto">
            <a:xfrm>
              <a:off x="4464" y="1920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87" name="Rectangle 52"/>
            <p:cNvSpPr>
              <a:spLocks noChangeArrowheads="1"/>
            </p:cNvSpPr>
            <p:nvPr/>
          </p:nvSpPr>
          <p:spPr bwMode="auto">
            <a:xfrm>
              <a:off x="4128" y="1920"/>
              <a:ext cx="33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854" name="Rectangle 54"/>
          <p:cNvSpPr>
            <a:spLocks noChangeArrowheads="1"/>
          </p:cNvSpPr>
          <p:nvPr/>
        </p:nvSpPr>
        <p:spPr bwMode="auto">
          <a:xfrm>
            <a:off x="3733800" y="3059113"/>
            <a:ext cx="17732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re-assembled</a:t>
            </a:r>
          </a:p>
        </p:txBody>
      </p:sp>
      <p:sp>
        <p:nvSpPr>
          <p:cNvPr id="204855" name="Rectangle 55"/>
          <p:cNvSpPr>
            <a:spLocks noChangeArrowheads="1"/>
          </p:cNvSpPr>
          <p:nvPr/>
        </p:nvSpPr>
        <p:spPr bwMode="auto">
          <a:xfrm>
            <a:off x="3048000" y="1600200"/>
            <a:ext cx="157797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fragmented</a:t>
            </a:r>
          </a:p>
        </p:txBody>
      </p: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3657600" y="3505200"/>
            <a:ext cx="1905000" cy="152400"/>
            <a:chOff x="2304" y="2208"/>
            <a:chExt cx="1200" cy="96"/>
          </a:xfrm>
        </p:grpSpPr>
        <p:sp>
          <p:nvSpPr>
            <p:cNvPr id="49184" name="Rectangle 56"/>
            <p:cNvSpPr>
              <a:spLocks noChangeArrowheads="1"/>
            </p:cNvSpPr>
            <p:nvPr/>
          </p:nvSpPr>
          <p:spPr bwMode="auto">
            <a:xfrm>
              <a:off x="2304" y="2208"/>
              <a:ext cx="105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85" name="Rectangle 57"/>
            <p:cNvSpPr>
              <a:spLocks noChangeArrowheads="1"/>
            </p:cNvSpPr>
            <p:nvPr/>
          </p:nvSpPr>
          <p:spPr bwMode="auto">
            <a:xfrm>
              <a:off x="3360" y="2208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172" name="Group 77"/>
          <p:cNvGrpSpPr>
            <a:grpSpLocks/>
          </p:cNvGrpSpPr>
          <p:nvPr/>
        </p:nvGrpSpPr>
        <p:grpSpPr bwMode="auto">
          <a:xfrm>
            <a:off x="3581400" y="2209800"/>
            <a:ext cx="533400" cy="304800"/>
            <a:chOff x="4608" y="2016"/>
            <a:chExt cx="432" cy="240"/>
          </a:xfrm>
        </p:grpSpPr>
        <p:sp>
          <p:nvSpPr>
            <p:cNvPr id="49179" name="Oval 78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80" name="Rectangle 79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81" name="Oval 80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82" name="Line 81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83" name="Line 82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173" name="Group 83"/>
          <p:cNvGrpSpPr>
            <a:grpSpLocks/>
          </p:cNvGrpSpPr>
          <p:nvPr/>
        </p:nvGrpSpPr>
        <p:grpSpPr bwMode="auto">
          <a:xfrm>
            <a:off x="7010400" y="2209800"/>
            <a:ext cx="533400" cy="304800"/>
            <a:chOff x="4608" y="2016"/>
            <a:chExt cx="432" cy="240"/>
          </a:xfrm>
        </p:grpSpPr>
        <p:sp>
          <p:nvSpPr>
            <p:cNvPr id="49174" name="Oval 84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75" name="Rectangle 85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76" name="Oval 86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77" name="Line 87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78" name="Line 88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4" grpId="0" autoUpdateAnimBg="0"/>
      <p:bldP spid="20485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IP Fragmentation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One packet becomes multiple packets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Packets reassembled at </a:t>
            </a:r>
            <a:r>
              <a:rPr lang="en-US" sz="2800" b="1" dirty="0">
                <a:solidFill>
                  <a:schemeClr val="accent2"/>
                </a:solidFill>
              </a:rPr>
              <a:t>destination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Prevents multiple fragmentation/reassemble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Fragmentation is a security issue…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Fragments may obscure real purpose of packet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Fragments can overlap when reassembled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Must reassemble packet to fully understand it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Lots of work for firewalls, for example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IPv6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Current version of IP is IPv4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IPv6 is a “new-and-improved” version of IP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IPv6 is “bigger and better” than IPv4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/>
              <a:t>Bigger</a:t>
            </a:r>
            <a:r>
              <a:rPr lang="en-US" sz="2400" dirty="0"/>
              <a:t> addresses: 128 bits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/>
              <a:t>Better</a:t>
            </a:r>
            <a:r>
              <a:rPr lang="en-US" sz="2400" dirty="0"/>
              <a:t> security: IPSec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to migrate from IPv4 to IPv6?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Unfortunately, nobody thought about that…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So IPv6 has not really taken hold (yet?)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Link Layer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3352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Link layer sends packet from one node to next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Links can be different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Wired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Wireless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Ethernet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Point-to-point…</a:t>
            </a:r>
          </a:p>
        </p:txBody>
      </p:sp>
      <p:pic>
        <p:nvPicPr>
          <p:cNvPr id="52229" name="Picture 185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8213" y="4343400"/>
            <a:ext cx="4333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Line 186"/>
          <p:cNvSpPr>
            <a:spLocks noChangeShapeType="1"/>
          </p:cNvSpPr>
          <p:nvPr/>
        </p:nvSpPr>
        <p:spPr bwMode="auto">
          <a:xfrm>
            <a:off x="5181600" y="2970213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Line 187"/>
          <p:cNvSpPr>
            <a:spLocks noChangeShapeType="1"/>
          </p:cNvSpPr>
          <p:nvPr/>
        </p:nvSpPr>
        <p:spPr bwMode="auto">
          <a:xfrm flipH="1">
            <a:off x="6172200" y="4495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Line 188"/>
          <p:cNvSpPr>
            <a:spLocks noChangeShapeType="1"/>
          </p:cNvSpPr>
          <p:nvPr/>
        </p:nvSpPr>
        <p:spPr bwMode="auto">
          <a:xfrm rot="5400000" flipH="1">
            <a:off x="8168481" y="2964657"/>
            <a:ext cx="611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Line 189"/>
          <p:cNvSpPr>
            <a:spLocks noChangeShapeType="1"/>
          </p:cNvSpPr>
          <p:nvPr/>
        </p:nvSpPr>
        <p:spPr bwMode="auto">
          <a:xfrm flipV="1">
            <a:off x="6183313" y="2768600"/>
            <a:ext cx="458787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Line 190"/>
          <p:cNvSpPr>
            <a:spLocks noChangeShapeType="1"/>
          </p:cNvSpPr>
          <p:nvPr/>
        </p:nvSpPr>
        <p:spPr bwMode="auto">
          <a:xfrm>
            <a:off x="7118350" y="275272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Line 191"/>
          <p:cNvSpPr>
            <a:spLocks noChangeShapeType="1"/>
          </p:cNvSpPr>
          <p:nvPr/>
        </p:nvSpPr>
        <p:spPr bwMode="auto">
          <a:xfrm flipH="1">
            <a:off x="7637463" y="3089275"/>
            <a:ext cx="241300" cy="681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Line 192"/>
          <p:cNvSpPr>
            <a:spLocks noChangeShapeType="1"/>
          </p:cNvSpPr>
          <p:nvPr/>
        </p:nvSpPr>
        <p:spPr bwMode="auto">
          <a:xfrm>
            <a:off x="6867525" y="2865438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Line 193"/>
          <p:cNvSpPr>
            <a:spLocks noChangeShapeType="1"/>
          </p:cNvSpPr>
          <p:nvPr/>
        </p:nvSpPr>
        <p:spPr bwMode="auto">
          <a:xfrm>
            <a:off x="6892925" y="3513138"/>
            <a:ext cx="534988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Line 194"/>
          <p:cNvSpPr>
            <a:spLocks noChangeShapeType="1"/>
          </p:cNvSpPr>
          <p:nvPr/>
        </p:nvSpPr>
        <p:spPr bwMode="auto">
          <a:xfrm flipH="1">
            <a:off x="7467600" y="3978275"/>
            <a:ext cx="15240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Line 195"/>
          <p:cNvSpPr>
            <a:spLocks noChangeShapeType="1"/>
          </p:cNvSpPr>
          <p:nvPr/>
        </p:nvSpPr>
        <p:spPr bwMode="auto">
          <a:xfrm flipH="1">
            <a:off x="7126288" y="3057525"/>
            <a:ext cx="560387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Line 196"/>
          <p:cNvSpPr>
            <a:spLocks noChangeShapeType="1"/>
          </p:cNvSpPr>
          <p:nvPr/>
        </p:nvSpPr>
        <p:spPr bwMode="auto">
          <a:xfrm flipH="1">
            <a:off x="8104188" y="2971800"/>
            <a:ext cx="354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Line 197"/>
          <p:cNvSpPr>
            <a:spLocks noChangeShapeType="1"/>
          </p:cNvSpPr>
          <p:nvPr/>
        </p:nvSpPr>
        <p:spPr bwMode="auto">
          <a:xfrm flipH="1" flipV="1">
            <a:off x="5105400" y="4572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2" name="Line 198"/>
          <p:cNvSpPr>
            <a:spLocks noChangeShapeType="1"/>
          </p:cNvSpPr>
          <p:nvPr/>
        </p:nvSpPr>
        <p:spPr bwMode="auto">
          <a:xfrm flipV="1">
            <a:off x="6096000" y="35052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3" name="Line 199"/>
          <p:cNvSpPr>
            <a:spLocks noChangeShapeType="1"/>
          </p:cNvSpPr>
          <p:nvPr/>
        </p:nvSpPr>
        <p:spPr bwMode="auto">
          <a:xfrm>
            <a:off x="73914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4" name="Line 200"/>
          <p:cNvSpPr>
            <a:spLocks noChangeShapeType="1"/>
          </p:cNvSpPr>
          <p:nvPr/>
        </p:nvSpPr>
        <p:spPr bwMode="auto">
          <a:xfrm flipH="1">
            <a:off x="6705600" y="4876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5" name="Line 201"/>
          <p:cNvSpPr>
            <a:spLocks noChangeShapeType="1"/>
          </p:cNvSpPr>
          <p:nvPr/>
        </p:nvSpPr>
        <p:spPr bwMode="auto">
          <a:xfrm>
            <a:off x="67056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202"/>
          <p:cNvSpPr>
            <a:spLocks noChangeShapeType="1"/>
          </p:cNvSpPr>
          <p:nvPr/>
        </p:nvSpPr>
        <p:spPr bwMode="auto">
          <a:xfrm>
            <a:off x="75438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Line 203"/>
          <p:cNvSpPr>
            <a:spLocks noChangeShapeType="1"/>
          </p:cNvSpPr>
          <p:nvPr/>
        </p:nvSpPr>
        <p:spPr bwMode="auto">
          <a:xfrm>
            <a:off x="81534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Line 204"/>
          <p:cNvSpPr>
            <a:spLocks noChangeShapeType="1"/>
          </p:cNvSpPr>
          <p:nvPr/>
        </p:nvSpPr>
        <p:spPr bwMode="auto">
          <a:xfrm>
            <a:off x="5867400" y="22860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9" name="Line 205"/>
          <p:cNvSpPr>
            <a:spLocks noChangeShapeType="1"/>
          </p:cNvSpPr>
          <p:nvPr/>
        </p:nvSpPr>
        <p:spPr bwMode="auto">
          <a:xfrm>
            <a:off x="5181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0" name="Line 206"/>
          <p:cNvSpPr>
            <a:spLocks noChangeShapeType="1"/>
          </p:cNvSpPr>
          <p:nvPr/>
        </p:nvSpPr>
        <p:spPr bwMode="auto">
          <a:xfrm>
            <a:off x="48768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1" name="Line 207"/>
          <p:cNvSpPr>
            <a:spLocks noChangeShapeType="1"/>
          </p:cNvSpPr>
          <p:nvPr/>
        </p:nvSpPr>
        <p:spPr bwMode="auto">
          <a:xfrm>
            <a:off x="48768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2" name="Line 208"/>
          <p:cNvSpPr>
            <a:spLocks noChangeShapeType="1"/>
          </p:cNvSpPr>
          <p:nvPr/>
        </p:nvSpPr>
        <p:spPr bwMode="auto">
          <a:xfrm>
            <a:off x="54102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3" name="Line 209"/>
          <p:cNvSpPr>
            <a:spLocks noChangeShapeType="1"/>
          </p:cNvSpPr>
          <p:nvPr/>
        </p:nvSpPr>
        <p:spPr bwMode="auto">
          <a:xfrm>
            <a:off x="6705600" y="487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4" name="Line 210"/>
          <p:cNvSpPr>
            <a:spLocks noChangeShapeType="1"/>
          </p:cNvSpPr>
          <p:nvPr/>
        </p:nvSpPr>
        <p:spPr bwMode="auto">
          <a:xfrm>
            <a:off x="8482013" y="2667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5" name="Line 211"/>
          <p:cNvSpPr>
            <a:spLocks noChangeShapeType="1"/>
          </p:cNvSpPr>
          <p:nvPr/>
        </p:nvSpPr>
        <p:spPr bwMode="auto">
          <a:xfrm>
            <a:off x="8482013" y="3276600"/>
            <a:ext cx="16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2256" name="Group 212"/>
          <p:cNvGrpSpPr>
            <a:grpSpLocks/>
          </p:cNvGrpSpPr>
          <p:nvPr/>
        </p:nvGrpSpPr>
        <p:grpSpPr bwMode="auto">
          <a:xfrm>
            <a:off x="5715000" y="2819400"/>
            <a:ext cx="533400" cy="304800"/>
            <a:chOff x="4608" y="2016"/>
            <a:chExt cx="432" cy="240"/>
          </a:xfrm>
        </p:grpSpPr>
        <p:sp>
          <p:nvSpPr>
            <p:cNvPr id="52304" name="Oval 213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5" name="Rectangle 214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6" name="Oval 215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7" name="Line 216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8" name="Line 217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257" name="Group 218"/>
          <p:cNvGrpSpPr>
            <a:grpSpLocks/>
          </p:cNvGrpSpPr>
          <p:nvPr/>
        </p:nvGrpSpPr>
        <p:grpSpPr bwMode="auto">
          <a:xfrm>
            <a:off x="6629400" y="2590800"/>
            <a:ext cx="533400" cy="304800"/>
            <a:chOff x="4608" y="2016"/>
            <a:chExt cx="432" cy="240"/>
          </a:xfrm>
        </p:grpSpPr>
        <p:sp>
          <p:nvSpPr>
            <p:cNvPr id="52299" name="Oval 219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Rectangle 220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1" name="Oval 221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2" name="Line 222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3" name="Line 223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258" name="Group 224"/>
          <p:cNvGrpSpPr>
            <a:grpSpLocks/>
          </p:cNvGrpSpPr>
          <p:nvPr/>
        </p:nvGrpSpPr>
        <p:grpSpPr bwMode="auto">
          <a:xfrm>
            <a:off x="7620000" y="2819400"/>
            <a:ext cx="533400" cy="304800"/>
            <a:chOff x="4608" y="2016"/>
            <a:chExt cx="432" cy="240"/>
          </a:xfrm>
        </p:grpSpPr>
        <p:sp>
          <p:nvSpPr>
            <p:cNvPr id="52294" name="Oval 225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Rectangle 226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Oval 227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228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229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259" name="Group 230"/>
          <p:cNvGrpSpPr>
            <a:grpSpLocks/>
          </p:cNvGrpSpPr>
          <p:nvPr/>
        </p:nvGrpSpPr>
        <p:grpSpPr bwMode="auto">
          <a:xfrm>
            <a:off x="6629400" y="3276600"/>
            <a:ext cx="533400" cy="304800"/>
            <a:chOff x="4608" y="2016"/>
            <a:chExt cx="432" cy="240"/>
          </a:xfrm>
        </p:grpSpPr>
        <p:sp>
          <p:nvSpPr>
            <p:cNvPr id="52289" name="Oval 231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0" name="Rectangle 232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1" name="Oval 233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2" name="Line 234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3" name="Line 235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260" name="Group 236"/>
          <p:cNvGrpSpPr>
            <a:grpSpLocks/>
          </p:cNvGrpSpPr>
          <p:nvPr/>
        </p:nvGrpSpPr>
        <p:grpSpPr bwMode="auto">
          <a:xfrm>
            <a:off x="7315200" y="3733800"/>
            <a:ext cx="533400" cy="304800"/>
            <a:chOff x="4608" y="2016"/>
            <a:chExt cx="432" cy="240"/>
          </a:xfrm>
        </p:grpSpPr>
        <p:sp>
          <p:nvSpPr>
            <p:cNvPr id="52284" name="Oval 237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5" name="Rectangle 238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6" name="Oval 239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Line 240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8" name="Line 241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261" name="Group 242"/>
          <p:cNvGrpSpPr>
            <a:grpSpLocks/>
          </p:cNvGrpSpPr>
          <p:nvPr/>
        </p:nvGrpSpPr>
        <p:grpSpPr bwMode="auto">
          <a:xfrm>
            <a:off x="7086600" y="4267200"/>
            <a:ext cx="533400" cy="304800"/>
            <a:chOff x="4608" y="2016"/>
            <a:chExt cx="432" cy="240"/>
          </a:xfrm>
        </p:grpSpPr>
        <p:sp>
          <p:nvSpPr>
            <p:cNvPr id="52279" name="Oval 243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Rectangle 244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Oval 245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2" name="Line 246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3" name="Line 247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262" name="Group 248"/>
          <p:cNvGrpSpPr>
            <a:grpSpLocks/>
          </p:cNvGrpSpPr>
          <p:nvPr/>
        </p:nvGrpSpPr>
        <p:grpSpPr bwMode="auto">
          <a:xfrm>
            <a:off x="5715000" y="4343400"/>
            <a:ext cx="533400" cy="304800"/>
            <a:chOff x="4608" y="2016"/>
            <a:chExt cx="432" cy="240"/>
          </a:xfrm>
        </p:grpSpPr>
        <p:sp>
          <p:nvSpPr>
            <p:cNvPr id="52274" name="Oval 249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Rectangle 250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6" name="Oval 251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7" name="Line 252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253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2263" name="Picture 254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0350" y="4057650"/>
            <a:ext cx="1968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4" name="Picture 255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429000"/>
            <a:ext cx="3190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5" name="Picture 256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513" y="3422650"/>
            <a:ext cx="3190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6" name="Picture 257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6313" y="2438400"/>
            <a:ext cx="3190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7" name="Picture 258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6313" y="3048000"/>
            <a:ext cx="3190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8" name="Picture 259" descr="portable computer.tif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5114925"/>
            <a:ext cx="387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9" name="Picture 260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9075" y="5124450"/>
            <a:ext cx="314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0" name="Picture 261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981200"/>
            <a:ext cx="314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1" name="Picture 262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3675" y="5124450"/>
            <a:ext cx="314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2" name="Picture 263" descr="Business 2561.tiff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63" y="5181600"/>
            <a:ext cx="41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3" name="Picture 264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24813" y="5105400"/>
            <a:ext cx="4333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Link Layer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On host, implemented in adapter: Network Interface Card (NIC)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Ethernet card, wireless 802.11 card, etc.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NIC is “semi-autonomous” device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NIC is (mostly) out of host’s control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Implements both link and physical layers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Ethernet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Ethernet is a </a:t>
            </a:r>
            <a:r>
              <a:rPr lang="en-US" sz="2800" b="1" dirty="0">
                <a:solidFill>
                  <a:schemeClr val="hlink"/>
                </a:solidFill>
              </a:rPr>
              <a:t>multiple access</a:t>
            </a:r>
            <a:r>
              <a:rPr lang="en-US" sz="2800" dirty="0"/>
              <a:t> protocol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Many hosts access a shared media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On a local area network, or LAN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With multiple access, packets can “collide”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Data is corrupted and packets must be resent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to efficiently deal with collisions in distributed environment?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Many possibilities, </a:t>
            </a:r>
            <a:r>
              <a:rPr lang="en-US" sz="2400" dirty="0" err="1"/>
              <a:t>ethernet</a:t>
            </a:r>
            <a:r>
              <a:rPr lang="en-US" sz="2400" dirty="0"/>
              <a:t> is most popular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We won’t discuss details here…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Link Layer Addressing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IP addresses live at network layer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Link layer also needs addresses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>
                <a:sym typeface="Symbol" charset="2"/>
              </a:rPr>
              <a:t> W</a:t>
            </a:r>
            <a:r>
              <a:rPr lang="en-US" sz="2800" dirty="0"/>
              <a:t>hy?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hlink"/>
                </a:solidFill>
              </a:rPr>
              <a:t>MAC address</a:t>
            </a:r>
            <a:r>
              <a:rPr lang="en-US" sz="2400" dirty="0"/>
              <a:t> (LAN address, physical address)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MAC address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48 bits, globally unique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Used to forward packets over one link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Analogy…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IP address is like your home address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MAC address is like a social security number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Network Core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3429000" cy="3886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Network </a:t>
            </a:r>
            <a:r>
              <a:rPr lang="en-US" sz="2800" b="1" dirty="0">
                <a:solidFill>
                  <a:schemeClr val="accent2"/>
                </a:solidFill>
              </a:rPr>
              <a:t>core</a:t>
            </a:r>
            <a:r>
              <a:rPr lang="en-US" sz="2800" dirty="0"/>
              <a:t> consists of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Interconnected mesh of routers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Purpose is to move data from host to host</a:t>
            </a:r>
          </a:p>
        </p:txBody>
      </p:sp>
      <p:pic>
        <p:nvPicPr>
          <p:cNvPr id="19461" name="Picture 183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8213" y="4343400"/>
            <a:ext cx="4333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Line 184"/>
          <p:cNvSpPr>
            <a:spLocks noChangeShapeType="1"/>
          </p:cNvSpPr>
          <p:nvPr/>
        </p:nvSpPr>
        <p:spPr bwMode="auto">
          <a:xfrm>
            <a:off x="5181600" y="2970213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Line 185"/>
          <p:cNvSpPr>
            <a:spLocks noChangeShapeType="1"/>
          </p:cNvSpPr>
          <p:nvPr/>
        </p:nvSpPr>
        <p:spPr bwMode="auto">
          <a:xfrm flipH="1">
            <a:off x="6172200" y="4495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Line 186"/>
          <p:cNvSpPr>
            <a:spLocks noChangeShapeType="1"/>
          </p:cNvSpPr>
          <p:nvPr/>
        </p:nvSpPr>
        <p:spPr bwMode="auto">
          <a:xfrm rot="5400000" flipH="1">
            <a:off x="8168481" y="2964657"/>
            <a:ext cx="611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Line 187"/>
          <p:cNvSpPr>
            <a:spLocks noChangeShapeType="1"/>
          </p:cNvSpPr>
          <p:nvPr/>
        </p:nvSpPr>
        <p:spPr bwMode="auto">
          <a:xfrm flipV="1">
            <a:off x="6183313" y="2768600"/>
            <a:ext cx="458787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Line 188"/>
          <p:cNvSpPr>
            <a:spLocks noChangeShapeType="1"/>
          </p:cNvSpPr>
          <p:nvPr/>
        </p:nvSpPr>
        <p:spPr bwMode="auto">
          <a:xfrm>
            <a:off x="7118350" y="275272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Line 189"/>
          <p:cNvSpPr>
            <a:spLocks noChangeShapeType="1"/>
          </p:cNvSpPr>
          <p:nvPr/>
        </p:nvSpPr>
        <p:spPr bwMode="auto">
          <a:xfrm flipH="1">
            <a:off x="7637463" y="3089275"/>
            <a:ext cx="241300" cy="681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Line 190"/>
          <p:cNvSpPr>
            <a:spLocks noChangeShapeType="1"/>
          </p:cNvSpPr>
          <p:nvPr/>
        </p:nvSpPr>
        <p:spPr bwMode="auto">
          <a:xfrm>
            <a:off x="6867525" y="2865438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9" name="Line 191"/>
          <p:cNvSpPr>
            <a:spLocks noChangeShapeType="1"/>
          </p:cNvSpPr>
          <p:nvPr/>
        </p:nvSpPr>
        <p:spPr bwMode="auto">
          <a:xfrm>
            <a:off x="6892925" y="3513138"/>
            <a:ext cx="534988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Line 192"/>
          <p:cNvSpPr>
            <a:spLocks noChangeShapeType="1"/>
          </p:cNvSpPr>
          <p:nvPr/>
        </p:nvSpPr>
        <p:spPr bwMode="auto">
          <a:xfrm flipH="1">
            <a:off x="7467600" y="3978275"/>
            <a:ext cx="15240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1" name="Line 193"/>
          <p:cNvSpPr>
            <a:spLocks noChangeShapeType="1"/>
          </p:cNvSpPr>
          <p:nvPr/>
        </p:nvSpPr>
        <p:spPr bwMode="auto">
          <a:xfrm flipH="1">
            <a:off x="7126288" y="3057525"/>
            <a:ext cx="560387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Line 194"/>
          <p:cNvSpPr>
            <a:spLocks noChangeShapeType="1"/>
          </p:cNvSpPr>
          <p:nvPr/>
        </p:nvSpPr>
        <p:spPr bwMode="auto">
          <a:xfrm flipH="1">
            <a:off x="8104188" y="2971800"/>
            <a:ext cx="354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3" name="Line 195"/>
          <p:cNvSpPr>
            <a:spLocks noChangeShapeType="1"/>
          </p:cNvSpPr>
          <p:nvPr/>
        </p:nvSpPr>
        <p:spPr bwMode="auto">
          <a:xfrm flipH="1" flipV="1">
            <a:off x="5105400" y="4572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4" name="Line 196"/>
          <p:cNvSpPr>
            <a:spLocks noChangeShapeType="1"/>
          </p:cNvSpPr>
          <p:nvPr/>
        </p:nvSpPr>
        <p:spPr bwMode="auto">
          <a:xfrm flipV="1">
            <a:off x="6096000" y="35052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5" name="Line 197"/>
          <p:cNvSpPr>
            <a:spLocks noChangeShapeType="1"/>
          </p:cNvSpPr>
          <p:nvPr/>
        </p:nvSpPr>
        <p:spPr bwMode="auto">
          <a:xfrm>
            <a:off x="73914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6" name="Line 198"/>
          <p:cNvSpPr>
            <a:spLocks noChangeShapeType="1"/>
          </p:cNvSpPr>
          <p:nvPr/>
        </p:nvSpPr>
        <p:spPr bwMode="auto">
          <a:xfrm flipH="1">
            <a:off x="6705600" y="4876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7" name="Line 199"/>
          <p:cNvSpPr>
            <a:spLocks noChangeShapeType="1"/>
          </p:cNvSpPr>
          <p:nvPr/>
        </p:nvSpPr>
        <p:spPr bwMode="auto">
          <a:xfrm>
            <a:off x="67056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8" name="Line 200"/>
          <p:cNvSpPr>
            <a:spLocks noChangeShapeType="1"/>
          </p:cNvSpPr>
          <p:nvPr/>
        </p:nvSpPr>
        <p:spPr bwMode="auto">
          <a:xfrm>
            <a:off x="75438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9" name="Line 201"/>
          <p:cNvSpPr>
            <a:spLocks noChangeShapeType="1"/>
          </p:cNvSpPr>
          <p:nvPr/>
        </p:nvSpPr>
        <p:spPr bwMode="auto">
          <a:xfrm>
            <a:off x="81534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0" name="Line 202"/>
          <p:cNvSpPr>
            <a:spLocks noChangeShapeType="1"/>
          </p:cNvSpPr>
          <p:nvPr/>
        </p:nvSpPr>
        <p:spPr bwMode="auto">
          <a:xfrm>
            <a:off x="5867400" y="22860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1" name="Line 203"/>
          <p:cNvSpPr>
            <a:spLocks noChangeShapeType="1"/>
          </p:cNvSpPr>
          <p:nvPr/>
        </p:nvSpPr>
        <p:spPr bwMode="auto">
          <a:xfrm>
            <a:off x="5181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2" name="Line 204"/>
          <p:cNvSpPr>
            <a:spLocks noChangeShapeType="1"/>
          </p:cNvSpPr>
          <p:nvPr/>
        </p:nvSpPr>
        <p:spPr bwMode="auto">
          <a:xfrm>
            <a:off x="48768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3" name="Line 205"/>
          <p:cNvSpPr>
            <a:spLocks noChangeShapeType="1"/>
          </p:cNvSpPr>
          <p:nvPr/>
        </p:nvSpPr>
        <p:spPr bwMode="auto">
          <a:xfrm>
            <a:off x="48768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4" name="Line 206"/>
          <p:cNvSpPr>
            <a:spLocks noChangeShapeType="1"/>
          </p:cNvSpPr>
          <p:nvPr/>
        </p:nvSpPr>
        <p:spPr bwMode="auto">
          <a:xfrm>
            <a:off x="54102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5" name="Line 207"/>
          <p:cNvSpPr>
            <a:spLocks noChangeShapeType="1"/>
          </p:cNvSpPr>
          <p:nvPr/>
        </p:nvSpPr>
        <p:spPr bwMode="auto">
          <a:xfrm>
            <a:off x="6705600" y="487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6" name="Line 208"/>
          <p:cNvSpPr>
            <a:spLocks noChangeShapeType="1"/>
          </p:cNvSpPr>
          <p:nvPr/>
        </p:nvSpPr>
        <p:spPr bwMode="auto">
          <a:xfrm>
            <a:off x="8482013" y="2667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7" name="Line 209"/>
          <p:cNvSpPr>
            <a:spLocks noChangeShapeType="1"/>
          </p:cNvSpPr>
          <p:nvPr/>
        </p:nvSpPr>
        <p:spPr bwMode="auto">
          <a:xfrm>
            <a:off x="8482013" y="3276600"/>
            <a:ext cx="16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488" name="Group 210"/>
          <p:cNvGrpSpPr>
            <a:grpSpLocks/>
          </p:cNvGrpSpPr>
          <p:nvPr/>
        </p:nvGrpSpPr>
        <p:grpSpPr bwMode="auto">
          <a:xfrm>
            <a:off x="5715000" y="2819400"/>
            <a:ext cx="533400" cy="304800"/>
            <a:chOff x="4608" y="2016"/>
            <a:chExt cx="432" cy="240"/>
          </a:xfrm>
        </p:grpSpPr>
        <p:sp>
          <p:nvSpPr>
            <p:cNvPr id="19536" name="Oval 211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7" name="Rectangle 212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8" name="Oval 213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9" name="Line 214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0" name="Line 215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489" name="Group 216"/>
          <p:cNvGrpSpPr>
            <a:grpSpLocks/>
          </p:cNvGrpSpPr>
          <p:nvPr/>
        </p:nvGrpSpPr>
        <p:grpSpPr bwMode="auto">
          <a:xfrm>
            <a:off x="6629400" y="2590800"/>
            <a:ext cx="533400" cy="304800"/>
            <a:chOff x="4608" y="2016"/>
            <a:chExt cx="432" cy="240"/>
          </a:xfrm>
        </p:grpSpPr>
        <p:sp>
          <p:nvSpPr>
            <p:cNvPr id="19531" name="Oval 217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2" name="Rectangle 218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3" name="Oval 219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4" name="Line 220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5" name="Line 221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490" name="Group 222"/>
          <p:cNvGrpSpPr>
            <a:grpSpLocks/>
          </p:cNvGrpSpPr>
          <p:nvPr/>
        </p:nvGrpSpPr>
        <p:grpSpPr bwMode="auto">
          <a:xfrm>
            <a:off x="7620000" y="2819400"/>
            <a:ext cx="533400" cy="304800"/>
            <a:chOff x="4608" y="2016"/>
            <a:chExt cx="432" cy="240"/>
          </a:xfrm>
        </p:grpSpPr>
        <p:sp>
          <p:nvSpPr>
            <p:cNvPr id="19526" name="Oval 223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7" name="Rectangle 224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8" name="Oval 225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9" name="Line 226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0" name="Line 227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491" name="Group 228"/>
          <p:cNvGrpSpPr>
            <a:grpSpLocks/>
          </p:cNvGrpSpPr>
          <p:nvPr/>
        </p:nvGrpSpPr>
        <p:grpSpPr bwMode="auto">
          <a:xfrm>
            <a:off x="6629400" y="3276600"/>
            <a:ext cx="533400" cy="304800"/>
            <a:chOff x="4608" y="2016"/>
            <a:chExt cx="432" cy="240"/>
          </a:xfrm>
        </p:grpSpPr>
        <p:sp>
          <p:nvSpPr>
            <p:cNvPr id="19521" name="Oval 229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2" name="Rectangle 230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3" name="Oval 231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4" name="Line 232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5" name="Line 233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492" name="Group 234"/>
          <p:cNvGrpSpPr>
            <a:grpSpLocks/>
          </p:cNvGrpSpPr>
          <p:nvPr/>
        </p:nvGrpSpPr>
        <p:grpSpPr bwMode="auto">
          <a:xfrm>
            <a:off x="7315200" y="3733800"/>
            <a:ext cx="533400" cy="304800"/>
            <a:chOff x="4608" y="2016"/>
            <a:chExt cx="432" cy="240"/>
          </a:xfrm>
        </p:grpSpPr>
        <p:sp>
          <p:nvSpPr>
            <p:cNvPr id="19516" name="Oval 235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7" name="Rectangle 236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8" name="Oval 237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9" name="Line 238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0" name="Line 239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493" name="Group 240"/>
          <p:cNvGrpSpPr>
            <a:grpSpLocks/>
          </p:cNvGrpSpPr>
          <p:nvPr/>
        </p:nvGrpSpPr>
        <p:grpSpPr bwMode="auto">
          <a:xfrm>
            <a:off x="7086600" y="4267200"/>
            <a:ext cx="533400" cy="304800"/>
            <a:chOff x="4608" y="2016"/>
            <a:chExt cx="432" cy="240"/>
          </a:xfrm>
        </p:grpSpPr>
        <p:sp>
          <p:nvSpPr>
            <p:cNvPr id="19511" name="Oval 241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2" name="Rectangle 242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3" name="Oval 243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4" name="Line 244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5" name="Line 245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494" name="Group 246"/>
          <p:cNvGrpSpPr>
            <a:grpSpLocks/>
          </p:cNvGrpSpPr>
          <p:nvPr/>
        </p:nvGrpSpPr>
        <p:grpSpPr bwMode="auto">
          <a:xfrm>
            <a:off x="5715000" y="4343400"/>
            <a:ext cx="533400" cy="304800"/>
            <a:chOff x="4608" y="2016"/>
            <a:chExt cx="432" cy="240"/>
          </a:xfrm>
        </p:grpSpPr>
        <p:sp>
          <p:nvSpPr>
            <p:cNvPr id="19506" name="Oval 247"/>
            <p:cNvSpPr>
              <a:spLocks noChangeArrowheads="1"/>
            </p:cNvSpPr>
            <p:nvPr/>
          </p:nvSpPr>
          <p:spPr bwMode="auto">
            <a:xfrm>
              <a:off x="4608" y="2112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7" name="Rectangle 248"/>
            <p:cNvSpPr>
              <a:spLocks noChangeArrowheads="1"/>
            </p:cNvSpPr>
            <p:nvPr/>
          </p:nvSpPr>
          <p:spPr bwMode="auto">
            <a:xfrm>
              <a:off x="4608" y="2075"/>
              <a:ext cx="426" cy="13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8" name="Oval 249"/>
            <p:cNvSpPr>
              <a:spLocks noChangeArrowheads="1"/>
            </p:cNvSpPr>
            <p:nvPr/>
          </p:nvSpPr>
          <p:spPr bwMode="auto">
            <a:xfrm>
              <a:off x="4608" y="201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9" name="Line 250"/>
            <p:cNvSpPr>
              <a:spLocks noChangeShapeType="1"/>
            </p:cNvSpPr>
            <p:nvPr/>
          </p:nvSpPr>
          <p:spPr bwMode="auto">
            <a:xfrm>
              <a:off x="4727" y="202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0" name="Line 251"/>
            <p:cNvSpPr>
              <a:spLocks noChangeShapeType="1"/>
            </p:cNvSpPr>
            <p:nvPr/>
          </p:nvSpPr>
          <p:spPr bwMode="auto">
            <a:xfrm flipH="1">
              <a:off x="4729" y="201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495" name="Picture 252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0350" y="4057650"/>
            <a:ext cx="1968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6" name="Picture 253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429000"/>
            <a:ext cx="3190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7" name="Picture 254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513" y="3422650"/>
            <a:ext cx="3190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8" name="Picture 255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6313" y="2438400"/>
            <a:ext cx="3190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9" name="Picture 256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6313" y="3048000"/>
            <a:ext cx="3190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0" name="Picture 257" descr="portable computer.tif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5114925"/>
            <a:ext cx="387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1" name="Picture 258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9075" y="5124450"/>
            <a:ext cx="314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2" name="Picture 259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981200"/>
            <a:ext cx="314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3" name="Picture 260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3675" y="5124450"/>
            <a:ext cx="314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4" name="Picture 261" descr="Business 2561.tiff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63" y="5181600"/>
            <a:ext cx="41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5" name="Picture 262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24813" y="5105400"/>
            <a:ext cx="4333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ARP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Address Resolution Protocol (ARP)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Used by link layer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given IP address, find corresponding MAC address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Each host has ARP table, or </a:t>
            </a:r>
            <a:r>
              <a:rPr lang="en-US" sz="2800" b="1" dirty="0">
                <a:solidFill>
                  <a:schemeClr val="hlink"/>
                </a:solidFill>
              </a:rPr>
              <a:t>ARP cache</a:t>
            </a:r>
            <a:endParaRPr lang="en-US" sz="28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Generated automatically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Entries expire after some time (about 20 min)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ARP (protocol) used to find ARP table entries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pic>
        <p:nvPicPr>
          <p:cNvPr id="57347" name="Picture 52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0363" y="3886200"/>
            <a:ext cx="6810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ARP</a:t>
            </a:r>
          </a:p>
        </p:txBody>
      </p:sp>
      <p:sp>
        <p:nvSpPr>
          <p:cNvPr id="573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600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ARP is </a:t>
            </a:r>
            <a:r>
              <a:rPr lang="en-US" sz="2800" b="1" i="1" dirty="0"/>
              <a:t>stateless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ARP can send </a:t>
            </a:r>
            <a:r>
              <a:rPr lang="en-US" sz="2800" b="1" dirty="0">
                <a:solidFill>
                  <a:schemeClr val="hlink"/>
                </a:solidFill>
              </a:rPr>
              <a:t>request</a:t>
            </a:r>
            <a:r>
              <a:rPr lang="en-US" sz="2800" dirty="0"/>
              <a:t> and receive </a:t>
            </a:r>
            <a:r>
              <a:rPr lang="en-US" sz="2800" b="1" dirty="0">
                <a:solidFill>
                  <a:schemeClr val="hlink"/>
                </a:solidFill>
              </a:rPr>
              <a:t>reply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Reply </a:t>
            </a:r>
            <a:r>
              <a:rPr lang="en-US" sz="2800" dirty="0" err="1"/>
              <a:t>msgs</a:t>
            </a:r>
            <a:r>
              <a:rPr lang="en-US" sz="2800" dirty="0"/>
              <a:t> used to fill/update ARP cache</a:t>
            </a:r>
          </a:p>
        </p:txBody>
      </p:sp>
      <p:sp>
        <p:nvSpPr>
          <p:cNvPr id="57350" name="Line 10"/>
          <p:cNvSpPr>
            <a:spLocks noChangeShapeType="1"/>
          </p:cNvSpPr>
          <p:nvPr/>
        </p:nvSpPr>
        <p:spPr bwMode="auto">
          <a:xfrm flipV="1">
            <a:off x="2514600" y="4191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Text Box 11"/>
          <p:cNvSpPr txBox="1">
            <a:spLocks noChangeArrowheads="1"/>
          </p:cNvSpPr>
          <p:nvPr/>
        </p:nvSpPr>
        <p:spPr bwMode="auto">
          <a:xfrm>
            <a:off x="1220788" y="3581400"/>
            <a:ext cx="1811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IP:</a:t>
            </a:r>
            <a:r>
              <a:rPr lang="en-US" sz="1400">
                <a:latin typeface="Arial" charset="0"/>
              </a:rPr>
              <a:t> 111.111.111.001</a:t>
            </a:r>
            <a:endParaRPr lang="en-US" sz="1800">
              <a:latin typeface="Arial" charset="0"/>
            </a:endParaRPr>
          </a:p>
        </p:txBody>
      </p:sp>
      <p:sp>
        <p:nvSpPr>
          <p:cNvPr id="57352" name="Text Box 12"/>
          <p:cNvSpPr txBox="1">
            <a:spLocks noChangeArrowheads="1"/>
          </p:cNvSpPr>
          <p:nvPr/>
        </p:nvSpPr>
        <p:spPr bwMode="auto">
          <a:xfrm>
            <a:off x="6248400" y="3581400"/>
            <a:ext cx="1811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IP:</a:t>
            </a:r>
            <a:r>
              <a:rPr lang="en-US" sz="1400">
                <a:latin typeface="Arial" charset="0"/>
              </a:rPr>
              <a:t> 111.111.111.002</a:t>
            </a:r>
            <a:endParaRPr lang="en-US" sz="1800">
              <a:latin typeface="Arial" charset="0"/>
            </a:endParaRPr>
          </a:p>
        </p:txBody>
      </p:sp>
      <p:sp>
        <p:nvSpPr>
          <p:cNvPr id="57353" name="Text Box 13"/>
          <p:cNvSpPr txBox="1">
            <a:spLocks noChangeArrowheads="1"/>
          </p:cNvSpPr>
          <p:nvPr/>
        </p:nvSpPr>
        <p:spPr bwMode="auto">
          <a:xfrm>
            <a:off x="725488" y="4648200"/>
            <a:ext cx="24749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MAC:</a:t>
            </a:r>
            <a:r>
              <a:rPr lang="en-US" sz="1400">
                <a:latin typeface="Arial" charset="0"/>
              </a:rPr>
              <a:t> AA-AA-AA-AA-AA-AA</a:t>
            </a:r>
            <a:endParaRPr lang="en-US" sz="1800">
              <a:latin typeface="Arial" charset="0"/>
            </a:endParaRPr>
          </a:p>
        </p:txBody>
      </p:sp>
      <p:sp>
        <p:nvSpPr>
          <p:cNvPr id="57354" name="Text Box 14"/>
          <p:cNvSpPr txBox="1">
            <a:spLocks noChangeArrowheads="1"/>
          </p:cNvSpPr>
          <p:nvPr/>
        </p:nvSpPr>
        <p:spPr bwMode="auto">
          <a:xfrm>
            <a:off x="5943600" y="4648200"/>
            <a:ext cx="2590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MAC:</a:t>
            </a:r>
            <a:r>
              <a:rPr lang="en-US" sz="1400">
                <a:latin typeface="Arial" charset="0"/>
              </a:rPr>
              <a:t> BB-BB-BB-BB-BB-BB</a:t>
            </a:r>
            <a:endParaRPr lang="en-US" sz="1800">
              <a:latin typeface="Arial" charset="0"/>
            </a:endParaRPr>
          </a:p>
        </p:txBody>
      </p:sp>
      <p:graphicFrame>
        <p:nvGraphicFramePr>
          <p:cNvPr id="212013" name="Group 45"/>
          <p:cNvGraphicFramePr>
            <a:graphicFrameLocks noGrp="1"/>
          </p:cNvGraphicFramePr>
          <p:nvPr/>
        </p:nvGraphicFramePr>
        <p:xfrm>
          <a:off x="228600" y="5027613"/>
          <a:ext cx="3614738" cy="335280"/>
        </p:xfrm>
        <a:graphic>
          <a:graphicData uri="http://schemas.openxmlformats.org/drawingml/2006/table">
            <a:tbl>
              <a:tblPr/>
              <a:tblGrid>
                <a:gridCol w="181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111.111.111.002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BB-BB-BB-BB-BB-BB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2014" name="Group 46"/>
          <p:cNvGraphicFramePr>
            <a:graphicFrameLocks noGrp="1"/>
          </p:cNvGraphicFramePr>
          <p:nvPr/>
        </p:nvGraphicFramePr>
        <p:xfrm>
          <a:off x="5068888" y="5059363"/>
          <a:ext cx="3617912" cy="350838"/>
        </p:xfrm>
        <a:graphic>
          <a:graphicData uri="http://schemas.openxmlformats.org/drawingml/2006/table">
            <a:tbl>
              <a:tblPr/>
              <a:tblGrid>
                <a:gridCol w="18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111.111.111.001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AA-AA-AA-AA-AA-AA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371" name="Rectangle 31"/>
          <p:cNvSpPr>
            <a:spLocks noChangeArrowheads="1"/>
          </p:cNvSpPr>
          <p:nvPr/>
        </p:nvSpPr>
        <p:spPr bwMode="auto">
          <a:xfrm>
            <a:off x="685800" y="5367338"/>
            <a:ext cx="2695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Alice’s ARP cache</a:t>
            </a:r>
            <a:endParaRPr lang="en-US" dirty="0">
              <a:latin typeface="Times New Roman" charset="0"/>
            </a:endParaRPr>
          </a:p>
        </p:txBody>
      </p:sp>
      <p:sp>
        <p:nvSpPr>
          <p:cNvPr id="57372" name="Rectangle 32"/>
          <p:cNvSpPr>
            <a:spLocks noChangeArrowheads="1"/>
          </p:cNvSpPr>
          <p:nvPr/>
        </p:nvSpPr>
        <p:spPr bwMode="auto">
          <a:xfrm>
            <a:off x="5638800" y="5405735"/>
            <a:ext cx="2511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Bob’s ARP cache</a:t>
            </a:r>
          </a:p>
        </p:txBody>
      </p:sp>
      <p:sp>
        <p:nvSpPr>
          <p:cNvPr id="57373" name="Rectangle 8"/>
          <p:cNvSpPr>
            <a:spLocks noChangeArrowheads="1"/>
          </p:cNvSpPr>
          <p:nvPr/>
        </p:nvSpPr>
        <p:spPr bwMode="auto">
          <a:xfrm>
            <a:off x="2209800" y="4038600"/>
            <a:ext cx="323850" cy="249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4" name="Text Box 48"/>
          <p:cNvSpPr txBox="1">
            <a:spLocks noChangeArrowheads="1"/>
          </p:cNvSpPr>
          <p:nvPr/>
        </p:nvSpPr>
        <p:spPr bwMode="auto">
          <a:xfrm>
            <a:off x="3987800" y="3900488"/>
            <a:ext cx="91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LAN</a:t>
            </a:r>
          </a:p>
        </p:txBody>
      </p:sp>
      <p:sp>
        <p:nvSpPr>
          <p:cNvPr id="57375" name="Line 50"/>
          <p:cNvSpPr>
            <a:spLocks noChangeShapeType="1"/>
          </p:cNvSpPr>
          <p:nvPr/>
        </p:nvSpPr>
        <p:spPr bwMode="auto">
          <a:xfrm flipV="1">
            <a:off x="4899025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6" name="Rectangle 38"/>
          <p:cNvSpPr>
            <a:spLocks noChangeArrowheads="1"/>
          </p:cNvSpPr>
          <p:nvPr/>
        </p:nvSpPr>
        <p:spPr bwMode="auto">
          <a:xfrm>
            <a:off x="6381750" y="4038600"/>
            <a:ext cx="323850" cy="249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7" name="Rectangle 49"/>
          <p:cNvSpPr>
            <a:spLocks noChangeArrowheads="1"/>
          </p:cNvSpPr>
          <p:nvPr/>
        </p:nvSpPr>
        <p:spPr bwMode="auto">
          <a:xfrm>
            <a:off x="3886200" y="3916363"/>
            <a:ext cx="1011238" cy="49371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78" name="Picture 51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8763" y="3886200"/>
            <a:ext cx="6810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 dirty="0">
              <a:latin typeface="Times New Roman" charset="0"/>
            </a:endParaRPr>
          </a:p>
        </p:txBody>
      </p:sp>
      <p:pic>
        <p:nvPicPr>
          <p:cNvPr id="58371" name="Picture 46" descr="Laptop computer L 1.tif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438400"/>
            <a:ext cx="990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3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038600"/>
            <a:ext cx="6810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ARP Cache Poisoning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15000"/>
            <a:ext cx="82296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Host </a:t>
            </a:r>
            <a:r>
              <a:rPr lang="en-US" sz="2400">
                <a:latin typeface="Arial Narrow" charset="0"/>
              </a:rPr>
              <a:t>CC-CC-CC-CC-CC-CC</a:t>
            </a:r>
            <a:r>
              <a:rPr lang="en-US" sz="2800"/>
              <a:t> is man-in-the-middle</a:t>
            </a:r>
          </a:p>
        </p:txBody>
      </p:sp>
      <p:sp>
        <p:nvSpPr>
          <p:cNvPr id="58375" name="Text Box 8"/>
          <p:cNvSpPr txBox="1">
            <a:spLocks noChangeArrowheads="1"/>
          </p:cNvSpPr>
          <p:nvPr/>
        </p:nvSpPr>
        <p:spPr bwMode="auto">
          <a:xfrm>
            <a:off x="4800600" y="2586038"/>
            <a:ext cx="1328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111.111.111.003</a:t>
            </a: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7543800" y="4262438"/>
            <a:ext cx="1328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111.111.111.002</a:t>
            </a:r>
            <a:endParaRPr lang="en-US" sz="1800">
              <a:latin typeface="Arial" charset="0"/>
            </a:endParaRPr>
          </a:p>
        </p:txBody>
      </p:sp>
      <p:sp>
        <p:nvSpPr>
          <p:cNvPr id="58377" name="Text Box 10"/>
          <p:cNvSpPr txBox="1">
            <a:spLocks noChangeArrowheads="1"/>
          </p:cNvSpPr>
          <p:nvPr/>
        </p:nvSpPr>
        <p:spPr bwMode="auto">
          <a:xfrm>
            <a:off x="2209800" y="4554538"/>
            <a:ext cx="167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AA-AA-AA-AA-AA-AA</a:t>
            </a:r>
          </a:p>
        </p:txBody>
      </p:sp>
      <p:sp>
        <p:nvSpPr>
          <p:cNvPr id="58378" name="Text Box 11"/>
          <p:cNvSpPr txBox="1">
            <a:spLocks noChangeArrowheads="1"/>
          </p:cNvSpPr>
          <p:nvPr/>
        </p:nvSpPr>
        <p:spPr bwMode="auto">
          <a:xfrm>
            <a:off x="5200650" y="4537075"/>
            <a:ext cx="1674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BB-BB-BB-BB-BB-BB</a:t>
            </a:r>
          </a:p>
        </p:txBody>
      </p:sp>
      <p:sp>
        <p:nvSpPr>
          <p:cNvPr id="58379" name="Text Box 14"/>
          <p:cNvSpPr txBox="1">
            <a:spLocks noChangeArrowheads="1"/>
          </p:cNvSpPr>
          <p:nvPr/>
        </p:nvSpPr>
        <p:spPr bwMode="auto">
          <a:xfrm>
            <a:off x="271463" y="4267200"/>
            <a:ext cx="1328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111.111.111.001</a:t>
            </a:r>
            <a:endParaRPr lang="en-US" sz="1800">
              <a:latin typeface="Arial" charset="0"/>
            </a:endParaRPr>
          </a:p>
        </p:txBody>
      </p:sp>
      <p:sp>
        <p:nvSpPr>
          <p:cNvPr id="58380" name="Text Box 15"/>
          <p:cNvSpPr txBox="1">
            <a:spLocks noChangeArrowheads="1"/>
          </p:cNvSpPr>
          <p:nvPr/>
        </p:nvSpPr>
        <p:spPr bwMode="auto">
          <a:xfrm>
            <a:off x="4800600" y="2784475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CC-CC-CC-CC-CC-CC</a:t>
            </a:r>
            <a:endParaRPr lang="en-US" sz="1800">
              <a:latin typeface="Arial" charset="0"/>
            </a:endParaRPr>
          </a:p>
        </p:txBody>
      </p:sp>
      <p:sp>
        <p:nvSpPr>
          <p:cNvPr id="58381" name="Text Box 16"/>
          <p:cNvSpPr txBox="1">
            <a:spLocks noChangeArrowheads="1"/>
          </p:cNvSpPr>
          <p:nvPr/>
        </p:nvSpPr>
        <p:spPr bwMode="auto">
          <a:xfrm>
            <a:off x="4076700" y="4156075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LAN</a:t>
            </a:r>
          </a:p>
        </p:txBody>
      </p:sp>
      <p:sp>
        <p:nvSpPr>
          <p:cNvPr id="214033" name="Line 17"/>
          <p:cNvSpPr>
            <a:spLocks noChangeShapeType="1"/>
          </p:cNvSpPr>
          <p:nvPr/>
        </p:nvSpPr>
        <p:spPr bwMode="auto">
          <a:xfrm flipH="1">
            <a:off x="3048000" y="3317875"/>
            <a:ext cx="1219200" cy="1025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034" name="Rectangle 18"/>
          <p:cNvSpPr>
            <a:spLocks noChangeArrowheads="1"/>
          </p:cNvSpPr>
          <p:nvPr/>
        </p:nvSpPr>
        <p:spPr bwMode="auto">
          <a:xfrm>
            <a:off x="1828800" y="3271838"/>
            <a:ext cx="17589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Arial" charset="0"/>
              </a:rPr>
              <a:t>ARP “reply”</a:t>
            </a:r>
          </a:p>
          <a:p>
            <a:pPr algn="r" eaLnBrk="0" hangingPunct="0"/>
            <a:r>
              <a:rPr lang="en-US" sz="1200">
                <a:latin typeface="Arial" charset="0"/>
              </a:rPr>
              <a:t>111.111.111.002</a:t>
            </a:r>
            <a:endParaRPr lang="en-US" sz="1200">
              <a:latin typeface="Times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CC-CC-CC-CC-CC-CC</a:t>
            </a:r>
          </a:p>
        </p:txBody>
      </p:sp>
      <p:sp>
        <p:nvSpPr>
          <p:cNvPr id="214035" name="Line 19"/>
          <p:cNvSpPr>
            <a:spLocks noChangeShapeType="1"/>
          </p:cNvSpPr>
          <p:nvPr/>
        </p:nvSpPr>
        <p:spPr bwMode="auto">
          <a:xfrm>
            <a:off x="4572000" y="3317875"/>
            <a:ext cx="1371600" cy="1025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036" name="Rectangle 20"/>
          <p:cNvSpPr>
            <a:spLocks noChangeArrowheads="1"/>
          </p:cNvSpPr>
          <p:nvPr/>
        </p:nvSpPr>
        <p:spPr bwMode="auto">
          <a:xfrm>
            <a:off x="5334000" y="3241675"/>
            <a:ext cx="17589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ARP “reply”</a:t>
            </a:r>
          </a:p>
          <a:p>
            <a:pPr eaLnBrk="0" hangingPunct="0"/>
            <a:r>
              <a:rPr lang="en-US" sz="1200">
                <a:latin typeface="Arial" charset="0"/>
              </a:rPr>
              <a:t>111.111.111.001</a:t>
            </a:r>
            <a:endParaRPr lang="en-US" sz="1200">
              <a:latin typeface="Times" charset="0"/>
            </a:endParaRPr>
          </a:p>
          <a:p>
            <a:pPr eaLnBrk="0" hangingPunct="0"/>
            <a:r>
              <a:rPr lang="en-US" sz="1200">
                <a:latin typeface="Arial" charset="0"/>
              </a:rPr>
              <a:t>CC-CC-CC-CC-CC-CC</a:t>
            </a:r>
          </a:p>
        </p:txBody>
      </p:sp>
      <p:sp>
        <p:nvSpPr>
          <p:cNvPr id="214037" name="Rectangle 21"/>
          <p:cNvSpPr>
            <a:spLocks noChangeArrowheads="1"/>
          </p:cNvSpPr>
          <p:nvPr/>
        </p:nvSpPr>
        <p:spPr bwMode="auto">
          <a:xfrm>
            <a:off x="228600" y="4906963"/>
            <a:ext cx="345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111.111.111.002 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CC-CC-CC-CC-CC-CC</a:t>
            </a:r>
            <a:endParaRPr lang="en-US" sz="1400">
              <a:latin typeface="Arial" charset="0"/>
            </a:endParaRPr>
          </a:p>
        </p:txBody>
      </p:sp>
      <p:sp>
        <p:nvSpPr>
          <p:cNvPr id="214038" name="Rectangle 22"/>
          <p:cNvSpPr>
            <a:spLocks noChangeArrowheads="1"/>
          </p:cNvSpPr>
          <p:nvPr/>
        </p:nvSpPr>
        <p:spPr bwMode="auto">
          <a:xfrm>
            <a:off x="244475" y="4906963"/>
            <a:ext cx="333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111.111.111.002  BB-BB-BB-BB-BB-BB</a:t>
            </a:r>
            <a:endParaRPr lang="en-US" sz="1600">
              <a:latin typeface="Times" charset="0"/>
            </a:endParaRPr>
          </a:p>
        </p:txBody>
      </p:sp>
      <p:sp>
        <p:nvSpPr>
          <p:cNvPr id="214040" name="Rectangle 24"/>
          <p:cNvSpPr>
            <a:spLocks noChangeArrowheads="1"/>
          </p:cNvSpPr>
          <p:nvPr/>
        </p:nvSpPr>
        <p:spPr bwMode="auto">
          <a:xfrm>
            <a:off x="5200650" y="4918075"/>
            <a:ext cx="333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111.111.111.001  AA-AA-AA-AA-AA-AA</a:t>
            </a:r>
          </a:p>
        </p:txBody>
      </p:sp>
      <p:sp>
        <p:nvSpPr>
          <p:cNvPr id="214041" name="Rectangle 25"/>
          <p:cNvSpPr>
            <a:spLocks noChangeArrowheads="1"/>
          </p:cNvSpPr>
          <p:nvPr/>
        </p:nvSpPr>
        <p:spPr bwMode="auto">
          <a:xfrm>
            <a:off x="5200650" y="4918075"/>
            <a:ext cx="345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111.111.111.001 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CC-CC-CC-CC-CC-CC</a:t>
            </a:r>
          </a:p>
        </p:txBody>
      </p:sp>
      <p:sp>
        <p:nvSpPr>
          <p:cNvPr id="58390" name="Rectangle 27"/>
          <p:cNvSpPr>
            <a:spLocks noChangeArrowheads="1"/>
          </p:cNvSpPr>
          <p:nvPr/>
        </p:nvSpPr>
        <p:spPr bwMode="auto">
          <a:xfrm>
            <a:off x="3975100" y="4171950"/>
            <a:ext cx="1011238" cy="49371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1" name="Line 30"/>
          <p:cNvSpPr>
            <a:spLocks noChangeShapeType="1"/>
          </p:cNvSpPr>
          <p:nvPr/>
        </p:nvSpPr>
        <p:spPr bwMode="auto">
          <a:xfrm>
            <a:off x="4445000" y="3241675"/>
            <a:ext cx="0" cy="91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2" name="Rectangle 31"/>
          <p:cNvSpPr>
            <a:spLocks noChangeArrowheads="1"/>
          </p:cNvSpPr>
          <p:nvPr/>
        </p:nvSpPr>
        <p:spPr bwMode="auto">
          <a:xfrm>
            <a:off x="304800" y="4906963"/>
            <a:ext cx="33528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3" name="Line 32"/>
          <p:cNvSpPr>
            <a:spLocks noChangeShapeType="1"/>
          </p:cNvSpPr>
          <p:nvPr/>
        </p:nvSpPr>
        <p:spPr bwMode="auto">
          <a:xfrm>
            <a:off x="1676400" y="4906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4" name="Rectangle 33"/>
          <p:cNvSpPr>
            <a:spLocks noChangeArrowheads="1"/>
          </p:cNvSpPr>
          <p:nvPr/>
        </p:nvSpPr>
        <p:spPr bwMode="auto">
          <a:xfrm>
            <a:off x="5276850" y="4918075"/>
            <a:ext cx="33528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5" name="Line 34"/>
          <p:cNvSpPr>
            <a:spLocks noChangeShapeType="1"/>
          </p:cNvSpPr>
          <p:nvPr/>
        </p:nvSpPr>
        <p:spPr bwMode="auto">
          <a:xfrm>
            <a:off x="6648450" y="4918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6" name="Rectangle 35"/>
          <p:cNvSpPr>
            <a:spLocks noChangeArrowheads="1"/>
          </p:cNvSpPr>
          <p:nvPr/>
        </p:nvSpPr>
        <p:spPr bwMode="auto">
          <a:xfrm>
            <a:off x="6553200" y="4308475"/>
            <a:ext cx="323850" cy="249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7" name="Line 37"/>
          <p:cNvSpPr>
            <a:spLocks noChangeShapeType="1"/>
          </p:cNvSpPr>
          <p:nvPr/>
        </p:nvSpPr>
        <p:spPr bwMode="auto">
          <a:xfrm>
            <a:off x="4981575" y="4460875"/>
            <a:ext cx="157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8" name="Line 38"/>
          <p:cNvSpPr>
            <a:spLocks noChangeShapeType="1"/>
          </p:cNvSpPr>
          <p:nvPr/>
        </p:nvSpPr>
        <p:spPr bwMode="auto">
          <a:xfrm>
            <a:off x="2514600" y="446087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9" name="Rectangle 36"/>
          <p:cNvSpPr>
            <a:spLocks noChangeArrowheads="1"/>
          </p:cNvSpPr>
          <p:nvPr/>
        </p:nvSpPr>
        <p:spPr bwMode="auto">
          <a:xfrm>
            <a:off x="4267200" y="3089275"/>
            <a:ext cx="323850" cy="249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0" name="Rectangle 39"/>
          <p:cNvSpPr>
            <a:spLocks noChangeArrowheads="1"/>
          </p:cNvSpPr>
          <p:nvPr/>
        </p:nvSpPr>
        <p:spPr bwMode="auto">
          <a:xfrm>
            <a:off x="5867400" y="5238690"/>
            <a:ext cx="21234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/>
              <a:t>Bob’s ARP cache</a:t>
            </a:r>
            <a:endParaRPr lang="en-US" dirty="0">
              <a:latin typeface="Times New Roman" charset="0"/>
            </a:endParaRPr>
          </a:p>
        </p:txBody>
      </p:sp>
      <p:sp>
        <p:nvSpPr>
          <p:cNvPr id="58401" name="Rectangle 40"/>
          <p:cNvSpPr>
            <a:spLocks noChangeArrowheads="1"/>
          </p:cNvSpPr>
          <p:nvPr/>
        </p:nvSpPr>
        <p:spPr bwMode="auto">
          <a:xfrm>
            <a:off x="771290" y="5211763"/>
            <a:ext cx="2276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/>
              <a:t>Alice’s ARP cache</a:t>
            </a:r>
            <a:endParaRPr lang="en-US" dirty="0">
              <a:latin typeface="Times New Roman" charset="0"/>
            </a:endParaRPr>
          </a:p>
        </p:txBody>
      </p:sp>
      <p:sp>
        <p:nvSpPr>
          <p:cNvPr id="214057" name="Rectangle 41"/>
          <p:cNvSpPr>
            <a:spLocks noChangeArrowheads="1"/>
          </p:cNvSpPr>
          <p:nvPr/>
        </p:nvSpPr>
        <p:spPr bwMode="auto">
          <a:xfrm>
            <a:off x="685800" y="1295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ARP is stateless, so…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Accept </a:t>
            </a:r>
            <a:r>
              <a:rPr lang="en-US" sz="2800" b="1" dirty="0">
                <a:solidFill>
                  <a:schemeClr val="accent2"/>
                </a:solidFill>
              </a:rPr>
              <a:t>“</a:t>
            </a:r>
            <a:r>
              <a:rPr lang="en-US" sz="2800" b="1" dirty="0">
                <a:solidFill>
                  <a:schemeClr val="hlink"/>
                </a:solidFill>
              </a:rPr>
              <a:t>reply”</a:t>
            </a:r>
            <a:r>
              <a:rPr lang="en-US" sz="2800" dirty="0"/>
              <a:t>, even if no </a:t>
            </a:r>
            <a:r>
              <a:rPr lang="en-US" sz="2800" b="1" dirty="0">
                <a:solidFill>
                  <a:schemeClr val="hlink"/>
                </a:solidFill>
              </a:rPr>
              <a:t>request</a:t>
            </a:r>
            <a:r>
              <a:rPr lang="en-US" sz="2800" dirty="0"/>
              <a:t> sent</a:t>
            </a:r>
          </a:p>
        </p:txBody>
      </p:sp>
      <p:sp>
        <p:nvSpPr>
          <p:cNvPr id="58403" name="Rectangle 6"/>
          <p:cNvSpPr>
            <a:spLocks noChangeArrowheads="1"/>
          </p:cNvSpPr>
          <p:nvPr/>
        </p:nvSpPr>
        <p:spPr bwMode="auto">
          <a:xfrm>
            <a:off x="2209800" y="4308475"/>
            <a:ext cx="323850" cy="249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404" name="Picture 44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038600"/>
            <a:ext cx="6810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3291244" y="2571690"/>
            <a:ext cx="899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/>
              <a:t>Trudy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autoUpdateAnimBg="0"/>
      <p:bldP spid="214033" grpId="0" animBg="1"/>
      <p:bldP spid="214033" grpId="1" animBg="1"/>
      <p:bldP spid="214034" grpId="0" autoUpdateAnimBg="0"/>
      <p:bldP spid="214034" grpId="1" autoUpdateAnimBg="0"/>
      <p:bldP spid="214035" grpId="0" animBg="1"/>
      <p:bldP spid="214035" grpId="1" animBg="1"/>
      <p:bldP spid="214036" grpId="0" autoUpdateAnimBg="0"/>
      <p:bldP spid="214036" grpId="1" autoUpdateAnimBg="0"/>
      <p:bldP spid="214037" grpId="0" autoUpdateAnimBg="0"/>
      <p:bldP spid="214038" grpId="0" autoUpdateAnimBg="0"/>
      <p:bldP spid="214040" grpId="0" autoUpdateAnimBg="0"/>
      <p:bldP spid="214041" grpId="0" autoUpdateAnimBg="0"/>
      <p:bldP spid="21405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4474-0C4D-13BB-3E18-78991E9A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r>
              <a:rPr lang="en-US" dirty="0"/>
              <a:t>XSS Attacks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DFE09-BBA7-E3F4-FC33-EC5980091C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408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BCE74-7C02-C32E-1965-E1DADE23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/>
              <a:t>XSS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9407-FC73-CEA5-4EF3-76638BBF8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Cross-site scripting (XSS) is a form of code injection</a:t>
            </a:r>
          </a:p>
          <a:p>
            <a:pPr lvl="1"/>
            <a:r>
              <a:rPr lang="en-US" dirty="0"/>
              <a:t>Alice executes code from Trudy</a:t>
            </a:r>
          </a:p>
          <a:p>
            <a:pPr lvl="1"/>
            <a:r>
              <a:rPr lang="en-US" dirty="0"/>
              <a:t>Specifically, Alice’s browser executes Trudy’s evil </a:t>
            </a:r>
            <a:r>
              <a:rPr lang="en-US" dirty="0" err="1"/>
              <a:t>Javascript</a:t>
            </a:r>
            <a:r>
              <a:rPr lang="en-US" dirty="0"/>
              <a:t> code</a:t>
            </a:r>
          </a:p>
          <a:p>
            <a:r>
              <a:rPr lang="en-US" dirty="0" err="1"/>
              <a:t>Javascript</a:t>
            </a:r>
            <a:r>
              <a:rPr lang="en-US" dirty="0"/>
              <a:t> runs in restricted mode</a:t>
            </a:r>
          </a:p>
          <a:p>
            <a:pPr lvl="1"/>
            <a:r>
              <a:rPr lang="en-US" dirty="0"/>
              <a:t>Browser manages cookies, so </a:t>
            </a:r>
            <a:r>
              <a:rPr lang="en-US" dirty="0" err="1"/>
              <a:t>Javascript</a:t>
            </a:r>
            <a:r>
              <a:rPr lang="en-US" dirty="0"/>
              <a:t> has access to cookies, for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34B2C-A9B9-B3AF-86E6-BEDECAA8F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441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C2E3-6FC2-5EF3-7AFB-26ED2CFB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/>
              <a:t>XSS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36C3-F137-4E95-4C7B-9EB1E683C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XSS can be used to steal cookies</a:t>
            </a:r>
          </a:p>
          <a:p>
            <a:pPr lvl="1"/>
            <a:r>
              <a:rPr lang="en-US" dirty="0"/>
              <a:t>And keystroke logging, and other attacks</a:t>
            </a:r>
          </a:p>
          <a:p>
            <a:r>
              <a:rPr lang="en-US" dirty="0"/>
              <a:t>Consider server-side </a:t>
            </a:r>
            <a:r>
              <a:rPr lang="en-US" dirty="0" err="1"/>
              <a:t>Javascript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Supposed to display comments</a:t>
            </a:r>
          </a:p>
          <a:p>
            <a:r>
              <a:rPr lang="en-US" dirty="0"/>
              <a:t>Assumes </a:t>
            </a:r>
            <a:r>
              <a:rPr lang="en-US" dirty="0" err="1"/>
              <a:t>latestComment</a:t>
            </a:r>
            <a:r>
              <a:rPr lang="en-US" dirty="0"/>
              <a:t> is text…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C3444-A154-4EC1-1687-050FD45B8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 dirty="0">
              <a:latin typeface="Times New Roman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2F799E-6695-EF5E-8399-35F45B2D4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429000"/>
            <a:ext cx="3581400" cy="12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66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C2E3-6FC2-5EF3-7AFB-26ED2CFB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/>
              <a:t>XSS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36C3-F137-4E95-4C7B-9EB1E683C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server-side </a:t>
            </a:r>
            <a:r>
              <a:rPr lang="en-US" dirty="0" err="1"/>
              <a:t>Javascript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Supposed to display comments</a:t>
            </a:r>
          </a:p>
          <a:p>
            <a:r>
              <a:rPr lang="en-US" dirty="0"/>
              <a:t>Assumes </a:t>
            </a:r>
            <a:r>
              <a:rPr lang="en-US" dirty="0" err="1"/>
              <a:t>latestComment</a:t>
            </a:r>
            <a:r>
              <a:rPr lang="en-US" dirty="0"/>
              <a:t> is text…</a:t>
            </a:r>
          </a:p>
          <a:p>
            <a:r>
              <a:rPr lang="en-US" dirty="0"/>
              <a:t>Trudy enters                           instead of text, where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[code] </a:t>
            </a:r>
            <a:r>
              <a:rPr lang="en-US" dirty="0"/>
              <a:t>is </a:t>
            </a:r>
            <a:r>
              <a:rPr lang="en-US" dirty="0" err="1"/>
              <a:t>Javascript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C3444-A154-4EC1-1687-050FD45B8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 dirty="0">
              <a:latin typeface="Times New Roman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2F799E-6695-EF5E-8399-35F45B2D4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62200"/>
            <a:ext cx="3581400" cy="1293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588906-94C4-9943-5D97-BAACC657E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864100"/>
            <a:ext cx="3213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75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7C47-253A-54BB-F944-9B70C944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XSS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BD6A-5AEE-1404-97E1-023AE7D25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Then, when Alice tries to access latest comments, browser executes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Trudy take advantage of this?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E9887-9CDE-C01C-05C4-3CFC9C93CE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 dirty="0">
              <a:latin typeface="Times New Roman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5E07D-5D45-9A89-C59D-CC9A749DA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3060700"/>
            <a:ext cx="33401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64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0DDE-A5AE-EA90-08CF-227296DE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 Theft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800A6-A989-2B21-029F-72B90FFD4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injected code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Alice’s browser will issue HTTP request to Trudy’s </a:t>
            </a:r>
            <a:r>
              <a:rPr lang="en-US" dirty="0" err="1"/>
              <a:t>evilhacker.com</a:t>
            </a:r>
            <a:endParaRPr lang="en-US" dirty="0"/>
          </a:p>
          <a:p>
            <a:pPr lvl="1"/>
            <a:r>
              <a:rPr lang="en-US" dirty="0"/>
              <a:t>With Alice’s cookie file attached</a:t>
            </a:r>
          </a:p>
          <a:p>
            <a:r>
              <a:rPr lang="en-US" dirty="0"/>
              <a:t>Trudy has stolen Alice’s cookies!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0D3EA-01EF-22D3-0BFD-40DAFFC710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 dirty="0">
              <a:latin typeface="Times New Roman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BD6B21-A4C3-58A2-F7C0-C60E2C023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2362200"/>
            <a:ext cx="53213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0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CBC2-C249-78D8-A0DA-41E70E6E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XSS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8DF0-06A4-F56B-12E1-0772B475E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 on previous slides is example of “persistent XSS”</a:t>
            </a:r>
          </a:p>
          <a:p>
            <a:r>
              <a:rPr lang="en-US" dirty="0"/>
              <a:t>Attack requires that Alice’s browser visit Trudy’s </a:t>
            </a:r>
            <a:r>
              <a:rPr lang="en-US" dirty="0" err="1"/>
              <a:t>evilhacker.com</a:t>
            </a:r>
            <a:endParaRPr lang="en-US" dirty="0"/>
          </a:p>
          <a:p>
            <a:pPr lvl="1"/>
            <a:r>
              <a:rPr lang="en-US" dirty="0"/>
              <a:t>Browsers often warn against visiting risky websites</a:t>
            </a:r>
          </a:p>
          <a:p>
            <a:pPr lvl="1"/>
            <a:r>
              <a:rPr lang="en-US" dirty="0"/>
              <a:t>A good defense against persistent XSS</a:t>
            </a:r>
          </a:p>
          <a:p>
            <a:r>
              <a:rPr lang="en-US" dirty="0"/>
              <a:t>But, there is another kind of XSS…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E4E7B-8381-9EAD-7CF0-A702CA2B9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9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Packet Switched Network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Telephone network is/was </a:t>
            </a:r>
            <a:r>
              <a:rPr lang="en-US" sz="2800" b="1" dirty="0"/>
              <a:t>circuit switched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For each call, a dedicated circuit established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Dedicated bandwidth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Modern data networks are </a:t>
            </a:r>
            <a:r>
              <a:rPr lang="en-US" sz="2800" b="1" dirty="0">
                <a:solidFill>
                  <a:schemeClr val="hlink"/>
                </a:solidFill>
              </a:rPr>
              <a:t>packet switched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Data is chopped up into discrete packets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Packets are transmitted independently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 dedicated circuit is established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Lucida Grande"/>
              <a:buChar char="+"/>
            </a:pPr>
            <a:r>
              <a:rPr lang="en-US" sz="2400" dirty="0"/>
              <a:t>More efficient bandwidth usage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Lucida Grande"/>
              <a:buChar char="-"/>
            </a:pPr>
            <a:r>
              <a:rPr lang="en-US" sz="2400" dirty="0"/>
              <a:t>But more complex than circuit switched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 bldLvl="2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7A739-9180-C270-DCDC-516EEB5D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Reflected XSS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37D98-7FD6-85F8-A654-74CA3AA9B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reflected XSS, evil code is on an innocent server</a:t>
            </a:r>
          </a:p>
          <a:p>
            <a:r>
              <a:rPr lang="en-US" dirty="0"/>
              <a:t>Alice clicks on innocent link, has effect of launching an attack on Alice</a:t>
            </a:r>
          </a:p>
          <a:p>
            <a:r>
              <a:rPr lang="en-US" dirty="0"/>
              <a:t>Trudy needs to trick Alice into attacking herself</a:t>
            </a:r>
          </a:p>
          <a:p>
            <a:r>
              <a:rPr lang="en-US" dirty="0"/>
              <a:t>Explored further in homework…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A89B1-0A82-E73A-A416-913B5D6495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8                                                                                                                             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429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pPr eaLnBrk="1" hangingPunct="1"/>
            <a:r>
              <a:rPr lang="en-US"/>
              <a:t>Firewalls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DDACC-B624-4CEF-8ED0-48DBA2EC7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2356338"/>
            <a:ext cx="1930400" cy="267286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Firewalls</a:t>
            </a:r>
          </a:p>
        </p:txBody>
      </p:sp>
      <p:sp>
        <p:nvSpPr>
          <p:cNvPr id="1269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77724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Firewall decides what to let into internal network and/or what to let out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Access control</a:t>
            </a:r>
            <a:r>
              <a:rPr lang="en-US" sz="2800" dirty="0"/>
              <a:t> for the 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2900D-6A40-668A-5F66-26A39326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86" y="1828800"/>
            <a:ext cx="6501714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Firewall as Secretary</a:t>
            </a: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 firewall is like a </a:t>
            </a:r>
            <a:r>
              <a:rPr lang="en-US" sz="2800" b="1" dirty="0">
                <a:solidFill>
                  <a:schemeClr val="accent2"/>
                </a:solidFill>
              </a:rPr>
              <a:t>secretary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 meet with an executive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First contact the secretary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Secretary decides if meeting is important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So, secretary filters out many requests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You want to meet chair of CS department?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Secretary does some filtering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You want to meet POTUS?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Secretary does a lot more filtering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Firewall Terminology</a:t>
            </a: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No standard firewall terminology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Types of firewalls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Packet filter</a:t>
            </a:r>
            <a:r>
              <a:rPr lang="en-US" dirty="0"/>
              <a:t>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works at network layer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 err="1">
                <a:solidFill>
                  <a:schemeClr val="accent2"/>
                </a:solidFill>
              </a:rPr>
              <a:t>Stateful</a:t>
            </a:r>
            <a:r>
              <a:rPr lang="en-US" b="1" dirty="0">
                <a:solidFill>
                  <a:schemeClr val="accent2"/>
                </a:solidFill>
              </a:rPr>
              <a:t> packet filter</a:t>
            </a:r>
            <a:r>
              <a:rPr lang="en-US" dirty="0"/>
              <a:t>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transport layer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Application proxy</a:t>
            </a:r>
            <a:r>
              <a:rPr lang="en-US" dirty="0"/>
              <a:t>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application layer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Lots of other terms often used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E.g., “deep packet inspection”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Packet Filter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6096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Operates at network layer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Can filters based on…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Source IP address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Destination IP address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Source Port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Destination Port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Flag bits (</a:t>
            </a:r>
            <a:r>
              <a:rPr lang="en-US" dirty="0">
                <a:latin typeface="Times-Roman" charset="0"/>
              </a:rPr>
              <a:t>SYN</a:t>
            </a:r>
            <a:r>
              <a:rPr lang="en-US" dirty="0"/>
              <a:t>, </a:t>
            </a:r>
            <a:r>
              <a:rPr lang="en-US" dirty="0">
                <a:latin typeface="Times-Roman" charset="0"/>
              </a:rPr>
              <a:t>ACK</a:t>
            </a:r>
            <a:r>
              <a:rPr lang="en-US" dirty="0"/>
              <a:t>, etc.)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Egress or ingress</a:t>
            </a:r>
          </a:p>
        </p:txBody>
      </p:sp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6546850" y="19177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0054" name="Group 5"/>
          <p:cNvGrpSpPr>
            <a:grpSpLocks/>
          </p:cNvGrpSpPr>
          <p:nvPr/>
        </p:nvGrpSpPr>
        <p:grpSpPr bwMode="auto">
          <a:xfrm>
            <a:off x="6477000" y="2032000"/>
            <a:ext cx="1898650" cy="3530600"/>
            <a:chOff x="3076" y="888"/>
            <a:chExt cx="1196" cy="2224"/>
          </a:xfrm>
        </p:grpSpPr>
        <p:sp>
          <p:nvSpPr>
            <p:cNvPr id="130055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6" name="Text Box 7"/>
            <p:cNvSpPr txBox="1">
              <a:spLocks noChangeArrowheads="1"/>
            </p:cNvSpPr>
            <p:nvPr/>
          </p:nvSpPr>
          <p:spPr bwMode="auto">
            <a:xfrm>
              <a:off x="3169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application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transport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network</a:t>
              </a: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link</a:t>
              </a: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physical</a:t>
              </a:r>
            </a:p>
          </p:txBody>
        </p:sp>
        <p:sp>
          <p:nvSpPr>
            <p:cNvPr id="130057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8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9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60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Packet Filter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6096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Advantages?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Speed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Disadvantages?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No concept of state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Cannot see TCP connections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Blind to application data</a:t>
            </a:r>
          </a:p>
        </p:txBody>
      </p:sp>
      <p:sp>
        <p:nvSpPr>
          <p:cNvPr id="131077" name="Rectangle 4"/>
          <p:cNvSpPr>
            <a:spLocks noChangeArrowheads="1"/>
          </p:cNvSpPr>
          <p:nvPr/>
        </p:nvSpPr>
        <p:spPr bwMode="auto">
          <a:xfrm>
            <a:off x="6775450" y="17653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1078" name="Group 5"/>
          <p:cNvGrpSpPr>
            <a:grpSpLocks/>
          </p:cNvGrpSpPr>
          <p:nvPr/>
        </p:nvGrpSpPr>
        <p:grpSpPr bwMode="auto">
          <a:xfrm>
            <a:off x="6705600" y="1879600"/>
            <a:ext cx="1898650" cy="3530600"/>
            <a:chOff x="3076" y="888"/>
            <a:chExt cx="1196" cy="2224"/>
          </a:xfrm>
        </p:grpSpPr>
        <p:sp>
          <p:nvSpPr>
            <p:cNvPr id="131079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0" name="Text Box 7"/>
            <p:cNvSpPr txBox="1">
              <a:spLocks noChangeArrowheads="1"/>
            </p:cNvSpPr>
            <p:nvPr/>
          </p:nvSpPr>
          <p:spPr bwMode="auto">
            <a:xfrm>
              <a:off x="3169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application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transport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network</a:t>
              </a: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link</a:t>
              </a: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physical</a:t>
              </a:r>
            </a:p>
          </p:txBody>
        </p:sp>
        <p:sp>
          <p:nvSpPr>
            <p:cNvPr id="131081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2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3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4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 bldLvl="2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Packet Filter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447800"/>
            <a:ext cx="8036157" cy="876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Configured via Access Control Lists (</a:t>
            </a:r>
            <a:r>
              <a:rPr lang="en-US" sz="2800" dirty="0" err="1"/>
              <a:t>ACLs</a:t>
            </a:r>
            <a:r>
              <a:rPr lang="en-US" sz="2800" dirty="0"/>
              <a:t>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Different ACL than in access control chapter</a:t>
            </a:r>
          </a:p>
        </p:txBody>
      </p:sp>
      <p:sp>
        <p:nvSpPr>
          <p:cNvPr id="223274" name="Rectangle 42"/>
          <p:cNvSpPr>
            <a:spLocks noChangeArrowheads="1"/>
          </p:cNvSpPr>
          <p:nvPr/>
        </p:nvSpPr>
        <p:spPr bwMode="auto">
          <a:xfrm>
            <a:off x="685800" y="50673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1" dirty="0">
                <a:solidFill>
                  <a:srgbClr val="0000FF"/>
                </a:solidFill>
              </a:rPr>
              <a:t>Q</a:t>
            </a:r>
            <a:r>
              <a:rPr lang="en-US" sz="2800" dirty="0"/>
              <a:t>: Intention?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dirty="0"/>
              <a:t>: Restrict traffic to Web browsing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E7794-3C42-1FD3-29F0-230662F34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43" y="2540000"/>
            <a:ext cx="8036157" cy="226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74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pPr eaLnBrk="1" hangingPunct="1"/>
            <a:r>
              <a:rPr lang="en-US"/>
              <a:t>TCP ACK Scan</a:t>
            </a: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Attacker scans for open ports thru firewall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Port scanning often </a:t>
            </a:r>
            <a:r>
              <a:rPr lang="en-US" sz="2400" i="1" dirty="0"/>
              <a:t>first step </a:t>
            </a:r>
            <a:r>
              <a:rPr lang="en-US" sz="2400" dirty="0"/>
              <a:t>in network attack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Attacker sends packet with ACK bit set, </a:t>
            </a:r>
            <a:r>
              <a:rPr lang="en-US" sz="2800" b="1" dirty="0">
                <a:solidFill>
                  <a:schemeClr val="accent2"/>
                </a:solidFill>
              </a:rPr>
              <a:t>without</a:t>
            </a:r>
            <a:r>
              <a:rPr lang="en-US" sz="2800" dirty="0"/>
              <a:t> prior 3-way handshake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Violates TCP/IP protocol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ACK packet pass thru packet filter firewall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Appears to be part of an ongoing connection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RST sent by recipient of such packet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TCP ACK Scan</a:t>
            </a:r>
          </a:p>
        </p:txBody>
      </p:sp>
      <p:sp>
        <p:nvSpPr>
          <p:cNvPr id="233497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8001000" cy="1371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Attacker knows port 1209 open thru firewall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A </a:t>
            </a:r>
            <a:r>
              <a:rPr lang="en-US" sz="2800" b="1" dirty="0" err="1">
                <a:solidFill>
                  <a:schemeClr val="accent2"/>
                </a:solidFill>
              </a:rPr>
              <a:t>stateful</a:t>
            </a:r>
            <a:r>
              <a:rPr lang="en-US" sz="2800" b="1" dirty="0">
                <a:solidFill>
                  <a:schemeClr val="accent2"/>
                </a:solidFill>
              </a:rPr>
              <a:t> packet filter</a:t>
            </a:r>
            <a:r>
              <a:rPr lang="en-US" sz="2800" dirty="0"/>
              <a:t> can prevent this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Since scans not part of established connections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1AD36-F89D-FA3F-04F6-836F45233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05000"/>
            <a:ext cx="6855437" cy="2307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3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Network Protocols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Study of networking focused on </a:t>
            </a:r>
            <a:r>
              <a:rPr lang="en-US" sz="2800" b="1" dirty="0"/>
              <a:t>protocols</a:t>
            </a:r>
            <a:endParaRPr lang="en-US" sz="28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Networking protocols precisely specify “communication rules”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Details are given in </a:t>
            </a:r>
            <a:r>
              <a:rPr lang="en-US" sz="2800" b="1" dirty="0" err="1">
                <a:solidFill>
                  <a:schemeClr val="hlink"/>
                </a:solidFill>
              </a:rPr>
              <a:t>RFC</a:t>
            </a:r>
            <a:r>
              <a:rPr lang="en-US" sz="2800" dirty="0" err="1"/>
              <a:t>s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RFC is essentially an Internet standard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Stateless</a:t>
            </a:r>
            <a:r>
              <a:rPr lang="en-US" sz="2800" dirty="0"/>
              <a:t> protocols do not “remember”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chemeClr val="hlink"/>
                </a:solidFill>
              </a:rPr>
              <a:t>Stateful</a:t>
            </a:r>
            <a:r>
              <a:rPr lang="en-US" sz="2800" dirty="0"/>
              <a:t> protocols do “remember”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Many security problems related to state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E.g., </a:t>
            </a:r>
            <a:r>
              <a:rPr lang="en-US" sz="2400" dirty="0" err="1"/>
              <a:t>DoS</a:t>
            </a:r>
            <a:r>
              <a:rPr lang="en-US" sz="2400" dirty="0"/>
              <a:t> is a problem with </a:t>
            </a:r>
            <a:r>
              <a:rPr lang="en-US" sz="2400" dirty="0" err="1"/>
              <a:t>stateful</a:t>
            </a:r>
            <a:r>
              <a:rPr lang="en-US" sz="2400" dirty="0"/>
              <a:t> protocols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Stateful Packet Filter</a:t>
            </a:r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60960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Adds </a:t>
            </a:r>
            <a:r>
              <a:rPr lang="en-US" b="1" dirty="0">
                <a:solidFill>
                  <a:schemeClr val="accent2"/>
                </a:solidFill>
              </a:rPr>
              <a:t>state</a:t>
            </a:r>
            <a:r>
              <a:rPr lang="en-US" dirty="0"/>
              <a:t> to packet filter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Operates at transport layer</a:t>
            </a:r>
          </a:p>
          <a:p>
            <a:pPr eaLnBrk="1" hangingPunct="1">
              <a:spcAft>
                <a:spcPts val="600"/>
              </a:spcAft>
            </a:pPr>
            <a:r>
              <a:rPr lang="en-US" b="1" i="1" dirty="0"/>
              <a:t>Remembers</a:t>
            </a:r>
            <a:r>
              <a:rPr lang="en-US" dirty="0"/>
              <a:t> TCP connections, flag bits, etc.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Can even remember UDP packets (e.g., DNS requests)</a:t>
            </a:r>
          </a:p>
        </p:txBody>
      </p:sp>
      <p:sp>
        <p:nvSpPr>
          <p:cNvPr id="135173" name="Rectangle 4"/>
          <p:cNvSpPr>
            <a:spLocks noChangeArrowheads="1"/>
          </p:cNvSpPr>
          <p:nvPr/>
        </p:nvSpPr>
        <p:spPr bwMode="auto">
          <a:xfrm>
            <a:off x="7080250" y="17653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5174" name="Group 5"/>
          <p:cNvGrpSpPr>
            <a:grpSpLocks/>
          </p:cNvGrpSpPr>
          <p:nvPr/>
        </p:nvGrpSpPr>
        <p:grpSpPr bwMode="auto">
          <a:xfrm>
            <a:off x="7010400" y="1879600"/>
            <a:ext cx="1898650" cy="3530600"/>
            <a:chOff x="3076" y="888"/>
            <a:chExt cx="1196" cy="2224"/>
          </a:xfrm>
        </p:grpSpPr>
        <p:sp>
          <p:nvSpPr>
            <p:cNvPr id="135175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76" name="Text Box 7"/>
            <p:cNvSpPr txBox="1">
              <a:spLocks noChangeArrowheads="1"/>
            </p:cNvSpPr>
            <p:nvPr/>
          </p:nvSpPr>
          <p:spPr bwMode="auto">
            <a:xfrm>
              <a:off x="3169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application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transport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network</a:t>
              </a:r>
              <a:endParaRPr lang="en-US" b="1">
                <a:solidFill>
                  <a:srgbClr val="FF0000"/>
                </a:solidFill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link</a:t>
              </a:r>
              <a:endParaRPr lang="en-US">
                <a:solidFill>
                  <a:srgbClr val="FF0000"/>
                </a:solidFill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physical</a:t>
              </a:r>
            </a:p>
          </p:txBody>
        </p:sp>
        <p:sp>
          <p:nvSpPr>
            <p:cNvPr id="135177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78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79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80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Stateful Packet Filter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6096000" cy="4343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Advantages?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Can do everything a packet filter can do plus...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Keep track of ongoing connections (e.g., prevents TCP ACK scan)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Disadvantages?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Cannot see application data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Slower than packet filtering</a:t>
            </a:r>
          </a:p>
        </p:txBody>
      </p:sp>
      <p:sp>
        <p:nvSpPr>
          <p:cNvPr id="136197" name="Rectangle 4"/>
          <p:cNvSpPr>
            <a:spLocks noChangeArrowheads="1"/>
          </p:cNvSpPr>
          <p:nvPr/>
        </p:nvSpPr>
        <p:spPr bwMode="auto">
          <a:xfrm>
            <a:off x="7080250" y="17653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6198" name="Group 5"/>
          <p:cNvGrpSpPr>
            <a:grpSpLocks/>
          </p:cNvGrpSpPr>
          <p:nvPr/>
        </p:nvGrpSpPr>
        <p:grpSpPr bwMode="auto">
          <a:xfrm>
            <a:off x="7010400" y="1879600"/>
            <a:ext cx="1898650" cy="3530600"/>
            <a:chOff x="3076" y="888"/>
            <a:chExt cx="1196" cy="2224"/>
          </a:xfrm>
        </p:grpSpPr>
        <p:sp>
          <p:nvSpPr>
            <p:cNvPr id="136199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0" name="Text Box 7"/>
            <p:cNvSpPr txBox="1">
              <a:spLocks noChangeArrowheads="1"/>
            </p:cNvSpPr>
            <p:nvPr/>
          </p:nvSpPr>
          <p:spPr bwMode="auto">
            <a:xfrm>
              <a:off x="3169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folHlink"/>
                  </a:solidFill>
                  <a:latin typeface="Arial" charset="0"/>
                </a:rPr>
                <a:t>application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transport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network</a:t>
              </a:r>
              <a:endParaRPr lang="en-US" b="1">
                <a:solidFill>
                  <a:srgbClr val="FF0000"/>
                </a:solidFill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link</a:t>
              </a:r>
              <a:endParaRPr lang="en-US">
                <a:solidFill>
                  <a:srgbClr val="FF0000"/>
                </a:solidFill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physical</a:t>
              </a:r>
            </a:p>
          </p:txBody>
        </p:sp>
        <p:sp>
          <p:nvSpPr>
            <p:cNvPr id="136201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2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3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4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 bldLvl="2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Application Proxy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6019800" cy="4267200"/>
          </a:xfrm>
        </p:spPr>
        <p:txBody>
          <a:bodyPr/>
          <a:lstStyle/>
          <a:p>
            <a:pPr marL="533400" indent="-533400" eaLnBrk="1" hangingPunct="1">
              <a:spcAft>
                <a:spcPts val="600"/>
              </a:spcAft>
            </a:pPr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proxy</a:t>
            </a:r>
            <a:r>
              <a:rPr lang="en-US" dirty="0"/>
              <a:t> is something that acts on your behalf</a:t>
            </a:r>
          </a:p>
          <a:p>
            <a:pPr marL="533400" indent="-533400" eaLnBrk="1" hangingPunct="1">
              <a:spcAft>
                <a:spcPts val="600"/>
              </a:spcAft>
            </a:pPr>
            <a:r>
              <a:rPr lang="en-US" dirty="0"/>
              <a:t>Application proxy looks at incoming application data</a:t>
            </a:r>
          </a:p>
          <a:p>
            <a:pPr marL="533400" indent="-533400" eaLnBrk="1" hangingPunct="1">
              <a:spcAft>
                <a:spcPts val="600"/>
              </a:spcAft>
            </a:pPr>
            <a:r>
              <a:rPr lang="en-US" dirty="0"/>
              <a:t>Verifies that data is safe before letting it in</a:t>
            </a:r>
          </a:p>
        </p:txBody>
      </p:sp>
      <p:sp>
        <p:nvSpPr>
          <p:cNvPr id="137221" name="Rectangle 4"/>
          <p:cNvSpPr>
            <a:spLocks noChangeArrowheads="1"/>
          </p:cNvSpPr>
          <p:nvPr/>
        </p:nvSpPr>
        <p:spPr bwMode="auto">
          <a:xfrm>
            <a:off x="7080250" y="17653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7222" name="Group 5"/>
          <p:cNvGrpSpPr>
            <a:grpSpLocks/>
          </p:cNvGrpSpPr>
          <p:nvPr/>
        </p:nvGrpSpPr>
        <p:grpSpPr bwMode="auto">
          <a:xfrm>
            <a:off x="7010400" y="1879600"/>
            <a:ext cx="1898650" cy="3530600"/>
            <a:chOff x="3076" y="888"/>
            <a:chExt cx="1196" cy="2224"/>
          </a:xfrm>
        </p:grpSpPr>
        <p:sp>
          <p:nvSpPr>
            <p:cNvPr id="137223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4" name="Text Box 7"/>
            <p:cNvSpPr txBox="1">
              <a:spLocks noChangeArrowheads="1"/>
            </p:cNvSpPr>
            <p:nvPr/>
          </p:nvSpPr>
          <p:spPr bwMode="auto">
            <a:xfrm>
              <a:off x="3122" y="949"/>
              <a:ext cx="1129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application</a:t>
              </a:r>
              <a:endParaRPr lang="en-US" dirty="0">
                <a:latin typeface="Arial" charset="0"/>
              </a:endParaRPr>
            </a:p>
            <a:p>
              <a:pPr algn="ctr" eaLnBrk="0" hangingPunct="0"/>
              <a:endParaRPr lang="en-US" dirty="0">
                <a:latin typeface="Arial" charset="0"/>
              </a:endParaRPr>
            </a:p>
            <a:p>
              <a:pPr algn="ctr" eaLnBrk="0" hangingPunct="0"/>
              <a:r>
                <a:rPr lang="en-US" b="1" dirty="0">
                  <a:solidFill>
                    <a:schemeClr val="accent2"/>
                  </a:solidFill>
                  <a:latin typeface="Arial" charset="0"/>
                </a:rPr>
                <a:t>transport</a:t>
              </a:r>
              <a:endParaRPr lang="en-US" dirty="0">
                <a:latin typeface="Arial" charset="0"/>
              </a:endParaRPr>
            </a:p>
            <a:p>
              <a:pPr algn="ctr" eaLnBrk="0" hangingPunct="0"/>
              <a:endParaRPr lang="en-US" dirty="0">
                <a:latin typeface="Arial" charset="0"/>
              </a:endParaRPr>
            </a:p>
            <a:p>
              <a:pPr algn="ctr" eaLnBrk="0" hangingPunct="0"/>
              <a:r>
                <a:rPr lang="en-US" b="1" dirty="0">
                  <a:solidFill>
                    <a:schemeClr val="accent2"/>
                  </a:solidFill>
                  <a:latin typeface="Arial" charset="0"/>
                </a:rPr>
                <a:t>network</a:t>
              </a:r>
              <a:endParaRPr lang="en-US" b="1" dirty="0">
                <a:solidFill>
                  <a:srgbClr val="FF0000"/>
                </a:solidFill>
                <a:latin typeface="Arial" charset="0"/>
              </a:endParaRPr>
            </a:p>
            <a:p>
              <a:pPr algn="ctr" eaLnBrk="0" hangingPunct="0"/>
              <a:endParaRPr lang="en-US" dirty="0">
                <a:latin typeface="Arial" charset="0"/>
              </a:endParaRPr>
            </a:p>
            <a:p>
              <a:pPr algn="ctr" eaLnBrk="0" hangingPunct="0"/>
              <a:r>
                <a:rPr lang="en-US" dirty="0">
                  <a:latin typeface="Arial" charset="0"/>
                </a:rPr>
                <a:t>link</a:t>
              </a:r>
              <a:endParaRPr lang="en-US" dirty="0">
                <a:solidFill>
                  <a:srgbClr val="FF0000"/>
                </a:solidFill>
                <a:latin typeface="Arial" charset="0"/>
              </a:endParaRPr>
            </a:p>
            <a:p>
              <a:pPr algn="ctr" eaLnBrk="0" hangingPunct="0"/>
              <a:endParaRPr lang="en-US" dirty="0">
                <a:latin typeface="Arial" charset="0"/>
              </a:endParaRPr>
            </a:p>
            <a:p>
              <a:pPr algn="ctr" eaLnBrk="0" hangingPunct="0"/>
              <a:r>
                <a:rPr lang="en-US" dirty="0">
                  <a:latin typeface="Arial" charset="0"/>
                </a:rPr>
                <a:t>physical</a:t>
              </a:r>
            </a:p>
          </p:txBody>
        </p:sp>
        <p:sp>
          <p:nvSpPr>
            <p:cNvPr id="137225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6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7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228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Application Proxy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6019800" cy="4267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Advantages?</a:t>
            </a:r>
          </a:p>
          <a:p>
            <a:pPr marL="914400" lvl="1" indent="-4572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Complete view of connections and applications data</a:t>
            </a:r>
          </a:p>
          <a:p>
            <a:pPr marL="914400" lvl="1" indent="-4572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Filter bad data at application layer (viruses, Word macros)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Disadvantages?</a:t>
            </a:r>
          </a:p>
          <a:p>
            <a:pPr marL="914400" lvl="1" indent="-4572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Speed</a:t>
            </a:r>
          </a:p>
        </p:txBody>
      </p:sp>
      <p:sp>
        <p:nvSpPr>
          <p:cNvPr id="138245" name="Rectangle 4"/>
          <p:cNvSpPr>
            <a:spLocks noChangeArrowheads="1"/>
          </p:cNvSpPr>
          <p:nvPr/>
        </p:nvSpPr>
        <p:spPr bwMode="auto">
          <a:xfrm>
            <a:off x="7080250" y="17653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8246" name="Group 5"/>
          <p:cNvGrpSpPr>
            <a:grpSpLocks/>
          </p:cNvGrpSpPr>
          <p:nvPr/>
        </p:nvGrpSpPr>
        <p:grpSpPr bwMode="auto">
          <a:xfrm>
            <a:off x="7010400" y="1879600"/>
            <a:ext cx="1898650" cy="3530600"/>
            <a:chOff x="3076" y="888"/>
            <a:chExt cx="1196" cy="2224"/>
          </a:xfrm>
        </p:grpSpPr>
        <p:sp>
          <p:nvSpPr>
            <p:cNvPr id="138247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248" name="Text Box 7"/>
            <p:cNvSpPr txBox="1">
              <a:spLocks noChangeArrowheads="1"/>
            </p:cNvSpPr>
            <p:nvPr/>
          </p:nvSpPr>
          <p:spPr bwMode="auto">
            <a:xfrm>
              <a:off x="3122" y="949"/>
              <a:ext cx="1129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application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transport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network</a:t>
              </a:r>
              <a:endParaRPr lang="en-US" b="1">
                <a:solidFill>
                  <a:srgbClr val="FF0000"/>
                </a:solidFill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link</a:t>
              </a:r>
              <a:endParaRPr lang="en-US">
                <a:solidFill>
                  <a:srgbClr val="FF0000"/>
                </a:solidFill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physical</a:t>
              </a:r>
            </a:p>
          </p:txBody>
        </p:sp>
        <p:sp>
          <p:nvSpPr>
            <p:cNvPr id="138249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250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251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252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bldLvl="2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 Proxy</a:t>
            </a: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Creates a </a:t>
            </a:r>
            <a:r>
              <a:rPr lang="en-US" sz="2800" i="1" dirty="0"/>
              <a:t>new packet </a:t>
            </a:r>
            <a:r>
              <a:rPr lang="en-US" sz="2800" dirty="0"/>
              <a:t>before sending it thru to internal network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Attacker must talk to </a:t>
            </a:r>
            <a:r>
              <a:rPr lang="en-US" sz="2800" b="1" dirty="0">
                <a:solidFill>
                  <a:schemeClr val="accent2"/>
                </a:solidFill>
              </a:rPr>
              <a:t>proxy</a:t>
            </a:r>
            <a:r>
              <a:rPr lang="en-US" sz="2800" dirty="0"/>
              <a:t> and convince it to forward message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Proxy has complete view of connection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Can prevent some scans </a:t>
            </a:r>
            <a:r>
              <a:rPr lang="en-US" sz="2800" dirty="0" err="1"/>
              <a:t>stateful</a:t>
            </a:r>
            <a:r>
              <a:rPr lang="en-US" sz="2800" dirty="0"/>
              <a:t> packet filter cannot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next slides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Firewalk</a:t>
            </a: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Tool to scan for open ports thru firewall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Attacker knows IP address of firewall and IP address of one system inside firewall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Set TTL to 1 more than number of hops to firewall, and set destination port to 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If firewall allows data on port N thru firewall, get </a:t>
            </a:r>
            <a:r>
              <a:rPr lang="en-US" sz="2800" b="1" i="1" dirty="0">
                <a:solidFill>
                  <a:srgbClr val="000000"/>
                </a:solidFill>
              </a:rPr>
              <a:t>time exceeded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aseline="-250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error message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Otherwise, no response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Firewalk and Proxy Firewall</a:t>
            </a:r>
          </a:p>
        </p:txBody>
      </p:sp>
      <p:sp>
        <p:nvSpPr>
          <p:cNvPr id="238645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8486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This will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not</a:t>
            </a:r>
            <a:r>
              <a:rPr lang="en-US" sz="2400" dirty="0">
                <a:solidFill>
                  <a:srgbClr val="000000"/>
                </a:solidFill>
              </a:rPr>
              <a:t> work thru an application proxy (why?)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The proxy creates a new packet, destroys old TTL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BC28B-EDAC-EE64-7E19-CD0560537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1447800"/>
            <a:ext cx="7188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45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Deep Packet Inspection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Many buzzwords used for firewalls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One example: </a:t>
            </a:r>
            <a:r>
              <a:rPr lang="en-US" b="1" dirty="0">
                <a:solidFill>
                  <a:schemeClr val="accent2"/>
                </a:solidFill>
              </a:rPr>
              <a:t>deep packet inspection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What could this mean?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Look into packets, but don’t really “process” the packets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Like an application proxy, but faster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2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/>
              <a:t>Firewalls and Defense in Depth</a:t>
            </a:r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Possible network security architecture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D4189-B0F7-41EB-A8FA-BD1D7E914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59000"/>
            <a:ext cx="6299200" cy="37846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Intrusion Detection Systems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10600" cy="1219200"/>
          </a:xfrm>
        </p:spPr>
        <p:txBody>
          <a:bodyPr/>
          <a:lstStyle/>
          <a:p>
            <a:pPr eaLnBrk="1" hangingPunct="1"/>
            <a:r>
              <a:rPr lang="en-US"/>
              <a:t>Protocol Stack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50292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Application layer protocols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HTTP, FTP, SMTP, etc.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Transport layer protocols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TCP, UDP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Network layer protocols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IP, routing protocols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Link layer protocols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Ethernet, PPP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Physical layer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6019800" y="2057400"/>
            <a:ext cx="1898650" cy="3530600"/>
            <a:chOff x="3076" y="888"/>
            <a:chExt cx="1196" cy="2224"/>
          </a:xfrm>
        </p:grpSpPr>
        <p:sp>
          <p:nvSpPr>
            <p:cNvPr id="22543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4" name="Text Box 7"/>
            <p:cNvSpPr txBox="1">
              <a:spLocks noChangeArrowheads="1"/>
            </p:cNvSpPr>
            <p:nvPr/>
          </p:nvSpPr>
          <p:spPr bwMode="auto">
            <a:xfrm>
              <a:off x="3168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Arial" charset="0"/>
                </a:rPr>
                <a:t>application</a:t>
              </a: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transport</a:t>
              </a: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network</a:t>
              </a: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link</a:t>
              </a: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physical</a:t>
              </a:r>
            </a:p>
          </p:txBody>
        </p:sp>
        <p:sp>
          <p:nvSpPr>
            <p:cNvPr id="22545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6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7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8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34" name="Line 12"/>
          <p:cNvSpPr>
            <a:spLocks noChangeShapeType="1"/>
          </p:cNvSpPr>
          <p:nvPr/>
        </p:nvSpPr>
        <p:spPr bwMode="auto">
          <a:xfrm>
            <a:off x="7924800" y="2057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Line 13"/>
          <p:cNvSpPr>
            <a:spLocks noChangeShapeType="1"/>
          </p:cNvSpPr>
          <p:nvPr/>
        </p:nvSpPr>
        <p:spPr bwMode="auto">
          <a:xfrm flipH="1">
            <a:off x="7924800" y="2438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Line 15"/>
          <p:cNvSpPr>
            <a:spLocks noChangeShapeType="1"/>
          </p:cNvSpPr>
          <p:nvPr/>
        </p:nvSpPr>
        <p:spPr bwMode="auto">
          <a:xfrm>
            <a:off x="7924800" y="27432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7" name="Line 16"/>
          <p:cNvSpPr>
            <a:spLocks noChangeShapeType="1"/>
          </p:cNvSpPr>
          <p:nvPr/>
        </p:nvSpPr>
        <p:spPr bwMode="auto">
          <a:xfrm flipH="1">
            <a:off x="7924800" y="35052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Line 17"/>
          <p:cNvSpPr>
            <a:spLocks noChangeShapeType="1"/>
          </p:cNvSpPr>
          <p:nvPr/>
        </p:nvSpPr>
        <p:spPr bwMode="auto">
          <a:xfrm>
            <a:off x="7924800" y="41910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9" name="Line 18"/>
          <p:cNvSpPr>
            <a:spLocks noChangeShapeType="1"/>
          </p:cNvSpPr>
          <p:nvPr/>
        </p:nvSpPr>
        <p:spPr bwMode="auto">
          <a:xfrm flipH="1">
            <a:off x="7924800" y="48768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Rectangle 19"/>
          <p:cNvSpPr>
            <a:spLocks noChangeArrowheads="1"/>
          </p:cNvSpPr>
          <p:nvPr/>
        </p:nvSpPr>
        <p:spPr bwMode="auto">
          <a:xfrm>
            <a:off x="8077200" y="2012950"/>
            <a:ext cx="8429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/>
              <a:t>user</a:t>
            </a:r>
          </a:p>
          <a:p>
            <a:pPr algn="ctr">
              <a:lnSpc>
                <a:spcPct val="90000"/>
              </a:lnSpc>
            </a:pPr>
            <a:r>
              <a:rPr lang="en-US" sz="2000"/>
              <a:t>space</a:t>
            </a:r>
          </a:p>
        </p:txBody>
      </p:sp>
      <p:sp>
        <p:nvSpPr>
          <p:cNvPr id="22541" name="Rectangle 20"/>
          <p:cNvSpPr>
            <a:spLocks noChangeArrowheads="1"/>
          </p:cNvSpPr>
          <p:nvPr/>
        </p:nvSpPr>
        <p:spPr bwMode="auto">
          <a:xfrm>
            <a:off x="8215313" y="3276600"/>
            <a:ext cx="5635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/>
              <a:t>OS</a:t>
            </a:r>
          </a:p>
        </p:txBody>
      </p:sp>
      <p:sp>
        <p:nvSpPr>
          <p:cNvPr id="22542" name="Rectangle 21"/>
          <p:cNvSpPr>
            <a:spLocks noChangeArrowheads="1"/>
          </p:cNvSpPr>
          <p:nvPr/>
        </p:nvSpPr>
        <p:spPr bwMode="auto">
          <a:xfrm>
            <a:off x="8134350" y="4603750"/>
            <a:ext cx="7159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/>
              <a:t>NIC</a:t>
            </a:r>
          </a:p>
          <a:p>
            <a:pPr algn="ctr">
              <a:lnSpc>
                <a:spcPct val="90000"/>
              </a:lnSpc>
            </a:pPr>
            <a:r>
              <a:rPr lang="en-US" sz="2000"/>
              <a:t>card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848600" cy="1143000"/>
          </a:xfrm>
        </p:spPr>
        <p:txBody>
          <a:bodyPr/>
          <a:lstStyle/>
          <a:p>
            <a:pPr eaLnBrk="1" hangingPunct="1"/>
            <a:r>
              <a:rPr lang="en-US"/>
              <a:t>Intrusion Prevention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pPr eaLnBrk="1" hangingPunct="1"/>
            <a:r>
              <a:rPr lang="en-US"/>
              <a:t>Want to keep bad guys out</a:t>
            </a:r>
          </a:p>
          <a:p>
            <a:pPr eaLnBrk="1" hangingPunct="1"/>
            <a:r>
              <a:rPr lang="en-US" b="1">
                <a:solidFill>
                  <a:schemeClr val="hlink"/>
                </a:solidFill>
              </a:rPr>
              <a:t>Intrusion prevention</a:t>
            </a:r>
            <a:r>
              <a:rPr lang="en-US"/>
              <a:t> is a traditional focus of computer security</a:t>
            </a:r>
          </a:p>
          <a:p>
            <a:pPr lvl="1" eaLnBrk="1" hangingPunct="1"/>
            <a:r>
              <a:rPr lang="en-US"/>
              <a:t>Authentication is to prevent intrusions</a:t>
            </a:r>
          </a:p>
          <a:p>
            <a:pPr lvl="1" eaLnBrk="1" hangingPunct="1"/>
            <a:r>
              <a:rPr lang="en-US"/>
              <a:t>Firewalls a form of intrusion prevention</a:t>
            </a:r>
          </a:p>
          <a:p>
            <a:pPr lvl="1" eaLnBrk="1" hangingPunct="1"/>
            <a:r>
              <a:rPr lang="en-US"/>
              <a:t>Virus defenses aimed at intrusion prevention</a:t>
            </a:r>
          </a:p>
          <a:p>
            <a:pPr lvl="1" eaLnBrk="1" hangingPunct="1"/>
            <a:r>
              <a:rPr lang="en-US"/>
              <a:t>Like locking the door on your car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/>
              <a:t>Intrusion Detection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spite of intrusion prevention, bad guys will sometime get in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Intrusion detection systems (</a:t>
            </a:r>
            <a:r>
              <a:rPr lang="en-US" sz="2800" b="1" dirty="0">
                <a:solidFill>
                  <a:schemeClr val="accent2"/>
                </a:solidFill>
              </a:rPr>
              <a:t>IDS</a:t>
            </a:r>
            <a:r>
              <a:rPr lang="en-US" sz="2800" dirty="0"/>
              <a:t>)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Detect attacks in progress (or soon after)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Look for unusual or suspicious activity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IDS evolved from log file analysis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to respond when intrusion detected?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We don’t deal with this topic here…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Intrusion Detection Systems</a:t>
            </a: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114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Who is likely intruder?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May be outsider who got thru firewall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May be evil insider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What do intruders do?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Launch well-known attacks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Launch variations on well-known attacks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Launch new/little-known attacks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“Borrow” system resources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Use compromised system to attack others. etc.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IDS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Intrusion detection </a:t>
            </a:r>
            <a:r>
              <a:rPr lang="en-US" sz="2800" b="1">
                <a:solidFill>
                  <a:schemeClr val="accent2"/>
                </a:solidFill>
              </a:rPr>
              <a:t>approaches</a:t>
            </a:r>
            <a:endParaRPr lang="en-US" sz="28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Signature-based IDS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Anomaly-based IDS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Intrusion detection </a:t>
            </a:r>
            <a:r>
              <a:rPr lang="en-US" sz="2800" b="1">
                <a:solidFill>
                  <a:schemeClr val="accent2"/>
                </a:solidFill>
              </a:rPr>
              <a:t>architectures</a:t>
            </a:r>
            <a:endParaRPr lang="en-US" sz="28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Host-based IDS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Network-based IDS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Any IDS can be classified as above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In spite of marketing claims to the contrary!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Host-Based IDS</a:t>
            </a:r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Monitor activities on hosts for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Known attacks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Suspicious behavior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Designed to detect attacks such as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Buffer overflow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Escalation of privilege, 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Little or no view of network activities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Network-Based IDS</a:t>
            </a:r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800" dirty="0"/>
              <a:t>Monitor activity on the network for…</a:t>
            </a:r>
          </a:p>
          <a:p>
            <a:pPr lvl="1"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400" dirty="0"/>
              <a:t>Known attacks</a:t>
            </a:r>
          </a:p>
          <a:p>
            <a:pPr lvl="1"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400" dirty="0"/>
              <a:t>Suspicious network activity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800" dirty="0"/>
              <a:t>Designed to detect attacks such as</a:t>
            </a:r>
          </a:p>
          <a:p>
            <a:pPr lvl="1"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400" dirty="0"/>
              <a:t>Denial of service</a:t>
            </a:r>
          </a:p>
          <a:p>
            <a:pPr lvl="1"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400" dirty="0"/>
              <a:t>Network probes</a:t>
            </a:r>
          </a:p>
          <a:p>
            <a:pPr lvl="1"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400" dirty="0"/>
              <a:t>Malformed packets, etc.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800" dirty="0"/>
              <a:t>Some overlap with firewall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800" dirty="0"/>
              <a:t>Little or no view of host-base attacks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800" dirty="0"/>
              <a:t>Can have both host and network IDS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1143000"/>
          </a:xfrm>
        </p:spPr>
        <p:txBody>
          <a:bodyPr/>
          <a:lstStyle/>
          <a:p>
            <a:pPr eaLnBrk="1" hangingPunct="1"/>
            <a:r>
              <a:rPr lang="en-US"/>
              <a:t>Signature Detection Example</a:t>
            </a:r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Failed login attempts may indicate password cracking attack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IDS could use the rule “</a:t>
            </a:r>
            <a:r>
              <a:rPr lang="en-US" sz="2800">
                <a:latin typeface="Times-Roman" charset="0"/>
              </a:rPr>
              <a:t>N</a:t>
            </a:r>
            <a:r>
              <a:rPr lang="en-US" sz="2800"/>
              <a:t> failed login attempts in </a:t>
            </a:r>
            <a:r>
              <a:rPr lang="en-US" sz="2800">
                <a:latin typeface="Times-Roman" charset="0"/>
              </a:rPr>
              <a:t>M</a:t>
            </a:r>
            <a:r>
              <a:rPr lang="en-US" sz="2800"/>
              <a:t> seconds” as </a:t>
            </a:r>
            <a:r>
              <a:rPr lang="en-US" sz="2800" b="1">
                <a:solidFill>
                  <a:schemeClr val="accent2"/>
                </a:solidFill>
              </a:rPr>
              <a:t>signature</a:t>
            </a: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</a:t>
            </a:r>
            <a:r>
              <a:rPr lang="en-US" sz="2800">
                <a:latin typeface="Times-Roman" charset="0"/>
              </a:rPr>
              <a:t>N</a:t>
            </a:r>
            <a:r>
              <a:rPr lang="en-US" sz="2800"/>
              <a:t> or more failed login attempts in </a:t>
            </a:r>
            <a:r>
              <a:rPr lang="en-US" sz="2800">
                <a:latin typeface="Times-Roman" charset="0"/>
              </a:rPr>
              <a:t>M</a:t>
            </a:r>
            <a:r>
              <a:rPr lang="en-US" sz="2800"/>
              <a:t> seconds, IDS warns of attack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Note that such a warning is specific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Admin knows what attack is suspected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Easy to verify attack (or false alarm)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Signature Detection</a:t>
            </a:r>
          </a:p>
        </p:txBody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343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Suppose IDS warns whenever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or more failed logins in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seconds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Set </a:t>
            </a: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and </a:t>
            </a:r>
            <a:r>
              <a:rPr lang="en-US" sz="2400" dirty="0">
                <a:latin typeface="Times-Roman" charset="0"/>
              </a:rPr>
              <a:t>M</a:t>
            </a:r>
            <a:r>
              <a:rPr lang="en-US" sz="2400" dirty="0"/>
              <a:t> so false alarms not common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Can do this based on “normal” behavior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But, if Trudy knows the signature, she can try </a:t>
            </a:r>
            <a:r>
              <a:rPr lang="en-US" sz="2800" dirty="0">
                <a:latin typeface="Times-Roman" charset="0"/>
              </a:rPr>
              <a:t>N </a:t>
            </a:r>
            <a:r>
              <a:rPr lang="en-US" sz="2800" dirty="0" err="1">
                <a:latin typeface="Times-Roman" charset="0"/>
                <a:sym typeface="Symbol" charset="2"/>
              </a:rPr>
              <a:t>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1</a:t>
            </a:r>
            <a:r>
              <a:rPr lang="en-US" sz="2800" dirty="0"/>
              <a:t> logins every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seconds…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Then signature detection slows down Trudy, but might not stop her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Signature Detection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Many techniques used to make signature detection more robust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Goal is to detect “almost” signatures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For example, if “about” </a:t>
            </a:r>
            <a:r>
              <a:rPr lang="en-US" sz="2800">
                <a:latin typeface="Times-Roman" charset="0"/>
              </a:rPr>
              <a:t>N</a:t>
            </a:r>
            <a:r>
              <a:rPr lang="en-US" sz="2800"/>
              <a:t> login attempts in “about” </a:t>
            </a:r>
            <a:r>
              <a:rPr lang="en-US" sz="2800">
                <a:latin typeface="Times-Roman" charset="0"/>
              </a:rPr>
              <a:t>M</a:t>
            </a:r>
            <a:r>
              <a:rPr lang="en-US" sz="2800"/>
              <a:t> seconds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Warn of possible password cracking attempt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What are reasonable values for “about”?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Can use statistical analysis, heuristics, etc.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Must not increase false alarm rate too much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Signature Detection</a:t>
            </a:r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/>
              <a:t>Advantages of signature detection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/>
              <a:t>Simple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/>
              <a:t>Detect known attacks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/>
              <a:t>Know which attack at time of detection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/>
              <a:t>Efficient (if reasonable number of signatures)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/>
              <a:t>Disadvantages of signature detection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/>
              <a:t>Signature files must be kept up to date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/>
              <a:t>Number of signatures may become large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/>
              <a:t>Can only detect known attacks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/>
              <a:t>Variation on known attack may not be detected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Layering in Action</a:t>
            </a:r>
          </a:p>
        </p:txBody>
      </p:sp>
      <p:sp>
        <p:nvSpPr>
          <p:cNvPr id="23556" name="Rectangle 19"/>
          <p:cNvSpPr>
            <a:spLocks noChangeArrowheads="1"/>
          </p:cNvSpPr>
          <p:nvPr/>
        </p:nvSpPr>
        <p:spPr bwMode="auto">
          <a:xfrm>
            <a:off x="1306513" y="1774825"/>
            <a:ext cx="1208087" cy="1701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Text Box 20"/>
          <p:cNvSpPr txBox="1">
            <a:spLocks noChangeArrowheads="1"/>
          </p:cNvSpPr>
          <p:nvPr/>
        </p:nvSpPr>
        <p:spPr bwMode="auto">
          <a:xfrm>
            <a:off x="1341438" y="1698625"/>
            <a:ext cx="11557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en-US" sz="1600">
                <a:latin typeface="Arial" charset="0"/>
              </a:rPr>
              <a:t>application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sz="1600">
                <a:latin typeface="Arial" charset="0"/>
              </a:rPr>
              <a:t>transport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sz="1600">
                <a:latin typeface="Arial" charset="0"/>
              </a:rPr>
              <a:t>network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sz="1600">
                <a:latin typeface="Arial" charset="0"/>
              </a:rPr>
              <a:t>link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sz="1600">
                <a:latin typeface="Arial" charset="0"/>
              </a:rPr>
              <a:t>physical</a:t>
            </a:r>
          </a:p>
        </p:txBody>
      </p:sp>
      <p:sp>
        <p:nvSpPr>
          <p:cNvPr id="23558" name="Line 21"/>
          <p:cNvSpPr>
            <a:spLocks noChangeShapeType="1"/>
          </p:cNvSpPr>
          <p:nvPr/>
        </p:nvSpPr>
        <p:spPr bwMode="auto">
          <a:xfrm>
            <a:off x="1301750" y="2108200"/>
            <a:ext cx="12049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Line 22"/>
          <p:cNvSpPr>
            <a:spLocks noChangeShapeType="1"/>
          </p:cNvSpPr>
          <p:nvPr/>
        </p:nvSpPr>
        <p:spPr bwMode="auto">
          <a:xfrm>
            <a:off x="1301750" y="2447925"/>
            <a:ext cx="12049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Line 23"/>
          <p:cNvSpPr>
            <a:spLocks noChangeShapeType="1"/>
          </p:cNvSpPr>
          <p:nvPr/>
        </p:nvSpPr>
        <p:spPr bwMode="auto">
          <a:xfrm>
            <a:off x="1301750" y="2790825"/>
            <a:ext cx="12049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1" name="Line 24"/>
          <p:cNvSpPr>
            <a:spLocks noChangeShapeType="1"/>
          </p:cNvSpPr>
          <p:nvPr/>
        </p:nvSpPr>
        <p:spPr bwMode="auto">
          <a:xfrm>
            <a:off x="1301750" y="3133725"/>
            <a:ext cx="12049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Rectangle 25"/>
          <p:cNvSpPr>
            <a:spLocks noChangeArrowheads="1"/>
          </p:cNvSpPr>
          <p:nvPr/>
        </p:nvSpPr>
        <p:spPr bwMode="auto">
          <a:xfrm>
            <a:off x="6786563" y="1763713"/>
            <a:ext cx="1208087" cy="1701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3" name="Text Box 26"/>
          <p:cNvSpPr txBox="1">
            <a:spLocks noChangeArrowheads="1"/>
          </p:cNvSpPr>
          <p:nvPr/>
        </p:nvSpPr>
        <p:spPr bwMode="auto">
          <a:xfrm>
            <a:off x="6821488" y="1687513"/>
            <a:ext cx="11557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en-US" sz="1600">
                <a:latin typeface="Arial" charset="0"/>
              </a:rPr>
              <a:t>application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sz="1600">
                <a:latin typeface="Arial" charset="0"/>
              </a:rPr>
              <a:t>transport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sz="1600">
                <a:latin typeface="Arial" charset="0"/>
              </a:rPr>
              <a:t>network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sz="1600">
                <a:latin typeface="Arial" charset="0"/>
              </a:rPr>
              <a:t>link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sz="1600">
                <a:latin typeface="Arial" charset="0"/>
              </a:rPr>
              <a:t>physical</a:t>
            </a:r>
          </a:p>
        </p:txBody>
      </p:sp>
      <p:sp>
        <p:nvSpPr>
          <p:cNvPr id="23564" name="Line 27"/>
          <p:cNvSpPr>
            <a:spLocks noChangeShapeType="1"/>
          </p:cNvSpPr>
          <p:nvPr/>
        </p:nvSpPr>
        <p:spPr bwMode="auto">
          <a:xfrm>
            <a:off x="6781800" y="2097088"/>
            <a:ext cx="12049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5" name="Line 28"/>
          <p:cNvSpPr>
            <a:spLocks noChangeShapeType="1"/>
          </p:cNvSpPr>
          <p:nvPr/>
        </p:nvSpPr>
        <p:spPr bwMode="auto">
          <a:xfrm>
            <a:off x="6781800" y="2436813"/>
            <a:ext cx="12049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Line 29"/>
          <p:cNvSpPr>
            <a:spLocks noChangeShapeType="1"/>
          </p:cNvSpPr>
          <p:nvPr/>
        </p:nvSpPr>
        <p:spPr bwMode="auto">
          <a:xfrm>
            <a:off x="6781800" y="2779713"/>
            <a:ext cx="12049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7" name="Line 30"/>
          <p:cNvSpPr>
            <a:spLocks noChangeShapeType="1"/>
          </p:cNvSpPr>
          <p:nvPr/>
        </p:nvSpPr>
        <p:spPr bwMode="auto">
          <a:xfrm>
            <a:off x="6781800" y="3122613"/>
            <a:ext cx="12049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Rectangle 31"/>
          <p:cNvSpPr>
            <a:spLocks noChangeArrowheads="1"/>
          </p:cNvSpPr>
          <p:nvPr/>
        </p:nvSpPr>
        <p:spPr bwMode="auto">
          <a:xfrm>
            <a:off x="4191000" y="2366963"/>
            <a:ext cx="1219200" cy="1038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9" name="Text Box 32"/>
          <p:cNvSpPr txBox="1">
            <a:spLocks noChangeArrowheads="1"/>
          </p:cNvSpPr>
          <p:nvPr/>
        </p:nvSpPr>
        <p:spPr bwMode="auto">
          <a:xfrm>
            <a:off x="4356100" y="2290763"/>
            <a:ext cx="9175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en-US" sz="1600">
                <a:latin typeface="Arial" charset="0"/>
              </a:rPr>
              <a:t>network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sz="1600">
                <a:latin typeface="Arial" charset="0"/>
              </a:rPr>
              <a:t>link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sz="1600">
                <a:latin typeface="Arial" charset="0"/>
              </a:rPr>
              <a:t>physical</a:t>
            </a:r>
          </a:p>
        </p:txBody>
      </p:sp>
      <p:sp>
        <p:nvSpPr>
          <p:cNvPr id="23570" name="Line 34"/>
          <p:cNvSpPr>
            <a:spLocks noChangeShapeType="1"/>
          </p:cNvSpPr>
          <p:nvPr/>
        </p:nvSpPr>
        <p:spPr bwMode="auto">
          <a:xfrm>
            <a:off x="4197350" y="2376488"/>
            <a:ext cx="12049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1" name="Line 35"/>
          <p:cNvSpPr>
            <a:spLocks noChangeShapeType="1"/>
          </p:cNvSpPr>
          <p:nvPr/>
        </p:nvSpPr>
        <p:spPr bwMode="auto">
          <a:xfrm>
            <a:off x="4197350" y="2719388"/>
            <a:ext cx="12049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Line 36"/>
          <p:cNvSpPr>
            <a:spLocks noChangeShapeType="1"/>
          </p:cNvSpPr>
          <p:nvPr/>
        </p:nvSpPr>
        <p:spPr bwMode="auto">
          <a:xfrm>
            <a:off x="4197350" y="3062288"/>
            <a:ext cx="12049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190" name="Rectangle 38"/>
          <p:cNvSpPr>
            <a:spLocks noChangeArrowheads="1"/>
          </p:cNvSpPr>
          <p:nvPr/>
        </p:nvSpPr>
        <p:spPr bwMode="auto">
          <a:xfrm>
            <a:off x="228600" y="1676400"/>
            <a:ext cx="7127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data</a:t>
            </a:r>
          </a:p>
        </p:txBody>
      </p:sp>
      <p:sp>
        <p:nvSpPr>
          <p:cNvPr id="177214" name="Rectangle 62"/>
          <p:cNvSpPr>
            <a:spLocks noChangeArrowheads="1"/>
          </p:cNvSpPr>
          <p:nvPr/>
        </p:nvSpPr>
        <p:spPr bwMode="auto">
          <a:xfrm>
            <a:off x="8305800" y="1676400"/>
            <a:ext cx="7127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data</a:t>
            </a:r>
          </a:p>
        </p:txBody>
      </p:sp>
      <p:sp>
        <p:nvSpPr>
          <p:cNvPr id="177215" name="Line 63"/>
          <p:cNvSpPr>
            <a:spLocks noChangeShapeType="1"/>
          </p:cNvSpPr>
          <p:nvPr/>
        </p:nvSpPr>
        <p:spPr bwMode="auto">
          <a:xfrm>
            <a:off x="990600" y="1905000"/>
            <a:ext cx="990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216" name="Line 64"/>
          <p:cNvSpPr>
            <a:spLocks noChangeShapeType="1"/>
          </p:cNvSpPr>
          <p:nvPr/>
        </p:nvSpPr>
        <p:spPr bwMode="auto">
          <a:xfrm>
            <a:off x="1981200" y="1905000"/>
            <a:ext cx="0" cy="1371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217" name="Line 65"/>
          <p:cNvSpPr>
            <a:spLocks noChangeShapeType="1"/>
          </p:cNvSpPr>
          <p:nvPr/>
        </p:nvSpPr>
        <p:spPr bwMode="auto">
          <a:xfrm>
            <a:off x="1981200" y="3276600"/>
            <a:ext cx="2514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218" name="Line 66"/>
          <p:cNvSpPr>
            <a:spLocks noChangeShapeType="1"/>
          </p:cNvSpPr>
          <p:nvPr/>
        </p:nvSpPr>
        <p:spPr bwMode="auto">
          <a:xfrm flipV="1">
            <a:off x="4495800" y="2519363"/>
            <a:ext cx="0" cy="762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219" name="Line 67"/>
          <p:cNvSpPr>
            <a:spLocks noChangeShapeType="1"/>
          </p:cNvSpPr>
          <p:nvPr/>
        </p:nvSpPr>
        <p:spPr bwMode="auto">
          <a:xfrm>
            <a:off x="4495800" y="2519363"/>
            <a:ext cx="533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220" name="Line 68"/>
          <p:cNvSpPr>
            <a:spLocks noChangeShapeType="1"/>
          </p:cNvSpPr>
          <p:nvPr/>
        </p:nvSpPr>
        <p:spPr bwMode="auto">
          <a:xfrm>
            <a:off x="5029200" y="2519363"/>
            <a:ext cx="0" cy="762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221" name="Line 69"/>
          <p:cNvSpPr>
            <a:spLocks noChangeShapeType="1"/>
          </p:cNvSpPr>
          <p:nvPr/>
        </p:nvSpPr>
        <p:spPr bwMode="auto">
          <a:xfrm>
            <a:off x="5029200" y="3276600"/>
            <a:ext cx="236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224" name="Line 72"/>
          <p:cNvSpPr>
            <a:spLocks noChangeShapeType="1"/>
          </p:cNvSpPr>
          <p:nvPr/>
        </p:nvSpPr>
        <p:spPr bwMode="auto">
          <a:xfrm flipV="1">
            <a:off x="7391400" y="1893888"/>
            <a:ext cx="0" cy="1371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226" name="Line 74"/>
          <p:cNvSpPr>
            <a:spLocks noChangeShapeType="1"/>
          </p:cNvSpPr>
          <p:nvPr/>
        </p:nvSpPr>
        <p:spPr bwMode="auto">
          <a:xfrm>
            <a:off x="7391400" y="1893888"/>
            <a:ext cx="914400" cy="111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4" name="Rectangle 78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001000" cy="2438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At source, data goes “down” the protocol stack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Each router processes packet “up” to network layer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That’s where routing info lives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Router then passes packet down the protocol stack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Destination processes packet up to application layer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That’s where the application data lives</a:t>
            </a:r>
          </a:p>
        </p:txBody>
      </p:sp>
      <p:sp>
        <p:nvSpPr>
          <p:cNvPr id="23585" name="Rectangle 81"/>
          <p:cNvSpPr>
            <a:spLocks noChangeArrowheads="1"/>
          </p:cNvSpPr>
          <p:nvPr/>
        </p:nvSpPr>
        <p:spPr bwMode="auto">
          <a:xfrm>
            <a:off x="282575" y="3059113"/>
            <a:ext cx="7080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host</a:t>
            </a:r>
          </a:p>
        </p:txBody>
      </p:sp>
      <p:sp>
        <p:nvSpPr>
          <p:cNvPr id="23586" name="Rectangle 82"/>
          <p:cNvSpPr>
            <a:spLocks noChangeArrowheads="1"/>
          </p:cNvSpPr>
          <p:nvPr/>
        </p:nvSpPr>
        <p:spPr bwMode="auto">
          <a:xfrm>
            <a:off x="8305800" y="3200400"/>
            <a:ext cx="7080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host</a:t>
            </a:r>
          </a:p>
        </p:txBody>
      </p:sp>
      <p:sp>
        <p:nvSpPr>
          <p:cNvPr id="23587" name="Rectangle 83"/>
          <p:cNvSpPr>
            <a:spLocks noChangeArrowheads="1"/>
          </p:cNvSpPr>
          <p:nvPr/>
        </p:nvSpPr>
        <p:spPr bwMode="auto">
          <a:xfrm>
            <a:off x="4305300" y="1524000"/>
            <a:ext cx="9525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router</a:t>
            </a:r>
          </a:p>
        </p:txBody>
      </p:sp>
      <p:pic>
        <p:nvPicPr>
          <p:cNvPr id="23588" name="Picture 90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9613" y="2133600"/>
            <a:ext cx="7350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9" name="Picture 91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6810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90" name="Group 92"/>
          <p:cNvGrpSpPr>
            <a:grpSpLocks/>
          </p:cNvGrpSpPr>
          <p:nvPr/>
        </p:nvGrpSpPr>
        <p:grpSpPr bwMode="auto">
          <a:xfrm>
            <a:off x="4495800" y="1981200"/>
            <a:ext cx="533400" cy="304800"/>
            <a:chOff x="1152" y="1056"/>
            <a:chExt cx="432" cy="240"/>
          </a:xfrm>
        </p:grpSpPr>
        <p:sp>
          <p:nvSpPr>
            <p:cNvPr id="23591" name="Rectangle 93"/>
            <p:cNvSpPr>
              <a:spLocks noChangeArrowheads="1"/>
            </p:cNvSpPr>
            <p:nvPr/>
          </p:nvSpPr>
          <p:spPr bwMode="auto">
            <a:xfrm>
              <a:off x="1152" y="1115"/>
              <a:ext cx="426" cy="133"/>
            </a:xfrm>
            <a:prstGeom prst="rect">
              <a:avLst/>
            </a:prstGeom>
            <a:solidFill>
              <a:schemeClr val="hlink"/>
            </a:solidFill>
            <a:ln w="0">
              <a:solidFill>
                <a:schemeClr val="hlink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2" name="Oval 94"/>
            <p:cNvSpPr>
              <a:spLocks noChangeArrowheads="1"/>
            </p:cNvSpPr>
            <p:nvPr/>
          </p:nvSpPr>
          <p:spPr bwMode="auto">
            <a:xfrm>
              <a:off x="1152" y="1152"/>
              <a:ext cx="432" cy="144"/>
            </a:xfrm>
            <a:prstGeom prst="ellipse">
              <a:avLst/>
            </a:prstGeom>
            <a:solidFill>
              <a:schemeClr val="hlink"/>
            </a:solidFill>
            <a:ln w="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3" name="Oval 95"/>
            <p:cNvSpPr>
              <a:spLocks noChangeArrowheads="1"/>
            </p:cNvSpPr>
            <p:nvPr/>
          </p:nvSpPr>
          <p:spPr bwMode="auto">
            <a:xfrm>
              <a:off x="1152" y="1056"/>
              <a:ext cx="432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4" name="Line 96"/>
            <p:cNvSpPr>
              <a:spLocks noChangeShapeType="1"/>
            </p:cNvSpPr>
            <p:nvPr/>
          </p:nvSpPr>
          <p:spPr bwMode="auto">
            <a:xfrm>
              <a:off x="1271" y="1066"/>
              <a:ext cx="192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5" name="Line 97"/>
            <p:cNvSpPr>
              <a:spLocks noChangeShapeType="1"/>
            </p:cNvSpPr>
            <p:nvPr/>
          </p:nvSpPr>
          <p:spPr bwMode="auto">
            <a:xfrm flipH="1">
              <a:off x="1273" y="1056"/>
              <a:ext cx="167" cy="14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90" grpId="0" autoUpdateAnimBg="0"/>
      <p:bldP spid="177214" grpId="0" autoUpdateAnimBg="0"/>
      <p:bldP spid="177215" grpId="0" animBg="1"/>
      <p:bldP spid="177216" grpId="0" animBg="1"/>
      <p:bldP spid="177217" grpId="0" animBg="1"/>
      <p:bldP spid="177218" grpId="0" animBg="1"/>
      <p:bldP spid="177219" grpId="0" animBg="1"/>
      <p:bldP spid="177220" grpId="0" animBg="1"/>
      <p:bldP spid="177221" grpId="0" animBg="1"/>
      <p:bldP spid="177224" grpId="0" animBg="1"/>
      <p:bldP spid="17722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Anomaly Detection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Anomaly detection systems look for unusual or abnormal behavior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There are (at least) two challenges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What is normal for this system?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How “far” from normal is abnormal?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No avoiding statistics here!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accent2"/>
                </a:solidFill>
              </a:rPr>
              <a:t>mean</a:t>
            </a:r>
            <a:r>
              <a:rPr lang="en-US" sz="2400"/>
              <a:t> defines normal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accent2"/>
                </a:solidFill>
              </a:rPr>
              <a:t>variance</a:t>
            </a:r>
            <a:r>
              <a:rPr lang="en-US" sz="2400"/>
              <a:t> gives distance from normal to abnormal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How to Measure Normal?</a:t>
            </a:r>
          </a:p>
        </p:txBody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How to measure normal?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Must measure during “representative” behavior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Must not measure during an attack…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…or else attack will seem normal!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Normal is statistical </a:t>
            </a:r>
            <a:r>
              <a:rPr lang="en-US" b="1" dirty="0">
                <a:solidFill>
                  <a:srgbClr val="3366FF"/>
                </a:solidFill>
              </a:rPr>
              <a:t>mean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Must also compute </a:t>
            </a:r>
            <a:r>
              <a:rPr lang="en-US" b="1" dirty="0">
                <a:solidFill>
                  <a:srgbClr val="3366FF"/>
                </a:solidFill>
              </a:rPr>
              <a:t>variance</a:t>
            </a:r>
            <a:r>
              <a:rPr lang="en-US" dirty="0"/>
              <a:t> to have any reasonable idea of abnormal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848600" cy="914400"/>
          </a:xfrm>
        </p:spPr>
        <p:txBody>
          <a:bodyPr/>
          <a:lstStyle/>
          <a:p>
            <a:pPr eaLnBrk="1" hangingPunct="1"/>
            <a:r>
              <a:rPr lang="en-US"/>
              <a:t>How to Measure Abnormal?</a:t>
            </a:r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Abnormal is relative to some “normal”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Abnormal indicates possible attack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Statistical discrimination techniques include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Bayesian statistics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Linear </a:t>
            </a:r>
            <a:r>
              <a:rPr lang="en-US" sz="2400" dirty="0" err="1"/>
              <a:t>discriminant</a:t>
            </a:r>
            <a:r>
              <a:rPr lang="en-US" sz="2400" dirty="0"/>
              <a:t> analysis (LDA)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Quadratic </a:t>
            </a:r>
            <a:r>
              <a:rPr lang="en-US" sz="2400" dirty="0" err="1"/>
              <a:t>discriminant</a:t>
            </a:r>
            <a:r>
              <a:rPr lang="en-US" sz="2400" dirty="0"/>
              <a:t> analysis (QDA)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Neural nets, hidden Markov models (</a:t>
            </a:r>
            <a:r>
              <a:rPr lang="en-US" sz="2400" dirty="0" err="1"/>
              <a:t>HMMs</a:t>
            </a:r>
            <a:r>
              <a:rPr lang="en-US" sz="2400" dirty="0"/>
              <a:t>), etc.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Fancy modeling techniques also used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Artificial intelligence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Artificial immune system principles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Many, many, many others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</p:spPr>
        <p:txBody>
          <a:bodyPr/>
          <a:lstStyle/>
          <a:p>
            <a:pPr eaLnBrk="1" hangingPunct="1"/>
            <a:r>
              <a:rPr lang="en-US"/>
              <a:t>Anomaly Detection (1)</a:t>
            </a:r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Spse we monitor use of three commands: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/>
              <a:t>	</a:t>
            </a:r>
            <a:r>
              <a:rPr lang="en-US" sz="2400">
                <a:latin typeface="Times-Roman" charset="0"/>
              </a:rPr>
              <a:t>open, read, close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Under normal use we observe Alice: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/>
              <a:t>	</a:t>
            </a:r>
            <a:r>
              <a:rPr lang="en-US" sz="2400">
                <a:latin typeface="Times-Roman" charset="0"/>
              </a:rPr>
              <a:t>open, read, close, open, open, read, close, …</a:t>
            </a: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Of the six possible ordered pairs, we see four pairs are normal for Alice,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/>
              <a:t>	</a:t>
            </a:r>
            <a:r>
              <a:rPr lang="en-US" sz="2400">
                <a:latin typeface="Times-Roman" charset="0"/>
              </a:rPr>
              <a:t>(open,read), (read,close), (close,open), (open,open)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Can we use this to identify unusual activity?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924800" cy="990600"/>
          </a:xfrm>
        </p:spPr>
        <p:txBody>
          <a:bodyPr/>
          <a:lstStyle/>
          <a:p>
            <a:pPr eaLnBrk="1" hangingPunct="1"/>
            <a:r>
              <a:rPr lang="en-US"/>
              <a:t>Anomaly Detection (1)</a:t>
            </a:r>
          </a:p>
        </p:txBody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419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We monitor use of the three commands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800"/>
              <a:t>	 </a:t>
            </a:r>
            <a:r>
              <a:rPr lang="en-US" sz="2800">
                <a:latin typeface="Times-Roman" charset="0"/>
              </a:rPr>
              <a:t>open, read, close</a:t>
            </a:r>
            <a:endParaRPr lang="en-US" sz="280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If the ratio of abnormal to normal pairs is “too high”, warn of possible attack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Could improve this approach by 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Also use expected frequency of each pair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Use more than two consecutive commands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Include more commands/behavior in the model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More sophisticated statistical discrimination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/>
          <a:lstStyle/>
          <a:p>
            <a:pPr eaLnBrk="1" hangingPunct="1"/>
            <a:r>
              <a:rPr lang="en-US"/>
              <a:t>Anomaly Detection (2)</a:t>
            </a:r>
          </a:p>
        </p:txBody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3429000" cy="12192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400"/>
              <a:t>Over time, Alice has accessed file </a:t>
            </a:r>
            <a:r>
              <a:rPr lang="en-US" sz="2400">
                <a:latin typeface="Times-Roman" charset="0"/>
              </a:rPr>
              <a:t>F</a:t>
            </a:r>
            <a:r>
              <a:rPr lang="en-US" sz="2400" baseline="-25000">
                <a:latin typeface="Times-Roman" charset="0"/>
              </a:rPr>
              <a:t>n</a:t>
            </a:r>
            <a:r>
              <a:rPr lang="en-US" sz="2400"/>
              <a:t> at rate </a:t>
            </a:r>
            <a:r>
              <a:rPr lang="en-US" sz="2400">
                <a:latin typeface="Times-Roman" charset="0"/>
              </a:rPr>
              <a:t>H</a:t>
            </a:r>
            <a:r>
              <a:rPr lang="en-US" sz="2400" baseline="-25000">
                <a:latin typeface="Times-Roman" charset="0"/>
              </a:rPr>
              <a:t>n</a:t>
            </a:r>
          </a:p>
        </p:txBody>
      </p:sp>
      <p:graphicFrame>
        <p:nvGraphicFramePr>
          <p:cNvPr id="333847" name="Group 23"/>
          <p:cNvGraphicFramePr>
            <a:graphicFrameLocks noGrp="1"/>
          </p:cNvGraphicFramePr>
          <p:nvPr/>
        </p:nvGraphicFramePr>
        <p:xfrm>
          <a:off x="914400" y="3048000"/>
          <a:ext cx="2514600" cy="914400"/>
        </p:xfrm>
        <a:graphic>
          <a:graphicData uri="http://schemas.openxmlformats.org/drawingml/2006/table">
            <a:tbl>
              <a:tblPr/>
              <a:tblGrid>
                <a:gridCol w="62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3850" name="Rectangle 26"/>
          <p:cNvSpPr>
            <a:spLocks noChangeArrowheads="1"/>
          </p:cNvSpPr>
          <p:nvPr/>
        </p:nvSpPr>
        <p:spPr bwMode="auto">
          <a:xfrm>
            <a:off x="457200" y="4343400"/>
            <a:ext cx="8458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/>
              <a:t>Is this normal use for Alice?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/>
              <a:t>We compute </a:t>
            </a:r>
            <a:r>
              <a:rPr lang="en-US" dirty="0">
                <a:latin typeface="Times-Roman" charset="0"/>
              </a:rPr>
              <a:t>S = (H</a:t>
            </a:r>
            <a:r>
              <a:rPr lang="en-US" baseline="-25000" dirty="0">
                <a:latin typeface="Times-Roman" charset="0"/>
              </a:rPr>
              <a:t>0</a:t>
            </a:r>
            <a:r>
              <a:rPr lang="en-US" dirty="0">
                <a:latin typeface="Times-Roman" charset="0"/>
                <a:sym typeface="Symbol" charset="2"/>
              </a:rPr>
              <a:t></a:t>
            </a:r>
            <a:r>
              <a:rPr lang="en-US" dirty="0">
                <a:latin typeface="Times-Roman" charset="0"/>
              </a:rPr>
              <a:t>A</a:t>
            </a:r>
            <a:r>
              <a:rPr lang="en-US" baseline="-25000" dirty="0">
                <a:latin typeface="Times-Roman" charset="0"/>
              </a:rPr>
              <a:t>0</a:t>
            </a:r>
            <a:r>
              <a:rPr lang="en-US" dirty="0">
                <a:latin typeface="Times-Roman" charset="0"/>
              </a:rPr>
              <a:t>)</a:t>
            </a:r>
            <a:r>
              <a:rPr lang="en-US" baseline="30000" dirty="0">
                <a:latin typeface="Times-Roman" charset="0"/>
              </a:rPr>
              <a:t>2</a:t>
            </a:r>
            <a:r>
              <a:rPr lang="en-US" dirty="0">
                <a:latin typeface="Times-Roman" charset="0"/>
              </a:rPr>
              <a:t>+(H</a:t>
            </a:r>
            <a:r>
              <a:rPr lang="en-US" baseline="-25000" dirty="0">
                <a:latin typeface="Times-Roman" charset="0"/>
              </a:rPr>
              <a:t>1</a:t>
            </a:r>
            <a:r>
              <a:rPr lang="en-US" dirty="0">
                <a:latin typeface="Times-Roman" charset="0"/>
                <a:sym typeface="Symbol" charset="2"/>
              </a:rPr>
              <a:t></a:t>
            </a:r>
            <a:r>
              <a:rPr lang="en-US" dirty="0">
                <a:latin typeface="Times-Roman" charset="0"/>
              </a:rPr>
              <a:t>A</a:t>
            </a:r>
            <a:r>
              <a:rPr lang="en-US" baseline="-25000" dirty="0">
                <a:latin typeface="Times-Roman" charset="0"/>
              </a:rPr>
              <a:t>1</a:t>
            </a:r>
            <a:r>
              <a:rPr lang="en-US" dirty="0">
                <a:latin typeface="Times-Roman" charset="0"/>
              </a:rPr>
              <a:t>)</a:t>
            </a:r>
            <a:r>
              <a:rPr lang="en-US" baseline="30000" dirty="0">
                <a:latin typeface="Times-Roman" charset="0"/>
              </a:rPr>
              <a:t>2</a:t>
            </a:r>
            <a:r>
              <a:rPr lang="en-US" dirty="0">
                <a:latin typeface="Times-Roman" charset="0"/>
              </a:rPr>
              <a:t>+…+(H</a:t>
            </a:r>
            <a:r>
              <a:rPr lang="en-US" baseline="-25000" dirty="0">
                <a:latin typeface="Times-Roman" charset="0"/>
              </a:rPr>
              <a:t>3</a:t>
            </a:r>
            <a:r>
              <a:rPr lang="en-US" dirty="0">
                <a:latin typeface="Times-Roman" charset="0"/>
                <a:sym typeface="Symbol" charset="2"/>
              </a:rPr>
              <a:t></a:t>
            </a:r>
            <a:r>
              <a:rPr lang="en-US" dirty="0">
                <a:latin typeface="Times-Roman" charset="0"/>
              </a:rPr>
              <a:t>A</a:t>
            </a:r>
            <a:r>
              <a:rPr lang="en-US" baseline="-25000" dirty="0">
                <a:latin typeface="Times-Roman" charset="0"/>
              </a:rPr>
              <a:t>3</a:t>
            </a:r>
            <a:r>
              <a:rPr lang="en-US" dirty="0">
                <a:latin typeface="Times-Roman" charset="0"/>
              </a:rPr>
              <a:t>)</a:t>
            </a:r>
            <a:r>
              <a:rPr lang="en-US" baseline="30000" dirty="0">
                <a:latin typeface="Times-Roman" charset="0"/>
              </a:rPr>
              <a:t>2</a:t>
            </a:r>
            <a:r>
              <a:rPr lang="en-US" dirty="0">
                <a:latin typeface="Times-Roman" charset="0"/>
              </a:rPr>
              <a:t> = .02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We consider </a:t>
            </a:r>
            <a:r>
              <a:rPr lang="en-US" sz="2000" dirty="0">
                <a:latin typeface="Times-Roman" charset="0"/>
                <a:ea typeface="ＭＳ Ｐゴシック" charset="-128"/>
                <a:cs typeface="ＭＳ Ｐゴシック" charset="-128"/>
              </a:rPr>
              <a:t>S &lt; 0.1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 to be normal, so this is normal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/>
              <a:t>How to account for use that varies over time?</a:t>
            </a:r>
          </a:p>
        </p:txBody>
      </p:sp>
      <p:sp>
        <p:nvSpPr>
          <p:cNvPr id="333851" name="Rectangle 27"/>
          <p:cNvSpPr>
            <a:spLocks noChangeArrowheads="1"/>
          </p:cNvSpPr>
          <p:nvPr/>
        </p:nvSpPr>
        <p:spPr bwMode="auto">
          <a:xfrm>
            <a:off x="5029200" y="1706563"/>
            <a:ext cx="342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/>
              <a:t>Recently, “Alice” has accessed </a:t>
            </a:r>
            <a:r>
              <a:rPr lang="en-US">
                <a:latin typeface="Times-Roman" charset="0"/>
              </a:rPr>
              <a:t>F</a:t>
            </a:r>
            <a:r>
              <a:rPr lang="en-US" baseline="-25000">
                <a:latin typeface="Times-Roman" charset="0"/>
              </a:rPr>
              <a:t>n</a:t>
            </a:r>
            <a:r>
              <a:rPr lang="en-US"/>
              <a:t> at rate </a:t>
            </a:r>
            <a:r>
              <a:rPr lang="en-US">
                <a:latin typeface="Times-Roman" charset="0"/>
              </a:rPr>
              <a:t>A</a:t>
            </a:r>
            <a:r>
              <a:rPr lang="en-US" baseline="-25000">
                <a:latin typeface="Times-Roman" charset="0"/>
              </a:rPr>
              <a:t>n</a:t>
            </a:r>
            <a:endParaRPr lang="en-US"/>
          </a:p>
        </p:txBody>
      </p:sp>
      <p:graphicFrame>
        <p:nvGraphicFramePr>
          <p:cNvPr id="333852" name="Group 28"/>
          <p:cNvGraphicFramePr>
            <a:graphicFrameLocks noGrp="1"/>
          </p:cNvGraphicFramePr>
          <p:nvPr/>
        </p:nvGraphicFramePr>
        <p:xfrm>
          <a:off x="5486400" y="3048000"/>
          <a:ext cx="2514600" cy="914400"/>
        </p:xfrm>
        <a:graphic>
          <a:graphicData uri="http://schemas.openxmlformats.org/drawingml/2006/table">
            <a:tbl>
              <a:tblPr/>
              <a:tblGrid>
                <a:gridCol w="62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3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3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3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50" grpId="0" build="p" autoUpdateAnimBg="0"/>
      <p:bldP spid="333851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Anomaly Detection (2)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2743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To allow “normal” to adapt to new use, we update averages: </a:t>
            </a:r>
            <a:r>
              <a:rPr lang="en-US" sz="2800" dirty="0" err="1">
                <a:latin typeface="Times-Roman" charset="0"/>
              </a:rPr>
              <a:t>H</a:t>
            </a:r>
            <a:r>
              <a:rPr lang="en-US" sz="2800" baseline="-25000" dirty="0" err="1">
                <a:latin typeface="Times-Roman" charset="0"/>
              </a:rPr>
              <a:t>n</a:t>
            </a:r>
            <a:r>
              <a:rPr lang="en-US" sz="2800" dirty="0">
                <a:latin typeface="Times-Roman" charset="0"/>
              </a:rPr>
              <a:t> = 0.2A</a:t>
            </a:r>
            <a:r>
              <a:rPr lang="en-US" sz="2800" baseline="-25000" dirty="0">
                <a:latin typeface="Times-Roman" charset="0"/>
              </a:rPr>
              <a:t>n</a:t>
            </a:r>
            <a:r>
              <a:rPr lang="en-US" sz="2800" dirty="0">
                <a:latin typeface="Times-Roman" charset="0"/>
              </a:rPr>
              <a:t> + 0.8H</a:t>
            </a:r>
            <a:r>
              <a:rPr lang="en-US" sz="2800" baseline="-25000" dirty="0">
                <a:latin typeface="Times-Roman" charset="0"/>
              </a:rPr>
              <a:t>n</a:t>
            </a:r>
            <a:endParaRPr lang="en-US" sz="2800" dirty="0">
              <a:latin typeface="Times-Roman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In this example, </a:t>
            </a:r>
            <a:r>
              <a:rPr lang="en-US" sz="2800" dirty="0" err="1">
                <a:latin typeface="Times-Roman" charset="0"/>
              </a:rPr>
              <a:t>H</a:t>
            </a:r>
            <a:r>
              <a:rPr lang="en-US" sz="2800" baseline="-25000" dirty="0" err="1">
                <a:latin typeface="Times-Roman" charset="0"/>
              </a:rPr>
              <a:t>n</a:t>
            </a:r>
            <a:r>
              <a:rPr lang="en-US" sz="2800" dirty="0"/>
              <a:t> are updated… </a:t>
            </a:r>
            <a:r>
              <a:rPr lang="en-US" sz="2800" dirty="0">
                <a:latin typeface="Times-Roman" charset="0"/>
              </a:rPr>
              <a:t>H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=.2</a:t>
            </a:r>
            <a:r>
              <a:rPr lang="en-US" sz="2800" dirty="0">
                <a:latin typeface="Times-Roman" charset="0"/>
                <a:sym typeface="Symbol" charset="2"/>
              </a:rPr>
              <a:t>.3+.8.4=.38</a:t>
            </a:r>
            <a:r>
              <a:rPr lang="en-US" sz="2800" dirty="0">
                <a:sym typeface="Symbol" charset="2"/>
              </a:rPr>
              <a:t> and </a:t>
            </a:r>
            <a:r>
              <a:rPr lang="en-US" sz="2800" dirty="0">
                <a:latin typeface="Times-Roman" charset="0"/>
              </a:rPr>
              <a:t>H</a:t>
            </a:r>
            <a:r>
              <a:rPr lang="en-US" sz="2800" baseline="-25000" dirty="0">
                <a:latin typeface="Times-Roman" charset="0"/>
              </a:rPr>
              <a:t>3</a:t>
            </a:r>
            <a:r>
              <a:rPr lang="en-US" sz="2800" dirty="0">
                <a:latin typeface="Times-Roman" charset="0"/>
              </a:rPr>
              <a:t>=.2</a:t>
            </a:r>
            <a:r>
              <a:rPr lang="en-US" sz="2800" dirty="0">
                <a:latin typeface="Times-Roman" charset="0"/>
                <a:sym typeface="Symbol" charset="2"/>
              </a:rPr>
              <a:t>.2+.8.1=.12</a:t>
            </a:r>
            <a:r>
              <a:rPr lang="en-US" sz="2800" dirty="0">
                <a:sym typeface="Symbol" charset="2"/>
              </a:rPr>
              <a:t> 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And we now have</a:t>
            </a:r>
          </a:p>
        </p:txBody>
      </p:sp>
      <p:graphicFrame>
        <p:nvGraphicFramePr>
          <p:cNvPr id="335877" name="Group 5"/>
          <p:cNvGraphicFramePr>
            <a:graphicFrameLocks noGrp="1"/>
          </p:cNvGraphicFramePr>
          <p:nvPr/>
        </p:nvGraphicFramePr>
        <p:xfrm>
          <a:off x="3200400" y="4648200"/>
          <a:ext cx="2819400" cy="1066800"/>
        </p:xfrm>
        <a:graphic>
          <a:graphicData uri="http://schemas.openxmlformats.org/drawingml/2006/table">
            <a:tbl>
              <a:tblPr/>
              <a:tblGrid>
                <a:gridCol w="70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Anomaly Detection (2)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3505200" cy="9906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/>
              <a:t>The updated long term average is</a:t>
            </a:r>
          </a:p>
        </p:txBody>
      </p:sp>
      <p:graphicFrame>
        <p:nvGraphicFramePr>
          <p:cNvPr id="336901" name="Group 5"/>
          <p:cNvGraphicFramePr>
            <a:graphicFrameLocks noGrp="1"/>
          </p:cNvGraphicFramePr>
          <p:nvPr/>
        </p:nvGraphicFramePr>
        <p:xfrm>
          <a:off x="1066800" y="2667000"/>
          <a:ext cx="2514600" cy="914400"/>
        </p:xfrm>
        <a:graphic>
          <a:graphicData uri="http://schemas.openxmlformats.org/drawingml/2006/table">
            <a:tbl>
              <a:tblPr/>
              <a:tblGrid>
                <a:gridCol w="62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6920" name="Rectangle 24"/>
          <p:cNvSpPr>
            <a:spLocks noChangeArrowheads="1"/>
          </p:cNvSpPr>
          <p:nvPr/>
        </p:nvSpPr>
        <p:spPr bwMode="auto">
          <a:xfrm>
            <a:off x="457200" y="3733800"/>
            <a:ext cx="830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Is this normal use?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Compute </a:t>
            </a:r>
            <a:r>
              <a:rPr lang="en-US" sz="2800" dirty="0">
                <a:latin typeface="Times-Roman" charset="0"/>
              </a:rPr>
              <a:t>S = (H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  <a:sym typeface="Symbol" charset="2"/>
              </a:rPr>
              <a:t></a:t>
            </a:r>
            <a:r>
              <a:rPr lang="en-US" sz="2800" dirty="0">
                <a:latin typeface="Times-Roman" charset="0"/>
              </a:rPr>
              <a:t>A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+…+(H</a:t>
            </a:r>
            <a:r>
              <a:rPr lang="en-US" sz="2800" baseline="-25000" dirty="0">
                <a:latin typeface="Times-Roman" charset="0"/>
              </a:rPr>
              <a:t>3</a:t>
            </a:r>
            <a:r>
              <a:rPr lang="en-US" sz="2800" dirty="0">
                <a:latin typeface="Times-Roman" charset="0"/>
                <a:sym typeface="Symbol" charset="2"/>
              </a:rPr>
              <a:t></a:t>
            </a:r>
            <a:r>
              <a:rPr lang="en-US" sz="2800" dirty="0">
                <a:latin typeface="Times-Roman" charset="0"/>
              </a:rPr>
              <a:t>A</a:t>
            </a:r>
            <a:r>
              <a:rPr lang="en-US" sz="2800" baseline="-25000" dirty="0">
                <a:latin typeface="Times-Roman" charset="0"/>
              </a:rPr>
              <a:t>3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= .0488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dirty="0">
                <a:ea typeface="ＭＳ Ｐゴシック" charset="-128"/>
                <a:cs typeface="ＭＳ Ｐゴシック" charset="-128"/>
              </a:rPr>
              <a:t>Since </a:t>
            </a:r>
            <a:r>
              <a:rPr lang="en-US" dirty="0">
                <a:latin typeface="Times-Roman" charset="0"/>
                <a:ea typeface="ＭＳ Ｐゴシック" charset="-128"/>
                <a:cs typeface="ＭＳ Ｐゴシック" charset="-128"/>
              </a:rPr>
              <a:t>S = .0488 &lt; 0.1</a:t>
            </a:r>
            <a:r>
              <a:rPr lang="en-US" dirty="0">
                <a:ea typeface="ＭＳ Ｐゴシック" charset="-128"/>
                <a:cs typeface="ＭＳ Ｐゴシック" charset="-128"/>
              </a:rPr>
              <a:t> we consider this normal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And we again update the long term averages: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sz="2800" dirty="0">
                <a:latin typeface="Times-Roman" charset="0"/>
              </a:rPr>
              <a:t>	</a:t>
            </a:r>
            <a:r>
              <a:rPr lang="en-US" sz="2800" dirty="0" err="1">
                <a:latin typeface="Times-Roman" charset="0"/>
              </a:rPr>
              <a:t>H</a:t>
            </a:r>
            <a:r>
              <a:rPr lang="en-US" sz="2800" baseline="-25000" dirty="0" err="1">
                <a:latin typeface="Times-Roman" charset="0"/>
              </a:rPr>
              <a:t>n</a:t>
            </a:r>
            <a:r>
              <a:rPr lang="en-US" sz="2800" dirty="0">
                <a:latin typeface="Times-Roman" charset="0"/>
              </a:rPr>
              <a:t> = 0.2A</a:t>
            </a:r>
            <a:r>
              <a:rPr lang="en-US" sz="2800" baseline="-25000" dirty="0">
                <a:latin typeface="Times-Roman" charset="0"/>
              </a:rPr>
              <a:t>n</a:t>
            </a:r>
            <a:r>
              <a:rPr lang="en-US" sz="2800" dirty="0">
                <a:latin typeface="Times-Roman" charset="0"/>
              </a:rPr>
              <a:t> + 0.8H</a:t>
            </a:r>
            <a:r>
              <a:rPr lang="en-US" sz="2800" baseline="-25000" dirty="0">
                <a:latin typeface="Times-Roman" charset="0"/>
              </a:rPr>
              <a:t>n</a:t>
            </a:r>
          </a:p>
        </p:txBody>
      </p:sp>
      <p:sp>
        <p:nvSpPr>
          <p:cNvPr id="336921" name="Rectangle 25"/>
          <p:cNvSpPr>
            <a:spLocks noChangeArrowheads="1"/>
          </p:cNvSpPr>
          <p:nvPr/>
        </p:nvSpPr>
        <p:spPr bwMode="auto">
          <a:xfrm>
            <a:off x="5029200" y="1706563"/>
            <a:ext cx="34290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/>
              <a:t>Suppose new observed rates…</a:t>
            </a:r>
          </a:p>
        </p:txBody>
      </p:sp>
      <p:graphicFrame>
        <p:nvGraphicFramePr>
          <p:cNvPr id="336922" name="Group 26"/>
          <p:cNvGraphicFramePr>
            <a:graphicFrameLocks noGrp="1"/>
          </p:cNvGraphicFramePr>
          <p:nvPr/>
        </p:nvGraphicFramePr>
        <p:xfrm>
          <a:off x="5486400" y="2667000"/>
          <a:ext cx="2514600" cy="914400"/>
        </p:xfrm>
        <a:graphic>
          <a:graphicData uri="http://schemas.openxmlformats.org/drawingml/2006/table">
            <a:tbl>
              <a:tblPr/>
              <a:tblGrid>
                <a:gridCol w="62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6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6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6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6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20" grpId="0" build="p" autoUpdateAnimBg="0"/>
      <p:bldP spid="336921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Anomaly Detection (2)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3733800" cy="9906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 dirty="0"/>
              <a:t>The starting averages were:</a:t>
            </a:r>
          </a:p>
        </p:txBody>
      </p:sp>
      <p:graphicFrame>
        <p:nvGraphicFramePr>
          <p:cNvPr id="337924" name="Group 4"/>
          <p:cNvGraphicFramePr>
            <a:graphicFrameLocks noGrp="1"/>
          </p:cNvGraphicFramePr>
          <p:nvPr/>
        </p:nvGraphicFramePr>
        <p:xfrm>
          <a:off x="1066800" y="2590800"/>
          <a:ext cx="2514600" cy="914400"/>
        </p:xfrm>
        <a:graphic>
          <a:graphicData uri="http://schemas.openxmlformats.org/drawingml/2006/table">
            <a:tbl>
              <a:tblPr/>
              <a:tblGrid>
                <a:gridCol w="62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7943" name="Rectangle 23"/>
          <p:cNvSpPr>
            <a:spLocks noChangeArrowheads="1"/>
          </p:cNvSpPr>
          <p:nvPr/>
        </p:nvSpPr>
        <p:spPr bwMode="auto">
          <a:xfrm>
            <a:off x="457200" y="3733800"/>
            <a:ext cx="830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Statistics slowly evolve to match behavior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This reduces false alarms for SA</a:t>
            </a:r>
            <a:endParaRPr lang="en-US" sz="2800" dirty="0">
              <a:latin typeface="Times-Roman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But also opens an avenue for attack…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dirty="0">
                <a:ea typeface="ＭＳ Ｐゴシック" charset="-128"/>
                <a:cs typeface="ＭＳ Ｐゴシック" charset="-128"/>
              </a:rPr>
              <a:t>Suppose Trudy </a:t>
            </a:r>
            <a:r>
              <a:rPr lang="en-US" b="1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always</a:t>
            </a:r>
            <a:r>
              <a:rPr lang="en-US" dirty="0">
                <a:ea typeface="ＭＳ Ｐゴシック" charset="-128"/>
                <a:cs typeface="ＭＳ Ｐゴシック" charset="-128"/>
              </a:rPr>
              <a:t> wants to access </a:t>
            </a:r>
            <a:r>
              <a:rPr lang="en-US" dirty="0">
                <a:latin typeface="Times-Roman" charset="0"/>
                <a:ea typeface="ＭＳ Ｐゴシック" charset="-128"/>
                <a:cs typeface="ＭＳ Ｐゴシック" charset="-128"/>
              </a:rPr>
              <a:t>F</a:t>
            </a:r>
            <a:r>
              <a:rPr lang="en-US" baseline="-25000" dirty="0">
                <a:latin typeface="Times-Roman" charset="0"/>
                <a:ea typeface="ＭＳ Ｐゴシック" charset="-128"/>
                <a:cs typeface="ＭＳ Ｐゴシック" charset="-128"/>
              </a:rPr>
              <a:t>3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dirty="0">
                <a:ea typeface="ＭＳ Ｐゴシック" charset="-128"/>
                <a:cs typeface="ＭＳ Ｐゴシック" charset="-128"/>
              </a:rPr>
              <a:t>Can she convince IDS this is normal for Alice?</a:t>
            </a:r>
            <a:endParaRPr lang="en-US" baseline="-25000" dirty="0">
              <a:latin typeface="Times-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44" name="Rectangle 24"/>
          <p:cNvSpPr>
            <a:spLocks noChangeArrowheads="1"/>
          </p:cNvSpPr>
          <p:nvPr/>
        </p:nvSpPr>
        <p:spPr bwMode="auto">
          <a:xfrm>
            <a:off x="5029200" y="1477963"/>
            <a:ext cx="37338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After 2 iterations, averages are:</a:t>
            </a:r>
          </a:p>
        </p:txBody>
      </p:sp>
      <p:graphicFrame>
        <p:nvGraphicFramePr>
          <p:cNvPr id="337966" name="Group 46"/>
          <p:cNvGraphicFramePr>
            <a:graphicFrameLocks noGrp="1"/>
          </p:cNvGraphicFramePr>
          <p:nvPr/>
        </p:nvGraphicFramePr>
        <p:xfrm>
          <a:off x="5562600" y="2590800"/>
          <a:ext cx="2743200" cy="9048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.364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-Roman" charset="0"/>
                        </a:rPr>
                        <a:t>.156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7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7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7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7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3" grpId="0" build="p" autoUpdateAnimBg="0"/>
      <p:bldP spid="337944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Anomaly Detection (2)</a:t>
            </a: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 make this approach more robust, must incorporate the variance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Can also combine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stats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dirty="0"/>
              <a:t> as, say,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800" dirty="0"/>
              <a:t>	</a:t>
            </a:r>
            <a:r>
              <a:rPr lang="en-US" sz="2800" dirty="0">
                <a:latin typeface="Times-Roman" charset="0"/>
              </a:rPr>
              <a:t>T = (S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 + S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+ S</a:t>
            </a:r>
            <a:r>
              <a:rPr lang="en-US" sz="2800" baseline="-25000" dirty="0">
                <a:latin typeface="Times-Roman" charset="0"/>
              </a:rPr>
              <a:t>3</a:t>
            </a:r>
            <a:r>
              <a:rPr lang="en-US" sz="2800" dirty="0">
                <a:latin typeface="Times-Roman" charset="0"/>
              </a:rPr>
              <a:t> + … + S</a:t>
            </a:r>
            <a:r>
              <a:rPr lang="en-US" sz="2800" baseline="-25000" dirty="0">
                <a:latin typeface="Times-Roman" charset="0"/>
              </a:rPr>
              <a:t>N</a:t>
            </a:r>
            <a:r>
              <a:rPr lang="en-US" sz="2800" dirty="0">
                <a:latin typeface="Times-Roman" charset="0"/>
              </a:rPr>
              <a:t>) / N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800" dirty="0"/>
              <a:t>	to obtain a more complete view of “normal”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Similar (but more sophisticated) approach is used in an IDS known as </a:t>
            </a:r>
            <a:r>
              <a:rPr lang="en-US" sz="2800" b="1" dirty="0">
                <a:solidFill>
                  <a:schemeClr val="accent2"/>
                </a:solidFill>
              </a:rPr>
              <a:t>NIDES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NIDES combines anomaly &amp; signature IDS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10600" cy="1219200"/>
          </a:xfrm>
        </p:spPr>
        <p:txBody>
          <a:bodyPr/>
          <a:lstStyle/>
          <a:p>
            <a:pPr eaLnBrk="1" hangingPunct="1"/>
            <a:r>
              <a:rPr lang="en-US"/>
              <a:t>Encapsulation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0960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400" dirty="0">
                <a:latin typeface="Times-Roman"/>
                <a:cs typeface="Times-Roman"/>
              </a:rPr>
              <a:t>X</a:t>
            </a:r>
            <a:r>
              <a:rPr lang="en-US" sz="2400" dirty="0"/>
              <a:t> = application data at source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As </a:t>
            </a:r>
            <a:r>
              <a:rPr lang="en-US" sz="2400" dirty="0">
                <a:latin typeface="Times-Roman"/>
                <a:cs typeface="Times-Roman"/>
              </a:rPr>
              <a:t>X</a:t>
            </a:r>
            <a:r>
              <a:rPr lang="en-US" sz="2400" dirty="0"/>
              <a:t> goes down protocol stack, each layer adds header information: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dirty="0"/>
              <a:t>Application layer: </a:t>
            </a:r>
            <a:r>
              <a:rPr lang="en-US" sz="2000" dirty="0">
                <a:latin typeface="Times-Roman" charset="0"/>
              </a:rPr>
              <a:t>(</a:t>
            </a:r>
            <a:r>
              <a:rPr lang="en-US" sz="2000" b="1" dirty="0">
                <a:solidFill>
                  <a:schemeClr val="accent1"/>
                </a:solidFill>
                <a:latin typeface="Times-Roman" charset="0"/>
              </a:rPr>
              <a:t>H</a:t>
            </a:r>
            <a:r>
              <a:rPr lang="en-US" sz="2000" dirty="0">
                <a:latin typeface="Times-Roman" charset="0"/>
              </a:rPr>
              <a:t>, X)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dirty="0"/>
              <a:t>Transport layer: </a:t>
            </a:r>
            <a:r>
              <a:rPr lang="en-US" sz="2000" dirty="0">
                <a:latin typeface="Times-Roman" charset="0"/>
              </a:rPr>
              <a:t>(</a:t>
            </a:r>
            <a:r>
              <a:rPr lang="en-US" sz="2000" b="1" dirty="0">
                <a:solidFill>
                  <a:schemeClr val="hlink"/>
                </a:solidFill>
                <a:latin typeface="Times-Roman" charset="0"/>
              </a:rPr>
              <a:t>H</a:t>
            </a:r>
            <a:r>
              <a:rPr lang="en-US" sz="2000" dirty="0">
                <a:latin typeface="Times-Roman" charset="0"/>
              </a:rPr>
              <a:t>, (</a:t>
            </a:r>
            <a:r>
              <a:rPr lang="en-US" sz="2000" b="1" dirty="0">
                <a:solidFill>
                  <a:schemeClr val="accent1"/>
                </a:solidFill>
                <a:latin typeface="Times-Roman" charset="0"/>
              </a:rPr>
              <a:t>H</a:t>
            </a:r>
            <a:r>
              <a:rPr lang="en-US" sz="2000" dirty="0">
                <a:latin typeface="Times-Roman" charset="0"/>
              </a:rPr>
              <a:t>, X))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dirty="0"/>
              <a:t>Network layer: </a:t>
            </a:r>
            <a:r>
              <a:rPr lang="en-US" sz="2000" dirty="0">
                <a:latin typeface="Times-Roman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Times-Roman" charset="0"/>
              </a:rPr>
              <a:t>H</a:t>
            </a:r>
            <a:r>
              <a:rPr lang="en-US" sz="2000" dirty="0">
                <a:latin typeface="Times-Roman" charset="0"/>
              </a:rPr>
              <a:t>, (</a:t>
            </a:r>
            <a:r>
              <a:rPr lang="en-US" sz="2000" b="1" dirty="0">
                <a:solidFill>
                  <a:schemeClr val="hlink"/>
                </a:solidFill>
                <a:latin typeface="Times-Roman" charset="0"/>
              </a:rPr>
              <a:t>H</a:t>
            </a:r>
            <a:r>
              <a:rPr lang="en-US" sz="2000" dirty="0">
                <a:latin typeface="Times-Roman" charset="0"/>
              </a:rPr>
              <a:t>, (</a:t>
            </a:r>
            <a:r>
              <a:rPr lang="en-US" sz="2000" b="1" dirty="0">
                <a:solidFill>
                  <a:schemeClr val="accent1"/>
                </a:solidFill>
                <a:latin typeface="Times-Roman" charset="0"/>
              </a:rPr>
              <a:t>H</a:t>
            </a:r>
            <a:r>
              <a:rPr lang="en-US" sz="2000" dirty="0">
                <a:latin typeface="Times-Roman" charset="0"/>
              </a:rPr>
              <a:t>, X)))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dirty="0"/>
              <a:t>Link layer: </a:t>
            </a:r>
            <a:r>
              <a:rPr lang="en-US" sz="2000" dirty="0">
                <a:latin typeface="Times-Roman" charset="0"/>
              </a:rPr>
              <a:t>(</a:t>
            </a:r>
            <a:r>
              <a:rPr lang="en-US" sz="2000" b="1" dirty="0">
                <a:solidFill>
                  <a:schemeClr val="bg2"/>
                </a:solidFill>
                <a:latin typeface="Times-Roman" charset="0"/>
              </a:rPr>
              <a:t>H</a:t>
            </a:r>
            <a:r>
              <a:rPr lang="en-US" sz="2000" dirty="0">
                <a:latin typeface="Times-Roman" charset="0"/>
              </a:rPr>
              <a:t>, (</a:t>
            </a:r>
            <a:r>
              <a:rPr lang="en-US" sz="2000" b="1" dirty="0">
                <a:solidFill>
                  <a:srgbClr val="FF0000"/>
                </a:solidFill>
                <a:latin typeface="Times-Roman" charset="0"/>
              </a:rPr>
              <a:t>H</a:t>
            </a:r>
            <a:r>
              <a:rPr lang="en-US" sz="2000" dirty="0">
                <a:latin typeface="Times-Roman" charset="0"/>
              </a:rPr>
              <a:t>, (</a:t>
            </a:r>
            <a:r>
              <a:rPr lang="en-US" sz="2000" b="1" dirty="0">
                <a:solidFill>
                  <a:schemeClr val="hlink"/>
                </a:solidFill>
                <a:latin typeface="Times-Roman" charset="0"/>
              </a:rPr>
              <a:t>H</a:t>
            </a:r>
            <a:r>
              <a:rPr lang="en-US" sz="2000" dirty="0">
                <a:latin typeface="Times-Roman" charset="0"/>
              </a:rPr>
              <a:t>, (</a:t>
            </a:r>
            <a:r>
              <a:rPr lang="en-US" sz="2000" b="1" dirty="0">
                <a:solidFill>
                  <a:schemeClr val="accent1"/>
                </a:solidFill>
                <a:latin typeface="Times-Roman" charset="0"/>
              </a:rPr>
              <a:t>H</a:t>
            </a:r>
            <a:r>
              <a:rPr lang="en-US" sz="2000" dirty="0">
                <a:latin typeface="Times-Roman" charset="0"/>
              </a:rPr>
              <a:t>, X))))</a:t>
            </a:r>
            <a:endParaRPr lang="en-US" sz="2000" dirty="0"/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Header has info required by layer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Note that app data is on the “inside”</a:t>
            </a:r>
          </a:p>
        </p:txBody>
      </p:sp>
      <p:grpSp>
        <p:nvGrpSpPr>
          <p:cNvPr id="24581" name="Group 17"/>
          <p:cNvGrpSpPr>
            <a:grpSpLocks/>
          </p:cNvGrpSpPr>
          <p:nvPr/>
        </p:nvGrpSpPr>
        <p:grpSpPr bwMode="auto">
          <a:xfrm>
            <a:off x="6711950" y="1687513"/>
            <a:ext cx="1898650" cy="3530600"/>
            <a:chOff x="3076" y="888"/>
            <a:chExt cx="1196" cy="2224"/>
          </a:xfrm>
        </p:grpSpPr>
        <p:sp>
          <p:nvSpPr>
            <p:cNvPr id="24587" name="Rectangle 18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8" name="Text Box 19"/>
            <p:cNvSpPr txBox="1">
              <a:spLocks noChangeArrowheads="1"/>
            </p:cNvSpPr>
            <p:nvPr/>
          </p:nvSpPr>
          <p:spPr bwMode="auto">
            <a:xfrm>
              <a:off x="3121" y="949"/>
              <a:ext cx="1129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accent1"/>
                  </a:solidFill>
                  <a:latin typeface="Arial" charset="0"/>
                </a:rPr>
                <a:t>application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chemeClr val="hlink"/>
                  </a:solidFill>
                  <a:latin typeface="Arial" charset="0"/>
                </a:rPr>
                <a:t>transport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network</a:t>
              </a: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 b="1">
                  <a:solidFill>
                    <a:schemeClr val="bg2"/>
                  </a:solidFill>
                  <a:latin typeface="Arial" charset="0"/>
                </a:rPr>
                <a:t>link</a:t>
              </a:r>
              <a:endParaRPr lang="en-US">
                <a:latin typeface="Arial" charset="0"/>
              </a:endParaRPr>
            </a:p>
            <a:p>
              <a:pPr algn="ctr" eaLnBrk="0" hangingPunct="0"/>
              <a:endParaRPr lang="en-US">
                <a:latin typeface="Arial" charset="0"/>
              </a:endParaRPr>
            </a:p>
            <a:p>
              <a:pPr algn="ctr" eaLnBrk="0" hangingPunct="0"/>
              <a:r>
                <a:rPr lang="en-US">
                  <a:latin typeface="Arial" charset="0"/>
                </a:rPr>
                <a:t>physical</a:t>
              </a:r>
            </a:p>
          </p:txBody>
        </p:sp>
        <p:sp>
          <p:nvSpPr>
            <p:cNvPr id="24589" name="Line 20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0" name="Line 21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1" name="Line 22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2" name="Line 23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2297" name="Rectangle 25"/>
          <p:cNvSpPr>
            <a:spLocks noChangeArrowheads="1"/>
          </p:cNvSpPr>
          <p:nvPr/>
        </p:nvSpPr>
        <p:spPr bwMode="auto">
          <a:xfrm>
            <a:off x="7162800" y="990600"/>
            <a:ext cx="1106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data</a:t>
            </a:r>
            <a:r>
              <a:rPr lang="en-US">
                <a:latin typeface="Times-Roman" charset="0"/>
              </a:rPr>
              <a:t> X</a:t>
            </a:r>
          </a:p>
        </p:txBody>
      </p:sp>
      <p:sp>
        <p:nvSpPr>
          <p:cNvPr id="182298" name="Line 26"/>
          <p:cNvSpPr>
            <a:spLocks noChangeShapeType="1"/>
          </p:cNvSpPr>
          <p:nvPr/>
        </p:nvSpPr>
        <p:spPr bwMode="auto">
          <a:xfrm>
            <a:off x="7696200" y="1484313"/>
            <a:ext cx="0" cy="411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99" name="Rectangle 27"/>
          <p:cNvSpPr>
            <a:spLocks noChangeArrowheads="1"/>
          </p:cNvSpPr>
          <p:nvPr/>
        </p:nvSpPr>
        <p:spPr bwMode="auto">
          <a:xfrm>
            <a:off x="6477000" y="55467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-Roman" charset="0"/>
              </a:rPr>
              <a:t>packet </a:t>
            </a:r>
          </a:p>
          <a:p>
            <a:pPr algn="ctr"/>
            <a:r>
              <a:rPr lang="en-US" sz="2000">
                <a:latin typeface="Times-Roman" charset="0"/>
              </a:rPr>
              <a:t>(</a:t>
            </a:r>
            <a:r>
              <a:rPr lang="en-US" sz="2000" b="1">
                <a:solidFill>
                  <a:schemeClr val="bg2"/>
                </a:solidFill>
                <a:latin typeface="Times-Roman" charset="0"/>
              </a:rPr>
              <a:t>H</a:t>
            </a:r>
            <a:r>
              <a:rPr lang="en-US" sz="2000">
                <a:latin typeface="Times-Roman" charset="0"/>
              </a:rPr>
              <a:t>,(</a:t>
            </a:r>
            <a:r>
              <a:rPr lang="en-US" sz="2000" b="1">
                <a:solidFill>
                  <a:srgbClr val="FF0000"/>
                </a:solidFill>
                <a:latin typeface="Times-Roman" charset="0"/>
              </a:rPr>
              <a:t>H</a:t>
            </a:r>
            <a:r>
              <a:rPr lang="en-US" sz="2000">
                <a:latin typeface="Times-Roman" charset="0"/>
              </a:rPr>
              <a:t>,(</a:t>
            </a:r>
            <a:r>
              <a:rPr lang="en-US" sz="2000" b="1">
                <a:solidFill>
                  <a:schemeClr val="hlink"/>
                </a:solidFill>
                <a:latin typeface="Times-Roman" charset="0"/>
              </a:rPr>
              <a:t>H</a:t>
            </a:r>
            <a:r>
              <a:rPr lang="en-US" sz="2000">
                <a:latin typeface="Times-Roman" charset="0"/>
              </a:rPr>
              <a:t>,(</a:t>
            </a:r>
            <a:r>
              <a:rPr lang="en-US" sz="2000" b="1">
                <a:solidFill>
                  <a:schemeClr val="accent1"/>
                </a:solidFill>
                <a:latin typeface="Times-Roman" charset="0"/>
              </a:rPr>
              <a:t>H</a:t>
            </a:r>
            <a:r>
              <a:rPr lang="en-US" sz="2000">
                <a:latin typeface="Times-Roman" charset="0"/>
              </a:rPr>
              <a:t>,X))))</a:t>
            </a:r>
          </a:p>
        </p:txBody>
      </p:sp>
      <p:sp>
        <p:nvSpPr>
          <p:cNvPr id="182300" name="Rectangle 28"/>
          <p:cNvSpPr>
            <a:spLocks noChangeArrowheads="1"/>
          </p:cNvSpPr>
          <p:nvPr/>
        </p:nvSpPr>
        <p:spPr bwMode="auto">
          <a:xfrm>
            <a:off x="7162800" y="1027113"/>
            <a:ext cx="10668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301" name="Rectangle 29"/>
          <p:cNvSpPr>
            <a:spLocks noChangeArrowheads="1"/>
          </p:cNvSpPr>
          <p:nvPr/>
        </p:nvSpPr>
        <p:spPr bwMode="auto">
          <a:xfrm>
            <a:off x="6629400" y="5638800"/>
            <a:ext cx="21336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97" grpId="0" autoUpdateAnimBg="0"/>
      <p:bldP spid="182298" grpId="0" animBg="1"/>
      <p:bldP spid="182299" grpId="0" autoUpdateAnimBg="0"/>
      <p:bldP spid="182300" grpId="0" animBg="1"/>
      <p:bldP spid="18230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990600"/>
          </a:xfrm>
        </p:spPr>
        <p:txBody>
          <a:bodyPr/>
          <a:lstStyle/>
          <a:p>
            <a:pPr eaLnBrk="1" hangingPunct="1"/>
            <a:r>
              <a:rPr lang="en-US"/>
              <a:t>Anomaly Detection Issues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Systems constantly evolve and so must IDS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Static system would place huge burden on admin 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But evolving IDS makes it possible for attacker to (slowly) convince IDS that an attack is normal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Attacker may win simply by “going slow”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What does “abnormal” really mean?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Indicates there may be an attack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Might not be any specific info about “attack”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How to respond to such vague information?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In contrast, signature detection is very specific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Anomaly Detection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343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Advantages?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Chance of detecting unknown attacks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Disadvantages?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Cannot use anomaly detection alone…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…must be used with signature detection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Reliability is unclear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May be subject to attack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Anomaly detection indicates “something unusual”, but lacks specific info on possible attack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                                                                                                                             </a:t>
            </a:r>
            <a:endParaRPr lang="en-US"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Anomaly Detection: The Bottom Line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419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Anomaly-based IDS is active research topic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Many security experts have high hopes for its ultimate success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Often cited as key future security technology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Hackers are not convinced!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Title of a talk at Defcon: “Why Anomaly-based IDS is an Attacker’s Best Friend”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Anomaly detection is difficult and tricky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As hard as AI?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4662</Words>
  <Application>Microsoft Macintosh PowerPoint</Application>
  <PresentationFormat>On-screen Show (4:3)</PresentationFormat>
  <Paragraphs>1002</Paragraphs>
  <Slides>92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2" baseType="lpstr">
      <vt:lpstr>Arial</vt:lpstr>
      <vt:lpstr>Arial Narrow</vt:lpstr>
      <vt:lpstr>Comic Sans MS</vt:lpstr>
      <vt:lpstr>Courier New</vt:lpstr>
      <vt:lpstr>Lucida Grande</vt:lpstr>
      <vt:lpstr>Times</vt:lpstr>
      <vt:lpstr>Times New Roman</vt:lpstr>
      <vt:lpstr>Times-Roman</vt:lpstr>
      <vt:lpstr>Wingdings</vt:lpstr>
      <vt:lpstr>Default Design</vt:lpstr>
      <vt:lpstr>Network (Security) Basics</vt:lpstr>
      <vt:lpstr>Network</vt:lpstr>
      <vt:lpstr>Network Edge</vt:lpstr>
      <vt:lpstr>Network Core</vt:lpstr>
      <vt:lpstr>Packet Switched Network</vt:lpstr>
      <vt:lpstr>Network Protocols</vt:lpstr>
      <vt:lpstr>Protocol Stack</vt:lpstr>
      <vt:lpstr>Layering in Action</vt:lpstr>
      <vt:lpstr>Encapsulation</vt:lpstr>
      <vt:lpstr>Application Layer</vt:lpstr>
      <vt:lpstr>Client-Server Model</vt:lpstr>
      <vt:lpstr>Peer-to-Peer Paradigm</vt:lpstr>
      <vt:lpstr>HTTP Example</vt:lpstr>
      <vt:lpstr>Web Cookies</vt:lpstr>
      <vt:lpstr>Web Cookies</vt:lpstr>
      <vt:lpstr>SMTP</vt:lpstr>
      <vt:lpstr>Spoofed email with SMTP</vt:lpstr>
      <vt:lpstr>Application Layer</vt:lpstr>
      <vt:lpstr>Transport Layer</vt:lpstr>
      <vt:lpstr>TCP</vt:lpstr>
      <vt:lpstr>TCP Header</vt:lpstr>
      <vt:lpstr>TCP Three-Way Handshake</vt:lpstr>
      <vt:lpstr>Denial of Service Attack</vt:lpstr>
      <vt:lpstr>UDP</vt:lpstr>
      <vt:lpstr>Network Layer</vt:lpstr>
      <vt:lpstr>IP Addresses</vt:lpstr>
      <vt:lpstr>Socket</vt:lpstr>
      <vt:lpstr>Network Address Translation</vt:lpstr>
      <vt:lpstr>NAT-less Example</vt:lpstr>
      <vt:lpstr>NAT Example</vt:lpstr>
      <vt:lpstr>NAT: The Last Word</vt:lpstr>
      <vt:lpstr>IP Header</vt:lpstr>
      <vt:lpstr>IP Fragmentation</vt:lpstr>
      <vt:lpstr>IP Fragmentation</vt:lpstr>
      <vt:lpstr>IPv6</vt:lpstr>
      <vt:lpstr>Link Layer</vt:lpstr>
      <vt:lpstr>Link Layer</vt:lpstr>
      <vt:lpstr>Ethernet</vt:lpstr>
      <vt:lpstr>Link Layer Addressing</vt:lpstr>
      <vt:lpstr>ARP</vt:lpstr>
      <vt:lpstr>ARP</vt:lpstr>
      <vt:lpstr>ARP Cache Poisoning</vt:lpstr>
      <vt:lpstr>XSS Attacks</vt:lpstr>
      <vt:lpstr>XSS Attacks</vt:lpstr>
      <vt:lpstr>XSS Attack</vt:lpstr>
      <vt:lpstr>XSS Attack</vt:lpstr>
      <vt:lpstr>XSS Attack</vt:lpstr>
      <vt:lpstr>Cookie Theft</vt:lpstr>
      <vt:lpstr>XSS Attacks</vt:lpstr>
      <vt:lpstr>Reflected XSS</vt:lpstr>
      <vt:lpstr>Firewalls</vt:lpstr>
      <vt:lpstr>Firewalls</vt:lpstr>
      <vt:lpstr>Firewall as Secretary</vt:lpstr>
      <vt:lpstr>Firewall Terminology</vt:lpstr>
      <vt:lpstr>Packet Filter</vt:lpstr>
      <vt:lpstr>Packet Filter</vt:lpstr>
      <vt:lpstr>Packet Filter</vt:lpstr>
      <vt:lpstr>TCP ACK Scan</vt:lpstr>
      <vt:lpstr>TCP ACK Scan</vt:lpstr>
      <vt:lpstr>Stateful Packet Filter</vt:lpstr>
      <vt:lpstr>Stateful Packet Filter</vt:lpstr>
      <vt:lpstr>Application Proxy</vt:lpstr>
      <vt:lpstr>Application Proxy</vt:lpstr>
      <vt:lpstr>Application Proxy</vt:lpstr>
      <vt:lpstr>Firewalk</vt:lpstr>
      <vt:lpstr>Firewalk and Proxy Firewall</vt:lpstr>
      <vt:lpstr>Deep Packet Inspection</vt:lpstr>
      <vt:lpstr>Firewalls and Defense in Depth</vt:lpstr>
      <vt:lpstr>Intrusion Detection Systems</vt:lpstr>
      <vt:lpstr>Intrusion Prevention</vt:lpstr>
      <vt:lpstr>Intrusion Detection</vt:lpstr>
      <vt:lpstr>Intrusion Detection Systems</vt:lpstr>
      <vt:lpstr>IDS</vt:lpstr>
      <vt:lpstr>Host-Based IDS</vt:lpstr>
      <vt:lpstr>Network-Based IDS</vt:lpstr>
      <vt:lpstr>Signature Detection Example</vt:lpstr>
      <vt:lpstr>Signature Detection</vt:lpstr>
      <vt:lpstr>Signature Detection</vt:lpstr>
      <vt:lpstr>Signature Detection</vt:lpstr>
      <vt:lpstr>Anomaly Detection</vt:lpstr>
      <vt:lpstr>How to Measure Normal?</vt:lpstr>
      <vt:lpstr>How to Measure Abnormal?</vt:lpstr>
      <vt:lpstr>Anomaly Detection (1)</vt:lpstr>
      <vt:lpstr>Anomaly Detection (1)</vt:lpstr>
      <vt:lpstr>Anomaly Detection (2)</vt:lpstr>
      <vt:lpstr>Anomaly Detection (2)</vt:lpstr>
      <vt:lpstr>Anomaly Detection (2)</vt:lpstr>
      <vt:lpstr>Anomaly Detection (2)</vt:lpstr>
      <vt:lpstr>Anomaly Detection (2)</vt:lpstr>
      <vt:lpstr>Anomaly Detection Issues</vt:lpstr>
      <vt:lpstr>Anomaly Detection</vt:lpstr>
      <vt:lpstr>Anomaly Detection: The Bottom Line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Appendix</dc:title>
  <dc:subject/>
  <dc:creator>Mark Stamp</dc:creator>
  <cp:keywords/>
  <dc:description/>
  <cp:lastModifiedBy>Mark S Stamp</cp:lastModifiedBy>
  <cp:revision>473</cp:revision>
  <cp:lastPrinted>2011-03-17T15:37:12Z</cp:lastPrinted>
  <dcterms:created xsi:type="dcterms:W3CDTF">2015-10-20T15:48:15Z</dcterms:created>
  <dcterms:modified xsi:type="dcterms:W3CDTF">2023-10-31T14:03:29Z</dcterms:modified>
  <cp:category/>
</cp:coreProperties>
</file>