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5"/>
  </p:notesMasterIdLst>
  <p:sldIdLst>
    <p:sldId id="256" r:id="rId2"/>
    <p:sldId id="635" r:id="rId3"/>
    <p:sldId id="654" r:id="rId4"/>
    <p:sldId id="312" r:id="rId5"/>
    <p:sldId id="313" r:id="rId6"/>
    <p:sldId id="653" r:id="rId7"/>
    <p:sldId id="316" r:id="rId8"/>
    <p:sldId id="257" r:id="rId9"/>
    <p:sldId id="258" r:id="rId10"/>
    <p:sldId id="259" r:id="rId11"/>
    <p:sldId id="263" r:id="rId12"/>
    <p:sldId id="265" r:id="rId13"/>
    <p:sldId id="328" r:id="rId14"/>
    <p:sldId id="451" r:id="rId15"/>
    <p:sldId id="266" r:id="rId16"/>
    <p:sldId id="267" r:id="rId17"/>
    <p:sldId id="327" r:id="rId18"/>
    <p:sldId id="340" r:id="rId19"/>
    <p:sldId id="341" r:id="rId20"/>
    <p:sldId id="343" r:id="rId21"/>
    <p:sldId id="342" r:id="rId22"/>
    <p:sldId id="268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345" r:id="rId31"/>
    <p:sldId id="640" r:id="rId32"/>
    <p:sldId id="336" r:id="rId33"/>
    <p:sldId id="641" r:id="rId34"/>
    <p:sldId id="502" r:id="rId35"/>
    <p:sldId id="611" r:id="rId36"/>
    <p:sldId id="612" r:id="rId37"/>
    <p:sldId id="613" r:id="rId38"/>
    <p:sldId id="614" r:id="rId39"/>
    <p:sldId id="337" r:id="rId40"/>
    <p:sldId id="272" r:id="rId41"/>
    <p:sldId id="310" r:id="rId42"/>
    <p:sldId id="311" r:id="rId43"/>
    <p:sldId id="452" r:id="rId44"/>
    <p:sldId id="320" r:id="rId45"/>
    <p:sldId id="271" r:id="rId46"/>
    <p:sldId id="275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323" r:id="rId57"/>
    <p:sldId id="462" r:id="rId58"/>
    <p:sldId id="658" r:id="rId59"/>
    <p:sldId id="659" r:id="rId60"/>
    <p:sldId id="660" r:id="rId61"/>
    <p:sldId id="632" r:id="rId62"/>
    <p:sldId id="633" r:id="rId63"/>
    <p:sldId id="634" r:id="rId64"/>
    <p:sldId id="649" r:id="rId65"/>
    <p:sldId id="650" r:id="rId66"/>
    <p:sldId id="652" r:id="rId67"/>
    <p:sldId id="661" r:id="rId68"/>
    <p:sldId id="623" r:id="rId69"/>
    <p:sldId id="624" r:id="rId70"/>
    <p:sldId id="625" r:id="rId71"/>
    <p:sldId id="626" r:id="rId72"/>
    <p:sldId id="627" r:id="rId73"/>
    <p:sldId id="628" r:id="rId74"/>
    <p:sldId id="629" r:id="rId75"/>
    <p:sldId id="663" r:id="rId76"/>
    <p:sldId id="288" r:id="rId77"/>
    <p:sldId id="645" r:id="rId78"/>
    <p:sldId id="646" r:id="rId79"/>
    <p:sldId id="630" r:id="rId80"/>
    <p:sldId id="290" r:id="rId81"/>
    <p:sldId id="463" r:id="rId82"/>
    <p:sldId id="647" r:id="rId83"/>
    <p:sldId id="466" r:id="rId84"/>
    <p:sldId id="467" r:id="rId85"/>
    <p:sldId id="468" r:id="rId86"/>
    <p:sldId id="469" r:id="rId87"/>
    <p:sldId id="470" r:id="rId88"/>
    <p:sldId id="472" r:id="rId89"/>
    <p:sldId id="474" r:id="rId90"/>
    <p:sldId id="475" r:id="rId91"/>
    <p:sldId id="478" r:id="rId92"/>
    <p:sldId id="473" r:id="rId93"/>
    <p:sldId id="477" r:id="rId94"/>
    <p:sldId id="476" r:id="rId95"/>
    <p:sldId id="503" r:id="rId96"/>
    <p:sldId id="656" r:id="rId97"/>
    <p:sldId id="388" r:id="rId98"/>
    <p:sldId id="389" r:id="rId99"/>
    <p:sldId id="390" r:id="rId100"/>
    <p:sldId id="391" r:id="rId101"/>
    <p:sldId id="392" r:id="rId102"/>
    <p:sldId id="479" r:id="rId103"/>
    <p:sldId id="393" r:id="rId104"/>
    <p:sldId id="664" r:id="rId105"/>
    <p:sldId id="665" r:id="rId106"/>
    <p:sldId id="394" r:id="rId107"/>
    <p:sldId id="396" r:id="rId108"/>
    <p:sldId id="397" r:id="rId109"/>
    <p:sldId id="398" r:id="rId110"/>
    <p:sldId id="399" r:id="rId111"/>
    <p:sldId id="400" r:id="rId112"/>
    <p:sldId id="636" r:id="rId113"/>
    <p:sldId id="401" r:id="rId114"/>
    <p:sldId id="402" r:id="rId115"/>
    <p:sldId id="403" r:id="rId116"/>
    <p:sldId id="404" r:id="rId117"/>
    <p:sldId id="405" r:id="rId118"/>
    <p:sldId id="406" r:id="rId119"/>
    <p:sldId id="407" r:id="rId120"/>
    <p:sldId id="408" r:id="rId121"/>
    <p:sldId id="409" r:id="rId122"/>
    <p:sldId id="410" r:id="rId123"/>
    <p:sldId id="411" r:id="rId124"/>
    <p:sldId id="480" r:id="rId125"/>
    <p:sldId id="413" r:id="rId126"/>
    <p:sldId id="321" r:id="rId127"/>
    <p:sldId id="482" r:id="rId128"/>
    <p:sldId id="483" r:id="rId129"/>
    <p:sldId id="484" r:id="rId130"/>
    <p:sldId id="487" r:id="rId131"/>
    <p:sldId id="498" r:id="rId132"/>
    <p:sldId id="499" r:id="rId133"/>
    <p:sldId id="516" r:id="rId134"/>
    <p:sldId id="517" r:id="rId135"/>
    <p:sldId id="297" r:id="rId136"/>
    <p:sldId id="510" r:id="rId137"/>
    <p:sldId id="515" r:id="rId138"/>
    <p:sldId id="303" r:id="rId139"/>
    <p:sldId id="666" r:id="rId140"/>
    <p:sldId id="506" r:id="rId141"/>
    <p:sldId id="563" r:id="rId142"/>
    <p:sldId id="564" r:id="rId143"/>
    <p:sldId id="637" r:id="rId1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9CC"/>
    <a:srgbClr val="FFF60D"/>
    <a:srgbClr val="FFFB10"/>
    <a:srgbClr val="FF180C"/>
    <a:srgbClr val="FF4135"/>
    <a:srgbClr val="53FF07"/>
    <a:srgbClr val="FFFFFF"/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0"/>
  </p:normalViewPr>
  <p:slideViewPr>
    <p:cSldViewPr>
      <p:cViewPr varScale="1">
        <p:scale>
          <a:sx n="117" d="100"/>
          <a:sy n="117" d="100"/>
        </p:scale>
        <p:origin x="1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7F1D39-506B-BC44-8B30-D69F589F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7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8A0D9-CBD9-FD4C-9073-B4E613FC45E7}" type="slidenum">
              <a:rPr lang="en-US"/>
              <a:pPr/>
              <a:t>35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0000EE"/>
                </a:solidFill>
                <a:latin typeface="Times-Bold" charset="0"/>
              </a:rPr>
              <a:t>Richter, Gerhard</a:t>
            </a:r>
          </a:p>
          <a:p>
            <a:pPr eaLnBrk="1" hangingPunct="1"/>
            <a:r>
              <a:rPr lang="en-US">
                <a:solidFill>
                  <a:srgbClr val="0000EE"/>
                </a:solidFill>
                <a:latin typeface="Times-Roman" charset="0"/>
              </a:rPr>
              <a:t>Mediation</a:t>
            </a:r>
          </a:p>
          <a:p>
            <a:pPr eaLnBrk="1" hangingPunct="1"/>
            <a:r>
              <a:rPr lang="en-US">
                <a:solidFill>
                  <a:srgbClr val="0000EE"/>
                </a:solidFill>
                <a:latin typeface="Times-Roman" charset="0"/>
              </a:rPr>
              <a:t>1986</a:t>
            </a:r>
          </a:p>
          <a:p>
            <a:pPr eaLnBrk="1" hangingPunct="1"/>
            <a:r>
              <a:rPr lang="en-US">
                <a:solidFill>
                  <a:srgbClr val="0000EE"/>
                </a:solidFill>
                <a:latin typeface="Times-Roman" charset="0"/>
              </a:rPr>
              <a:t>Oil on canvas</a:t>
            </a:r>
          </a:p>
          <a:p>
            <a:pPr eaLnBrk="1" hangingPunct="1"/>
            <a:r>
              <a:rPr lang="en-US">
                <a:solidFill>
                  <a:srgbClr val="0000EE"/>
                </a:solidFill>
                <a:latin typeface="Times-Roman" charset="0"/>
              </a:rPr>
              <a:t>320 x 400 cm (126 x 157 1/2 in.)</a:t>
            </a:r>
          </a:p>
          <a:p>
            <a:pPr eaLnBrk="1" hangingPunct="1"/>
            <a:r>
              <a:rPr lang="en-US">
                <a:solidFill>
                  <a:srgbClr val="0000EE"/>
                </a:solidFill>
                <a:latin typeface="Times-Roman" charset="0"/>
              </a:rPr>
              <a:t>Musee des beaux-arts de Montrea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</a:t>
            </a:r>
            <a:r>
              <a:rPr lang="en-US" baseline="0" dirty="0"/>
              <a:t> to one source, Flame is “20 times” more complex than </a:t>
            </a:r>
            <a:r>
              <a:rPr lang="en-US" baseline="0" dirty="0" err="1"/>
              <a:t>Stuxnet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F1D39-506B-BC44-8B30-D69F589FB4C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7DAD494A-A0B7-CC49-8185-86C5F5DD470B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88B3588-61C4-1C4D-9CAF-7A08B0BAF343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6F4589B-2FB6-714D-8BC0-DE0BF3716B0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049BC4FC-52B2-8349-88E2-B18BD3A4F735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DEAE061-4CD2-0146-B763-04BE1A7BFF7B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26FE35E-C47A-2443-9402-477056C3651E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81FBD85-0498-6446-8113-503B2390B7F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8CE08EB-39AD-6F47-9423-6D084DB2E19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D036018-996E-DF4A-9556-40025FA2D0B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19B504C-D997-C44C-8682-7ABC82680A3D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12EFE72-7B36-804E-91C7-DAD088DF5F9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.weizmann.ac.il/~oded/p_obfuscate.html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rack.org/show.php?p=49&amp;a=1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ford.edu/~blp/papers/asrandom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.be/docs-free/morris-worm/worm/cracksome.c.txt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title/tt0151804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etwright.com/drp/RiskAssess.htm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m.org/classics/sep95/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34205CD0-C567-344F-A094-DA506DD91258}" type="slidenum">
              <a:rPr lang="en-US" smtClean="0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696200" cy="1752600"/>
          </a:xfrm>
        </p:spPr>
        <p:txBody>
          <a:bodyPr/>
          <a:lstStyle/>
          <a:p>
            <a:pPr eaLnBrk="1" hangingPunct="1"/>
            <a:r>
              <a:rPr lang="en-US" dirty="0"/>
              <a:t>Part IV: Software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81A7B2A-1EE6-F740-A5A5-2C0836D083B5}" type="slidenum">
              <a:rPr lang="en-US" smtClean="0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latin typeface="Courier" charset="0"/>
              </a:rPr>
              <a:t>		char array[10];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latin typeface="Courier" charset="0"/>
              </a:rPr>
              <a:t>		</a:t>
            </a:r>
            <a:r>
              <a:rPr lang="en-US" sz="2400" dirty="0" err="1">
                <a:latin typeface="Courier" charset="0"/>
              </a:rPr>
              <a:t>for(i</a:t>
            </a:r>
            <a:r>
              <a:rPr lang="en-US" sz="2400" dirty="0">
                <a:latin typeface="Courier" charset="0"/>
              </a:rPr>
              <a:t> = 0; </a:t>
            </a:r>
            <a:r>
              <a:rPr lang="en-US" sz="2400" dirty="0" err="1">
                <a:latin typeface="Courier" charset="0"/>
              </a:rPr>
              <a:t>i</a:t>
            </a:r>
            <a:r>
              <a:rPr lang="en-US" sz="2400" dirty="0">
                <a:latin typeface="Courier" charset="0"/>
              </a:rPr>
              <a:t> &lt; 10; ++</a:t>
            </a:r>
            <a:r>
              <a:rPr lang="en-US" sz="2400" dirty="0" err="1">
                <a:latin typeface="Courier" charset="0"/>
              </a:rPr>
              <a:t>i</a:t>
            </a:r>
            <a:r>
              <a:rPr lang="en-US" sz="2400" dirty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latin typeface="Courier" charset="0"/>
              </a:rPr>
              <a:t>			</a:t>
            </a:r>
            <a:r>
              <a:rPr lang="en-US" sz="2400" dirty="0" err="1">
                <a:latin typeface="Courier" charset="0"/>
              </a:rPr>
              <a:t>array[i</a:t>
            </a:r>
            <a:r>
              <a:rPr lang="en-US" sz="2400" dirty="0">
                <a:latin typeface="Courier" charset="0"/>
              </a:rPr>
              <a:t>] = `A`;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latin typeface="Courier" charset="0"/>
              </a:rPr>
              <a:t>		array[10] = `B`; </a:t>
            </a:r>
            <a:endParaRPr lang="en-US" sz="2400" dirty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447800" y="1295400"/>
            <a:ext cx="4724400" cy="1752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685800" y="31242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This program has an </a:t>
            </a:r>
            <a:r>
              <a:rPr lang="en-US" sz="2800" b="1" dirty="0">
                <a:solidFill>
                  <a:schemeClr val="accent2"/>
                </a:solidFill>
              </a:rPr>
              <a:t>error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This error might cause a </a:t>
            </a:r>
            <a:r>
              <a:rPr lang="en-US" sz="2800" b="1" dirty="0">
                <a:solidFill>
                  <a:schemeClr val="accent2"/>
                </a:solidFill>
              </a:rPr>
              <a:t>fault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Incorrect internal state</a:t>
            </a:r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If a fault occurs, it might lead to a </a:t>
            </a:r>
            <a:r>
              <a:rPr lang="en-US" sz="2800" b="1" dirty="0">
                <a:solidFill>
                  <a:schemeClr val="accent2"/>
                </a:solidFill>
              </a:rPr>
              <a:t>failure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Program behaves incorrectly (external)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We use the term </a:t>
            </a:r>
            <a:r>
              <a:rPr lang="en-US" sz="2800" b="1" dirty="0">
                <a:solidFill>
                  <a:schemeClr val="accent2"/>
                </a:solidFill>
              </a:rPr>
              <a:t>flaw</a:t>
            </a:r>
            <a:r>
              <a:rPr lang="en-US" sz="2800" dirty="0"/>
              <a:t> for all of the above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14090C7-62B4-9847-9735-416A7BD612FB}" type="slidenum">
              <a:rPr lang="en-US" smtClean="0">
                <a:latin typeface="Times New Roman" charset="0"/>
              </a:rPr>
              <a:pPr/>
              <a:t>100</a:t>
            </a:fld>
            <a:endParaRPr lang="en-US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SRE Tools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err="1"/>
              <a:t>Disassembler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Converts exe to assembly </a:t>
            </a:r>
            <a:r>
              <a:rPr lang="en-US" sz="2400" dirty="0">
                <a:sym typeface="Symbol" charset="2"/>
              </a:rPr>
              <a:t>(</a:t>
            </a:r>
            <a:r>
              <a:rPr lang="en-US" sz="2400" dirty="0"/>
              <a:t>as best it can)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Cannot always disassemble 100% correctly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In general, not possible to re-assemble disassembly into working executable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Debugger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Must step thru code to completely understand it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Labor intensive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>
                <a:sym typeface="Symbol" charset="2"/>
              </a:rPr>
              <a:t> lack of useful tools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Hex Editor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To </a:t>
            </a:r>
            <a:r>
              <a:rPr lang="en-US" sz="2400" b="1" dirty="0">
                <a:solidFill>
                  <a:schemeClr val="accent2"/>
                </a:solidFill>
              </a:rPr>
              <a:t>patch</a:t>
            </a:r>
            <a:r>
              <a:rPr lang="en-US" sz="2400" dirty="0"/>
              <a:t> (modify) exe file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Process Monitor, VMware, etc.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B56779FD-EE66-5749-B3A6-96EF28D6DED1}" type="slidenum">
              <a:rPr lang="en-US" smtClean="0">
                <a:latin typeface="Times New Roman" charset="0"/>
              </a:rPr>
              <a:pPr/>
              <a:t>101</a:t>
            </a:fld>
            <a:endParaRPr lang="en-US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/>
              <a:t>Specific Tools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IDA Pro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good </a:t>
            </a:r>
            <a:r>
              <a:rPr lang="en-US" sz="2800" dirty="0" err="1"/>
              <a:t>disassembler</a:t>
            </a:r>
            <a:r>
              <a:rPr lang="en-US" sz="2800" dirty="0"/>
              <a:t>/debugger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Costs a few hundred dollars (free version exists)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Converts binary to assembly (as best it can)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180C"/>
                </a:solidFill>
              </a:rPr>
              <a:t>OllyDbg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high-quality shareware debugger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Includes a good </a:t>
            </a:r>
            <a:r>
              <a:rPr lang="en-US" sz="2400" dirty="0" err="1"/>
              <a:t>disassembler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Hex editor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to view/modify bits of exe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err="1"/>
              <a:t>UltraEdit</a:t>
            </a:r>
            <a:r>
              <a:rPr lang="en-US" sz="2400" dirty="0"/>
              <a:t> is good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freeware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HIEW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useful for patching exe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Process Monitor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dirty="0"/>
              <a:t>freeware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990AB98-4731-784D-8A4F-2F8ADF76500D}" type="slidenum">
              <a:rPr lang="en-US" smtClean="0">
                <a:latin typeface="Times New Roman" charset="0"/>
              </a:rPr>
              <a:pPr/>
              <a:t>102</a:t>
            </a:fld>
            <a:endParaRPr lang="en-US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Why is Debugger Needed?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Disassembly gives </a:t>
            </a:r>
            <a:r>
              <a:rPr lang="en-US" sz="2800" b="1" dirty="0">
                <a:solidFill>
                  <a:schemeClr val="accent2"/>
                </a:solidFill>
              </a:rPr>
              <a:t>static</a:t>
            </a:r>
            <a:r>
              <a:rPr lang="en-US" sz="2800" dirty="0"/>
              <a:t> results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Good overview of program logic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User must “mentally execute” program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Difficult to jump to specific place in the code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Debugging is </a:t>
            </a:r>
            <a:r>
              <a:rPr lang="en-US" sz="2800" b="1" dirty="0">
                <a:solidFill>
                  <a:schemeClr val="accent2"/>
                </a:solidFill>
              </a:rPr>
              <a:t>dynamic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Can set break points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Can treat complex code as “black box”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And code not always disassembled correctly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Disassembly </a:t>
            </a:r>
            <a:r>
              <a:rPr lang="en-US" sz="2800" b="1" i="1" dirty="0"/>
              <a:t>and</a:t>
            </a:r>
            <a:r>
              <a:rPr lang="en-US" sz="2800" dirty="0"/>
              <a:t> </a:t>
            </a:r>
            <a:r>
              <a:rPr lang="en-US" sz="2800" baseline="-25000" dirty="0"/>
              <a:t> </a:t>
            </a:r>
            <a:r>
              <a:rPr lang="en-US" sz="2800" dirty="0"/>
              <a:t>debugging </a:t>
            </a:r>
            <a:r>
              <a:rPr lang="en-US" sz="2800" b="1" i="1" dirty="0"/>
              <a:t>both</a:t>
            </a:r>
            <a:r>
              <a:rPr lang="en-US" sz="2800" baseline="-25000" dirty="0"/>
              <a:t>  </a:t>
            </a:r>
            <a:r>
              <a:rPr lang="en-US" sz="2800" dirty="0"/>
              <a:t>required for any serious SRE task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38F27A12-DBC2-AD4C-B02E-2139E1DA164D}" type="slidenum">
              <a:rPr lang="en-US" smtClean="0">
                <a:latin typeface="Times New Roman" charset="0"/>
              </a:rPr>
              <a:pPr/>
              <a:t>103</a:t>
            </a:fld>
            <a:endParaRPr lang="en-US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SRE Necessary Skills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Working knowledge of target assembly code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Experience with the tools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IDA Pro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400" dirty="0"/>
              <a:t> sophisticated and complex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hlink"/>
                </a:solidFill>
              </a:rPr>
              <a:t>OllyDbg</a:t>
            </a:r>
            <a:r>
              <a:rPr lang="en-US" sz="2400" dirty="0"/>
              <a:t>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good choice for this class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Knowledge of Windows </a:t>
            </a:r>
            <a:r>
              <a:rPr lang="en-US" sz="2800" b="1" dirty="0">
                <a:solidFill>
                  <a:schemeClr val="accent2"/>
                </a:solidFill>
              </a:rPr>
              <a:t>Portable Executable</a:t>
            </a:r>
            <a:r>
              <a:rPr lang="en-US" sz="2800" dirty="0"/>
              <a:t> (PE) file format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Boundless patience and optimism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SRE is a tedious and labor-intensive process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Often, like finding a needle in a haystack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FEB7-6983-1262-853C-E227440B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Java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793-3477-CFCD-1AC6-9D3BD64B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799"/>
            <a:ext cx="3505200" cy="4238172"/>
          </a:xfrm>
        </p:spPr>
        <p:txBody>
          <a:bodyPr/>
          <a:lstStyle/>
          <a:p>
            <a:r>
              <a:rPr lang="en-US" dirty="0"/>
              <a:t>Consider this Java program</a:t>
            </a:r>
          </a:p>
          <a:p>
            <a:pPr lvl="1"/>
            <a:r>
              <a:rPr lang="en-US" dirty="0"/>
              <a:t>User inputs n</a:t>
            </a:r>
          </a:p>
          <a:p>
            <a:pPr lvl="1"/>
            <a:r>
              <a:rPr lang="en-US" dirty="0"/>
              <a:t>Program generates n Fibonacci numbers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32AB8-70C5-16E7-EA97-479DDF903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104</a:t>
            </a:fld>
            <a:endParaRPr lang="en-US">
              <a:latin typeface="Times New Roman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48282-1C48-A529-6EB7-28278BA1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1752600"/>
            <a:ext cx="4972050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09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D891-AA16-2FB6-E01E-D5E9EDAE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Reversing Java Bytecode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FC7A-1C18-C408-FF7B-4BB576672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0"/>
            <a:ext cx="3733800" cy="4419600"/>
          </a:xfrm>
        </p:spPr>
        <p:txBody>
          <a:bodyPr/>
          <a:lstStyle/>
          <a:p>
            <a:r>
              <a:rPr lang="en-US" sz="2800" dirty="0"/>
              <a:t>Decompile bytecode from Java program on previous slide</a:t>
            </a:r>
          </a:p>
          <a:p>
            <a:pPr lvl="1"/>
            <a:r>
              <a:rPr lang="en-US" sz="2400" dirty="0"/>
              <a:t>Used </a:t>
            </a:r>
            <a:r>
              <a:rPr lang="en-US" sz="2400" dirty="0" err="1"/>
              <a:t>Fernflower</a:t>
            </a:r>
            <a:r>
              <a:rPr lang="en-US" sz="2400" dirty="0"/>
              <a:t> Java </a:t>
            </a:r>
            <a:r>
              <a:rPr lang="en-US" sz="2400" dirty="0" err="1"/>
              <a:t>decompiler</a:t>
            </a:r>
            <a:endParaRPr lang="en-US" sz="2400" dirty="0"/>
          </a:p>
          <a:p>
            <a:r>
              <a:rPr lang="en-US" sz="2800" dirty="0"/>
              <a:t>It is possible to obfuscate Java</a:t>
            </a:r>
          </a:p>
          <a:p>
            <a:pPr lvl="1"/>
            <a:r>
              <a:rPr lang="en-US" sz="2400" dirty="0"/>
              <a:t>Not too effective (homework)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8DBE4-9CB5-79A9-61EE-380E9DAA5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105</a:t>
            </a:fld>
            <a:endParaRPr lang="en-US"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4B099-6D51-BD06-615B-7C21DB572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39308"/>
            <a:ext cx="5181600" cy="43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27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F2519BD-ACDE-DA43-A97D-FFA3E8339CC9}" type="slidenum">
              <a:rPr lang="en-US" smtClean="0">
                <a:latin typeface="Times New Roman" charset="0"/>
              </a:rPr>
              <a:pPr/>
              <a:t>106</a:t>
            </a:fld>
            <a:endParaRPr lang="en-US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SRE Example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Consider a simple example (compiled code)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This example only requires disassembly (IDA Pro used here) and hex editor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Trudy disassembles to understand code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Trudy also wants to patch (modify) the code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For most real-world code, would also need a debugger (e.g., </a:t>
            </a:r>
            <a:r>
              <a:rPr lang="en-US" sz="2800" dirty="0" err="1"/>
              <a:t>OllyDbg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2B4E4CA-EA1C-C24A-ACD8-7CC18470B9FB}" type="slidenum">
              <a:rPr lang="en-US" smtClean="0">
                <a:latin typeface="Times New Roman" charset="0"/>
              </a:rPr>
              <a:pPr/>
              <a:t>107</a:t>
            </a:fld>
            <a:endParaRPr lang="en-US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Program requires serial number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But Trudy doesn’t know the serial number…</a:t>
            </a:r>
          </a:p>
        </p:txBody>
      </p:sp>
      <p:sp>
        <p:nvSpPr>
          <p:cNvPr id="123909" name="Rectangle 4"/>
          <p:cNvSpPr>
            <a:spLocks noChangeArrowheads="1"/>
          </p:cNvSpPr>
          <p:nvPr/>
        </p:nvSpPr>
        <p:spPr bwMode="auto">
          <a:xfrm>
            <a:off x="685800" y="5257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Can Trudy get serial number from exe?</a:t>
            </a:r>
          </a:p>
        </p:txBody>
      </p:sp>
      <p:pic>
        <p:nvPicPr>
          <p:cNvPr id="123910" name="Picture 5" descr="win1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" y="3048000"/>
            <a:ext cx="909447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3DE61C1F-1632-3345-BF13-BAC28755C928}" type="slidenum">
              <a:rPr lang="en-US" smtClean="0">
                <a:latin typeface="Times New Roman" charset="0"/>
              </a:rPr>
              <a:pPr/>
              <a:t>108</a:t>
            </a:fld>
            <a:endParaRPr lang="en-US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IDA Pro disassembly</a:t>
            </a:r>
          </a:p>
        </p:txBody>
      </p:sp>
      <p:pic>
        <p:nvPicPr>
          <p:cNvPr id="124933" name="Picture 4" descr="ida1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87625"/>
            <a:ext cx="7696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685800" y="5181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Looks like serial number is </a:t>
            </a:r>
            <a:r>
              <a:rPr lang="en-US" sz="3200">
                <a:latin typeface="Times-Roman" charset="0"/>
              </a:rPr>
              <a:t>S123N456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2DC7477-6626-9549-A8B1-40324147CC4C}" type="slidenum">
              <a:rPr lang="en-US" smtClean="0">
                <a:latin typeface="Times New Roman" charset="0"/>
              </a:rPr>
              <a:pPr/>
              <a:t>109</a:t>
            </a:fld>
            <a:endParaRPr lang="en-US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Try the serial number </a:t>
            </a:r>
            <a:r>
              <a:rPr lang="en-US">
                <a:latin typeface="Times-Roman" charset="0"/>
              </a:rPr>
              <a:t>S123N456</a:t>
            </a:r>
            <a:endParaRPr lang="en-US"/>
          </a:p>
        </p:txBody>
      </p:sp>
      <p:pic>
        <p:nvPicPr>
          <p:cNvPr id="125957" name="Picture 4" descr="win2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2743200"/>
            <a:ext cx="9080500" cy="18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685800" y="4724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It works!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Can Trudy do “better”?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21A587B-20AB-3742-B498-B9B25C5F23A8}" type="slidenum">
              <a:rPr lang="en-US" smtClean="0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Secure Software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software engineering, try to ensure that a program does what is intended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Secure</a:t>
            </a:r>
            <a:r>
              <a:rPr lang="en-US" sz="2800" dirty="0"/>
              <a:t> software engineering requires that software </a:t>
            </a:r>
            <a:r>
              <a:rPr lang="en-US" sz="2800" b="1" dirty="0">
                <a:solidFill>
                  <a:schemeClr val="accent2"/>
                </a:solidFill>
              </a:rPr>
              <a:t>does what is intended…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…and nothing more</a:t>
            </a:r>
            <a:endParaRPr lang="en-US" sz="2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Absolutely secure software? Dream on…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Absolute security </a:t>
            </a:r>
            <a:r>
              <a:rPr lang="en-US" sz="2400" b="1" i="1" dirty="0"/>
              <a:t>anywhere</a:t>
            </a:r>
            <a:r>
              <a:rPr lang="en-US" sz="2400" baseline="-25000" dirty="0"/>
              <a:t>  </a:t>
            </a:r>
            <a:r>
              <a:rPr lang="en-US" sz="2400" dirty="0"/>
              <a:t>is impossible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we manage software risks?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07AD87D2-CA98-1246-B0A2-E784ABF12AAA}" type="slidenum">
              <a:rPr lang="en-US" smtClean="0">
                <a:latin typeface="Times New Roman" charset="0"/>
              </a:rPr>
              <a:pPr/>
              <a:t>110</a:t>
            </a:fld>
            <a:endParaRPr lang="en-US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Again, IDA Pro disassembly</a:t>
            </a:r>
          </a:p>
        </p:txBody>
      </p:sp>
      <p:pic>
        <p:nvPicPr>
          <p:cNvPr id="126981" name="Picture 4" descr="ida1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7315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5" descr="ida2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65738"/>
            <a:ext cx="6629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6"/>
          <p:cNvSpPr>
            <a:spLocks noChangeArrowheads="1"/>
          </p:cNvSpPr>
          <p:nvPr/>
        </p:nvSpPr>
        <p:spPr bwMode="auto">
          <a:xfrm>
            <a:off x="685800" y="4572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And hex view…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5BBD16D-A89F-F342-8632-1FD5935FAB37}" type="slidenum">
              <a:rPr lang="en-US" smtClean="0">
                <a:latin typeface="Times New Roman" charset="0"/>
              </a:rPr>
              <a:pPr/>
              <a:t>111</a:t>
            </a:fld>
            <a:endParaRPr lang="en-US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28004" name="Rectangle 6"/>
          <p:cNvSpPr>
            <a:spLocks noChangeArrowheads="1"/>
          </p:cNvSpPr>
          <p:nvPr/>
        </p:nvSpPr>
        <p:spPr bwMode="auto">
          <a:xfrm>
            <a:off x="685800" y="3581400"/>
            <a:ext cx="792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latin typeface="Times-Roman" charset="0"/>
              </a:rPr>
              <a:t>“test </a:t>
            </a:r>
            <a:r>
              <a:rPr lang="en-US" sz="2800" dirty="0" err="1">
                <a:latin typeface="Times-Roman" charset="0"/>
              </a:rPr>
              <a:t>eax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 err="1">
                <a:latin typeface="Times-Roman" charset="0"/>
              </a:rPr>
              <a:t>eax</a:t>
            </a:r>
            <a:r>
              <a:rPr lang="en-US" sz="2800" dirty="0">
                <a:latin typeface="Times-Roman" charset="0"/>
              </a:rPr>
              <a:t>”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AND</a:t>
            </a:r>
            <a:r>
              <a:rPr lang="en-US" sz="2800" dirty="0"/>
              <a:t> of </a:t>
            </a:r>
            <a:r>
              <a:rPr lang="en-US" sz="2800" dirty="0" err="1">
                <a:latin typeface="Times-Roman" charset="0"/>
              </a:rPr>
              <a:t>eax</a:t>
            </a:r>
            <a:r>
              <a:rPr lang="en-US" sz="2800" dirty="0"/>
              <a:t> with itself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So, zero flag set only if </a:t>
            </a:r>
            <a:r>
              <a:rPr lang="en-US" dirty="0" err="1">
                <a:latin typeface="Times-Roman" charset="0"/>
                <a:ea typeface="ＭＳ Ｐゴシック" charset="-128"/>
                <a:cs typeface="ＭＳ Ｐゴシック" charset="-128"/>
              </a:rPr>
              <a:t>eax</a:t>
            </a:r>
            <a:r>
              <a:rPr lang="en-US" dirty="0">
                <a:ea typeface="ＭＳ Ｐゴシック" charset="-128"/>
                <a:cs typeface="ＭＳ Ｐゴシック" charset="-128"/>
              </a:rPr>
              <a:t> is 0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If </a:t>
            </a:r>
            <a:r>
              <a:rPr lang="en-US" dirty="0">
                <a:latin typeface="Times-Roman" charset="0"/>
                <a:ea typeface="ＭＳ Ｐゴシック" charset="-128"/>
                <a:cs typeface="ＭＳ Ｐゴシック" charset="-128"/>
              </a:rPr>
              <a:t>test</a:t>
            </a:r>
            <a:r>
              <a:rPr lang="en-US" dirty="0">
                <a:ea typeface="ＭＳ Ｐゴシック" charset="-128"/>
                <a:cs typeface="ＭＳ Ｐゴシック" charset="-128"/>
              </a:rPr>
              <a:t> yields 0, then </a:t>
            </a:r>
            <a:r>
              <a:rPr lang="en-US" dirty="0" err="1">
                <a:latin typeface="Times-Roman" charset="0"/>
                <a:ea typeface="ＭＳ Ｐゴシック" charset="-128"/>
                <a:cs typeface="ＭＳ Ｐゴシック" charset="-128"/>
              </a:rPr>
              <a:t>jz</a:t>
            </a:r>
            <a:r>
              <a:rPr lang="en-US" dirty="0">
                <a:ea typeface="ＭＳ Ｐゴシック" charset="-128"/>
                <a:cs typeface="ＭＳ Ｐゴシック" charset="-128"/>
              </a:rPr>
              <a:t> is true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Trudy wants </a:t>
            </a:r>
            <a:r>
              <a:rPr lang="en-US" sz="2800" dirty="0" err="1">
                <a:latin typeface="Times-ROman"/>
                <a:cs typeface="Times-ROman"/>
              </a:rPr>
              <a:t>jz</a:t>
            </a:r>
            <a:r>
              <a:rPr lang="en-US" sz="2800" dirty="0"/>
              <a:t> to always be true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Can Trudy patch exe so </a:t>
            </a:r>
            <a:r>
              <a:rPr lang="en-US" sz="2800" dirty="0" err="1">
                <a:latin typeface="Times-Roman" charset="0"/>
              </a:rPr>
              <a:t>jz</a:t>
            </a:r>
            <a:r>
              <a:rPr lang="en-US" sz="2800" dirty="0"/>
              <a:t> always holds?</a:t>
            </a:r>
          </a:p>
        </p:txBody>
      </p:sp>
      <p:pic>
        <p:nvPicPr>
          <p:cNvPr id="128005" name="Picture 7" descr="ida1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74788"/>
            <a:ext cx="64008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48276C6-506A-8F49-8FBA-B7B12A14DC38}" type="slidenum">
              <a:rPr lang="en-US" smtClean="0">
                <a:latin typeface="Times New Roman" charset="0"/>
              </a:rPr>
              <a:pPr/>
              <a:t>112</a:t>
            </a:fld>
            <a:endParaRPr lang="en-US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343400"/>
            <a:ext cx="6629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/>
              <a:t>	</a:t>
            </a:r>
            <a:r>
              <a:rPr lang="en-US" sz="2800" b="1">
                <a:solidFill>
                  <a:schemeClr val="accent2"/>
                </a:solidFill>
              </a:rPr>
              <a:t>Assembly</a:t>
            </a:r>
            <a:r>
              <a:rPr lang="en-US" sz="2800"/>
              <a:t>			</a:t>
            </a:r>
            <a:r>
              <a:rPr lang="en-US" sz="2800" b="1">
                <a:solidFill>
                  <a:schemeClr val="accent2"/>
                </a:solidFill>
              </a:rPr>
              <a:t>Hex</a:t>
            </a:r>
            <a:endParaRPr lang="en-US" sz="28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/>
              <a:t>	</a:t>
            </a:r>
            <a:r>
              <a:rPr lang="en-US" sz="2800">
                <a:latin typeface="Times-Roman" charset="0"/>
              </a:rPr>
              <a:t>test 	eax,eax 		85 C0 …</a:t>
            </a:r>
            <a:endParaRPr lang="en-US" sz="28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/>
              <a:t>	</a:t>
            </a:r>
            <a:r>
              <a:rPr lang="en-US" sz="2800">
                <a:latin typeface="Times-Roman" charset="0"/>
              </a:rPr>
              <a:t>xor	 	eax,eax 		33 C0 …</a:t>
            </a:r>
            <a:endParaRPr lang="en-US" sz="2800"/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1143000" y="4343400"/>
            <a:ext cx="6248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49" name="Line 5"/>
          <p:cNvSpPr>
            <a:spLocks noChangeShapeType="1"/>
          </p:cNvSpPr>
          <p:nvPr/>
        </p:nvSpPr>
        <p:spPr bwMode="auto">
          <a:xfrm>
            <a:off x="1143000" y="4876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1" name="Rectangle 6"/>
          <p:cNvSpPr>
            <a:spLocks noChangeArrowheads="1"/>
          </p:cNvSpPr>
          <p:nvPr/>
        </p:nvSpPr>
        <p:spPr bwMode="auto">
          <a:xfrm>
            <a:off x="685800" y="12954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Can Trudy patch exe so that </a:t>
            </a:r>
            <a:r>
              <a:rPr lang="en-US" sz="2800">
                <a:latin typeface="Times-Roman" charset="0"/>
              </a:rPr>
              <a:t>jz</a:t>
            </a:r>
            <a:r>
              <a:rPr lang="en-US" sz="2800"/>
              <a:t> always true?</a:t>
            </a:r>
          </a:p>
        </p:txBody>
      </p:sp>
      <p:pic>
        <p:nvPicPr>
          <p:cNvPr id="129032" name="Picture 7" descr="ida1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64008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52" name="Rectangle 8"/>
          <p:cNvSpPr>
            <a:spLocks noChangeArrowheads="1"/>
          </p:cNvSpPr>
          <p:nvPr/>
        </p:nvSpPr>
        <p:spPr bwMode="auto">
          <a:xfrm>
            <a:off x="2776538" y="3352800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-Roman" charset="0"/>
              </a:rPr>
              <a:t>xor</a:t>
            </a:r>
            <a:endParaRPr lang="en-US"/>
          </a:p>
        </p:txBody>
      </p:sp>
      <p:sp>
        <p:nvSpPr>
          <p:cNvPr id="543753" name="Rectangle 9"/>
          <p:cNvSpPr>
            <a:spLocks noChangeArrowheads="1"/>
          </p:cNvSpPr>
          <p:nvPr/>
        </p:nvSpPr>
        <p:spPr bwMode="auto">
          <a:xfrm>
            <a:off x="4495800" y="3435350"/>
            <a:ext cx="19986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ym typeface="Symbol" charset="2"/>
              </a:rPr>
              <a:t> </a:t>
            </a:r>
            <a:r>
              <a:rPr lang="en-US" sz="1600" b="1">
                <a:latin typeface="Times-Roman" charset="0"/>
                <a:sym typeface="Symbol" charset="2"/>
              </a:rPr>
              <a:t>jz</a:t>
            </a:r>
            <a:r>
              <a:rPr lang="en-US" sz="1600" b="1">
                <a:sym typeface="Symbol" charset="2"/>
              </a:rPr>
              <a:t> always true!!!</a:t>
            </a:r>
            <a:endParaRPr lang="en-US"/>
          </a:p>
        </p:txBody>
      </p:sp>
      <p:sp>
        <p:nvSpPr>
          <p:cNvPr id="543754" name="Line 10"/>
          <p:cNvSpPr>
            <a:spLocks noChangeShapeType="1"/>
          </p:cNvSpPr>
          <p:nvPr/>
        </p:nvSpPr>
        <p:spPr bwMode="auto">
          <a:xfrm>
            <a:off x="4876800" y="4343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 autoUpdateAnimBg="0" advAuto="0"/>
      <p:bldP spid="543748" grpId="0" animBg="1"/>
      <p:bldP spid="543749" grpId="0" animBg="1"/>
      <p:bldP spid="543752" grpId="0" autoUpdateAnimBg="0"/>
      <p:bldP spid="543753" grpId="0" autoUpdateAnimBg="0"/>
      <p:bldP spid="54375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B1080BD-ED43-E54E-BD12-4803F883F3EE}" type="slidenum">
              <a:rPr lang="en-US" smtClean="0">
                <a:latin typeface="Times New Roman" charset="0"/>
              </a:rPr>
              <a:pPr/>
              <a:t>113</a:t>
            </a:fld>
            <a:endParaRPr lang="en-US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Can edit </a:t>
            </a:r>
            <a:r>
              <a:rPr lang="en-US" dirty="0" err="1"/>
              <a:t>serial.exe</a:t>
            </a:r>
            <a:r>
              <a:rPr lang="en-US" dirty="0"/>
              <a:t> with hex editor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420688" y="2968625"/>
            <a:ext cx="13319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serial.exe</a:t>
            </a:r>
            <a:endParaRPr lang="en-US"/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76200" y="4400550"/>
            <a:ext cx="19907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serialPatch.exe</a:t>
            </a:r>
            <a:endParaRPr lang="en-US"/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685800" y="52578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Save as serialPatch.exe</a:t>
            </a:r>
          </a:p>
        </p:txBody>
      </p:sp>
      <p:sp>
        <p:nvSpPr>
          <p:cNvPr id="130056" name="Line 7"/>
          <p:cNvSpPr>
            <a:spLocks noChangeShapeType="1"/>
          </p:cNvSpPr>
          <p:nvPr/>
        </p:nvSpPr>
        <p:spPr bwMode="auto">
          <a:xfrm>
            <a:off x="685800" y="396240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057" name="Picture 8" descr="hex1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67000"/>
            <a:ext cx="571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8" name="Picture 9" descr="hex2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138613"/>
            <a:ext cx="57150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8617961-B1A3-464A-9BF6-E9888DF11BF4}" type="slidenum">
              <a:rPr lang="en-US" smtClean="0">
                <a:latin typeface="Times New Roman" charset="0"/>
              </a:rPr>
              <a:pPr/>
              <a:t>114</a:t>
            </a:fld>
            <a:endParaRPr lang="en-US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1371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Any</a:t>
            </a:r>
            <a:r>
              <a:rPr lang="en-US" dirty="0"/>
              <a:t> “serial number” now works!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Very convenient for Trudy</a:t>
            </a:r>
          </a:p>
        </p:txBody>
      </p:sp>
      <p:pic>
        <p:nvPicPr>
          <p:cNvPr id="131077" name="Picture 4" descr="win3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5650"/>
            <a:ext cx="9134856" cy="17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43AFE2E-5C51-2647-A337-143C90AEDE00}" type="slidenum">
              <a:rPr lang="en-US" smtClean="0">
                <a:latin typeface="Times New Roman" charset="0"/>
              </a:rPr>
              <a:pPr/>
              <a:t>115</a:t>
            </a:fld>
            <a:endParaRPr lang="en-US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SRE Example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Back to IDA Pro disassembly…</a:t>
            </a:r>
          </a:p>
        </p:txBody>
      </p:sp>
      <p:pic>
        <p:nvPicPr>
          <p:cNvPr id="132101" name="Picture 4" descr="idaPatch.jpg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308475"/>
            <a:ext cx="6400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5" descr="ida1.jpg                                                       00146E0C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64008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Rectangle 6"/>
          <p:cNvSpPr>
            <a:spLocks noChangeArrowheads="1"/>
          </p:cNvSpPr>
          <p:nvPr/>
        </p:nvSpPr>
        <p:spPr bwMode="auto">
          <a:xfrm>
            <a:off x="533400" y="2754313"/>
            <a:ext cx="13319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serial.exe</a:t>
            </a:r>
          </a:p>
        </p:txBody>
      </p:sp>
      <p:sp>
        <p:nvSpPr>
          <p:cNvPr id="132104" name="Rectangle 7"/>
          <p:cNvSpPr>
            <a:spLocks noChangeArrowheads="1"/>
          </p:cNvSpPr>
          <p:nvPr/>
        </p:nvSpPr>
        <p:spPr bwMode="auto">
          <a:xfrm>
            <a:off x="228600" y="4964113"/>
            <a:ext cx="19907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serialPatch.exe</a:t>
            </a:r>
          </a:p>
        </p:txBody>
      </p:sp>
      <p:sp>
        <p:nvSpPr>
          <p:cNvPr id="132105" name="Line 8"/>
          <p:cNvSpPr>
            <a:spLocks noChangeShapeType="1"/>
          </p:cNvSpPr>
          <p:nvPr/>
        </p:nvSpPr>
        <p:spPr bwMode="auto">
          <a:xfrm>
            <a:off x="304800" y="4114800"/>
            <a:ext cx="861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61383F96-B017-8548-ADBC-8D34D8A702BC}" type="slidenum">
              <a:rPr lang="en-US" smtClean="0">
                <a:latin typeface="Times New Roman" charset="0"/>
              </a:rPr>
              <a:pPr/>
              <a:t>116</a:t>
            </a:fld>
            <a:endParaRPr lang="en-US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SRE Attack Mitigation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Impossible</a:t>
            </a:r>
            <a:r>
              <a:rPr lang="en-US" sz="2800" dirty="0"/>
              <a:t> to prevent SRE on open systems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Can we make such attacks more difficult?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Anti-disassembly techniques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To confuse static view of code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Anti-debugging techniques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To confuse dynamic view of code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Tamper-resistance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Code checks itself to detect tampering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Code obfuscation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Make code more difficult to understand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A1BDA42-B370-1B4F-ABE8-EE5B92E6A328}" type="slidenum">
              <a:rPr lang="en-US" smtClean="0">
                <a:latin typeface="Times New Roman" charset="0"/>
              </a:rPr>
              <a:pPr/>
              <a:t>117</a:t>
            </a:fld>
            <a:endParaRPr lang="en-US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Anti-disassembly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Anti-disassembly methods include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Encrypted or “packed” object code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False disassembly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Self-modifying code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Many other techniques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</a:t>
            </a:r>
            <a:r>
              <a:rPr lang="en-US" sz="2800" b="1" dirty="0">
                <a:solidFill>
                  <a:schemeClr val="accent2"/>
                </a:solidFill>
              </a:rPr>
              <a:t>prevents</a:t>
            </a:r>
            <a:r>
              <a:rPr lang="en-US" sz="2800" dirty="0"/>
              <a:t> disassembly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need plaintext </a:t>
            </a:r>
            <a:r>
              <a:rPr lang="en-US" sz="2400" dirty="0" err="1"/>
              <a:t>decryptor</a:t>
            </a:r>
            <a:r>
              <a:rPr lang="en-US" sz="2400" dirty="0"/>
              <a:t> to decrypt code!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Same problem as with polymorphic viruses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9CCB54F-9029-FA47-AB77-606844E1EF34}" type="slidenum">
              <a:rPr lang="en-US" smtClean="0">
                <a:latin typeface="Times New Roman" charset="0"/>
              </a:rPr>
              <a:pPr/>
              <a:t>118</a:t>
            </a:fld>
            <a:endParaRPr lang="en-US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Anti-disassembly Example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Suppose actual code instructions are</a:t>
            </a:r>
            <a:endParaRPr lang="en-US" sz="2800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685800" y="3200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What a “dumb” </a:t>
            </a:r>
            <a:r>
              <a:rPr lang="en-US" sz="3200" dirty="0" err="1"/>
              <a:t>disassembler</a:t>
            </a:r>
            <a:r>
              <a:rPr lang="en-US" sz="3200" dirty="0"/>
              <a:t> sees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128713" y="236696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1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3857625" y="23622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3</a:t>
            </a: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997075" y="23622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jmp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2930525" y="2362200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junk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4619625" y="23622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4</a:t>
            </a:r>
          </a:p>
        </p:txBody>
      </p:sp>
      <p:sp>
        <p:nvSpPr>
          <p:cNvPr id="135179" name="Rectangle 10"/>
          <p:cNvSpPr>
            <a:spLocks noChangeArrowheads="1"/>
          </p:cNvSpPr>
          <p:nvPr/>
        </p:nvSpPr>
        <p:spPr bwMode="auto">
          <a:xfrm>
            <a:off x="1066800" y="2286000"/>
            <a:ext cx="70104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0" name="Line 11"/>
          <p:cNvSpPr>
            <a:spLocks noChangeShapeType="1"/>
          </p:cNvSpPr>
          <p:nvPr/>
        </p:nvSpPr>
        <p:spPr bwMode="auto">
          <a:xfrm>
            <a:off x="19050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1" name="Line 12"/>
          <p:cNvSpPr>
            <a:spLocks noChangeShapeType="1"/>
          </p:cNvSpPr>
          <p:nvPr/>
        </p:nvSpPr>
        <p:spPr bwMode="auto">
          <a:xfrm>
            <a:off x="26670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2" name="Line 13"/>
          <p:cNvSpPr>
            <a:spLocks noChangeShapeType="1"/>
          </p:cNvSpPr>
          <p:nvPr/>
        </p:nvSpPr>
        <p:spPr bwMode="auto">
          <a:xfrm>
            <a:off x="3857625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3" name="Line 14"/>
          <p:cNvSpPr>
            <a:spLocks noChangeShapeType="1"/>
          </p:cNvSpPr>
          <p:nvPr/>
        </p:nvSpPr>
        <p:spPr bwMode="auto">
          <a:xfrm>
            <a:off x="4619625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4" name="Line 15"/>
          <p:cNvSpPr>
            <a:spLocks noChangeShapeType="1"/>
          </p:cNvSpPr>
          <p:nvPr/>
        </p:nvSpPr>
        <p:spPr bwMode="auto">
          <a:xfrm>
            <a:off x="5381625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5" name="Rectangle 16"/>
          <p:cNvSpPr>
            <a:spLocks noChangeArrowheads="1"/>
          </p:cNvSpPr>
          <p:nvPr/>
        </p:nvSpPr>
        <p:spPr bwMode="auto">
          <a:xfrm>
            <a:off x="5562600" y="228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-Roman" charset="0"/>
              </a:rPr>
              <a:t>…</a:t>
            </a:r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1128713" y="411956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1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4149725" y="411480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-Roman" charset="0"/>
              </a:rPr>
              <a:t>inst 5</a:t>
            </a:r>
            <a:endParaRPr lang="en-US" sz="2000">
              <a:latin typeface="Times-Roman" charset="0"/>
            </a:endParaRP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1905000" y="41148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2622550" y="411480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-Roman" charset="0"/>
              </a:rPr>
              <a:t>inst 3</a:t>
            </a:r>
            <a:endParaRPr lang="en-US" sz="2000">
              <a:latin typeface="Times-Roman" charset="0"/>
            </a:endParaRPr>
          </a:p>
        </p:txBody>
      </p:sp>
      <p:sp>
        <p:nvSpPr>
          <p:cNvPr id="296981" name="Rectangle 21"/>
          <p:cNvSpPr>
            <a:spLocks noChangeArrowheads="1"/>
          </p:cNvSpPr>
          <p:nvPr/>
        </p:nvSpPr>
        <p:spPr bwMode="auto">
          <a:xfrm>
            <a:off x="3390900" y="411480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-Roman" charset="0"/>
              </a:rPr>
              <a:t>inst 4</a:t>
            </a:r>
            <a:endParaRPr lang="en-US" sz="2000">
              <a:latin typeface="Times-Roman" charset="0"/>
            </a:endParaRPr>
          </a:p>
        </p:txBody>
      </p:sp>
      <p:sp>
        <p:nvSpPr>
          <p:cNvPr id="296982" name="Rectangle 22"/>
          <p:cNvSpPr>
            <a:spLocks noChangeArrowheads="1"/>
          </p:cNvSpPr>
          <p:nvPr/>
        </p:nvSpPr>
        <p:spPr bwMode="auto">
          <a:xfrm>
            <a:off x="4908550" y="411480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-Roman" charset="0"/>
              </a:rPr>
              <a:t>inst 6</a:t>
            </a:r>
            <a:endParaRPr lang="en-US" sz="2000">
              <a:latin typeface="Times-Roman" charset="0"/>
            </a:endParaRPr>
          </a:p>
        </p:txBody>
      </p:sp>
      <p:sp>
        <p:nvSpPr>
          <p:cNvPr id="296983" name="Rectangle 23"/>
          <p:cNvSpPr>
            <a:spLocks noChangeArrowheads="1"/>
          </p:cNvSpPr>
          <p:nvPr/>
        </p:nvSpPr>
        <p:spPr bwMode="auto">
          <a:xfrm>
            <a:off x="1066800" y="4038600"/>
            <a:ext cx="70104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Line 24"/>
          <p:cNvSpPr>
            <a:spLocks noChangeShapeType="1"/>
          </p:cNvSpPr>
          <p:nvPr/>
        </p:nvSpPr>
        <p:spPr bwMode="auto">
          <a:xfrm>
            <a:off x="19050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5" name="Line 25"/>
          <p:cNvSpPr>
            <a:spLocks noChangeShapeType="1"/>
          </p:cNvSpPr>
          <p:nvPr/>
        </p:nvSpPr>
        <p:spPr bwMode="auto">
          <a:xfrm>
            <a:off x="26670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6" name="Line 26"/>
          <p:cNvSpPr>
            <a:spLocks noChangeShapeType="1"/>
          </p:cNvSpPr>
          <p:nvPr/>
        </p:nvSpPr>
        <p:spPr bwMode="auto">
          <a:xfrm>
            <a:off x="34290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7" name="Line 27"/>
          <p:cNvSpPr>
            <a:spLocks noChangeShapeType="1"/>
          </p:cNvSpPr>
          <p:nvPr/>
        </p:nvSpPr>
        <p:spPr bwMode="auto">
          <a:xfrm>
            <a:off x="41910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8" name="Line 28"/>
          <p:cNvSpPr>
            <a:spLocks noChangeShapeType="1"/>
          </p:cNvSpPr>
          <p:nvPr/>
        </p:nvSpPr>
        <p:spPr bwMode="auto">
          <a:xfrm>
            <a:off x="49530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9" name="Line 29"/>
          <p:cNvSpPr>
            <a:spLocks noChangeShapeType="1"/>
          </p:cNvSpPr>
          <p:nvPr/>
        </p:nvSpPr>
        <p:spPr bwMode="auto">
          <a:xfrm>
            <a:off x="57150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583565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-Roman" charset="0"/>
              </a:rPr>
              <a:t>…</a:t>
            </a:r>
          </a:p>
        </p:txBody>
      </p:sp>
      <p:sp>
        <p:nvSpPr>
          <p:cNvPr id="296991" name="Line 31"/>
          <p:cNvSpPr>
            <a:spLocks noChangeShapeType="1"/>
          </p:cNvSpPr>
          <p:nvPr/>
        </p:nvSpPr>
        <p:spPr bwMode="auto">
          <a:xfrm>
            <a:off x="2362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2" name="Line 32"/>
          <p:cNvSpPr>
            <a:spLocks noChangeShapeType="1"/>
          </p:cNvSpPr>
          <p:nvPr/>
        </p:nvSpPr>
        <p:spPr bwMode="auto">
          <a:xfrm>
            <a:off x="2362200" y="3048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3" name="Line 33"/>
          <p:cNvSpPr>
            <a:spLocks noChangeShapeType="1"/>
          </p:cNvSpPr>
          <p:nvPr/>
        </p:nvSpPr>
        <p:spPr bwMode="auto">
          <a:xfrm flipV="1">
            <a:off x="3886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685800" y="48768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This is example of “false disassembly”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Persistent attacker will figure it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utoUpdateAnimBg="0"/>
      <p:bldP spid="296965" grpId="0" autoUpdateAnimBg="0"/>
      <p:bldP spid="296966" grpId="0" autoUpdateAnimBg="0"/>
      <p:bldP spid="296967" grpId="0" autoUpdateAnimBg="0"/>
      <p:bldP spid="296968" grpId="0" autoUpdateAnimBg="0"/>
      <p:bldP spid="296969" grpId="0" autoUpdateAnimBg="0"/>
      <p:bldP spid="296977" grpId="0" autoUpdateAnimBg="0"/>
      <p:bldP spid="296978" grpId="0" autoUpdateAnimBg="0"/>
      <p:bldP spid="296979" grpId="0" autoUpdateAnimBg="0"/>
      <p:bldP spid="296980" grpId="0" autoUpdateAnimBg="0"/>
      <p:bldP spid="296981" grpId="0" autoUpdateAnimBg="0"/>
      <p:bldP spid="296982" grpId="0" autoUpdateAnimBg="0"/>
      <p:bldP spid="296983" grpId="0" animBg="1"/>
      <p:bldP spid="296984" grpId="0" animBg="1"/>
      <p:bldP spid="296985" grpId="0" animBg="1"/>
      <p:bldP spid="296986" grpId="0" animBg="1"/>
      <p:bldP spid="296987" grpId="0" animBg="1"/>
      <p:bldP spid="296988" grpId="0" animBg="1"/>
      <p:bldP spid="296989" grpId="0" animBg="1"/>
      <p:bldP spid="296990" grpId="0" autoUpdateAnimBg="0"/>
      <p:bldP spid="296991" grpId="0" animBg="1"/>
      <p:bldP spid="296992" grpId="0" animBg="1"/>
      <p:bldP spid="296993" grpId="0" animBg="1"/>
      <p:bldP spid="296994" grpId="0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0E6F7F3-0B43-B043-82BF-8555F81130F0}" type="slidenum">
              <a:rPr lang="en-US" smtClean="0">
                <a:latin typeface="Times New Roman" charset="0"/>
              </a:rPr>
              <a:pPr/>
              <a:t>119</a:t>
            </a:fld>
            <a:endParaRPr lang="en-US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Anti-debugging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572000"/>
          </a:xfrm>
        </p:spPr>
        <p:txBody>
          <a:bodyPr/>
          <a:lstStyle/>
          <a:p>
            <a:pPr eaLnBrk="1" hangingPunct="1"/>
            <a:r>
              <a:rPr lang="en-US" sz="2800" dirty="0" err="1"/>
              <a:t>IsDebuggerPresent</a:t>
            </a:r>
            <a:r>
              <a:rPr lang="en-US" sz="2800" dirty="0"/>
              <a:t>() function</a:t>
            </a:r>
          </a:p>
          <a:p>
            <a:pPr eaLnBrk="1" hangingPunct="1"/>
            <a:r>
              <a:rPr lang="en-US" sz="2800" dirty="0"/>
              <a:t>Can also monitor for </a:t>
            </a:r>
          </a:p>
          <a:p>
            <a:pPr lvl="1" eaLnBrk="1" hangingPunct="1"/>
            <a:r>
              <a:rPr lang="en-US" sz="2400" dirty="0"/>
              <a:t>Use of debug registers</a:t>
            </a:r>
          </a:p>
          <a:p>
            <a:pPr lvl="1" eaLnBrk="1" hangingPunct="1"/>
            <a:r>
              <a:rPr lang="en-US" sz="2400" dirty="0"/>
              <a:t>Inserted breakpoints</a:t>
            </a:r>
          </a:p>
          <a:p>
            <a:pPr eaLnBrk="1" hangingPunct="1"/>
            <a:r>
              <a:rPr lang="en-US" sz="2800" dirty="0"/>
              <a:t>Debuggers don’t handle </a:t>
            </a:r>
            <a:r>
              <a:rPr lang="en-US" sz="2800" b="1" i="1" dirty="0"/>
              <a:t>threads</a:t>
            </a:r>
            <a:r>
              <a:rPr lang="en-US" sz="2800" dirty="0"/>
              <a:t> </a:t>
            </a:r>
            <a:r>
              <a:rPr lang="en-US" sz="2800" baseline="-25000" dirty="0"/>
              <a:t> </a:t>
            </a:r>
            <a:r>
              <a:rPr lang="en-US" sz="2800" dirty="0"/>
              <a:t>well</a:t>
            </a:r>
          </a:p>
          <a:p>
            <a:pPr lvl="1" eaLnBrk="1" hangingPunct="1"/>
            <a:r>
              <a:rPr lang="en-US" sz="2400" dirty="0"/>
              <a:t>Interacting threads may confuse debugger…</a:t>
            </a:r>
          </a:p>
          <a:p>
            <a:pPr lvl="1" eaLnBrk="1" hangingPunct="1"/>
            <a:r>
              <a:rPr lang="en-US" sz="2400" dirty="0"/>
              <a:t>…and therefore, confuse attacker</a:t>
            </a:r>
          </a:p>
          <a:p>
            <a:pPr eaLnBrk="1" hangingPunct="1"/>
            <a:r>
              <a:rPr lang="en-US" sz="2800" dirty="0"/>
              <a:t>Many other debugger-unfriendly tricks</a:t>
            </a:r>
          </a:p>
          <a:p>
            <a:pPr lvl="1" eaLnBrk="1" hangingPunct="1"/>
            <a:r>
              <a:rPr lang="en-US" sz="2400" dirty="0"/>
              <a:t>See next slide for one example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B7A076F-771A-6C43-80BA-39A4E6CD37CD}" type="slidenum">
              <a:rPr lang="en-US" smtClean="0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 Flaws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Program flaws are </a:t>
            </a:r>
            <a:r>
              <a:rPr lang="en-US" b="1" dirty="0">
                <a:solidFill>
                  <a:schemeClr val="hlink"/>
                </a:solidFill>
              </a:rPr>
              <a:t>unintentional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 can still create security risks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We’ll consider 3 types of flaws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Buffer overflow (smashing the stack)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Incomplete mediation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Race conditions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These are the most common flaws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FB9C5AF8-398A-B442-9DF8-CFEA2C26057A}" type="slidenum">
              <a:rPr lang="en-US" smtClean="0">
                <a:latin typeface="Times New Roman" charset="0"/>
              </a:rPr>
              <a:pPr/>
              <a:t>120</a:t>
            </a:fld>
            <a:endParaRPr lang="en-US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Anti-debugger Example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848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when </a:t>
            </a:r>
            <a:r>
              <a:rPr lang="en-US" sz="2800" b="1" dirty="0">
                <a:solidFill>
                  <a:schemeClr val="accent2"/>
                </a:solidFill>
              </a:rPr>
              <a:t>program</a:t>
            </a:r>
            <a:r>
              <a:rPr lang="en-US" sz="2800" dirty="0"/>
              <a:t> gets </a:t>
            </a:r>
            <a:r>
              <a:rPr lang="en-US" sz="2800" dirty="0">
                <a:latin typeface="Times-Roman" charset="0"/>
              </a:rPr>
              <a:t>inst 1</a:t>
            </a:r>
            <a:r>
              <a:rPr lang="en-US" sz="2800" dirty="0"/>
              <a:t>, it pre-fetches </a:t>
            </a:r>
            <a:r>
              <a:rPr lang="en-US" sz="2800" dirty="0">
                <a:latin typeface="Times-Roman" charset="0"/>
              </a:rPr>
              <a:t>inst 2</a:t>
            </a:r>
            <a:r>
              <a:rPr lang="en-US" sz="2800" dirty="0"/>
              <a:t>, </a:t>
            </a:r>
            <a:r>
              <a:rPr lang="en-US" sz="2800" dirty="0">
                <a:latin typeface="Times-Roman" charset="0"/>
              </a:rPr>
              <a:t>inst 3</a:t>
            </a:r>
            <a:r>
              <a:rPr lang="en-US" sz="2800" dirty="0"/>
              <a:t>, and </a:t>
            </a:r>
            <a:r>
              <a:rPr lang="en-US" sz="2800" dirty="0">
                <a:latin typeface="Times-Roman" charset="0"/>
              </a:rPr>
              <a:t>inst 4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This is done to increase efficiency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when </a:t>
            </a:r>
            <a:r>
              <a:rPr lang="en-US" sz="2800" b="1" dirty="0">
                <a:solidFill>
                  <a:schemeClr val="accent2"/>
                </a:solidFill>
              </a:rPr>
              <a:t>debugger</a:t>
            </a:r>
            <a:r>
              <a:rPr lang="en-US" sz="2800" dirty="0"/>
              <a:t> executes </a:t>
            </a:r>
            <a:r>
              <a:rPr lang="en-US" sz="2800" dirty="0">
                <a:latin typeface="Times-Roman" charset="0"/>
              </a:rPr>
              <a:t>inst 1</a:t>
            </a:r>
            <a:r>
              <a:rPr lang="en-US" sz="2800" dirty="0"/>
              <a:t>, it does </a:t>
            </a:r>
            <a:r>
              <a:rPr lang="en-US" sz="2800" b="1" i="1" dirty="0"/>
              <a:t>not</a:t>
            </a:r>
            <a:r>
              <a:rPr lang="en-US" sz="2800" baseline="30000" dirty="0"/>
              <a:t>  </a:t>
            </a:r>
            <a:r>
              <a:rPr lang="en-US" sz="2800" dirty="0"/>
              <a:t>pre-fetch instructions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 we use this difference to confuse the debugger?</a:t>
            </a:r>
          </a:p>
        </p:txBody>
      </p:sp>
      <p:sp>
        <p:nvSpPr>
          <p:cNvPr id="137221" name="Rectangle 4"/>
          <p:cNvSpPr>
            <a:spLocks noChangeArrowheads="1"/>
          </p:cNvSpPr>
          <p:nvPr/>
        </p:nvSpPr>
        <p:spPr bwMode="auto">
          <a:xfrm>
            <a:off x="1128713" y="206216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1</a:t>
            </a:r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4191000" y="2057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5</a:t>
            </a:r>
          </a:p>
        </p:txBody>
      </p:sp>
      <p:sp>
        <p:nvSpPr>
          <p:cNvPr id="137223" name="Rectangle 6"/>
          <p:cNvSpPr>
            <a:spLocks noChangeArrowheads="1"/>
          </p:cNvSpPr>
          <p:nvPr/>
        </p:nvSpPr>
        <p:spPr bwMode="auto">
          <a:xfrm>
            <a:off x="1905000" y="2057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2</a:t>
            </a:r>
          </a:p>
        </p:txBody>
      </p:sp>
      <p:sp>
        <p:nvSpPr>
          <p:cNvPr id="137224" name="Rectangle 7"/>
          <p:cNvSpPr>
            <a:spLocks noChangeArrowheads="1"/>
          </p:cNvSpPr>
          <p:nvPr/>
        </p:nvSpPr>
        <p:spPr bwMode="auto">
          <a:xfrm>
            <a:off x="2659063" y="2057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3</a:t>
            </a:r>
          </a:p>
        </p:txBody>
      </p:sp>
      <p:sp>
        <p:nvSpPr>
          <p:cNvPr id="137225" name="Rectangle 8"/>
          <p:cNvSpPr>
            <a:spLocks noChangeArrowheads="1"/>
          </p:cNvSpPr>
          <p:nvPr/>
        </p:nvSpPr>
        <p:spPr bwMode="auto">
          <a:xfrm>
            <a:off x="3429000" y="2057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4</a:t>
            </a:r>
          </a:p>
        </p:txBody>
      </p:sp>
      <p:sp>
        <p:nvSpPr>
          <p:cNvPr id="137226" name="Rectangle 9"/>
          <p:cNvSpPr>
            <a:spLocks noChangeArrowheads="1"/>
          </p:cNvSpPr>
          <p:nvPr/>
        </p:nvSpPr>
        <p:spPr bwMode="auto">
          <a:xfrm>
            <a:off x="4953000" y="2057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6</a:t>
            </a:r>
          </a:p>
        </p:txBody>
      </p:sp>
      <p:sp>
        <p:nvSpPr>
          <p:cNvPr id="137227" name="Rectangle 10"/>
          <p:cNvSpPr>
            <a:spLocks noChangeArrowheads="1"/>
          </p:cNvSpPr>
          <p:nvPr/>
        </p:nvSpPr>
        <p:spPr bwMode="auto">
          <a:xfrm>
            <a:off x="1066800" y="1981200"/>
            <a:ext cx="70104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8" name="Line 11"/>
          <p:cNvSpPr>
            <a:spLocks noChangeShapeType="1"/>
          </p:cNvSpPr>
          <p:nvPr/>
        </p:nvSpPr>
        <p:spPr bwMode="auto">
          <a:xfrm>
            <a:off x="1905000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9" name="Line 12"/>
          <p:cNvSpPr>
            <a:spLocks noChangeShapeType="1"/>
          </p:cNvSpPr>
          <p:nvPr/>
        </p:nvSpPr>
        <p:spPr bwMode="auto">
          <a:xfrm>
            <a:off x="2667000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0" name="Line 13"/>
          <p:cNvSpPr>
            <a:spLocks noChangeShapeType="1"/>
          </p:cNvSpPr>
          <p:nvPr/>
        </p:nvSpPr>
        <p:spPr bwMode="auto">
          <a:xfrm>
            <a:off x="3429000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1" name="Line 14"/>
          <p:cNvSpPr>
            <a:spLocks noChangeShapeType="1"/>
          </p:cNvSpPr>
          <p:nvPr/>
        </p:nvSpPr>
        <p:spPr bwMode="auto">
          <a:xfrm>
            <a:off x="4191000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2" name="Line 15"/>
          <p:cNvSpPr>
            <a:spLocks noChangeShapeType="1"/>
          </p:cNvSpPr>
          <p:nvPr/>
        </p:nvSpPr>
        <p:spPr bwMode="auto">
          <a:xfrm>
            <a:off x="4953000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3" name="Line 16"/>
          <p:cNvSpPr>
            <a:spLocks noChangeShapeType="1"/>
          </p:cNvSpPr>
          <p:nvPr/>
        </p:nvSpPr>
        <p:spPr bwMode="auto">
          <a:xfrm>
            <a:off x="5715000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4" name="Rectangle 17"/>
          <p:cNvSpPr>
            <a:spLocks noChangeArrowheads="1"/>
          </p:cNvSpPr>
          <p:nvPr/>
        </p:nvSpPr>
        <p:spPr bwMode="auto">
          <a:xfrm>
            <a:off x="583565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-Roman" charset="0"/>
              </a:rPr>
              <a:t>…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B592153E-80DF-E049-84B6-F32F0EDC3F85}" type="slidenum">
              <a:rPr lang="en-US" smtClean="0">
                <a:latin typeface="Times New Roman" charset="0"/>
              </a:rPr>
              <a:pPr/>
              <a:t>121</a:t>
            </a:fld>
            <a:endParaRPr lang="en-US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Anti-debugger Example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077200" cy="3962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dirty="0">
                <a:latin typeface="Times-Roman" charset="0"/>
              </a:rPr>
              <a:t>inst 1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overwrites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inst 4</a:t>
            </a:r>
            <a:r>
              <a:rPr lang="en-US" sz="2800" dirty="0"/>
              <a:t> in memory</a:t>
            </a:r>
          </a:p>
          <a:p>
            <a:pPr eaLnBrk="1" hangingPunct="1">
              <a:lnSpc>
                <a:spcPct val="75000"/>
              </a:lnSpc>
              <a:spcAft>
                <a:spcPts val="600"/>
              </a:spcAft>
            </a:pPr>
            <a:r>
              <a:rPr lang="en-US" sz="2800" dirty="0"/>
              <a:t>Then program (without debugger) will be OK since it fetched </a:t>
            </a:r>
            <a:r>
              <a:rPr lang="en-US" sz="2800" dirty="0">
                <a:latin typeface="Times-Roman" charset="0"/>
              </a:rPr>
              <a:t>inst 4</a:t>
            </a:r>
            <a:r>
              <a:rPr lang="en-US" sz="2800" dirty="0"/>
              <a:t> at same time as </a:t>
            </a:r>
            <a:r>
              <a:rPr lang="en-US" sz="2800" dirty="0">
                <a:latin typeface="Times-Roman" charset="0"/>
              </a:rPr>
              <a:t>inst 1</a:t>
            </a:r>
            <a:endParaRPr lang="en-US" sz="2800" dirty="0"/>
          </a:p>
          <a:p>
            <a:pPr eaLnBrk="1" hangingPunct="1">
              <a:lnSpc>
                <a:spcPct val="75000"/>
              </a:lnSpc>
              <a:spcAft>
                <a:spcPts val="600"/>
              </a:spcAft>
            </a:pPr>
            <a:r>
              <a:rPr lang="en-US" sz="2800" dirty="0"/>
              <a:t>Debugger will be confused when it reaches </a:t>
            </a:r>
            <a:r>
              <a:rPr lang="en-US" sz="2800" b="1" dirty="0">
                <a:solidFill>
                  <a:srgbClr val="FF0000"/>
                </a:solidFill>
                <a:latin typeface="Times-Roman"/>
                <a:cs typeface="Times-Roman"/>
              </a:rPr>
              <a:t>junk</a:t>
            </a:r>
            <a:r>
              <a:rPr lang="en-US" sz="2800" dirty="0"/>
              <a:t> where </a:t>
            </a:r>
            <a:r>
              <a:rPr lang="en-US" sz="2800" dirty="0">
                <a:latin typeface="Times-Roman" charset="0"/>
              </a:rPr>
              <a:t>inst 4</a:t>
            </a:r>
            <a:r>
              <a:rPr lang="en-US" sz="2800" dirty="0"/>
              <a:t> is supposed to be</a:t>
            </a:r>
          </a:p>
          <a:p>
            <a:pPr eaLnBrk="1" hangingPunct="1">
              <a:lnSpc>
                <a:spcPct val="75000"/>
              </a:lnSpc>
              <a:spcAft>
                <a:spcPts val="600"/>
              </a:spcAft>
            </a:pPr>
            <a:r>
              <a:rPr lang="en-US" sz="2800" dirty="0"/>
              <a:t>Problem if this segment of code executed more than once!</a:t>
            </a:r>
          </a:p>
          <a:p>
            <a:pPr lvl="1" eaLnBrk="1" hangingPunct="1">
              <a:lnSpc>
                <a:spcPct val="75000"/>
              </a:lnSpc>
              <a:spcAft>
                <a:spcPts val="600"/>
              </a:spcAft>
            </a:pPr>
            <a:r>
              <a:rPr lang="en-US" sz="2400" dirty="0"/>
              <a:t>Also, self-modifying code is platform-dependent</a:t>
            </a:r>
          </a:p>
          <a:p>
            <a:pPr eaLnBrk="1" hangingPunct="1">
              <a:lnSpc>
                <a:spcPct val="75000"/>
              </a:lnSpc>
              <a:spcAft>
                <a:spcPts val="600"/>
              </a:spcAft>
            </a:pPr>
            <a:r>
              <a:rPr lang="en-US" sz="2800" dirty="0"/>
              <a:t>Again, clever attacker can figure this out</a:t>
            </a: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1128713" y="152876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1</a:t>
            </a:r>
          </a:p>
        </p:txBody>
      </p:sp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4191000" y="1524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5</a:t>
            </a:r>
          </a:p>
        </p:txBody>
      </p:sp>
      <p:sp>
        <p:nvSpPr>
          <p:cNvPr id="138247" name="Rectangle 6"/>
          <p:cNvSpPr>
            <a:spLocks noChangeArrowheads="1"/>
          </p:cNvSpPr>
          <p:nvPr/>
        </p:nvSpPr>
        <p:spPr bwMode="auto">
          <a:xfrm>
            <a:off x="1905000" y="1524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2</a:t>
            </a:r>
          </a:p>
        </p:txBody>
      </p:sp>
      <p:sp>
        <p:nvSpPr>
          <p:cNvPr id="138248" name="Rectangle 7"/>
          <p:cNvSpPr>
            <a:spLocks noChangeArrowheads="1"/>
          </p:cNvSpPr>
          <p:nvPr/>
        </p:nvSpPr>
        <p:spPr bwMode="auto">
          <a:xfrm>
            <a:off x="2659063" y="1524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3</a:t>
            </a:r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3429000" y="1524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4</a:t>
            </a:r>
          </a:p>
        </p:txBody>
      </p:sp>
      <p:sp>
        <p:nvSpPr>
          <p:cNvPr id="138250" name="Rectangle 9"/>
          <p:cNvSpPr>
            <a:spLocks noChangeArrowheads="1"/>
          </p:cNvSpPr>
          <p:nvPr/>
        </p:nvSpPr>
        <p:spPr bwMode="auto">
          <a:xfrm>
            <a:off x="4953000" y="1524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inst 6</a:t>
            </a:r>
          </a:p>
        </p:txBody>
      </p:sp>
      <p:sp>
        <p:nvSpPr>
          <p:cNvPr id="138251" name="Rectangle 10"/>
          <p:cNvSpPr>
            <a:spLocks noChangeArrowheads="1"/>
          </p:cNvSpPr>
          <p:nvPr/>
        </p:nvSpPr>
        <p:spPr bwMode="auto">
          <a:xfrm>
            <a:off x="1066800" y="1447800"/>
            <a:ext cx="70104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2" name="Line 11"/>
          <p:cNvSpPr>
            <a:spLocks noChangeShapeType="1"/>
          </p:cNvSpPr>
          <p:nvPr/>
        </p:nvSpPr>
        <p:spPr bwMode="auto">
          <a:xfrm>
            <a:off x="1905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3" name="Line 12"/>
          <p:cNvSpPr>
            <a:spLocks noChangeShapeType="1"/>
          </p:cNvSpPr>
          <p:nvPr/>
        </p:nvSpPr>
        <p:spPr bwMode="auto">
          <a:xfrm>
            <a:off x="2667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4" name="Line 13"/>
          <p:cNvSpPr>
            <a:spLocks noChangeShapeType="1"/>
          </p:cNvSpPr>
          <p:nvPr/>
        </p:nvSpPr>
        <p:spPr bwMode="auto">
          <a:xfrm>
            <a:off x="3429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5" name="Line 14"/>
          <p:cNvSpPr>
            <a:spLocks noChangeShapeType="1"/>
          </p:cNvSpPr>
          <p:nvPr/>
        </p:nvSpPr>
        <p:spPr bwMode="auto">
          <a:xfrm>
            <a:off x="4191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6" name="Line 15"/>
          <p:cNvSpPr>
            <a:spLocks noChangeShapeType="1"/>
          </p:cNvSpPr>
          <p:nvPr/>
        </p:nvSpPr>
        <p:spPr bwMode="auto">
          <a:xfrm>
            <a:off x="4953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7" name="Line 16"/>
          <p:cNvSpPr>
            <a:spLocks noChangeShapeType="1"/>
          </p:cNvSpPr>
          <p:nvPr/>
        </p:nvSpPr>
        <p:spPr bwMode="auto">
          <a:xfrm>
            <a:off x="5715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8" name="Rectangle 17"/>
          <p:cNvSpPr>
            <a:spLocks noChangeArrowheads="1"/>
          </p:cNvSpPr>
          <p:nvPr/>
        </p:nvSpPr>
        <p:spPr bwMode="auto">
          <a:xfrm>
            <a:off x="583565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-Roman" charset="0"/>
              </a:rPr>
              <a:t>…</a:t>
            </a:r>
          </a:p>
        </p:txBody>
      </p:sp>
      <p:sp>
        <p:nvSpPr>
          <p:cNvPr id="300050" name="Line 18"/>
          <p:cNvSpPr>
            <a:spLocks noChangeShapeType="1"/>
          </p:cNvSpPr>
          <p:nvPr/>
        </p:nvSpPr>
        <p:spPr bwMode="auto">
          <a:xfrm>
            <a:off x="15240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051" name="Line 19"/>
          <p:cNvSpPr>
            <a:spLocks noChangeShapeType="1"/>
          </p:cNvSpPr>
          <p:nvPr/>
        </p:nvSpPr>
        <p:spPr bwMode="auto">
          <a:xfrm>
            <a:off x="1524000" y="2209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052" name="Line 20"/>
          <p:cNvSpPr>
            <a:spLocks noChangeShapeType="1"/>
          </p:cNvSpPr>
          <p:nvPr/>
        </p:nvSpPr>
        <p:spPr bwMode="auto">
          <a:xfrm flipV="1">
            <a:off x="38100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053" name="Rectangle 21"/>
          <p:cNvSpPr>
            <a:spLocks noChangeArrowheads="1"/>
          </p:cNvSpPr>
          <p:nvPr/>
        </p:nvSpPr>
        <p:spPr bwMode="auto">
          <a:xfrm>
            <a:off x="3484563" y="1524000"/>
            <a:ext cx="70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-Roman" charset="0"/>
              </a:rPr>
              <a:t>junk</a:t>
            </a:r>
            <a:endParaRPr lang="en-US" sz="2000" dirty="0">
              <a:latin typeface="Times-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  <p:bldP spid="300040" grpId="0" autoUpdateAnimBg="0"/>
      <p:bldP spid="300050" grpId="0" animBg="1"/>
      <p:bldP spid="300051" grpId="0" animBg="1"/>
      <p:bldP spid="300052" grpId="0" animBg="1"/>
      <p:bldP spid="300053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35C1DCA-5503-A746-A677-16B698FC39F3}" type="slidenum">
              <a:rPr lang="en-US" smtClean="0">
                <a:latin typeface="Times New Roman" charset="0"/>
              </a:rPr>
              <a:pPr/>
              <a:t>122</a:t>
            </a:fld>
            <a:endParaRPr lang="en-US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Tamper-resistance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Goal is to make patching more difficult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Code can </a:t>
            </a:r>
            <a:r>
              <a:rPr lang="en-US" sz="2800" b="1" dirty="0">
                <a:solidFill>
                  <a:schemeClr val="accent2"/>
                </a:solidFill>
              </a:rPr>
              <a:t>hash</a:t>
            </a:r>
            <a:r>
              <a:rPr lang="en-US" sz="2800" dirty="0"/>
              <a:t> parts of itself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tampering occurs, hash check fails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Research has shown, can get good coverage of code with small performance penalty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don’t want all checks to look similar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Or else easy for attacker to remove checks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approach sometimes called “guards”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AA39D43-EC95-F545-999F-FC857C492EE9}" type="slidenum">
              <a:rPr lang="en-US" smtClean="0">
                <a:latin typeface="Times New Roman" charset="0"/>
              </a:rPr>
              <a:pPr/>
              <a:t>123</a:t>
            </a:fld>
            <a:endParaRPr lang="en-US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Code Obfuscation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Goal is to make code hard to understand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Opposite of good software engineering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Spaghetti code is a “good” example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Much research into more robust obfuscation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Example: </a:t>
            </a:r>
            <a:r>
              <a:rPr lang="en-US" sz="2400" b="1" dirty="0">
                <a:solidFill>
                  <a:schemeClr val="accent2"/>
                </a:solidFill>
              </a:rPr>
              <a:t>opaque predicate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</a:t>
            </a:r>
            <a:r>
              <a:rPr lang="en-US" sz="2400" dirty="0" err="1">
                <a:latin typeface="Times-Roman" charset="0"/>
              </a:rPr>
              <a:t>int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x,y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	: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</a:t>
            </a:r>
            <a:r>
              <a:rPr lang="en-US" sz="2400" dirty="0" err="1">
                <a:latin typeface="Times-Roman" charset="0"/>
              </a:rPr>
              <a:t>if((x</a:t>
            </a:r>
            <a:r>
              <a:rPr lang="en-US" sz="2400" dirty="0" err="1">
                <a:latin typeface="Times-Roman" charset="0"/>
                <a:sym typeface="Symbol" charset="2"/>
              </a:rPr>
              <a:t></a:t>
            </a:r>
            <a:r>
              <a:rPr lang="en-US" sz="2400" dirty="0" err="1">
                <a:latin typeface="Times-Roman" charset="0"/>
              </a:rPr>
              <a:t>y)</a:t>
            </a:r>
            <a:r>
              <a:rPr lang="en-US" sz="2400" dirty="0" err="1">
                <a:latin typeface="Times-Roman" charset="0"/>
                <a:sym typeface="Symbol" charset="2"/>
              </a:rPr>
              <a:t></a:t>
            </a:r>
            <a:r>
              <a:rPr lang="en-US" sz="2400" dirty="0" err="1">
                <a:latin typeface="Times-Roman" charset="0"/>
              </a:rPr>
              <a:t>(x</a:t>
            </a:r>
            <a:r>
              <a:rPr lang="en-US" sz="2400" dirty="0" err="1">
                <a:latin typeface="Times-Roman" charset="0"/>
                <a:sym typeface="Symbol" charset="2"/>
              </a:rPr>
              <a:t>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>
                <a:latin typeface="Times-Roman" charset="0"/>
              </a:rPr>
              <a:t>) &gt; (x</a:t>
            </a:r>
            <a:r>
              <a:rPr lang="en-US" sz="2400" dirty="0">
                <a:latin typeface="Times-Roman" charset="0"/>
                <a:sym typeface="Symbol" charset="2"/>
              </a:rPr>
              <a:t></a:t>
            </a:r>
            <a:r>
              <a:rPr lang="en-US" sz="2400" dirty="0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  <a:sym typeface="Symbol" charset="2"/>
              </a:rPr>
              <a:t></a:t>
            </a:r>
            <a:r>
              <a:rPr lang="en-US" sz="24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  <a:sym typeface="Symbol" charset="2"/>
              </a:rPr>
              <a:t></a:t>
            </a:r>
            <a:r>
              <a:rPr lang="en-US" sz="2400" dirty="0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  <a:sym typeface="Symbol" charset="2"/>
              </a:rPr>
              <a:t></a:t>
            </a:r>
            <a:r>
              <a:rPr lang="en-US" sz="2400" dirty="0">
                <a:latin typeface="Times-Roman" charset="0"/>
              </a:rPr>
              <a:t>y+y</a:t>
            </a:r>
            <a:r>
              <a:rPr lang="en-US" sz="2400" dirty="0">
                <a:latin typeface="Times-Roman" charset="0"/>
                <a:sym typeface="Symbol" charset="2"/>
              </a:rPr>
              <a:t></a:t>
            </a:r>
            <a:r>
              <a:rPr lang="en-US" sz="2400" dirty="0">
                <a:latin typeface="Times-Roman" charset="0"/>
              </a:rPr>
              <a:t>y)){…}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 </a:t>
            </a:r>
            <a:r>
              <a:rPr lang="en-US" sz="2400" dirty="0">
                <a:latin typeface="Times-Roman" charset="0"/>
              </a:rPr>
              <a:t>if()</a:t>
            </a:r>
            <a:r>
              <a:rPr lang="en-US" sz="2400" dirty="0"/>
              <a:t> conditional is always false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Attacker wastes time analyzing dead code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162C34F-84A5-DD44-9C04-71C815D6C2E0}" type="slidenum">
              <a:rPr lang="en-US" smtClean="0">
                <a:latin typeface="Times New Roman" charset="0"/>
              </a:rPr>
              <a:pPr/>
              <a:t>124</a:t>
            </a:fld>
            <a:endParaRPr lang="en-US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Code Obfuscation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Code obfuscation sometimes promoted as a powerful security technique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err="1"/>
              <a:t>Diffie</a:t>
            </a:r>
            <a:r>
              <a:rPr lang="en-US" sz="2800" dirty="0"/>
              <a:t> and Hellman’s original idea for public key crypto was based on code obfuscation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did not prove to be a useful approach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It has been shown that obfuscation probably cannot provide strong, crypto-like security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hlinkClick r:id="rId2"/>
              </a:rPr>
              <a:t>On the (im)possibility of obfuscating programs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Obfuscation might still have practical uses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Even if it can never be as strong as crypto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13661F3-CDA5-E640-BE74-8AC1AA8EC9EB}" type="slidenum">
              <a:rPr lang="en-US" smtClean="0">
                <a:latin typeface="Times New Roman" charset="0"/>
              </a:rPr>
              <a:pPr/>
              <a:t>125</a:t>
            </a:fld>
            <a:endParaRPr lang="en-US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838200"/>
          </a:xfrm>
        </p:spPr>
        <p:txBody>
          <a:bodyPr/>
          <a:lstStyle/>
          <a:p>
            <a:pPr eaLnBrk="1" hangingPunct="1"/>
            <a:r>
              <a:rPr lang="en-US"/>
              <a:t>Obfuscation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Obfuscation forces attacker to analyze larger amounts of code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Method could be combined with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Anti-disassembly techniques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Anti-debugging techniques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Code tamper-checking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All of these increase work/pain for attacker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But a persistent attacker can </a:t>
            </a:r>
            <a:r>
              <a:rPr lang="en-US" sz="2800"/>
              <a:t>ultimately win!</a:t>
            </a:r>
            <a:endParaRPr lang="en-US" sz="28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F4AB054-89DD-224D-B376-23790A15EDE7}" type="slidenum">
              <a:rPr lang="en-US" smtClean="0">
                <a:latin typeface="Times New Roman" charset="0"/>
              </a:rPr>
              <a:pPr/>
              <a:t>126</a:t>
            </a:fld>
            <a:endParaRPr lang="en-US">
              <a:latin typeface="Times New Roman" charset="0"/>
            </a:endParaRP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676400"/>
          </a:xfrm>
        </p:spPr>
        <p:txBody>
          <a:bodyPr/>
          <a:lstStyle/>
          <a:p>
            <a:pPr eaLnBrk="1" hangingPunct="1"/>
            <a:r>
              <a:rPr lang="en-US"/>
              <a:t>Secure Software Development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39DE3CF9-9DAC-154F-8B8D-54E8518EC35A}" type="slidenum">
              <a:rPr lang="en-US" smtClean="0">
                <a:latin typeface="Times New Roman" charset="0"/>
              </a:rPr>
              <a:pPr/>
              <a:t>127</a:t>
            </a:fld>
            <a:endParaRPr lang="en-US">
              <a:latin typeface="Times New Roman" charset="0"/>
            </a:endParaRPr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Penetrate and Patch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038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Usual approach to software development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Develop product as quickly as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Release it without adequate testing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Patch the code as flaws are discovered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 security, this is “penetrate and patch”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2"/>
                </a:solidFill>
              </a:rPr>
              <a:t>bad</a:t>
            </a:r>
            <a:r>
              <a:rPr lang="en-US" sz="2400" dirty="0"/>
              <a:t> approach to software development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An </a:t>
            </a:r>
            <a:r>
              <a:rPr lang="en-US" sz="2400" b="1" dirty="0">
                <a:solidFill>
                  <a:schemeClr val="accent2"/>
                </a:solidFill>
              </a:rPr>
              <a:t>even worse</a:t>
            </a:r>
            <a:r>
              <a:rPr lang="en-US" sz="2400" dirty="0"/>
              <a:t> approach to secure software!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AF178BF-086D-4D46-894E-024419A31651}" type="slidenum">
              <a:rPr lang="en-US" smtClean="0">
                <a:latin typeface="Times New Roman" charset="0"/>
              </a:rPr>
              <a:pPr/>
              <a:t>128</a:t>
            </a:fld>
            <a:endParaRPr lang="en-US">
              <a:latin typeface="Times New Roman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Penetrate and Patch?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First to market advantage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First to market likely to become market leader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Market leader has huge advantage in software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Users find it safer to “follow the leader”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Boss won’t complain if your system has a flaw, as long as everybody else has same flaw…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User can ask more people for support, etc.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Sometimes called “network economics”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FAD0A468-F57D-F848-AFDB-D87659A9590C}" type="slidenum">
              <a:rPr lang="en-US" smtClean="0">
                <a:latin typeface="Times New Roman" charset="0"/>
              </a:rPr>
              <a:pPr/>
              <a:t>129</a:t>
            </a:fld>
            <a:endParaRPr lang="en-US">
              <a:latin typeface="Times New Roman" charset="0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Penetrate and Patch?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Secure software development is hard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Costly and time-consuming development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Costly and time-consuming testing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Cheaper to let customers do the work!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 serious economic disincentive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Even if software flaw causes major losses, the software vendor is not liable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Is any other product sold this way?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Would it matter if vendors were legally liable?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9F81B7D-AB18-CA40-8329-91B684FD0C86}" type="slidenum">
              <a:rPr lang="en-US" smtClean="0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Buffer Overflow</a:t>
            </a:r>
          </a:p>
        </p:txBody>
      </p:sp>
      <p:pic>
        <p:nvPicPr>
          <p:cNvPr id="25604" name="Picture 5" descr="Industrial 186.tif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09800"/>
            <a:ext cx="21129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9333C8C-A37E-B841-9775-9F7486AE9E61}" type="slidenum">
              <a:rPr lang="en-US" smtClean="0">
                <a:latin typeface="Times New Roman" charset="0"/>
              </a:rPr>
              <a:pPr/>
              <a:t>130</a:t>
            </a:fld>
            <a:endParaRPr lang="en-US">
              <a:latin typeface="Times New Roman" charset="0"/>
            </a:endParaRPr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Penetrate and Patch Fallacy</a:t>
            </a:r>
          </a:p>
        </p:txBody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Fallacy:</a:t>
            </a:r>
            <a:r>
              <a:rPr lang="en-US" sz="2800" dirty="0"/>
              <a:t> If you keep patching software, eventually it will be secure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is this a fallacy?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Empirical evidence to the contrary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Patches often add new flaws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Software is a moving target: new versions, features, changing environment, new uses,…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E025761-8169-8846-B31D-7BAD388F6607}" type="slidenum">
              <a:rPr lang="en-US" smtClean="0">
                <a:latin typeface="Times New Roman" charset="0"/>
              </a:rPr>
              <a:pPr/>
              <a:t>131</a:t>
            </a:fld>
            <a:endParaRPr lang="en-US">
              <a:latin typeface="Times New Roman" charset="0"/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and Testing</a:t>
            </a: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Can be shown that probability of a security failure after </a:t>
            </a:r>
            <a:r>
              <a:rPr lang="en-US" sz="2800" dirty="0" err="1">
                <a:latin typeface="Times-Roman" charset="0"/>
              </a:rPr>
              <a:t>t</a:t>
            </a:r>
            <a:r>
              <a:rPr lang="en-US" sz="2800" dirty="0"/>
              <a:t> units of testing is about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</a:t>
            </a:r>
            <a:r>
              <a:rPr lang="en-US" sz="2800" dirty="0">
                <a:latin typeface="Times-Roman" charset="0"/>
              </a:rPr>
              <a:t>E = K/</a:t>
            </a:r>
            <a:r>
              <a:rPr lang="en-US" sz="2800" dirty="0" err="1">
                <a:latin typeface="Times-Roman" charset="0"/>
              </a:rPr>
              <a:t>t</a:t>
            </a:r>
            <a:r>
              <a:rPr lang="en-US" sz="2800" dirty="0"/>
              <a:t>	where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is a constant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This approximation holds over large range of </a:t>
            </a:r>
            <a:r>
              <a:rPr lang="en-US" sz="2800" dirty="0" err="1">
                <a:latin typeface="Times-Roman" charset="0"/>
              </a:rPr>
              <a:t>t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Then the “mean time between failures” is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</a:t>
            </a:r>
            <a:r>
              <a:rPr lang="en-US" sz="2800" dirty="0">
                <a:latin typeface="Times-Roman" charset="0"/>
              </a:rPr>
              <a:t>MTBF = </a:t>
            </a:r>
            <a:r>
              <a:rPr lang="en-US" sz="2800" dirty="0" err="1">
                <a:latin typeface="Times-Roman" charset="0"/>
              </a:rPr>
              <a:t>t</a:t>
            </a:r>
            <a:r>
              <a:rPr lang="en-US" sz="2800" dirty="0">
                <a:latin typeface="Times-Roman" charset="0"/>
              </a:rPr>
              <a:t>/K</a:t>
            </a:r>
            <a:endParaRPr lang="en-US" sz="28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 good news: security improves with testing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 bad news: security only improves </a:t>
            </a:r>
            <a:r>
              <a:rPr lang="en-US" sz="2800" b="1" dirty="0">
                <a:solidFill>
                  <a:schemeClr val="accent2"/>
                </a:solidFill>
              </a:rPr>
              <a:t>linearly</a:t>
            </a:r>
            <a:r>
              <a:rPr lang="en-US" sz="2800" dirty="0"/>
              <a:t> with testing! 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63C5F99-CE50-6540-BFE3-F5558150C767}" type="slidenum">
              <a:rPr lang="en-US" smtClean="0">
                <a:latin typeface="Times New Roman" charset="0"/>
              </a:rPr>
              <a:pPr/>
              <a:t>132</a:t>
            </a:fld>
            <a:endParaRPr lang="en-US">
              <a:latin typeface="Times New Roman" charset="0"/>
            </a:endParaRPr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Security and Testing</a:t>
            </a:r>
          </a:p>
        </p:txBody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648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0"/>
              </a:spcAft>
            </a:pPr>
            <a:r>
              <a:rPr lang="en-US" sz="2800" dirty="0"/>
              <a:t>The “mean time between failures” is approximately</a:t>
            </a:r>
          </a:p>
          <a:p>
            <a:pPr eaLnBrk="1" hangingPunct="1">
              <a:lnSpc>
                <a:spcPct val="95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/>
              <a:t>		</a:t>
            </a:r>
            <a:r>
              <a:rPr lang="en-US" sz="2800" dirty="0">
                <a:latin typeface="Times-Roman" charset="0"/>
              </a:rPr>
              <a:t>MTBF = </a:t>
            </a:r>
            <a:r>
              <a:rPr lang="en-US" sz="2800" dirty="0" err="1">
                <a:latin typeface="Times-Roman" charset="0"/>
              </a:rPr>
              <a:t>t</a:t>
            </a:r>
            <a:r>
              <a:rPr lang="en-US" sz="2800" dirty="0">
                <a:latin typeface="Times-Roman" charset="0"/>
              </a:rPr>
              <a:t>/K</a:t>
            </a:r>
            <a:endParaRPr lang="en-US" sz="2800" dirty="0"/>
          </a:p>
          <a:p>
            <a:pPr eaLnBrk="1" hangingPunct="1">
              <a:lnSpc>
                <a:spcPct val="95000"/>
              </a:lnSpc>
              <a:spcAft>
                <a:spcPts val="0"/>
              </a:spcAft>
            </a:pPr>
            <a:r>
              <a:rPr lang="en-US" sz="2800" dirty="0"/>
              <a:t>To have 1,000,000 hours between security failures, must test (on the order of) 1,000,000 hours!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75BF83D-3719-844D-B823-E22359ADBF2D}" type="slidenum">
              <a:rPr lang="en-US" smtClean="0">
                <a:latin typeface="Times New Roman" charset="0"/>
              </a:rPr>
              <a:pPr/>
              <a:t>133</a:t>
            </a:fld>
            <a:endParaRPr lang="en-US">
              <a:latin typeface="Times New Roman" charset="0"/>
            </a:endParaRPr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and Testing</a:t>
            </a:r>
          </a:p>
        </p:txBody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 fundamental problem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Good guys must find (almost) all flaws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Bad guy only needs 1 (exploitable) flaw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Software reliability far more difficult in security than elsewhere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much more difficult?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See the next slide…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BA11C675-2835-564B-9AEE-3A892C02CB17}" type="slidenum">
              <a:rPr lang="en-US" smtClean="0">
                <a:latin typeface="Times New Roman" charset="0"/>
              </a:rPr>
              <a:pPr/>
              <a:t>134</a:t>
            </a:fld>
            <a:endParaRPr lang="en-US">
              <a:latin typeface="Times New Roman" charset="0"/>
            </a:endParaRP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/>
            <a:r>
              <a:rPr lang="en-US"/>
              <a:t>Security Testing: Do the Math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Recall that </a:t>
            </a:r>
            <a:r>
              <a:rPr lang="en-US" sz="2400" dirty="0">
                <a:latin typeface="Times-Roman" charset="0"/>
              </a:rPr>
              <a:t>MTBF = </a:t>
            </a:r>
            <a:r>
              <a:rPr lang="en-US" sz="2400" dirty="0" err="1">
                <a:latin typeface="Times-Roman" charset="0"/>
              </a:rPr>
              <a:t>t</a:t>
            </a:r>
            <a:r>
              <a:rPr lang="en-US" sz="2400" dirty="0">
                <a:latin typeface="Times-Roman" charset="0"/>
              </a:rPr>
              <a:t>/K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Suppose 10</a:t>
            </a:r>
            <a:r>
              <a:rPr lang="en-US" sz="2400" baseline="30000" dirty="0"/>
              <a:t>6</a:t>
            </a:r>
            <a:r>
              <a:rPr lang="en-US" sz="2400" dirty="0"/>
              <a:t> security flaws in (very) large software</a:t>
            </a:r>
            <a:endParaRPr lang="en-US" sz="2000" dirty="0"/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Suppose each bug has </a:t>
            </a:r>
            <a:r>
              <a:rPr lang="en-US" sz="2400" dirty="0">
                <a:latin typeface="Times-Roman" charset="0"/>
              </a:rPr>
              <a:t>MTBF</a:t>
            </a:r>
            <a:r>
              <a:rPr lang="en-US" sz="2400" dirty="0"/>
              <a:t> of 10</a:t>
            </a:r>
            <a:r>
              <a:rPr lang="en-US" sz="2400" baseline="30000" dirty="0"/>
              <a:t>9</a:t>
            </a:r>
            <a:r>
              <a:rPr lang="en-US" sz="2400" dirty="0"/>
              <a:t> hours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Expect to find 1 bug for every 10</a:t>
            </a:r>
            <a:r>
              <a:rPr lang="en-US" sz="2400" baseline="30000" dirty="0"/>
              <a:t>3</a:t>
            </a:r>
            <a:r>
              <a:rPr lang="en-US" sz="2400" dirty="0"/>
              <a:t> hours testing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Good guys spend 10</a:t>
            </a:r>
            <a:r>
              <a:rPr lang="en-US" sz="2400" baseline="30000" dirty="0"/>
              <a:t>7</a:t>
            </a:r>
            <a:r>
              <a:rPr lang="en-US" sz="2400" dirty="0"/>
              <a:t> hours testing: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find 10</a:t>
            </a:r>
            <a:r>
              <a:rPr lang="en-US" sz="2400" b="1" baseline="30000" dirty="0">
                <a:solidFill>
                  <a:schemeClr val="accent2"/>
                </a:solidFill>
              </a:rPr>
              <a:t>4</a:t>
            </a:r>
            <a:r>
              <a:rPr lang="en-US" sz="2400" b="1" dirty="0">
                <a:solidFill>
                  <a:schemeClr val="accent2"/>
                </a:solidFill>
              </a:rPr>
              <a:t> bugs</a:t>
            </a:r>
            <a:endParaRPr lang="en-US" sz="2400" dirty="0"/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000" dirty="0"/>
              <a:t>Good guys have found 1% of all the bugs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spends 10</a:t>
            </a:r>
            <a:r>
              <a:rPr lang="en-US" sz="2400" baseline="30000" dirty="0"/>
              <a:t>3</a:t>
            </a:r>
            <a:r>
              <a:rPr lang="en-US" sz="2400" dirty="0"/>
              <a:t> hours of testing: </a:t>
            </a:r>
            <a:r>
              <a:rPr lang="en-US" sz="2400" b="1" dirty="0">
                <a:solidFill>
                  <a:schemeClr val="accent2"/>
                </a:solidFill>
              </a:rPr>
              <a:t>finds 1 bug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Chance good guys found Trudy’s bug is only </a:t>
            </a:r>
            <a:r>
              <a:rPr lang="en-US" sz="2400" b="1" dirty="0">
                <a:solidFill>
                  <a:srgbClr val="FF0000"/>
                </a:solidFill>
              </a:rPr>
              <a:t>1%</a:t>
            </a:r>
            <a:r>
              <a:rPr lang="en-US" sz="2400" dirty="0"/>
              <a:t> !!!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bldLvl="2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9707900-4292-8A48-9546-A5F59C79C92C}" type="slidenum">
              <a:rPr lang="en-US" smtClean="0">
                <a:latin typeface="Times New Roman" charset="0"/>
              </a:rPr>
              <a:pPr/>
              <a:t>135</a:t>
            </a:fld>
            <a:endParaRPr lang="en-US">
              <a:latin typeface="Times New Roman" charset="0"/>
            </a:endParaRPr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pPr eaLnBrk="1" hangingPunct="1"/>
            <a:r>
              <a:rPr lang="en-US"/>
              <a:t>Secure Software Development</a:t>
            </a:r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Goal: move away from “penetrate and patch”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Penetrate and patch will always exist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But if more care taken in development, then fewer and less severe flaws to patch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Secure software development not easy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Much more time and effort required thru entire development process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Today, little economic incentive for this!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53BA686-6A10-0647-B82D-5252863EBA36}" type="slidenum">
              <a:rPr lang="en-US" smtClean="0">
                <a:latin typeface="Times New Roman" charset="0"/>
              </a:rPr>
              <a:pPr/>
              <a:t>136</a:t>
            </a:fld>
            <a:endParaRPr lang="en-US">
              <a:latin typeface="Times New Roman" charset="0"/>
            </a:endParaRPr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447800"/>
          </a:xfrm>
        </p:spPr>
        <p:txBody>
          <a:bodyPr/>
          <a:lstStyle/>
          <a:p>
            <a:pPr eaLnBrk="1" hangingPunct="1"/>
            <a:r>
              <a:rPr lang="en-US"/>
              <a:t>Security Testing: The Bottom Line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Security testing</a:t>
            </a:r>
            <a:r>
              <a:rPr lang="en-US" sz="2800" dirty="0"/>
              <a:t> is far more demanding than non-security testing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Non-security testing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800" dirty="0"/>
              <a:t> does system do what it is supposed to?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Security testing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800" dirty="0"/>
              <a:t> does system do what it is supposed to </a:t>
            </a:r>
            <a:r>
              <a:rPr lang="en-US" sz="2800" b="1" dirty="0">
                <a:solidFill>
                  <a:srgbClr val="FF0000"/>
                </a:solidFill>
              </a:rPr>
              <a:t>and nothing more</a:t>
            </a:r>
            <a:r>
              <a:rPr lang="en-US" sz="2800" dirty="0"/>
              <a:t>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Usually impossible to do exhaustive testing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How much testing is enough?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75E9698-B17A-2544-A672-FACE92A42420}" type="slidenum">
              <a:rPr lang="en-US" smtClean="0">
                <a:latin typeface="Times New Roman" charset="0"/>
              </a:rPr>
              <a:pPr/>
              <a:t>137</a:t>
            </a:fld>
            <a:endParaRPr lang="en-US">
              <a:latin typeface="Times New Roman" charset="0"/>
            </a:endParaRPr>
          </a:p>
        </p:txBody>
      </p:sp>
      <p:sp>
        <p:nvSpPr>
          <p:cNvPr id="221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447800"/>
          </a:xfrm>
        </p:spPr>
        <p:txBody>
          <a:bodyPr/>
          <a:lstStyle/>
          <a:p>
            <a:pPr eaLnBrk="1" hangingPunct="1"/>
            <a:r>
              <a:rPr lang="en-US"/>
              <a:t>Security Testing: The Bottom Line</a:t>
            </a:r>
          </a:p>
        </p:txBody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6962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How much testing is enough?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Recall </a:t>
            </a:r>
            <a:r>
              <a:rPr lang="en-US" sz="2800" dirty="0">
                <a:latin typeface="Times-Roman" charset="0"/>
              </a:rPr>
              <a:t>MTBF = </a:t>
            </a:r>
            <a:r>
              <a:rPr lang="en-US" sz="2800" dirty="0" err="1">
                <a:latin typeface="Times-Roman" charset="0"/>
              </a:rPr>
              <a:t>t</a:t>
            </a:r>
            <a:r>
              <a:rPr lang="en-US" sz="2800" dirty="0">
                <a:latin typeface="Times-Roman" charset="0"/>
              </a:rPr>
              <a:t>/K</a:t>
            </a:r>
            <a:endParaRPr lang="en-US" sz="2800" dirty="0"/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Seems to imply testing is nearly hopeless!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But there is some hope…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we eliminate an entire class of flaws then statistical model breaks down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For example, if a single test (or a few tests) find all buffer overflows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608DC62-81BB-CC4E-A9AC-A820506CC39F}" type="slidenum">
              <a:rPr lang="en-US" smtClean="0">
                <a:latin typeface="Times New Roman" charset="0"/>
              </a:rPr>
              <a:pPr/>
              <a:t>138</a:t>
            </a:fld>
            <a:endParaRPr lang="en-US">
              <a:latin typeface="Times New Roman" charset="0"/>
            </a:endParaRP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Software Security</a:t>
            </a: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First to market advantage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Also known as “network economics”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Security suffers as a result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Little economic incentive for secure software!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Penetrate and patch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Fix code as security flaws are found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Fix can result in worse problems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Mostly done </a:t>
            </a:r>
            <a:r>
              <a:rPr lang="en-US" sz="2400" b="1" dirty="0">
                <a:solidFill>
                  <a:schemeClr val="accent2"/>
                </a:solidFill>
              </a:rPr>
              <a:t>after</a:t>
            </a:r>
            <a:r>
              <a:rPr lang="en-US" sz="2400" dirty="0"/>
              <a:t> code delivered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Proper development can reduce flaws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costly and time-consuming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BD9-2961-7B58-6C04-EBA4474D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B9A9-0FF6-343C-5697-E7A9A72C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Specify</a:t>
            </a:r>
          </a:p>
          <a:p>
            <a:r>
              <a:rPr lang="en-US" sz="2800" b="1" dirty="0">
                <a:solidFill>
                  <a:srgbClr val="0F69CC"/>
                </a:solidFill>
              </a:rPr>
              <a:t>Design</a:t>
            </a:r>
            <a:r>
              <a:rPr lang="en-US" sz="2800" dirty="0"/>
              <a:t> (informal to “formal methods”)</a:t>
            </a:r>
          </a:p>
          <a:p>
            <a:r>
              <a:rPr lang="en-US" sz="2800" dirty="0"/>
              <a:t>Implement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Test </a:t>
            </a:r>
            <a:r>
              <a:rPr lang="en-US" sz="2800" dirty="0"/>
              <a:t>(discussed this on previous slides)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dirty="0"/>
              <a:t>Review</a:t>
            </a:r>
          </a:p>
          <a:p>
            <a:r>
              <a:rPr lang="en-US" sz="2800" dirty="0"/>
              <a:t>Document</a:t>
            </a:r>
          </a:p>
          <a:p>
            <a:r>
              <a:rPr lang="en-US" sz="2800" dirty="0"/>
              <a:t>Manage</a:t>
            </a:r>
          </a:p>
          <a:p>
            <a:r>
              <a:rPr lang="en-US" sz="2800" dirty="0"/>
              <a:t>Maintain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852D7-3C2E-B7A4-70DE-DCBA32C51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139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3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0807513-8FF7-8E47-B855-CB00AB152756}" type="slidenum">
              <a:rPr lang="en-US" smtClean="0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Attack Scenario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Users enter data into a Web form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Web form is sent to server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Server writes data to array called </a:t>
            </a:r>
            <a:r>
              <a:rPr lang="en-US" sz="2800" dirty="0">
                <a:latin typeface="Times-Roman" charset="0"/>
              </a:rPr>
              <a:t>buffer</a:t>
            </a:r>
            <a:r>
              <a:rPr lang="en-US" sz="2800" dirty="0"/>
              <a:t>, without checking length of input data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Data “overflows” </a:t>
            </a:r>
            <a:r>
              <a:rPr lang="en-US" sz="2800" dirty="0">
                <a:latin typeface="Times-Roman" charset="0"/>
                <a:ea typeface="Times-Roman" charset="0"/>
                <a:cs typeface="Times-Roman" charset="0"/>
              </a:rPr>
              <a:t>buffer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Such overflow might enable an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so, attack could be carried out by anyone with access to the Web form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ED97092-B757-AA40-A88E-C32917952AA0}" type="slidenum">
              <a:rPr lang="en-US" smtClean="0">
                <a:latin typeface="Times New Roman" charset="0"/>
              </a:rPr>
              <a:pPr/>
              <a:t>140</a:t>
            </a:fld>
            <a:endParaRPr lang="en-US">
              <a:latin typeface="Times New Roman" charset="0"/>
            </a:endParaRPr>
          </a:p>
        </p:txBody>
      </p:sp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Software and Security</a:t>
            </a:r>
          </a:p>
        </p:txBody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Even with best development practices, security flaws will still exist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Absolute security is (almost) never possible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So, it is not surprising that absolute software security is impossible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goal is to minimize and manage risks of software flaws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not expect dramatic improvements in consumer software security anytime soon!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558B290-3E4B-134F-9C00-2513C382F755}" type="slidenum">
              <a:rPr lang="en-US" smtClean="0">
                <a:latin typeface="Times New Roman" charset="0"/>
              </a:rPr>
              <a:pPr/>
              <a:t>141</a:t>
            </a:fld>
            <a:endParaRPr lang="en-US">
              <a:latin typeface="Times New Roman" charset="0"/>
            </a:endParaRPr>
          </a:p>
        </p:txBody>
      </p:sp>
      <p:sp>
        <p:nvSpPr>
          <p:cNvPr id="289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Software Summary</a:t>
            </a:r>
          </a:p>
        </p:txBody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Software flaws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Buffer overflow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Race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Incomplete mediation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Malware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Viruses, worms, etc.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Other software-based attacks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AA62B85-4070-FC43-9374-549D25AC7E27}" type="slidenum">
              <a:rPr lang="en-US" smtClean="0">
                <a:latin typeface="Times New Roman" charset="0"/>
              </a:rPr>
              <a:pPr/>
              <a:t>142</a:t>
            </a:fld>
            <a:endParaRPr lang="en-US">
              <a:latin typeface="Times New Roman" charset="0"/>
            </a:endParaRPr>
          </a:p>
        </p:txBody>
      </p:sp>
      <p:sp>
        <p:nvSpPr>
          <p:cNvPr id="290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Software Summary</a:t>
            </a:r>
          </a:p>
        </p:txBody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Software Reverse Engineering (SRE)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Secure software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Penetrate and patch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Testing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11746E7-EF85-5C41-8EC3-82B1F930B0BD}" type="slidenum">
              <a:rPr lang="en-US" smtClean="0">
                <a:latin typeface="Times New Roman" charset="0"/>
              </a:rPr>
              <a:pPr/>
              <a:t>143</a:t>
            </a:fld>
            <a:endParaRPr lang="en-US">
              <a:latin typeface="Times New Roman" charset="0"/>
            </a:endParaRPr>
          </a:p>
        </p:txBody>
      </p:sp>
      <p:sp>
        <p:nvSpPr>
          <p:cNvPr id="292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Course Summary</a:t>
            </a:r>
          </a:p>
        </p:txBody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Crypto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Symmetric key, public key, hash functions, cryptanalysis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Access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Authentication, authorization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Security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Simple auth., SSL, </a:t>
            </a:r>
            <a:r>
              <a:rPr lang="en-US" sz="2400" dirty="0" err="1"/>
              <a:t>IPSec</a:t>
            </a:r>
            <a:r>
              <a:rPr lang="en-US" sz="2400" dirty="0"/>
              <a:t>, Kerberos, GSM,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Flaws, malware, SRE, </a:t>
            </a:r>
            <a:r>
              <a:rPr lang="en-US" sz="2400"/>
              <a:t>Software development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5C9792E-C5BA-4E4C-87C4-ED4D87E6DD3E}" type="slidenum">
              <a:rPr lang="en-US" smtClean="0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Buffer Overflow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620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Q:</a:t>
            </a:r>
            <a:r>
              <a:rPr lang="en-US" sz="2800" dirty="0"/>
              <a:t> What happens when code is executed?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A:</a:t>
            </a:r>
            <a:r>
              <a:rPr lang="en-US" sz="2800" dirty="0"/>
              <a:t> Depending on what resides in memory at location “</a:t>
            </a:r>
            <a:r>
              <a:rPr lang="en-US" sz="2800" dirty="0">
                <a:latin typeface="Times-Roman" charset="0"/>
              </a:rPr>
              <a:t>buffer[20]</a:t>
            </a:r>
            <a:r>
              <a:rPr lang="en-US" sz="2800" dirty="0"/>
              <a:t>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Might overwrite </a:t>
            </a:r>
            <a:r>
              <a:rPr lang="en-US" sz="2400" b="1" dirty="0">
                <a:solidFill>
                  <a:schemeClr val="accent2"/>
                </a:solidFill>
              </a:rPr>
              <a:t>user</a:t>
            </a:r>
            <a:r>
              <a:rPr lang="en-US" sz="2400" dirty="0"/>
              <a:t> data or code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Might overwrite </a:t>
            </a:r>
            <a:r>
              <a:rPr lang="en-US" sz="2400" b="1" dirty="0">
                <a:solidFill>
                  <a:schemeClr val="accent2"/>
                </a:solidFill>
              </a:rPr>
              <a:t>system</a:t>
            </a:r>
            <a:r>
              <a:rPr lang="en-US" sz="2400" dirty="0"/>
              <a:t> data or code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Or program could work just fine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286000" y="1447800"/>
            <a:ext cx="4572000" cy="152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1905000" y="16002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1800">
                <a:latin typeface="Courier" charset="0"/>
              </a:rPr>
              <a:t>		</a:t>
            </a:r>
            <a:r>
              <a:rPr lang="en-US" sz="2000">
                <a:latin typeface="Courier" charset="0"/>
              </a:rPr>
              <a:t>int main(){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>
                <a:latin typeface="Courier" charset="0"/>
              </a:rPr>
              <a:t>		    int buffer[10];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>
                <a:latin typeface="Courier" charset="0"/>
              </a:rPr>
              <a:t>		    buffer[20] = 37;}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69B4DB10-07AA-6548-97C7-800DE625DE6B}" type="slidenum">
              <a:rPr lang="en-US" smtClean="0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Simple Buffer Overflow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Consider </a:t>
            </a:r>
            <a:r>
              <a:rPr lang="en-US" sz="2800" dirty="0" err="1"/>
              <a:t>boolean</a:t>
            </a:r>
            <a:r>
              <a:rPr lang="en-US" sz="2800" dirty="0"/>
              <a:t> flag for authentication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Buffer overflow could overwrite flag allowing anyone to authenticate</a:t>
            </a:r>
          </a:p>
        </p:txBody>
      </p:sp>
      <p:pic>
        <p:nvPicPr>
          <p:cNvPr id="28677" name="Picture 5" descr=" buff.tiff  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886200"/>
            <a:ext cx="49847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11425" y="3651250"/>
            <a:ext cx="1146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buffer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116513" y="4130675"/>
            <a:ext cx="369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133600" y="4946650"/>
            <a:ext cx="266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5105400" y="4130675"/>
            <a:ext cx="396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2286000" y="4124325"/>
            <a:ext cx="369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2641600" y="4124325"/>
            <a:ext cx="427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684" name="Rectangle 15"/>
          <p:cNvSpPr>
            <a:spLocks noChangeArrowheads="1"/>
          </p:cNvSpPr>
          <p:nvPr/>
        </p:nvSpPr>
        <p:spPr bwMode="auto">
          <a:xfrm>
            <a:off x="2971800" y="4124325"/>
            <a:ext cx="407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685" name="Rectangle 16"/>
          <p:cNvSpPr>
            <a:spLocks noChangeArrowheads="1"/>
          </p:cNvSpPr>
          <p:nvPr/>
        </p:nvSpPr>
        <p:spPr bwMode="auto">
          <a:xfrm>
            <a:off x="3352800" y="4124325"/>
            <a:ext cx="37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686" name="Rectangle 17"/>
          <p:cNvSpPr>
            <a:spLocks noChangeArrowheads="1"/>
          </p:cNvSpPr>
          <p:nvPr/>
        </p:nvSpPr>
        <p:spPr bwMode="auto">
          <a:xfrm>
            <a:off x="3708400" y="4124325"/>
            <a:ext cx="395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4038600" y="4124325"/>
            <a:ext cx="368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572000" y="4124325"/>
            <a:ext cx="63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…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689" name="Line 33"/>
          <p:cNvSpPr>
            <a:spLocks noChangeShapeType="1"/>
          </p:cNvSpPr>
          <p:nvPr/>
        </p:nvSpPr>
        <p:spPr bwMode="auto">
          <a:xfrm>
            <a:off x="5257800" y="35814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Rectangle 34"/>
          <p:cNvSpPr>
            <a:spLocks noChangeArrowheads="1"/>
          </p:cNvSpPr>
          <p:nvPr/>
        </p:nvSpPr>
        <p:spPr bwMode="auto">
          <a:xfrm>
            <a:off x="4419600" y="3048000"/>
            <a:ext cx="190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Boolean flag</a:t>
            </a:r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685800" y="5105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In some cases, Trudy need not be so lucky as in this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 autoUpdateAnimBg="0"/>
      <p:bldP spid="150537" grpId="0" autoUpdateAnimBg="0"/>
      <p:bldP spid="1505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9B9B6AD-E983-6145-A3C9-A9184EEB541A}" type="slidenum">
              <a:rPr lang="en-US" smtClean="0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Memory Organization</a:t>
            </a:r>
          </a:p>
        </p:txBody>
      </p:sp>
      <p:sp>
        <p:nvSpPr>
          <p:cNvPr id="2970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8006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Text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code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Data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static variables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Heap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dynamic data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Stack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“scratch paper”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Dynamic local variables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Parameters to functions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Return address</a:t>
            </a:r>
          </a:p>
        </p:txBody>
      </p:sp>
      <p:sp>
        <p:nvSpPr>
          <p:cNvPr id="29701" name="Rectangle 20"/>
          <p:cNvSpPr>
            <a:spLocks noChangeArrowheads="1"/>
          </p:cNvSpPr>
          <p:nvPr/>
        </p:nvSpPr>
        <p:spPr bwMode="auto">
          <a:xfrm>
            <a:off x="5334000" y="3243263"/>
            <a:ext cx="1752600" cy="1981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Rectangle 21"/>
          <p:cNvSpPr>
            <a:spLocks noChangeArrowheads="1"/>
          </p:cNvSpPr>
          <p:nvPr/>
        </p:nvSpPr>
        <p:spPr bwMode="auto">
          <a:xfrm>
            <a:off x="5751513" y="4706938"/>
            <a:ext cx="954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stack</a:t>
            </a:r>
          </a:p>
        </p:txBody>
      </p:sp>
      <p:sp>
        <p:nvSpPr>
          <p:cNvPr id="29703" name="Rectangle 22"/>
          <p:cNvSpPr>
            <a:spLocks noChangeArrowheads="1"/>
          </p:cNvSpPr>
          <p:nvPr/>
        </p:nvSpPr>
        <p:spPr bwMode="auto">
          <a:xfrm>
            <a:off x="5783263" y="3182938"/>
            <a:ext cx="846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heap</a:t>
            </a:r>
          </a:p>
        </p:txBody>
      </p:sp>
      <p:sp>
        <p:nvSpPr>
          <p:cNvPr id="29704" name="Rectangle 23"/>
          <p:cNvSpPr>
            <a:spLocks noChangeArrowheads="1"/>
          </p:cNvSpPr>
          <p:nvPr/>
        </p:nvSpPr>
        <p:spPr bwMode="auto">
          <a:xfrm>
            <a:off x="6019800" y="3603625"/>
            <a:ext cx="368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</a:t>
            </a:r>
          </a:p>
          <a:p>
            <a:endParaRPr lang="en-US">
              <a:sym typeface="Symbol" charset="2"/>
            </a:endParaRPr>
          </a:p>
          <a:p>
            <a:r>
              <a:rPr lang="en-US">
                <a:sym typeface="Symbol" charset="2"/>
              </a:rPr>
              <a:t></a:t>
            </a:r>
            <a:endParaRPr lang="en-US"/>
          </a:p>
        </p:txBody>
      </p:sp>
      <p:sp>
        <p:nvSpPr>
          <p:cNvPr id="29705" name="Rectangle 24"/>
          <p:cNvSpPr>
            <a:spLocks noChangeArrowheads="1"/>
          </p:cNvSpPr>
          <p:nvPr/>
        </p:nvSpPr>
        <p:spPr bwMode="auto">
          <a:xfrm>
            <a:off x="5334000" y="2557463"/>
            <a:ext cx="1752600" cy="685800"/>
          </a:xfrm>
          <a:prstGeom prst="rect">
            <a:avLst/>
          </a:prstGeom>
          <a:solidFill>
            <a:srgbClr val="53FF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5751513" y="2633663"/>
            <a:ext cx="81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29707" name="Rectangle 26"/>
          <p:cNvSpPr>
            <a:spLocks noChangeArrowheads="1"/>
          </p:cNvSpPr>
          <p:nvPr/>
        </p:nvSpPr>
        <p:spPr bwMode="auto">
          <a:xfrm>
            <a:off x="5334000" y="1871663"/>
            <a:ext cx="17526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5751513" y="1947863"/>
            <a:ext cx="817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text</a:t>
            </a:r>
          </a:p>
        </p:txBody>
      </p:sp>
      <p:sp>
        <p:nvSpPr>
          <p:cNvPr id="29709" name="Rectangle 28"/>
          <p:cNvSpPr>
            <a:spLocks noChangeArrowheads="1"/>
          </p:cNvSpPr>
          <p:nvPr/>
        </p:nvSpPr>
        <p:spPr bwMode="auto">
          <a:xfrm>
            <a:off x="7239000" y="4838700"/>
            <a:ext cx="1423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¬"/>
            </a:pPr>
            <a:r>
              <a:rPr lang="en-US" sz="2000"/>
              <a:t> high  </a:t>
            </a:r>
          </a:p>
          <a:p>
            <a:pPr>
              <a:buFont typeface="Symbol" charset="2"/>
              <a:buNone/>
            </a:pPr>
            <a:r>
              <a:rPr lang="en-US" sz="2000"/>
              <a:t>    address</a:t>
            </a:r>
            <a:endParaRPr lang="en-US"/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7239000" y="1736725"/>
            <a:ext cx="1423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¬"/>
            </a:pPr>
            <a:r>
              <a:rPr lang="en-US" sz="2000"/>
              <a:t> low  </a:t>
            </a:r>
          </a:p>
          <a:p>
            <a:pPr>
              <a:buFont typeface="Symbol" charset="2"/>
              <a:buNone/>
            </a:pPr>
            <a:r>
              <a:rPr lang="en-US" sz="2000"/>
              <a:t>    address</a:t>
            </a:r>
          </a:p>
        </p:txBody>
      </p:sp>
      <p:sp>
        <p:nvSpPr>
          <p:cNvPr id="29711" name="Rectangle 30"/>
          <p:cNvSpPr>
            <a:spLocks noChangeArrowheads="1"/>
          </p:cNvSpPr>
          <p:nvPr/>
        </p:nvSpPr>
        <p:spPr bwMode="auto">
          <a:xfrm>
            <a:off x="7239000" y="3832225"/>
            <a:ext cx="19298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¬"/>
            </a:pPr>
            <a:r>
              <a:rPr lang="en-US" sz="2000" dirty="0"/>
              <a:t> </a:t>
            </a:r>
            <a:r>
              <a:rPr lang="en-US" sz="2000" dirty="0">
                <a:latin typeface="+mn-lt"/>
              </a:rPr>
              <a:t>stack </a:t>
            </a:r>
          </a:p>
          <a:p>
            <a:r>
              <a:rPr lang="en-US" sz="2000" dirty="0">
                <a:latin typeface="+mn-lt"/>
              </a:rPr>
              <a:t>    pointer (</a:t>
            </a:r>
            <a:r>
              <a:rPr lang="en-US" sz="2000" dirty="0">
                <a:latin typeface="Times-Roman"/>
                <a:cs typeface="Times-Roman"/>
              </a:rPr>
              <a:t>SP</a:t>
            </a:r>
            <a:r>
              <a:rPr lang="en-US" sz="20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AF5577B-AFE0-EF49-9ADC-E8ED5E1237A1}" type="slidenum">
              <a:rPr lang="en-US" smtClean="0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Simplified Stack Example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334000" y="3897313"/>
            <a:ext cx="1752600" cy="6858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334000" y="3211513"/>
            <a:ext cx="1752600" cy="685800"/>
          </a:xfrm>
          <a:prstGeom prst="rect">
            <a:avLst/>
          </a:prstGeom>
          <a:solidFill>
            <a:srgbClr val="0F69CC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324350" y="5573713"/>
            <a:ext cx="10096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high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152400" y="2286000"/>
            <a:ext cx="4267200" cy="2438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304800" y="24384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void </a:t>
            </a:r>
            <a:r>
              <a:rPr lang="en-US" sz="2000" dirty="0" err="1">
                <a:latin typeface="Courier" charset="0"/>
              </a:rPr>
              <a:t>func(int</a:t>
            </a:r>
            <a:r>
              <a:rPr lang="en-US" sz="2000" dirty="0">
                <a:latin typeface="Courier" charset="0"/>
              </a:rPr>
              <a:t> a, </a:t>
            </a:r>
            <a:r>
              <a:rPr lang="en-US" sz="2000" dirty="0" err="1">
                <a:latin typeface="Courier" charset="0"/>
              </a:rPr>
              <a:t>int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b</a:t>
            </a:r>
            <a:r>
              <a:rPr lang="en-US" sz="2000" dirty="0">
                <a:latin typeface="Courier" charset="0"/>
              </a:rPr>
              <a:t>){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char buffer[10];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}	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void main(){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func(1,2);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}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5334000" y="45831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5334000" y="50403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5334000" y="54975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5334000" y="1763713"/>
            <a:ext cx="17526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6096000" y="2525713"/>
            <a:ext cx="3159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b="1"/>
              <a:t>:</a:t>
            </a:r>
          </a:p>
          <a:p>
            <a:pPr algn="ctr">
              <a:lnSpc>
                <a:spcPct val="60000"/>
              </a:lnSpc>
            </a:pPr>
            <a:r>
              <a:rPr lang="en-US" b="1"/>
              <a:t>:</a:t>
            </a:r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5741988" y="399415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buffer</a:t>
            </a: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5937250" y="458311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ret</a:t>
            </a: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6019800" y="50403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a</a:t>
            </a: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6019800" y="54975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b</a:t>
            </a:r>
          </a:p>
        </p:txBody>
      </p:sp>
      <p:sp>
        <p:nvSpPr>
          <p:cNvPr id="228369" name="Rectangle 17"/>
          <p:cNvSpPr>
            <a:spLocks noChangeArrowheads="1"/>
          </p:cNvSpPr>
          <p:nvPr/>
        </p:nvSpPr>
        <p:spPr bwMode="auto">
          <a:xfrm>
            <a:off x="7162800" y="4576763"/>
            <a:ext cx="15001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buFont typeface="Symbol" charset="2"/>
              <a:buChar char="¬"/>
            </a:pPr>
            <a:r>
              <a:rPr lang="en-US" sz="2000"/>
              <a:t> return</a:t>
            </a:r>
          </a:p>
          <a:p>
            <a:pPr>
              <a:lnSpc>
                <a:spcPct val="75000"/>
              </a:lnSpc>
              <a:buFont typeface="Symbol" charset="2"/>
              <a:buNone/>
            </a:pPr>
            <a:r>
              <a:rPr lang="en-US" sz="2000"/>
              <a:t>     address</a:t>
            </a:r>
            <a:endParaRPr lang="en-US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4446588" y="1687513"/>
            <a:ext cx="8874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low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228371" name="Rectangle 19"/>
          <p:cNvSpPr>
            <a:spLocks noChangeArrowheads="1"/>
          </p:cNvSpPr>
          <p:nvPr/>
        </p:nvSpPr>
        <p:spPr bwMode="auto">
          <a:xfrm>
            <a:off x="7181850" y="5497513"/>
            <a:ext cx="8493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28372" name="Rectangle 20"/>
          <p:cNvSpPr>
            <a:spLocks noChangeArrowheads="1"/>
          </p:cNvSpPr>
          <p:nvPr/>
        </p:nvSpPr>
        <p:spPr bwMode="auto">
          <a:xfrm>
            <a:off x="7162800" y="5040313"/>
            <a:ext cx="8493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28373" name="Rectangle 21"/>
          <p:cNvSpPr>
            <a:spLocks noChangeArrowheads="1"/>
          </p:cNvSpPr>
          <p:nvPr/>
        </p:nvSpPr>
        <p:spPr bwMode="auto">
          <a:xfrm>
            <a:off x="7162800" y="4552950"/>
            <a:ext cx="8493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28374" name="Rectangle 22"/>
          <p:cNvSpPr>
            <a:spLocks noChangeArrowheads="1"/>
          </p:cNvSpPr>
          <p:nvPr/>
        </p:nvSpPr>
        <p:spPr bwMode="auto">
          <a:xfrm>
            <a:off x="7162800" y="3856038"/>
            <a:ext cx="8493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 dirty="0"/>
              <a:t> </a:t>
            </a:r>
            <a:r>
              <a:rPr lang="en-US" sz="2000" dirty="0">
                <a:latin typeface="Times-Roman" charset="0"/>
              </a:rPr>
              <a:t>SP</a:t>
            </a:r>
            <a:endParaRPr lang="en-US" dirty="0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H="1">
            <a:off x="4800600" y="48006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 flipV="1">
            <a:off x="4800600" y="2286000"/>
            <a:ext cx="0" cy="251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4800600" y="22860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5" grpId="0" autoUpdateAnimBg="0"/>
      <p:bldP spid="228366" grpId="0" autoUpdateAnimBg="0"/>
      <p:bldP spid="228367" grpId="0" autoUpdateAnimBg="0"/>
      <p:bldP spid="228368" grpId="0" autoUpdateAnimBg="0"/>
      <p:bldP spid="228369" grpId="0" autoUpdateAnimBg="0"/>
      <p:bldP spid="228371" grpId="0" autoUpdateAnimBg="0"/>
      <p:bldP spid="228371" grpId="1" autoUpdateAnimBg="0"/>
      <p:bldP spid="228372" grpId="0" autoUpdateAnimBg="0"/>
      <p:bldP spid="228372" grpId="1" autoUpdateAnimBg="0"/>
      <p:bldP spid="228373" grpId="0" autoUpdateAnimBg="0"/>
      <p:bldP spid="228373" grpId="1" autoUpdateAnimBg="0"/>
      <p:bldP spid="228374" grpId="0" autoUpdateAnimBg="0"/>
      <p:bldP spid="228375" grpId="0" animBg="1"/>
      <p:bldP spid="228376" grpId="0" animBg="1"/>
      <p:bldP spid="2283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D0ED47F-2FA0-D044-A79F-4FDB6E08C429}" type="slidenum">
              <a:rPr lang="en-US" smtClean="0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5334000" y="4572000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5334000" y="5029200"/>
            <a:ext cx="1752600" cy="457200"/>
          </a:xfrm>
          <a:prstGeom prst="rect">
            <a:avLst/>
          </a:prstGeom>
          <a:solidFill>
            <a:srgbClr val="FF180C">
              <a:alpha val="9686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Smashing the Stack</a:t>
            </a:r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5334000" y="3897313"/>
            <a:ext cx="1752600" cy="6858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5334000" y="3211513"/>
            <a:ext cx="1752600" cy="6858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4324350" y="5573713"/>
            <a:ext cx="10096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high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152400" y="22860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What happens if </a:t>
            </a:r>
            <a:r>
              <a:rPr lang="en-US" sz="3200" dirty="0">
                <a:latin typeface="Times New Roman"/>
                <a:cs typeface="Times New Roman"/>
              </a:rPr>
              <a:t>buffer</a:t>
            </a:r>
            <a:r>
              <a:rPr lang="en-US" sz="3200" dirty="0"/>
              <a:t> overflows?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334000" y="4572000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5334000" y="50403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Rectangle 9"/>
          <p:cNvSpPr>
            <a:spLocks noChangeArrowheads="1"/>
          </p:cNvSpPr>
          <p:nvPr/>
        </p:nvSpPr>
        <p:spPr bwMode="auto">
          <a:xfrm>
            <a:off x="5334000" y="54975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Rectangle 10"/>
          <p:cNvSpPr>
            <a:spLocks noChangeArrowheads="1"/>
          </p:cNvSpPr>
          <p:nvPr/>
        </p:nvSpPr>
        <p:spPr bwMode="auto">
          <a:xfrm>
            <a:off x="5334000" y="1763713"/>
            <a:ext cx="17526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Rectangle 11"/>
          <p:cNvSpPr>
            <a:spLocks noChangeArrowheads="1"/>
          </p:cNvSpPr>
          <p:nvPr/>
        </p:nvSpPr>
        <p:spPr bwMode="auto">
          <a:xfrm>
            <a:off x="6096000" y="2559050"/>
            <a:ext cx="315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5718175" y="39624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buffer</a:t>
            </a:r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6019800" y="50403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a</a:t>
            </a: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6019800" y="54975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b</a:t>
            </a: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7162800" y="4576763"/>
            <a:ext cx="10620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ret…</a:t>
            </a:r>
            <a:endParaRPr lang="en-US"/>
          </a:p>
        </p:txBody>
      </p:sp>
      <p:sp>
        <p:nvSpPr>
          <p:cNvPr id="31763" name="Rectangle 16"/>
          <p:cNvSpPr>
            <a:spLocks noChangeArrowheads="1"/>
          </p:cNvSpPr>
          <p:nvPr/>
        </p:nvSpPr>
        <p:spPr bwMode="auto">
          <a:xfrm>
            <a:off x="4446588" y="1687513"/>
            <a:ext cx="8874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low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7181850" y="5497513"/>
            <a:ext cx="8493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7162800" y="5040313"/>
            <a:ext cx="8493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7162800" y="4541838"/>
            <a:ext cx="8493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7162800" y="3856038"/>
            <a:ext cx="8493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5911850" y="45720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ret</a:t>
            </a:r>
          </a:p>
        </p:txBody>
      </p: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5524500" y="45720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overflow</a:t>
            </a:r>
          </a:p>
        </p:txBody>
      </p:sp>
      <p:sp>
        <p:nvSpPr>
          <p:cNvPr id="229401" name="Rectangle 25"/>
          <p:cNvSpPr>
            <a:spLocks noChangeArrowheads="1"/>
          </p:cNvSpPr>
          <p:nvPr/>
        </p:nvSpPr>
        <p:spPr bwMode="auto">
          <a:xfrm>
            <a:off x="152400" y="35052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Program “returns” to wrong location</a:t>
            </a:r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8093075" y="4595813"/>
            <a:ext cx="8223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buFont typeface="Symbol" charset="2"/>
              <a:buNone/>
            </a:pPr>
            <a:r>
              <a:rPr lang="en-US" sz="2000"/>
              <a:t>NOT!</a:t>
            </a:r>
            <a:endParaRPr lang="en-US"/>
          </a:p>
        </p:txBody>
      </p:sp>
      <p:sp>
        <p:nvSpPr>
          <p:cNvPr id="229403" name="Line 27"/>
          <p:cNvSpPr>
            <a:spLocks noChangeShapeType="1"/>
          </p:cNvSpPr>
          <p:nvPr/>
        </p:nvSpPr>
        <p:spPr bwMode="auto">
          <a:xfrm flipH="1">
            <a:off x="4800600" y="48006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04" name="Line 28"/>
          <p:cNvSpPr>
            <a:spLocks noChangeShapeType="1"/>
          </p:cNvSpPr>
          <p:nvPr/>
        </p:nvSpPr>
        <p:spPr bwMode="auto">
          <a:xfrm flipV="1">
            <a:off x="4800600" y="2819400"/>
            <a:ext cx="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4800600" y="28194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06" name="Rectangle 30"/>
          <p:cNvSpPr>
            <a:spLocks noChangeArrowheads="1"/>
          </p:cNvSpPr>
          <p:nvPr/>
        </p:nvSpPr>
        <p:spPr bwMode="auto">
          <a:xfrm>
            <a:off x="5334000" y="2590800"/>
            <a:ext cx="663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???</a:t>
            </a:r>
          </a:p>
        </p:txBody>
      </p:sp>
      <p:sp>
        <p:nvSpPr>
          <p:cNvPr id="229407" name="Rectangle 31"/>
          <p:cNvSpPr>
            <a:spLocks noChangeArrowheads="1"/>
          </p:cNvSpPr>
          <p:nvPr/>
        </p:nvSpPr>
        <p:spPr bwMode="auto">
          <a:xfrm>
            <a:off x="152400" y="46482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A crash is likely</a:t>
            </a:r>
          </a:p>
        </p:txBody>
      </p:sp>
      <p:sp>
        <p:nvSpPr>
          <p:cNvPr id="229409" name="Rectangle 33"/>
          <p:cNvSpPr>
            <a:spLocks noChangeArrowheads="1"/>
          </p:cNvSpPr>
          <p:nvPr/>
        </p:nvSpPr>
        <p:spPr bwMode="auto">
          <a:xfrm>
            <a:off x="5538788" y="5029200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overflow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00" grpId="0" animBg="1"/>
      <p:bldP spid="229408" grpId="0" animBg="1"/>
      <p:bldP spid="229383" grpId="0" animBg="1"/>
      <p:bldP spid="229384" grpId="0" animBg="1"/>
      <p:bldP spid="229388" grpId="0" autoUpdateAnimBg="0"/>
      <p:bldP spid="229389" grpId="0" autoUpdateAnimBg="0"/>
      <p:bldP spid="229389" grpId="1" autoUpdateAnimBg="0"/>
      <p:bldP spid="229390" grpId="0" autoUpdateAnimBg="0"/>
      <p:bldP spid="229391" grpId="0" autoUpdateAnimBg="0"/>
      <p:bldP spid="229393" grpId="0" autoUpdateAnimBg="0"/>
      <p:bldP spid="229393" grpId="1" autoUpdateAnimBg="0"/>
      <p:bldP spid="229394" grpId="0" autoUpdateAnimBg="0"/>
      <p:bldP spid="229394" grpId="1" autoUpdateAnimBg="0"/>
      <p:bldP spid="229395" grpId="0" autoUpdateAnimBg="0"/>
      <p:bldP spid="229395" grpId="1" autoUpdateAnimBg="0"/>
      <p:bldP spid="229396" grpId="0" autoUpdateAnimBg="0"/>
      <p:bldP spid="229399" grpId="0" autoUpdateAnimBg="0"/>
      <p:bldP spid="229399" grpId="1" autoUpdateAnimBg="0"/>
      <p:bldP spid="229397" grpId="0" autoUpdateAnimBg="0"/>
      <p:bldP spid="229401" grpId="0" autoUpdateAnimBg="0"/>
      <p:bldP spid="229402" grpId="0" autoUpdateAnimBg="0"/>
      <p:bldP spid="229403" grpId="0" animBg="1"/>
      <p:bldP spid="229404" grpId="0" animBg="1"/>
      <p:bldP spid="229405" grpId="0" animBg="1"/>
      <p:bldP spid="229406" grpId="0" autoUpdateAnimBg="0"/>
      <p:bldP spid="229407" grpId="0" autoUpdateAnimBg="0"/>
      <p:bldP spid="22940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DC60101-2632-6D47-90B8-72F8CD123AC4}" type="slidenum">
              <a:rPr lang="en-US" smtClean="0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Why Software?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is software as important to security as crypto, access control, protocols?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Virtually all information security features are implemented in software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your software is subject to attack, your security can be broken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Regardless of strength of crypto, access control, or protocols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Software is a poor </a:t>
            </a:r>
            <a:r>
              <a:rPr lang="en-US" sz="2800" b="1" i="1" dirty="0"/>
              <a:t>foundation</a:t>
            </a:r>
            <a:r>
              <a:rPr lang="en-US" sz="2800" baseline="-25000" dirty="0"/>
              <a:t>  </a:t>
            </a:r>
            <a:r>
              <a:rPr lang="en-US" sz="2800" dirty="0"/>
              <a:t>for security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6EC5CF9-4453-2048-9FE5-53C2ABA52683}" type="slidenum">
              <a:rPr lang="en-US" smtClean="0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5624513" y="4572000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5624513" y="3886200"/>
            <a:ext cx="1752600" cy="6858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Smashing the Stack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5624513" y="3897313"/>
            <a:ext cx="1752600" cy="6858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5624513" y="3211513"/>
            <a:ext cx="1752600" cy="6858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4614863" y="5573713"/>
            <a:ext cx="10096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high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304800" y="19812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Trudy has a better idea…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5624513" y="45831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Rectangle 8"/>
          <p:cNvSpPr>
            <a:spLocks noChangeArrowheads="1"/>
          </p:cNvSpPr>
          <p:nvPr/>
        </p:nvSpPr>
        <p:spPr bwMode="auto">
          <a:xfrm>
            <a:off x="5624513" y="50403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Rectangle 9"/>
          <p:cNvSpPr>
            <a:spLocks noChangeArrowheads="1"/>
          </p:cNvSpPr>
          <p:nvPr/>
        </p:nvSpPr>
        <p:spPr bwMode="auto">
          <a:xfrm>
            <a:off x="5624513" y="54975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Rectangle 10"/>
          <p:cNvSpPr>
            <a:spLocks noChangeArrowheads="1"/>
          </p:cNvSpPr>
          <p:nvPr/>
        </p:nvSpPr>
        <p:spPr bwMode="auto">
          <a:xfrm>
            <a:off x="5624513" y="1763713"/>
            <a:ext cx="17526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Rectangle 11"/>
          <p:cNvSpPr>
            <a:spLocks noChangeArrowheads="1"/>
          </p:cNvSpPr>
          <p:nvPr/>
        </p:nvSpPr>
        <p:spPr bwMode="auto">
          <a:xfrm>
            <a:off x="6386513" y="2525713"/>
            <a:ext cx="3159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b="1"/>
              <a:t>:</a:t>
            </a:r>
          </a:p>
          <a:p>
            <a:pPr algn="ctr">
              <a:lnSpc>
                <a:spcPct val="60000"/>
              </a:lnSpc>
            </a:pPr>
            <a:r>
              <a:rPr lang="en-US" b="1"/>
              <a:t>:</a:t>
            </a: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5748338" y="40386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-Roman" charset="0"/>
              </a:rPr>
              <a:t>evil code</a:t>
            </a:r>
            <a:endParaRPr lang="en-US" dirty="0">
              <a:latin typeface="Times-Roman" charset="0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6310313" y="50403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a</a:t>
            </a: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6310313" y="54975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b</a:t>
            </a:r>
          </a:p>
        </p:txBody>
      </p:sp>
      <p:sp>
        <p:nvSpPr>
          <p:cNvPr id="32786" name="Rectangle 15"/>
          <p:cNvSpPr>
            <a:spLocks noChangeArrowheads="1"/>
          </p:cNvSpPr>
          <p:nvPr/>
        </p:nvSpPr>
        <p:spPr bwMode="auto">
          <a:xfrm>
            <a:off x="4737100" y="1687513"/>
            <a:ext cx="8874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low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7456488" y="5497513"/>
            <a:ext cx="8493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7453313" y="5040313"/>
            <a:ext cx="8493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7453313" y="4618038"/>
            <a:ext cx="8493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453313" y="3856038"/>
            <a:ext cx="8493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sz="2000">
                <a:latin typeface="Times-Roman" charset="0"/>
              </a:rPr>
              <a:t>SP</a:t>
            </a:r>
            <a:endParaRPr lang="en-US"/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6194425" y="45720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imes-Roman" charset="0"/>
              </a:rPr>
              <a:t>ret</a:t>
            </a:r>
            <a:endParaRPr lang="en-US">
              <a:latin typeface="Times-Roman" charset="0"/>
            </a:endParaRP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227763" y="45720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ret</a:t>
            </a:r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04800" y="3048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1" dirty="0">
                <a:solidFill>
                  <a:schemeClr val="accent2"/>
                </a:solidFill>
              </a:rPr>
              <a:t>Code injection</a:t>
            </a: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Trudy can run code of her choosing…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…on your machine</a:t>
            </a:r>
          </a:p>
        </p:txBody>
      </p:sp>
      <p:sp>
        <p:nvSpPr>
          <p:cNvPr id="232473" name="Line 25"/>
          <p:cNvSpPr>
            <a:spLocks noChangeShapeType="1"/>
          </p:cNvSpPr>
          <p:nvPr/>
        </p:nvSpPr>
        <p:spPr bwMode="auto">
          <a:xfrm flipH="1">
            <a:off x="5091113" y="48006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 flipV="1">
            <a:off x="5091113" y="3962400"/>
            <a:ext cx="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5091113" y="39624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1" grpId="0" animBg="1"/>
      <p:bldP spid="232469" grpId="0" animBg="1"/>
      <p:bldP spid="232451" grpId="0" animBg="1"/>
      <p:bldP spid="232455" grpId="0" animBg="1"/>
      <p:bldP spid="232460" grpId="0" autoUpdateAnimBg="0"/>
      <p:bldP spid="232461" grpId="0" autoUpdateAnimBg="0"/>
      <p:bldP spid="232462" grpId="0" autoUpdateAnimBg="0"/>
      <p:bldP spid="232464" grpId="0" autoUpdateAnimBg="0"/>
      <p:bldP spid="232464" grpId="1" autoUpdateAnimBg="0"/>
      <p:bldP spid="232465" grpId="0" autoUpdateAnimBg="0"/>
      <p:bldP spid="232465" grpId="1" autoUpdateAnimBg="0"/>
      <p:bldP spid="232466" grpId="0" autoUpdateAnimBg="0"/>
      <p:bldP spid="232466" grpId="1" autoUpdateAnimBg="0"/>
      <p:bldP spid="232467" grpId="0" autoUpdateAnimBg="0"/>
      <p:bldP spid="232468" grpId="0" autoUpdateAnimBg="0"/>
      <p:bldP spid="232470" grpId="0" autoUpdateAnimBg="0"/>
      <p:bldP spid="232470" grpId="1" autoUpdateAnimBg="0"/>
      <p:bldP spid="232472" grpId="0" build="p" autoUpdateAnimBg="0"/>
      <p:bldP spid="232473" grpId="0" animBg="1"/>
      <p:bldP spid="232474" grpId="0" animBg="1"/>
      <p:bldP spid="2324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756B4B1-CD06-0847-9F03-6877958D6FC1}" type="slidenum">
              <a:rPr lang="en-US" smtClean="0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Smashing the Stack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248400" y="3482975"/>
            <a:ext cx="1752600" cy="6858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228600" y="1828800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Trudy may not know…</a:t>
            </a: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 typeface="Times" charset="0"/>
              <a:buAutoNum type="arabicParenR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Address of evil code</a:t>
            </a: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 typeface="Times" charset="0"/>
              <a:buAutoNum type="arabicParenR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Location of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  <a:ea typeface="ＭＳ Ｐゴシック" charset="-128"/>
                <a:cs typeface="ＭＳ Ｐゴシック" charset="-128"/>
              </a:rPr>
              <a:t>ret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on stack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Solutions</a:t>
            </a: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 typeface="Times" charset="0"/>
              <a:buAutoNum type="arabicParenR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Precede evil code with NOP “landing pad” </a:t>
            </a: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 typeface="Times" charset="0"/>
              <a:buAutoNum type="arabicParenR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Insert</a:t>
            </a:r>
            <a:r>
              <a:rPr lang="en-US" sz="2800" b="1" dirty="0">
                <a:latin typeface="Times-Roman" charset="0"/>
                <a:ea typeface="ＭＳ Ｐゴシック" charset="-128"/>
                <a:cs typeface="ＭＳ Ｐゴシック" charset="-128"/>
              </a:rPr>
              <a:t> ret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many times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248400" y="4168775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6372225" y="3624263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Times-Roman" charset="0"/>
              </a:rPr>
              <a:t>evil code</a:t>
            </a:r>
            <a:endParaRPr lang="en-US">
              <a:latin typeface="Times-Roman" charset="0"/>
            </a:endParaRPr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 flipH="1">
            <a:off x="5715000" y="48768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 flipV="1">
            <a:off x="5715000" y="2743200"/>
            <a:ext cx="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>
            <a:off x="5715000" y="27432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Rectangle 30"/>
          <p:cNvSpPr>
            <a:spLocks noChangeArrowheads="1"/>
          </p:cNvSpPr>
          <p:nvPr/>
        </p:nvSpPr>
        <p:spPr bwMode="auto">
          <a:xfrm>
            <a:off x="6248400" y="4614863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Rectangle 31"/>
          <p:cNvSpPr>
            <a:spLocks noChangeArrowheads="1"/>
          </p:cNvSpPr>
          <p:nvPr/>
        </p:nvSpPr>
        <p:spPr bwMode="auto">
          <a:xfrm>
            <a:off x="6248400" y="5072063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Rectangle 32"/>
          <p:cNvSpPr>
            <a:spLocks noChangeArrowheads="1"/>
          </p:cNvSpPr>
          <p:nvPr/>
        </p:nvSpPr>
        <p:spPr bwMode="auto">
          <a:xfrm>
            <a:off x="6248400" y="5529263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Rectangle 33"/>
          <p:cNvSpPr>
            <a:spLocks noChangeArrowheads="1"/>
          </p:cNvSpPr>
          <p:nvPr/>
        </p:nvSpPr>
        <p:spPr bwMode="auto">
          <a:xfrm>
            <a:off x="6248400" y="3014663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Rectangle 34"/>
          <p:cNvSpPr>
            <a:spLocks noChangeArrowheads="1"/>
          </p:cNvSpPr>
          <p:nvPr/>
        </p:nvSpPr>
        <p:spPr bwMode="auto">
          <a:xfrm>
            <a:off x="6248400" y="2557463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Rectangle 35"/>
          <p:cNvSpPr>
            <a:spLocks noChangeArrowheads="1"/>
          </p:cNvSpPr>
          <p:nvPr/>
        </p:nvSpPr>
        <p:spPr bwMode="auto">
          <a:xfrm>
            <a:off x="6248400" y="2100263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6" name="Rectangle 36"/>
          <p:cNvSpPr>
            <a:spLocks noChangeArrowheads="1"/>
          </p:cNvSpPr>
          <p:nvPr/>
        </p:nvSpPr>
        <p:spPr bwMode="auto">
          <a:xfrm>
            <a:off x="6934200" y="1600200"/>
            <a:ext cx="315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</p:txBody>
      </p:sp>
      <p:sp>
        <p:nvSpPr>
          <p:cNvPr id="230437" name="Rectangle 37"/>
          <p:cNvSpPr>
            <a:spLocks noChangeArrowheads="1"/>
          </p:cNvSpPr>
          <p:nvPr/>
        </p:nvSpPr>
        <p:spPr bwMode="auto">
          <a:xfrm>
            <a:off x="6934200" y="6019800"/>
            <a:ext cx="315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</p:txBody>
      </p:sp>
      <p:sp>
        <p:nvSpPr>
          <p:cNvPr id="230438" name="Rectangle 38"/>
          <p:cNvSpPr>
            <a:spLocks noChangeArrowheads="1"/>
          </p:cNvSpPr>
          <p:nvPr/>
        </p:nvSpPr>
        <p:spPr bwMode="auto">
          <a:xfrm>
            <a:off x="6818313" y="4648200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imes-Roman" charset="0"/>
              </a:rPr>
              <a:t>ret</a:t>
            </a:r>
            <a:endParaRPr lang="en-US">
              <a:latin typeface="Times-Roman" charset="0"/>
            </a:endParaRPr>
          </a:p>
        </p:txBody>
      </p:sp>
      <p:sp>
        <p:nvSpPr>
          <p:cNvPr id="230439" name="Rectangle 39"/>
          <p:cNvSpPr>
            <a:spLocks noChangeArrowheads="1"/>
          </p:cNvSpPr>
          <p:nvPr/>
        </p:nvSpPr>
        <p:spPr bwMode="auto">
          <a:xfrm>
            <a:off x="6818313" y="5562600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imes-Roman" charset="0"/>
              </a:rPr>
              <a:t>ret</a:t>
            </a:r>
            <a:endParaRPr lang="en-US">
              <a:solidFill>
                <a:schemeClr val="accent2"/>
              </a:solidFill>
              <a:latin typeface="Times-Roman" charset="0"/>
            </a:endParaRPr>
          </a:p>
        </p:txBody>
      </p:sp>
      <p:sp>
        <p:nvSpPr>
          <p:cNvPr id="230440" name="Rectangle 40"/>
          <p:cNvSpPr>
            <a:spLocks noChangeArrowheads="1"/>
          </p:cNvSpPr>
          <p:nvPr/>
        </p:nvSpPr>
        <p:spPr bwMode="auto">
          <a:xfrm>
            <a:off x="6934200" y="5181600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b="1"/>
              <a:t>: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30442" name="Rectangle 42"/>
          <p:cNvSpPr>
            <a:spLocks noChangeArrowheads="1"/>
          </p:cNvSpPr>
          <p:nvPr/>
        </p:nvSpPr>
        <p:spPr bwMode="auto">
          <a:xfrm>
            <a:off x="6699250" y="30480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NOP</a:t>
            </a:r>
          </a:p>
        </p:txBody>
      </p:sp>
      <p:sp>
        <p:nvSpPr>
          <p:cNvPr id="230443" name="Rectangle 43"/>
          <p:cNvSpPr>
            <a:spLocks noChangeArrowheads="1"/>
          </p:cNvSpPr>
          <p:nvPr/>
        </p:nvSpPr>
        <p:spPr bwMode="auto">
          <a:xfrm>
            <a:off x="6705600" y="21336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NOP</a:t>
            </a:r>
          </a:p>
        </p:txBody>
      </p:sp>
      <p:sp>
        <p:nvSpPr>
          <p:cNvPr id="230444" name="Rectangle 44"/>
          <p:cNvSpPr>
            <a:spLocks noChangeArrowheads="1"/>
          </p:cNvSpPr>
          <p:nvPr/>
        </p:nvSpPr>
        <p:spPr bwMode="auto">
          <a:xfrm>
            <a:off x="6934200" y="2667000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b="1"/>
              <a:t>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0454" name="Rectangle 54"/>
          <p:cNvSpPr>
            <a:spLocks noChangeArrowheads="1"/>
          </p:cNvSpPr>
          <p:nvPr/>
        </p:nvSpPr>
        <p:spPr bwMode="auto">
          <a:xfrm>
            <a:off x="6818313" y="4191000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Times-Roman" charset="0"/>
              </a:rPr>
              <a:t>ret</a:t>
            </a:r>
            <a:endParaRPr lang="en-US">
              <a:latin typeface="Times-Roman" charset="0"/>
            </a:endParaRPr>
          </a:p>
        </p:txBody>
      </p:sp>
      <p:sp>
        <p:nvSpPr>
          <p:cNvPr id="230455" name="Rectangle 55"/>
          <p:cNvSpPr>
            <a:spLocks noChangeArrowheads="1"/>
          </p:cNvSpPr>
          <p:nvPr/>
        </p:nvSpPr>
        <p:spPr bwMode="auto">
          <a:xfrm>
            <a:off x="8001000" y="4648200"/>
            <a:ext cx="1066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r>
              <a:rPr lang="en-US" b="1">
                <a:latin typeface="Times-Roman" charset="0"/>
              </a:rPr>
              <a:t>ret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30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30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 build="p" autoUpdateAnimBg="0"/>
      <p:bldP spid="230412" grpId="0" autoUpdateAnimBg="0"/>
      <p:bldP spid="230427" grpId="0" animBg="1"/>
      <p:bldP spid="230428" grpId="0" animBg="1"/>
      <p:bldP spid="230429" grpId="0" animBg="1"/>
      <p:bldP spid="230436" grpId="0" autoUpdateAnimBg="0"/>
      <p:bldP spid="230437" grpId="0" autoUpdateAnimBg="0"/>
      <p:bldP spid="230438" grpId="0" autoUpdateAnimBg="0"/>
      <p:bldP spid="230439" grpId="0" autoUpdateAnimBg="0"/>
      <p:bldP spid="230440" grpId="0" autoUpdateAnimBg="0"/>
      <p:bldP spid="230442" grpId="0" autoUpdateAnimBg="0"/>
      <p:bldP spid="230443" grpId="0" autoUpdateAnimBg="0"/>
      <p:bldP spid="230444" grpId="0" autoUpdateAnimBg="0"/>
      <p:bldP spid="230454" grpId="0" autoUpdateAnimBg="0"/>
      <p:bldP spid="2304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2CA03EF-C91B-4E47-9BEF-66E8F9BB6896}" type="slidenum">
              <a:rPr lang="en-US" smtClean="0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/>
              <a:t>Stack Smashing Summary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buffer overflow must exist in the code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Not all buffer overflows are exploitable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Things must align properly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If exploitable, attacker can </a:t>
            </a:r>
            <a:r>
              <a:rPr lang="en-US" sz="2800" b="1" dirty="0">
                <a:solidFill>
                  <a:schemeClr val="accent2"/>
                </a:solidFill>
              </a:rPr>
              <a:t>inject code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Trial and error is likely required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Fear not, lots of help is available online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hlinkClick r:id="rId2"/>
              </a:rPr>
              <a:t>Smashing the Stack for Fun and Profit</a:t>
            </a:r>
            <a:r>
              <a:rPr lang="en-US" sz="2400" dirty="0"/>
              <a:t>, Aleph One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Stack smashing is “attack of the decade”…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…for many recent decades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Also heap &amp; integer overflows, format strings, etc.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7B809811-1720-5044-B63E-EED1F5DB5552}" type="slidenum">
              <a:rPr lang="en-US" smtClean="0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Stack Smashing Example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program asks for a serial number that Trudy does not know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Also, Trudy does </a:t>
            </a:r>
            <a:r>
              <a:rPr lang="en-US" sz="2800" b="1" dirty="0">
                <a:solidFill>
                  <a:schemeClr val="hlink"/>
                </a:solidFill>
              </a:rPr>
              <a:t>not</a:t>
            </a:r>
            <a:r>
              <a:rPr lang="en-US" sz="2800" dirty="0"/>
              <a:t> have source code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only has the executable (exe)</a:t>
            </a:r>
          </a:p>
        </p:txBody>
      </p:sp>
      <p:pic>
        <p:nvPicPr>
          <p:cNvPr id="335876" name="Picture 4" descr="out1.jpg  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81534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685800" y="5562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Program quits on incorrect serial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AD8C283-6B9E-D14F-A5D4-B9C53D6FAA95}" type="slidenum">
              <a:rPr lang="en-US" smtClean="0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Buffer Overflow Present?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By trial and error, Trudy discovers apparent buffer overflow</a:t>
            </a:r>
          </a:p>
        </p:txBody>
      </p:sp>
      <p:pic>
        <p:nvPicPr>
          <p:cNvPr id="336900" name="Picture 4" descr="&#10;error2.jpg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0"/>
            <a:ext cx="516413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1" name="Picture 5" descr="out2.jpg  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7543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685800" y="5105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Note that </a:t>
            </a:r>
            <a:r>
              <a:rPr lang="en-US" sz="2800" dirty="0">
                <a:latin typeface="Times-Roman" charset="0"/>
              </a:rPr>
              <a:t>0x41</a:t>
            </a:r>
            <a:r>
              <a:rPr lang="en-US" sz="2800" dirty="0"/>
              <a:t> is ASCII for “A”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Looks like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ret</a:t>
            </a:r>
            <a:r>
              <a:rPr lang="en-US" sz="2800" dirty="0"/>
              <a:t> overwritten by 2 bytes!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6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F08798EE-860E-4146-8462-63297BFA466A}" type="slidenum">
              <a:rPr lang="en-US" smtClean="0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Disassemble Code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Next, disassemble </a:t>
            </a:r>
            <a:r>
              <a:rPr lang="en-US">
                <a:latin typeface="Times-Roman" charset="0"/>
              </a:rPr>
              <a:t>bo.exe</a:t>
            </a:r>
            <a:r>
              <a:rPr lang="en-US"/>
              <a:t> to find</a:t>
            </a:r>
          </a:p>
        </p:txBody>
      </p:sp>
      <p:pic>
        <p:nvPicPr>
          <p:cNvPr id="37893" name="Picture 5" descr="ida.jpg   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36788"/>
            <a:ext cx="73152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685800" y="5105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The goal is to exploit buffer overflow to jump to address </a:t>
            </a:r>
            <a:r>
              <a:rPr lang="en-US" sz="3200">
                <a:latin typeface="Times-Roman" charset="0"/>
              </a:rPr>
              <a:t>0x401034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031A0FCC-4238-D145-8FC3-ED36631025B9}" type="slidenum">
              <a:rPr lang="en-US" smtClean="0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Buffer Overflow Attack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609600"/>
          </a:xfrm>
        </p:spPr>
        <p:txBody>
          <a:bodyPr/>
          <a:lstStyle/>
          <a:p>
            <a:pPr eaLnBrk="1" hangingPunct="1"/>
            <a:r>
              <a:rPr lang="en-US" sz="2800"/>
              <a:t>Find that, in ASCII, </a:t>
            </a:r>
            <a:r>
              <a:rPr lang="en-US" sz="2800">
                <a:latin typeface="Times-Roman" charset="0"/>
              </a:rPr>
              <a:t>0x401034</a:t>
            </a:r>
            <a:r>
              <a:rPr lang="en-US" sz="2800"/>
              <a:t> is “</a:t>
            </a:r>
            <a:r>
              <a:rPr lang="en-US" sz="2800">
                <a:latin typeface="Times-Roman" charset="0"/>
              </a:rPr>
              <a:t>@^P4</a:t>
            </a:r>
            <a:r>
              <a:rPr lang="en-US" sz="2800"/>
              <a:t>”</a:t>
            </a:r>
          </a:p>
        </p:txBody>
      </p:sp>
      <p:pic>
        <p:nvPicPr>
          <p:cNvPr id="338948" name="Picture 4" descr="out3.jpg  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6294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9" name="Picture 5" descr="&#10;error3.jpg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3756025"/>
            <a:ext cx="512921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85800" y="51054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Byte order is reversed? What the … 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X86 processors are “little-endian”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38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6AE0E3B3-2CF2-744A-A853-E55408687FB4}" type="slidenum">
              <a:rPr lang="en-US" smtClean="0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Overflow Attack, Take 2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/>
              <a:t>Reverse the byte order to “</a:t>
            </a:r>
            <a:r>
              <a:rPr lang="en-US" sz="2800">
                <a:latin typeface="Times-Roman" charset="0"/>
              </a:rPr>
              <a:t>4^P@</a:t>
            </a:r>
            <a:r>
              <a:rPr lang="en-US" sz="2800"/>
              <a:t>” and…</a:t>
            </a:r>
          </a:p>
        </p:txBody>
      </p:sp>
      <p:pic>
        <p:nvPicPr>
          <p:cNvPr id="339972" name="Picture 4" descr="out4.jpg  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001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685800" y="40386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Success! We’ve bypassed serial number check by exploiting a buffer overflow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What just happened?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Overwrote return address on the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9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9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9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88CA3EC-8070-7942-A0A4-F00D89CB8D88}" type="slidenum">
              <a:rPr lang="en-US" smtClean="0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Buffer Overflow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Trudy did </a:t>
            </a:r>
            <a:r>
              <a:rPr lang="en-US" b="1" dirty="0">
                <a:solidFill>
                  <a:schemeClr val="hlink"/>
                </a:solidFill>
              </a:rPr>
              <a:t>not</a:t>
            </a:r>
            <a:r>
              <a:rPr lang="en-US" dirty="0"/>
              <a:t> require access to the source code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Only tool used was a </a:t>
            </a:r>
            <a:r>
              <a:rPr lang="en-US" dirty="0" err="1"/>
              <a:t>disassembler</a:t>
            </a:r>
            <a:r>
              <a:rPr lang="en-US" dirty="0"/>
              <a:t> to determine address to jump to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Find desired address by trial and error?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Necessary if attacker does not have exe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example, a remote attack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0309315-8227-0E4D-8409-37815E72AB8E}" type="slidenum">
              <a:rPr lang="en-US" smtClean="0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Source Code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/>
              <a:t>Source code for buffer overflow example</a:t>
            </a:r>
          </a:p>
        </p:txBody>
      </p:sp>
      <p:pic>
        <p:nvPicPr>
          <p:cNvPr id="41989" name="Picture 4" descr="&#10;source.jpg                                                     00152429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90800"/>
            <a:ext cx="5334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228600" y="22860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Flaw easily exploited by attacker…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1" dirty="0">
                <a:solidFill>
                  <a:schemeClr val="accent2"/>
                </a:solidFill>
              </a:rPr>
              <a:t>…without access to source code!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3276600" y="2590800"/>
            <a:ext cx="5562600" cy="320040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Chapter 11: </a:t>
            </a:r>
            <a:br>
              <a:rPr lang="en-US" dirty="0"/>
            </a:br>
            <a:r>
              <a:rPr lang="en-US" dirty="0"/>
              <a:t>Software Flaws and 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77200" cy="3886200"/>
          </a:xfrm>
        </p:spPr>
        <p:txBody>
          <a:bodyPr/>
          <a:lstStyle/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If automobiles had followed the same development cycle as the computer, 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a Rolls-Royce would today cost $100, get a million miles per gallon, 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and explode once a year, killing everyone inside.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Robert X. </a:t>
            </a:r>
            <a:r>
              <a:rPr lang="en-US" sz="2000" dirty="0" err="1">
                <a:latin typeface="Times New Roman"/>
                <a:cs typeface="Times New Roman"/>
              </a:rPr>
              <a:t>Cringely</a:t>
            </a:r>
            <a:endParaRPr lang="en-US" sz="2000" dirty="0">
              <a:latin typeface="Times New Roman"/>
              <a:cs typeface="Times New Roman"/>
            </a:endParaRPr>
          </a:p>
          <a:p>
            <a:pPr algn="r">
              <a:buNone/>
            </a:pPr>
            <a:endParaRPr lang="en-US" sz="2400" i="1" dirty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My software never has bugs. It just develops random features.</a:t>
            </a:r>
          </a:p>
          <a:p>
            <a:pPr algn="r">
              <a:buNone/>
            </a:pP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Anonymous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Part 4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Software        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54B17E3-B708-754A-90AC-0F5AB9B2135E}" type="slidenum">
              <a:rPr lang="en-US" smtClean="0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Stack Smashing Defenses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Employ </a:t>
            </a:r>
            <a:r>
              <a:rPr lang="en-US" sz="2800" b="1" dirty="0">
                <a:solidFill>
                  <a:schemeClr val="hlink"/>
                </a:solidFill>
              </a:rPr>
              <a:t>non-executable stack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“No execute” </a:t>
            </a:r>
            <a:r>
              <a:rPr lang="en-US" sz="2400" b="1" dirty="0">
                <a:solidFill>
                  <a:schemeClr val="hlink"/>
                </a:solidFill>
              </a:rPr>
              <a:t>NX bit</a:t>
            </a:r>
            <a:r>
              <a:rPr lang="en-US" sz="2400" dirty="0"/>
              <a:t> (if available) 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Seems like the logical thing to do, but some real code executes on the stack (Java, for example)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Use a </a:t>
            </a:r>
            <a:r>
              <a:rPr lang="en-US" sz="2800" b="1" dirty="0">
                <a:solidFill>
                  <a:srgbClr val="FFF60D"/>
                </a:solidFill>
              </a:rPr>
              <a:t>canary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Address space layout randomization (</a:t>
            </a:r>
            <a:r>
              <a:rPr lang="en-US" sz="2800" b="1" dirty="0">
                <a:solidFill>
                  <a:srgbClr val="3366FF"/>
                </a:solidFill>
              </a:rPr>
              <a:t>ASLR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Use </a:t>
            </a:r>
            <a:r>
              <a:rPr lang="en-US" sz="2800" b="1" dirty="0">
                <a:solidFill>
                  <a:schemeClr val="hlink"/>
                </a:solidFill>
              </a:rPr>
              <a:t>safe languages</a:t>
            </a:r>
            <a:r>
              <a:rPr lang="en-US" sz="2800" dirty="0"/>
              <a:t> (Java, C#)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Use </a:t>
            </a:r>
            <a:r>
              <a:rPr lang="en-US" sz="2800" b="1" dirty="0">
                <a:solidFill>
                  <a:schemeClr val="hlink"/>
                </a:solidFill>
              </a:rPr>
              <a:t>safer C functions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For unsafe functions, safer versions exist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For example, </a:t>
            </a:r>
            <a:r>
              <a:rPr lang="en-US" sz="2400" dirty="0" err="1">
                <a:latin typeface="Times-Roman" charset="0"/>
              </a:rPr>
              <a:t>strncpy</a:t>
            </a:r>
            <a:r>
              <a:rPr lang="en-US" sz="2400" dirty="0"/>
              <a:t> instead of </a:t>
            </a:r>
            <a:r>
              <a:rPr lang="en-US" sz="2400" dirty="0" err="1">
                <a:latin typeface="Times-Roman" charset="0"/>
              </a:rPr>
              <a:t>strcpy</a:t>
            </a:r>
            <a:endParaRPr lang="en-US" sz="24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37553C5B-DBD6-0F48-8265-84AC5C77BA29}" type="slidenum">
              <a:rPr lang="en-US" smtClean="0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pic>
        <p:nvPicPr>
          <p:cNvPr id="547883" name="Picture 43" descr="Animal Characters 35.tiff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191000"/>
            <a:ext cx="4683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2"/>
          <p:cNvSpPr>
            <a:spLocks noChangeArrowheads="1"/>
          </p:cNvSpPr>
          <p:nvPr/>
        </p:nvSpPr>
        <p:spPr bwMode="auto">
          <a:xfrm>
            <a:off x="6019800" y="4267200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Rectangle 41"/>
          <p:cNvSpPr>
            <a:spLocks noChangeArrowheads="1"/>
          </p:cNvSpPr>
          <p:nvPr/>
        </p:nvSpPr>
        <p:spPr bwMode="auto">
          <a:xfrm>
            <a:off x="6019800" y="4724400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Rectangle 40"/>
          <p:cNvSpPr>
            <a:spLocks noChangeArrowheads="1"/>
          </p:cNvSpPr>
          <p:nvPr/>
        </p:nvSpPr>
        <p:spPr bwMode="auto">
          <a:xfrm>
            <a:off x="6019800" y="4267200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Rectangle 39"/>
          <p:cNvSpPr>
            <a:spLocks noChangeArrowheads="1"/>
          </p:cNvSpPr>
          <p:nvPr/>
        </p:nvSpPr>
        <p:spPr bwMode="auto">
          <a:xfrm>
            <a:off x="6019800" y="3810000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72" name="Rectangle 32"/>
          <p:cNvSpPr>
            <a:spLocks noChangeArrowheads="1"/>
          </p:cNvSpPr>
          <p:nvPr/>
        </p:nvSpPr>
        <p:spPr bwMode="auto">
          <a:xfrm>
            <a:off x="6019800" y="4724400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9" name="Rectangle 29"/>
          <p:cNvSpPr>
            <a:spLocks noChangeArrowheads="1"/>
          </p:cNvSpPr>
          <p:nvPr/>
        </p:nvSpPr>
        <p:spPr bwMode="auto">
          <a:xfrm>
            <a:off x="6019800" y="3810000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Rectangle 33"/>
          <p:cNvSpPr>
            <a:spLocks noChangeArrowheads="1"/>
          </p:cNvSpPr>
          <p:nvPr/>
        </p:nvSpPr>
        <p:spPr bwMode="auto">
          <a:xfrm>
            <a:off x="6019800" y="51927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Rectangle 34"/>
          <p:cNvSpPr>
            <a:spLocks noChangeArrowheads="1"/>
          </p:cNvSpPr>
          <p:nvPr/>
        </p:nvSpPr>
        <p:spPr bwMode="auto">
          <a:xfrm>
            <a:off x="6019800" y="56499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Stack Smashing Defenses</a:t>
            </a:r>
          </a:p>
        </p:txBody>
      </p:sp>
      <p:sp>
        <p:nvSpPr>
          <p:cNvPr id="44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953000" cy="3505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Canary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Run-time stack check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Push canary onto stack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Canary value:</a:t>
            </a:r>
          </a:p>
          <a:p>
            <a:pPr lvl="2" eaLnBrk="1" hangingPunct="1">
              <a:spcAft>
                <a:spcPts val="600"/>
              </a:spcAft>
            </a:pPr>
            <a:r>
              <a:rPr lang="en-US" dirty="0"/>
              <a:t>Constant </a:t>
            </a:r>
            <a:r>
              <a:rPr lang="en-US" dirty="0">
                <a:latin typeface="Times-Roman" charset="0"/>
              </a:rPr>
              <a:t>0x000aff0d</a:t>
            </a:r>
            <a:endParaRPr lang="en-US" dirty="0"/>
          </a:p>
          <a:p>
            <a:pPr lvl="2" eaLnBrk="1" hangingPunct="1">
              <a:spcAft>
                <a:spcPts val="600"/>
              </a:spcAft>
            </a:pPr>
            <a:r>
              <a:rPr lang="en-US" dirty="0"/>
              <a:t>Or, may depends on </a:t>
            </a:r>
            <a:r>
              <a:rPr lang="en-US" b="1" dirty="0">
                <a:latin typeface="Times-Roman" charset="0"/>
              </a:rPr>
              <a:t>ret</a:t>
            </a:r>
            <a:endParaRPr lang="en-US" dirty="0"/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7772400" y="4313238"/>
            <a:ext cx="5111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¬"/>
            </a:pPr>
            <a:r>
              <a:rPr lang="en-US" sz="2000"/>
              <a:t> </a:t>
            </a:r>
            <a:endParaRPr lang="en-US"/>
          </a:p>
        </p:txBody>
      </p:sp>
      <p:sp>
        <p:nvSpPr>
          <p:cNvPr id="44047" name="Rectangle 8"/>
          <p:cNvSpPr>
            <a:spLocks noChangeArrowheads="1"/>
          </p:cNvSpPr>
          <p:nvPr/>
        </p:nvSpPr>
        <p:spPr bwMode="auto">
          <a:xfrm>
            <a:off x="5029200" y="5649913"/>
            <a:ext cx="10096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high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auto">
          <a:xfrm>
            <a:off x="6705600" y="1916113"/>
            <a:ext cx="315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  <a:p>
            <a:pPr algn="ctr">
              <a:lnSpc>
                <a:spcPct val="50000"/>
              </a:lnSpc>
            </a:pPr>
            <a:r>
              <a:rPr lang="en-US" b="1"/>
              <a:t>:</a:t>
            </a:r>
          </a:p>
        </p:txBody>
      </p:sp>
      <p:sp>
        <p:nvSpPr>
          <p:cNvPr id="547854" name="Rectangle 14"/>
          <p:cNvSpPr>
            <a:spLocks noChangeArrowheads="1"/>
          </p:cNvSpPr>
          <p:nvPr/>
        </p:nvSpPr>
        <p:spPr bwMode="auto">
          <a:xfrm>
            <a:off x="6423025" y="3821113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buffer</a:t>
            </a:r>
          </a:p>
        </p:txBody>
      </p:sp>
      <p:sp>
        <p:nvSpPr>
          <p:cNvPr id="547855" name="Rectangle 15"/>
          <p:cNvSpPr>
            <a:spLocks noChangeArrowheads="1"/>
          </p:cNvSpPr>
          <p:nvPr/>
        </p:nvSpPr>
        <p:spPr bwMode="auto">
          <a:xfrm>
            <a:off x="6724650" y="51927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a</a:t>
            </a:r>
          </a:p>
        </p:txBody>
      </p:sp>
      <p:sp>
        <p:nvSpPr>
          <p:cNvPr id="547856" name="Rectangle 16"/>
          <p:cNvSpPr>
            <a:spLocks noChangeArrowheads="1"/>
          </p:cNvSpPr>
          <p:nvPr/>
        </p:nvSpPr>
        <p:spPr bwMode="auto">
          <a:xfrm>
            <a:off x="6724650" y="56499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b</a:t>
            </a:r>
          </a:p>
        </p:txBody>
      </p:sp>
      <p:sp>
        <p:nvSpPr>
          <p:cNvPr id="44052" name="Rectangle 17"/>
          <p:cNvSpPr>
            <a:spLocks noChangeArrowheads="1"/>
          </p:cNvSpPr>
          <p:nvPr/>
        </p:nvSpPr>
        <p:spPr bwMode="auto">
          <a:xfrm>
            <a:off x="5151438" y="1382713"/>
            <a:ext cx="8874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/>
              <a:t>low </a:t>
            </a:r>
            <a:r>
              <a:rPr lang="en-US" sz="2000">
                <a:sym typeface="Symbol" charset="2"/>
              </a:rPr>
              <a:t></a:t>
            </a:r>
            <a:endParaRPr lang="en-US"/>
          </a:p>
        </p:txBody>
      </p:sp>
      <p:sp>
        <p:nvSpPr>
          <p:cNvPr id="547858" name="Rectangle 18"/>
          <p:cNvSpPr>
            <a:spLocks noChangeArrowheads="1"/>
          </p:cNvSpPr>
          <p:nvPr/>
        </p:nvSpPr>
        <p:spPr bwMode="auto">
          <a:xfrm>
            <a:off x="6229350" y="47244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overflow</a:t>
            </a:r>
          </a:p>
        </p:txBody>
      </p:sp>
      <p:sp>
        <p:nvSpPr>
          <p:cNvPr id="547860" name="Rectangle 20"/>
          <p:cNvSpPr>
            <a:spLocks noChangeArrowheads="1"/>
          </p:cNvSpPr>
          <p:nvPr/>
        </p:nvSpPr>
        <p:spPr bwMode="auto">
          <a:xfrm>
            <a:off x="6629400" y="47244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ret</a:t>
            </a:r>
          </a:p>
        </p:txBody>
      </p:sp>
      <p:sp>
        <p:nvSpPr>
          <p:cNvPr id="547863" name="AutoShape 23"/>
          <p:cNvSpPr>
            <a:spLocks noChangeArrowheads="1"/>
          </p:cNvSpPr>
          <p:nvPr/>
        </p:nvSpPr>
        <p:spPr bwMode="auto">
          <a:xfrm>
            <a:off x="8153400" y="4202113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6019800" y="24495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6019800" y="1382713"/>
            <a:ext cx="17526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6019800" y="29067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6019800" y="3363913"/>
            <a:ext cx="1752600" cy="457200"/>
          </a:xfrm>
          <a:prstGeom prst="rect">
            <a:avLst/>
          </a:prstGeom>
          <a:solidFill>
            <a:srgbClr val="0F6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71" name="Rectangle 31"/>
          <p:cNvSpPr>
            <a:spLocks noChangeArrowheads="1"/>
          </p:cNvSpPr>
          <p:nvPr/>
        </p:nvSpPr>
        <p:spPr bwMode="auto">
          <a:xfrm>
            <a:off x="6019800" y="4267200"/>
            <a:ext cx="1752600" cy="457200"/>
          </a:xfrm>
          <a:prstGeom prst="rect">
            <a:avLst/>
          </a:prstGeom>
          <a:solidFill>
            <a:srgbClr val="FFFB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76" name="Rectangle 36"/>
          <p:cNvSpPr>
            <a:spLocks noChangeArrowheads="1"/>
          </p:cNvSpPr>
          <p:nvPr/>
        </p:nvSpPr>
        <p:spPr bwMode="auto">
          <a:xfrm>
            <a:off x="6019800" y="4267200"/>
            <a:ext cx="1752600" cy="457200"/>
          </a:xfrm>
          <a:prstGeom prst="rect">
            <a:avLst/>
          </a:prstGeom>
          <a:solidFill>
            <a:srgbClr val="FF18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78" name="Rectangle 38"/>
          <p:cNvSpPr>
            <a:spLocks noChangeArrowheads="1"/>
          </p:cNvSpPr>
          <p:nvPr/>
        </p:nvSpPr>
        <p:spPr bwMode="auto">
          <a:xfrm>
            <a:off x="6400800" y="4267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canary</a:t>
            </a:r>
          </a:p>
        </p:txBody>
      </p:sp>
      <p:sp>
        <p:nvSpPr>
          <p:cNvPr id="547875" name="Rectangle 35"/>
          <p:cNvSpPr>
            <a:spLocks noChangeArrowheads="1"/>
          </p:cNvSpPr>
          <p:nvPr/>
        </p:nvSpPr>
        <p:spPr bwMode="auto">
          <a:xfrm>
            <a:off x="6267450" y="42672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-Roman" charset="0"/>
              </a:rPr>
              <a:t>overflow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72" grpId="0" animBg="1"/>
      <p:bldP spid="547869" grpId="0" animBg="1"/>
      <p:bldP spid="547845" grpId="0" autoUpdateAnimBg="0"/>
      <p:bldP spid="547854" grpId="0" autoUpdateAnimBg="0"/>
      <p:bldP spid="547855" grpId="0" autoUpdateAnimBg="0"/>
      <p:bldP spid="547856" grpId="0" autoUpdateAnimBg="0"/>
      <p:bldP spid="547858" grpId="0" autoUpdateAnimBg="0"/>
      <p:bldP spid="547860" grpId="0" autoUpdateAnimBg="0"/>
      <p:bldP spid="547860" grpId="1" autoUpdateAnimBg="0"/>
      <p:bldP spid="547863" grpId="0" animBg="1"/>
      <p:bldP spid="547871" grpId="0" animBg="1"/>
      <p:bldP spid="547876" grpId="0" animBg="1"/>
      <p:bldP spid="547878" grpId="0" autoUpdateAnimBg="0"/>
      <p:bldP spid="547878" grpId="1" autoUpdateAnimBg="0"/>
      <p:bldP spid="54787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3920043-B62E-E948-AA0F-A5AA7ED33267}" type="slidenum">
              <a:rPr lang="en-US" smtClean="0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Microsoft’s Canary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Microsoft added </a:t>
            </a:r>
            <a:r>
              <a:rPr lang="en-US" sz="2800" b="1" dirty="0">
                <a:solidFill>
                  <a:schemeClr val="accent2"/>
                </a:solidFill>
              </a:rPr>
              <a:t>buffer security check</a:t>
            </a:r>
            <a:r>
              <a:rPr lang="en-US" sz="2800" dirty="0"/>
              <a:t> feature to C++ with </a:t>
            </a:r>
            <a:r>
              <a:rPr lang="en-US" sz="2800" dirty="0">
                <a:latin typeface="Times-Roman" charset="0"/>
              </a:rPr>
              <a:t>/GS</a:t>
            </a:r>
            <a:r>
              <a:rPr lang="en-US" sz="2800" dirty="0"/>
              <a:t> compiler flag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Based on canary (or “security cookie”)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b="1" dirty="0">
                <a:solidFill>
                  <a:srgbClr val="FF0000"/>
                </a:solidFill>
              </a:rPr>
              <a:t>Q:</a:t>
            </a:r>
            <a:r>
              <a:rPr lang="en-US" sz="2800" dirty="0"/>
              <a:t> What to do when canary dies?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b="1" dirty="0">
                <a:solidFill>
                  <a:srgbClr val="FF0000"/>
                </a:solidFill>
              </a:rPr>
              <a:t>A:</a:t>
            </a:r>
            <a:r>
              <a:rPr lang="en-US" sz="2800" dirty="0"/>
              <a:t> Check for user-supplied “handler”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Handler shown to be subject to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Claimed that attacker can specify handler code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so, formerly “safe” buffer overflows become exploitable when </a:t>
            </a:r>
            <a:r>
              <a:rPr lang="en-US" sz="2400" dirty="0">
                <a:latin typeface="Times-Roman" charset="0"/>
              </a:rPr>
              <a:t>/GS</a:t>
            </a:r>
            <a:r>
              <a:rPr lang="en-US" sz="2400" dirty="0"/>
              <a:t> is used!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62C0CD8-197B-774E-B996-91E12940A677}" type="slidenum">
              <a:rPr lang="en-US" smtClean="0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ASLR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Address Space Layout Randomization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Randomize place where code loaded in memory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Makes most buffer overflow attacks probabilistic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Windows Vista used 256 random layouts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 about 1/256 chance buffer overflow works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Similar thing in Mac OS X and other </a:t>
            </a:r>
            <a:r>
              <a:rPr lang="en-US" sz="2800" dirty="0" err="1"/>
              <a:t>OSs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hlinkClick r:id="rId2"/>
              </a:rPr>
              <a:t>Attacks</a:t>
            </a:r>
            <a:r>
              <a:rPr lang="en-US" sz="2800" dirty="0"/>
              <a:t> against Microsoft’s ASLR do exist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Possible to “de-randomize”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4987F5A-15B8-AA43-B897-78CD047B8194}" type="slidenum">
              <a:rPr lang="en-US" smtClean="0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Buffer Overflow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 major security threat yesterday, today, and tomorrow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 good news?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It </a:t>
            </a:r>
            <a:r>
              <a:rPr lang="en-US" sz="2400" u="sng" dirty="0"/>
              <a:t>is</a:t>
            </a:r>
            <a:r>
              <a:rPr lang="en-US" sz="2400" dirty="0"/>
              <a:t> possible to reduce overflow attacks (safe languages, NX bit, ASLR, education, etc.)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 bad news?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Buffer overflows will exist for a long time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Why? Legacy code, bad development practices, clever attacks,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CC69B49-9427-F849-9F76-51BABE528855}" type="slidenum">
              <a:rPr lang="en-US" smtClean="0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Incomplete Mediation</a:t>
            </a:r>
          </a:p>
        </p:txBody>
      </p:sp>
      <p:pic>
        <p:nvPicPr>
          <p:cNvPr id="48132" name="Picture 5" descr="School Kids 44.tiff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2667000"/>
            <a:ext cx="325755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759C056F-7808-6141-9658-6E563E1855C5}" type="slidenum">
              <a:rPr lang="en-US" smtClean="0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Input Validation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Consider: </a:t>
            </a:r>
            <a:r>
              <a:rPr lang="en-US" sz="2400" dirty="0" err="1">
                <a:latin typeface="Courier" charset="0"/>
              </a:rPr>
              <a:t>strcpy(buffer</a:t>
            </a:r>
            <a:r>
              <a:rPr lang="en-US" sz="2400" dirty="0">
                <a:latin typeface="Courier" charset="0"/>
              </a:rPr>
              <a:t>, argv[1])</a:t>
            </a:r>
            <a:endParaRPr lang="en-US" sz="2000" dirty="0">
              <a:latin typeface="Courier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 buffer overflow occurs if</a:t>
            </a:r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800" dirty="0" err="1">
                <a:latin typeface="Courier" charset="0"/>
              </a:rPr>
              <a:t>len(buffer</a:t>
            </a:r>
            <a:r>
              <a:rPr lang="en-US" sz="2800" dirty="0">
                <a:latin typeface="Courier" charset="0"/>
              </a:rPr>
              <a:t>) &lt; len(argv[1])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Software must </a:t>
            </a:r>
            <a:r>
              <a:rPr lang="en-US" sz="2800" b="1" dirty="0">
                <a:solidFill>
                  <a:schemeClr val="accent2"/>
                </a:solidFill>
              </a:rPr>
              <a:t>validate</a:t>
            </a:r>
            <a:r>
              <a:rPr lang="en-US" sz="2800" dirty="0"/>
              <a:t> the input by checking the length of </a:t>
            </a:r>
            <a:r>
              <a:rPr lang="en-US" sz="2800" dirty="0">
                <a:latin typeface="Courier" charset="0"/>
              </a:rPr>
              <a:t>argv[1]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Failure to do so is an example of a more general problem: </a:t>
            </a:r>
            <a:r>
              <a:rPr lang="en-US" sz="2800" b="1" dirty="0">
                <a:solidFill>
                  <a:schemeClr val="accent2"/>
                </a:solidFill>
              </a:rPr>
              <a:t>incomplete mediation</a:t>
            </a:r>
            <a:endParaRPr lang="en-US" sz="2400" dirty="0">
              <a:latin typeface="Courier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196E7C5-3CD1-9F45-A0A4-7685C75C3678}" type="slidenum">
              <a:rPr lang="en-US" smtClean="0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Input Validation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Consider web form data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Suppose input is validated on client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For example, the following is valid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http://</a:t>
            </a:r>
            <a:r>
              <a:rPr lang="en-US" sz="2000" dirty="0" err="1">
                <a:latin typeface="Courier" charset="0"/>
              </a:rPr>
              <a:t>www.things.com/orders/final&amp;custID</a:t>
            </a:r>
            <a:r>
              <a:rPr lang="en-US" sz="2000" dirty="0">
                <a:latin typeface="Courier" charset="0"/>
              </a:rPr>
              <a:t>=112&amp;num=55A&amp;qty=20&amp;price=10&amp;shipping=5&amp;total=205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Suppose input is not checked on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Why bother since input checked on client?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Then attacker could send http message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http://</a:t>
            </a:r>
            <a:r>
              <a:rPr lang="en-US" sz="2000" dirty="0" err="1">
                <a:latin typeface="Courier" charset="0"/>
              </a:rPr>
              <a:t>www.things.com/orders/final&amp;custID</a:t>
            </a:r>
            <a:r>
              <a:rPr lang="en-US" sz="2000" dirty="0">
                <a:latin typeface="Courier" charset="0"/>
              </a:rPr>
              <a:t>=112&amp;num=55A&amp;qty=20&amp;price=10&amp;shipping=5&amp;total=25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7E721FF9-58E4-3D48-B4BE-8CADF6307AAE}" type="slidenum">
              <a:rPr lang="en-US" smtClean="0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Incomplete Mediation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Linux kernel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Research revealed many buffer overflows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Lots of these due to incomplete mediation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Linux kernel is “good” software since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Open-source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Kernel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written by coding gurus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Tools exist to help find such problems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incomplete mediation errors can be subtle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And tools useful for attackers too!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211E7AE-0623-2B48-8515-67F729461DE1}" type="slidenum">
              <a:rPr lang="en-US" smtClean="0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Race Conditions</a:t>
            </a:r>
          </a:p>
        </p:txBody>
      </p:sp>
      <p:pic>
        <p:nvPicPr>
          <p:cNvPr id="53252" name="Picture 5" descr="People 32447.tiff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2743200"/>
            <a:ext cx="37528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6E1ED6CD-4610-8049-815A-00E7A97B1C62}" type="slidenum">
              <a:rPr lang="en-US" smtClean="0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Bad Software is Ubiquitous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NASA Mars Lander (cost $165 million)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Crashed into Mars due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…error in converting English and metric units of measure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Believe it or not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Denver airport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Baggage handling system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000" dirty="0"/>
              <a:t> very buggy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Delayed airport opening by 11 months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Cost of delay exceeded $1 million/day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happened to person responsible for this fiasco?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MV-22 Osprey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Advanced military aircraft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Faulty software can be fatal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8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0E9E0808-CD15-DF46-B4DE-4CCB7BEF0016}" type="slidenum">
              <a:rPr lang="en-US" smtClean="0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Race Condition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Security processes should be </a:t>
            </a:r>
            <a:r>
              <a:rPr lang="en-US" sz="2800" b="1" dirty="0">
                <a:solidFill>
                  <a:schemeClr val="accent2"/>
                </a:solidFill>
              </a:rPr>
              <a:t>atomic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Occur “all at once”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Race conditions can arise when security-critical process occurs in stages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Attacker makes change between stages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Often, between stage that gives authorization, but before stage that transfers ownership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Example: Unix </a:t>
            </a:r>
            <a:r>
              <a:rPr lang="en-US" sz="2800" dirty="0" err="1">
                <a:latin typeface="Times-Roman" charset="0"/>
              </a:rPr>
              <a:t>mkdir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5348519-3B81-7A4E-AC3A-25D3D3D0E77E}" type="slidenum">
              <a:rPr lang="en-US" smtClean="0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848600" cy="838200"/>
          </a:xfrm>
        </p:spPr>
        <p:txBody>
          <a:bodyPr/>
          <a:lstStyle/>
          <a:p>
            <a:pPr eaLnBrk="1" hangingPunct="1"/>
            <a:r>
              <a:rPr lang="en-US">
                <a:latin typeface="Times-Roman" charset="0"/>
              </a:rPr>
              <a:t>mkdir</a:t>
            </a:r>
            <a:r>
              <a:rPr lang="en-US"/>
              <a:t> Race Condition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685800" y="19050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 err="1">
                <a:latin typeface="Times-Roman" charset="0"/>
              </a:rPr>
              <a:t>mkdir</a:t>
            </a:r>
            <a:r>
              <a:rPr lang="en-US" sz="3200" dirty="0"/>
              <a:t> creates new directory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How </a:t>
            </a:r>
            <a:r>
              <a:rPr lang="en-US" sz="3200" dirty="0" err="1">
                <a:latin typeface="Times-Roman" charset="0"/>
              </a:rPr>
              <a:t>mkdir</a:t>
            </a:r>
            <a:r>
              <a:rPr lang="en-US" sz="3200" dirty="0"/>
              <a:t> is supposed to work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5257800" y="4102100"/>
            <a:ext cx="1416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1. Allocate</a:t>
            </a:r>
          </a:p>
          <a:p>
            <a:r>
              <a:rPr lang="en-US" sz="2000"/>
              <a:t>   space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5181600" y="4038600"/>
            <a:ext cx="16002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895600" y="42926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3538538" y="3886200"/>
            <a:ext cx="80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mkdir</a:t>
            </a:r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 flipH="1">
            <a:off x="2895600" y="47244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200400" y="4724400"/>
            <a:ext cx="1666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2. Transfer</a:t>
            </a:r>
          </a:p>
          <a:p>
            <a:r>
              <a:rPr lang="en-US" sz="2000"/>
              <a:t>    ownership</a:t>
            </a:r>
          </a:p>
        </p:txBody>
      </p:sp>
      <p:pic>
        <p:nvPicPr>
          <p:cNvPr id="5530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450" y="3581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utoUpdateAnimBg="0"/>
      <p:bldP spid="196615" grpId="0" animBg="1"/>
      <p:bldP spid="196616" grpId="0" animBg="1"/>
      <p:bldP spid="196617" grpId="0" autoUpdateAnimBg="0"/>
      <p:bldP spid="196618" grpId="0" animBg="1"/>
      <p:bldP spid="19661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A527FB1-B9B4-4C46-A596-5030F99865C4}" type="slidenum">
              <a:rPr lang="en-US" smtClean="0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4876800" y="3962400"/>
            <a:ext cx="2286000" cy="990600"/>
          </a:xfrm>
          <a:prstGeom prst="rect">
            <a:avLst/>
          </a:prstGeom>
          <a:solidFill>
            <a:srgbClr val="FF180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-Roman" charset="0"/>
              </a:rPr>
              <a:t>mkdir</a:t>
            </a:r>
            <a:r>
              <a:rPr lang="en-US"/>
              <a:t> Attack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85800" y="5105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Not really a “race”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sz="2800">
                <a:ea typeface="ＭＳ Ｐゴシック" charset="-128"/>
                <a:cs typeface="ＭＳ Ｐゴシック" charset="-128"/>
              </a:rPr>
              <a:t>But attacker’s timing is critical</a:t>
            </a:r>
            <a:endParaRPr lang="en-US" sz="280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257800" y="2349500"/>
            <a:ext cx="1416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1. Allocate</a:t>
            </a:r>
          </a:p>
          <a:p>
            <a:r>
              <a:rPr lang="en-US" sz="2000"/>
              <a:t>   space</a:t>
            </a: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5181600" y="2286000"/>
            <a:ext cx="16002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 flipV="1">
            <a:off x="2895600" y="25400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3581400" y="21336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mkdir</a:t>
            </a:r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H="1">
            <a:off x="2895600" y="29718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3200400" y="2971800"/>
            <a:ext cx="1666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3. Transfer</a:t>
            </a:r>
          </a:p>
          <a:p>
            <a:r>
              <a:rPr lang="en-US" sz="2000"/>
              <a:t>    ownership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4953000" y="4038600"/>
            <a:ext cx="20970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2. Create link to</a:t>
            </a:r>
          </a:p>
          <a:p>
            <a:r>
              <a:rPr lang="en-US" sz="2000"/>
              <a:t>    password file</a:t>
            </a:r>
            <a:endParaRPr lang="en-US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 flipV="1">
            <a:off x="6019800" y="3200400"/>
            <a:ext cx="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Rectangle 15"/>
          <p:cNvSpPr>
            <a:spLocks noChangeArrowheads="1"/>
          </p:cNvSpPr>
          <p:nvPr/>
        </p:nvSpPr>
        <p:spPr bwMode="auto">
          <a:xfrm>
            <a:off x="685800" y="13716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The </a:t>
            </a:r>
            <a:r>
              <a:rPr lang="en-US" sz="3200">
                <a:latin typeface="Times-Roman" charset="0"/>
              </a:rPr>
              <a:t>mkdir</a:t>
            </a:r>
            <a:r>
              <a:rPr lang="en-US" sz="3200"/>
              <a:t> </a:t>
            </a:r>
            <a:r>
              <a:rPr lang="en-US" sz="3200" b="1">
                <a:solidFill>
                  <a:schemeClr val="accent2"/>
                </a:solidFill>
              </a:rPr>
              <a:t>race condition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4876800" y="3962400"/>
            <a:ext cx="2286000" cy="990600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6" name="Picture 20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2763" y="2133600"/>
            <a:ext cx="11128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/>
      <p:bldP spid="197635" grpId="0" build="p" autoUpdateAnimBg="0"/>
      <p:bldP spid="197637" grpId="0" autoUpdateAnimBg="0"/>
      <p:bldP spid="197639" grpId="0" animBg="1"/>
      <p:bldP spid="197640" grpId="0" animBg="1"/>
      <p:bldP spid="197641" grpId="0" autoUpdateAnimBg="0"/>
      <p:bldP spid="197642" grpId="0" animBg="1"/>
      <p:bldP spid="197643" grpId="0" autoUpdateAnimBg="0"/>
      <p:bldP spid="197644" grpId="0" autoUpdateAnimBg="0"/>
      <p:bldP spid="197646" grpId="0" animBg="1"/>
      <p:bldP spid="19765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0BAF32AF-C148-4146-B028-57D16C9B088E}" type="slidenum">
              <a:rPr lang="en-US" smtClean="0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Race Conditions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Race conditions are common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Race conditions may be more prevalent than buffer overflows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race conditions harder to exploit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Buffer overflow is “low hanging fruit” today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prevent race conditions, make security-critical processes atomic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Occur all at once, not in stages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always easy to accomplish in practice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F0F858B8-7044-0849-BA9B-8556FE579C8D}" type="slidenum">
              <a:rPr lang="en-US" smtClean="0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Malware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42D8C0A-AB67-8E41-808F-3826B85DCF4E}" type="slidenum">
              <a:rPr lang="en-US" smtClean="0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Malicious Software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Malware is not new…</a:t>
            </a:r>
          </a:p>
          <a:p>
            <a:pPr marL="1009650" lvl="1" indent="-6096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Fred Cohen’s seminal virus work in 1980’s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Types of malware (no standard definition)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</a:rPr>
              <a:t>Virus</a:t>
            </a:r>
            <a:r>
              <a:rPr lang="en-US" sz="2000" dirty="0"/>
              <a:t>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000" dirty="0"/>
              <a:t> passive propagation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Worm</a:t>
            </a:r>
            <a:r>
              <a:rPr lang="en-US" sz="2000" dirty="0"/>
              <a:t>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000" dirty="0"/>
              <a:t> active propagation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Trojan horse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000" dirty="0"/>
              <a:t> unexpected functionality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Trapdoor/backdoor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000" dirty="0"/>
              <a:t> unauthorized access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Rabbit </a:t>
            </a:r>
            <a:r>
              <a:rPr lang="en-US" sz="2000" dirty="0" err="1">
                <a:sym typeface="Symbol" charset="2"/>
              </a:rPr>
              <a:t></a:t>
            </a:r>
            <a:r>
              <a:rPr lang="en-US" sz="2000" dirty="0"/>
              <a:t> exhaust system resources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Spyware </a:t>
            </a:r>
            <a:r>
              <a:rPr lang="en-US" sz="2000" dirty="0">
                <a:sym typeface="Symbol" charset="2"/>
              </a:rPr>
              <a:t> </a:t>
            </a:r>
            <a:r>
              <a:rPr lang="en-US" sz="2000" dirty="0"/>
              <a:t>steals info, such as passwords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Botnets </a:t>
            </a:r>
            <a:r>
              <a:rPr lang="en-US" sz="2000" dirty="0">
                <a:sym typeface="Symbol" charset="2"/>
              </a:rPr>
              <a:t> malware for hire</a:t>
            </a:r>
            <a:endParaRPr lang="en-US" sz="2000" dirty="0"/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Ransomware </a:t>
            </a:r>
            <a:r>
              <a:rPr lang="en-US" sz="2000" dirty="0">
                <a:sym typeface="Symbol" charset="2"/>
              </a:rPr>
              <a:t> Use malware to encrypt data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07215BB-4415-7748-A9FA-A1FFD96CA9A9}" type="slidenum">
              <a:rPr lang="en-US" smtClean="0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Where do Viruses Live?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They live just about anywhere, such as…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Boot sector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Take control before anything else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Memory resident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Stays in memory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Applications, macros, data, etc.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Library routines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Compilers, debuggers, virus checker, etc.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These would be particularly nasty!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073DAD29-D639-5342-8804-0EA2F1225EB8}" type="slidenum">
              <a:rPr lang="en-US" smtClean="0">
                <a:latin typeface="Times New Roman" charset="0"/>
              </a:rPr>
              <a:pPr/>
              <a:t>47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Malware Timeline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/>
              <a:t>Brain virus (1986)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Morris worm (1988)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Code Red (2001)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SQL Slammer (2004)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Botnets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Stuxnet (2010)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Ransomware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Future of malware?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D28D971-EB8B-F246-821A-9E8F79848259}" type="slidenum">
              <a:rPr lang="en-US" smtClean="0">
                <a:latin typeface="Times New Roman" charset="0"/>
              </a:rPr>
              <a:pPr/>
              <a:t>48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Brain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Zapf Dingbats" charset="2"/>
              <a:buChar char="q"/>
            </a:pPr>
            <a:r>
              <a:rPr lang="en-US" sz="2800"/>
              <a:t>First appeared in 1986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Zapf Dingbats" charset="2"/>
              <a:buChar char="q"/>
            </a:pPr>
            <a:r>
              <a:rPr lang="en-US" sz="2800"/>
              <a:t>More annoying than harmful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Zapf Dingbats" charset="2"/>
              <a:buChar char="q"/>
            </a:pPr>
            <a:r>
              <a:rPr lang="en-US" sz="2800"/>
              <a:t>A prototype for later viruses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Zapf Dingbats" charset="2"/>
              <a:buChar char="q"/>
            </a:pPr>
            <a:r>
              <a:rPr lang="en-US" sz="2800"/>
              <a:t>Not much reaction by users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Zapf Dingbats" charset="2"/>
              <a:buChar char="q"/>
            </a:pPr>
            <a:r>
              <a:rPr lang="en-US" sz="2800"/>
              <a:t>What it did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  <a:buFont typeface="Times" charset="0"/>
              <a:buAutoNum type="arabicPeriod"/>
            </a:pPr>
            <a:r>
              <a:rPr lang="en-US" sz="2400"/>
              <a:t>Placed itself in boot sector (and other places)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  <a:buFont typeface="Times" charset="0"/>
              <a:buAutoNum type="arabicPeriod"/>
            </a:pPr>
            <a:r>
              <a:rPr lang="en-US" sz="2400"/>
              <a:t>Screened disk calls to avoid detection</a:t>
            </a:r>
          </a:p>
          <a:p>
            <a:pPr marL="990600" lvl="1" indent="-533400" eaLnBrk="1" hangingPunct="1">
              <a:lnSpc>
                <a:spcPct val="80000"/>
              </a:lnSpc>
              <a:spcAft>
                <a:spcPts val="600"/>
              </a:spcAft>
              <a:buFont typeface="Times" charset="0"/>
              <a:buAutoNum type="arabicPeriod"/>
            </a:pPr>
            <a:r>
              <a:rPr lang="en-US" sz="2400"/>
              <a:t>Each disk read, checked boot sector to see if boot sector infected; if not, goto 1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Zapf Dingbats" charset="2"/>
              <a:buChar char="q"/>
            </a:pPr>
            <a:r>
              <a:rPr lang="en-US" sz="2800"/>
              <a:t>Brain did nothing really malicious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01CF1547-8A71-DF4C-92C2-9A5E2162547F}" type="slidenum">
              <a:rPr lang="en-US" smtClean="0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Morris Worm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800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Appeared in 1988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What it tried to do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Determine where it could spread, then…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…spread its infection and…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…remain undiscovered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Morris claimed his worm had a bug!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It tried to re-infect infected systems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Led to resource exhaustion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Effect was like a so-called rabbit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AD8F3E6-FC49-EC49-A4FC-7EAF2D6D4129}" type="slidenum">
              <a:rPr lang="en-US" smtClean="0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Software Issues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962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Trudy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Actively looks for bugs and flaws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Likes bad software…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…and tries to make it misbehave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Attacks systems via bad software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57200" y="19812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Alice and Bob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Find bugs and flaws by accident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Hate bad software…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…but they learn to live with it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Must make bad software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  <p:bldP spid="199684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F2C17347-DF21-944D-B9F5-2B9B8BA1B111}" type="slidenum">
              <a:rPr lang="en-US" smtClean="0">
                <a:latin typeface="Times New Roman" charset="0"/>
              </a:rPr>
              <a:pPr/>
              <a:t>50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Morris Worm Spread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Obtained access to machines by…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User account </a:t>
            </a:r>
            <a:r>
              <a:rPr lang="en-US" b="1" dirty="0">
                <a:solidFill>
                  <a:schemeClr val="hlink"/>
                </a:solidFill>
                <a:hlinkClick r:id="rId2"/>
              </a:rPr>
              <a:t>password guessing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Exploit </a:t>
            </a:r>
            <a:r>
              <a:rPr lang="en-US" b="1" dirty="0">
                <a:solidFill>
                  <a:schemeClr val="hlink"/>
                </a:solidFill>
              </a:rPr>
              <a:t>buffer overflow</a:t>
            </a:r>
            <a:r>
              <a:rPr lang="en-US" dirty="0"/>
              <a:t> in </a:t>
            </a:r>
            <a:r>
              <a:rPr lang="en-US" dirty="0" err="1">
                <a:latin typeface="Times-Roman" charset="0"/>
              </a:rPr>
              <a:t>fingerd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Exploit </a:t>
            </a:r>
            <a:r>
              <a:rPr lang="en-US" b="1" dirty="0">
                <a:solidFill>
                  <a:schemeClr val="hlink"/>
                </a:solidFill>
              </a:rPr>
              <a:t>trapdoor</a:t>
            </a:r>
            <a:r>
              <a:rPr lang="en-US" dirty="0"/>
              <a:t> in </a:t>
            </a:r>
            <a:r>
              <a:rPr lang="en-US" dirty="0" err="1">
                <a:latin typeface="Times-Roman" charset="0"/>
              </a:rPr>
              <a:t>sendmail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Flaws in </a:t>
            </a:r>
            <a:r>
              <a:rPr lang="en-US" dirty="0" err="1">
                <a:latin typeface="Times-Roman" charset="0"/>
              </a:rPr>
              <a:t>fingerd</a:t>
            </a:r>
            <a:r>
              <a:rPr lang="en-US" dirty="0"/>
              <a:t> and </a:t>
            </a:r>
            <a:r>
              <a:rPr lang="en-US" dirty="0" err="1">
                <a:latin typeface="Times-Roman" charset="0"/>
              </a:rPr>
              <a:t>sendmail</a:t>
            </a:r>
            <a:r>
              <a:rPr lang="en-US" dirty="0"/>
              <a:t> were well-known, but not widely patched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FB1509E-C4F4-E241-A2AB-CDFC489D65BF}" type="slidenum">
              <a:rPr lang="en-US" smtClean="0">
                <a:latin typeface="Times New Roman" charset="0"/>
              </a:rPr>
              <a:pPr/>
              <a:t>51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Bootstrap Loader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Once Morris worm got access…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“Bootstrap loader” sent to victim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99 lines of C code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Victim compiled and executed code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Bootstrap loader fetched the worm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Victim </a:t>
            </a:r>
            <a:r>
              <a:rPr lang="en-US" b="1" dirty="0">
                <a:solidFill>
                  <a:schemeClr val="accent2"/>
                </a:solidFill>
              </a:rPr>
              <a:t>authenticated</a:t>
            </a:r>
            <a:r>
              <a:rPr lang="en-US" dirty="0"/>
              <a:t> sender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Don’t want user to get a bad worm…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85A9A44-F04B-4A40-8AB3-C5B5337B8A97}" type="slidenum">
              <a:rPr lang="en-US" smtClean="0">
                <a:latin typeface="Times New Roman" charset="0"/>
              </a:rPr>
              <a:pPr/>
              <a:t>52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Remain Undetected?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If transmission interrupted, all code deleted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Code encrypted when downloaded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Code deleted after decrypt/compile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When running, worm regularly changed name and process identifier (PID)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D59A73D-BA59-984E-80A1-5C9F01653474}" type="slidenum">
              <a:rPr lang="en-US" smtClean="0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Morris Worm: Bottom Line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Shocked the Internet community of 1988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Internet of 1988 </a:t>
            </a:r>
            <a:r>
              <a:rPr lang="en-US" sz="2400" b="1" i="1" dirty="0">
                <a:solidFill>
                  <a:schemeClr val="hlink"/>
                </a:solidFill>
              </a:rPr>
              <a:t>much</a:t>
            </a:r>
            <a:r>
              <a:rPr lang="en-US" sz="2400" dirty="0"/>
              <a:t> different than today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Internet designed to survive nuclear war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Yet, brought down by one graduate student!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 the time, Morris’ father worked at NSA…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Could have been much worse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Result? CERT, more security awareness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should have been a wakeup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D4D177E-B7B9-2F45-BB96-35E7FA0B3FAE}" type="slidenum">
              <a:rPr lang="en-US" smtClean="0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Code Red Worm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Appeared in July 2001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Infected more than </a:t>
            </a:r>
            <a:r>
              <a:rPr lang="en-US" b="1" dirty="0">
                <a:solidFill>
                  <a:schemeClr val="accent2"/>
                </a:solidFill>
              </a:rPr>
              <a:t>250,000 systems in about 15 hours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Eventually infected 750,000 out of about 6,000,000 vulnerable systems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Exploited buffer overflow in Microsoft IIS server software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Then monitor traffic on port 80, looking for other susceptible servers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767F0FB-0F7F-3744-A34C-7D8577712663}" type="slidenum">
              <a:rPr lang="en-US" smtClean="0">
                <a:latin typeface="Times New Roman" charset="0"/>
              </a:rPr>
              <a:pPr/>
              <a:t>55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Code Red: What it Did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Day 1 to 19 of month: spread its infection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Day 20 to 27: distributed denial of service attack (</a:t>
            </a:r>
            <a:r>
              <a:rPr lang="en-US" sz="2800" dirty="0" err="1"/>
              <a:t>DDoS</a:t>
            </a:r>
            <a:r>
              <a:rPr lang="en-US" sz="2800" dirty="0"/>
              <a:t>) on </a:t>
            </a:r>
            <a:r>
              <a:rPr lang="en-US" sz="2800" dirty="0" err="1">
                <a:latin typeface="Courier" charset="0"/>
              </a:rPr>
              <a:t>www.whitehouse.gov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Later version (several variants)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Included trapdoor for remote access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Rebooted to flush worm, leaving only trapdoor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Some said it was “beta test for info warfare”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But, no evidence to support this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C1B6E85-7B3A-194C-B10E-49B92BAB5E34}" type="slidenum">
              <a:rPr lang="en-US" smtClean="0">
                <a:latin typeface="Times New Roman" charset="0"/>
              </a:rPr>
              <a:pPr/>
              <a:t>56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4191000" cy="914400"/>
          </a:xfrm>
        </p:spPr>
        <p:txBody>
          <a:bodyPr/>
          <a:lstStyle/>
          <a:p>
            <a:pPr eaLnBrk="1" hangingPunct="1"/>
            <a:r>
              <a:rPr lang="en-US"/>
              <a:t>SQL Slammer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9530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1200"/>
              </a:spcAft>
            </a:pPr>
            <a:r>
              <a:rPr lang="en-US" sz="2800" dirty="0"/>
              <a:t>Infected </a:t>
            </a:r>
            <a:r>
              <a:rPr lang="en-US" sz="2800" b="1" dirty="0">
                <a:solidFill>
                  <a:srgbClr val="FF0000"/>
                </a:solidFill>
              </a:rPr>
              <a:t>75,000 systems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 10 minutes!</a:t>
            </a:r>
            <a:endParaRPr lang="en-US" sz="2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Aft>
                <a:spcPts val="1200"/>
              </a:spcAft>
            </a:pPr>
            <a:r>
              <a:rPr lang="en-US" sz="2800" dirty="0"/>
              <a:t>At its peak, infections doubled every 8.5 seconds</a:t>
            </a:r>
          </a:p>
          <a:p>
            <a:pPr eaLnBrk="1" hangingPunct="1">
              <a:lnSpc>
                <a:spcPct val="85000"/>
              </a:lnSpc>
              <a:spcAft>
                <a:spcPts val="1200"/>
              </a:spcAft>
            </a:pPr>
            <a:r>
              <a:rPr lang="en-US" sz="2800" dirty="0"/>
              <a:t>Spread “too fast”…</a:t>
            </a:r>
          </a:p>
          <a:p>
            <a:pPr eaLnBrk="1" hangingPunct="1">
              <a:lnSpc>
                <a:spcPct val="85000"/>
              </a:lnSpc>
              <a:spcAft>
                <a:spcPts val="1200"/>
              </a:spcAft>
            </a:pPr>
            <a:r>
              <a:rPr lang="en-US" sz="2800" dirty="0"/>
              <a:t>…so it “burned out” available bandwidth</a:t>
            </a:r>
          </a:p>
        </p:txBody>
      </p:sp>
      <p:pic>
        <p:nvPicPr>
          <p:cNvPr id="70661" name="Picture 6" descr="sapphire5min.gif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490913"/>
            <a:ext cx="31781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7" descr="newsapphire12hr.gif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14350"/>
            <a:ext cx="3276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D12CEB1-8B05-5E4B-B7A2-28838F50F394}" type="slidenum">
              <a:rPr lang="en-US" smtClean="0">
                <a:latin typeface="Times New Roman" charset="0"/>
              </a:rPr>
              <a:pPr/>
              <a:t>57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/>
            <a:r>
              <a:rPr lang="en-US"/>
              <a:t>Why was Slammer Successful?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Worm size: </a:t>
            </a:r>
            <a:r>
              <a:rPr lang="en-US" b="1">
                <a:solidFill>
                  <a:schemeClr val="accent2"/>
                </a:solidFill>
              </a:rPr>
              <a:t>one 376-byte UDP packet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Firewalls often let one packet thru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Then monitor ongoing “connections”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Expectation was that much more data required for an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So no need to worry about 1 small packet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Slammer defied “experts”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err="1"/>
              <a:t>Stuxnet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r>
              <a:rPr lang="en-US" dirty="0"/>
              <a:t>Malware for information warfare…</a:t>
            </a:r>
          </a:p>
          <a:p>
            <a:r>
              <a:rPr lang="en-US" dirty="0"/>
              <a:t>Discovered in 2010</a:t>
            </a:r>
          </a:p>
          <a:p>
            <a:pPr lvl="1"/>
            <a:r>
              <a:rPr lang="en-US" dirty="0"/>
              <a:t>Origins go back to 2008, or earlier</a:t>
            </a:r>
          </a:p>
          <a:p>
            <a:r>
              <a:rPr lang="en-US" dirty="0"/>
              <a:t>Apparently, targeted Iranian nuclear processing facility</a:t>
            </a:r>
          </a:p>
          <a:p>
            <a:pPr lvl="1"/>
            <a:r>
              <a:rPr lang="en-US" dirty="0"/>
              <a:t>Reprogrammed specific type of PLC </a:t>
            </a:r>
          </a:p>
          <a:p>
            <a:pPr lvl="1"/>
            <a:r>
              <a:rPr lang="en-US" dirty="0"/>
              <a:t>Changed speed of centrifuges, causing damage to 1000 (or more) of them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Stuxnet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r>
              <a:rPr lang="en-US" dirty="0"/>
              <a:t>Many advanced features including…</a:t>
            </a:r>
          </a:p>
          <a:p>
            <a:pPr lvl="1"/>
            <a:r>
              <a:rPr lang="en-US" dirty="0"/>
              <a:t>Infect system via removable drives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>
                <a:sym typeface="Symbol" charset="2"/>
              </a:rPr>
              <a:t> </a:t>
            </a:r>
            <a:r>
              <a:rPr lang="en-US" dirty="0"/>
              <a:t>able to get behind “</a:t>
            </a:r>
            <a:r>
              <a:rPr lang="en-US" dirty="0" err="1"/>
              <a:t>airgap</a:t>
            </a:r>
            <a:r>
              <a:rPr lang="en-US" dirty="0"/>
              <a:t>” firewalls</a:t>
            </a:r>
          </a:p>
          <a:p>
            <a:pPr lvl="1"/>
            <a:r>
              <a:rPr lang="en-US" dirty="0"/>
              <a:t>Used 4 </a:t>
            </a:r>
            <a:r>
              <a:rPr lang="en-US" dirty="0" err="1"/>
              <a:t>unpatched</a:t>
            </a:r>
            <a:r>
              <a:rPr lang="en-US" dirty="0"/>
              <a:t> MS vulnerabilities</a:t>
            </a:r>
          </a:p>
          <a:p>
            <a:pPr lvl="1"/>
            <a:r>
              <a:rPr lang="en-US" dirty="0"/>
              <a:t>Updates via P2P over LAN</a:t>
            </a:r>
          </a:p>
          <a:p>
            <a:pPr lvl="1"/>
            <a:r>
              <a:rPr lang="en-US" dirty="0"/>
              <a:t>Contact C&amp;C server for code/updates</a:t>
            </a:r>
          </a:p>
          <a:p>
            <a:pPr lvl="1"/>
            <a:r>
              <a:rPr lang="en-US" dirty="0"/>
              <a:t>Includes a Windows </a:t>
            </a:r>
            <a:r>
              <a:rPr lang="en-US" dirty="0" err="1"/>
              <a:t>rootkit</a:t>
            </a:r>
            <a:r>
              <a:rPr lang="en-US" dirty="0"/>
              <a:t> for stealth</a:t>
            </a:r>
          </a:p>
          <a:p>
            <a:pPr lvl="1"/>
            <a:r>
              <a:rPr lang="en-US" dirty="0"/>
              <a:t>Significant </a:t>
            </a:r>
            <a:r>
              <a:rPr lang="en-US" dirty="0" err="1"/>
              <a:t>exfiltration</a:t>
            </a:r>
            <a:r>
              <a:rPr lang="en-US" dirty="0"/>
              <a:t>/recon capability</a:t>
            </a:r>
          </a:p>
          <a:p>
            <a:pPr lvl="1"/>
            <a:r>
              <a:rPr lang="en-US" dirty="0"/>
              <a:t>Used a compromised private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02721F4-9915-2B42-89DD-0B2BA71774B0}" type="slidenum">
              <a:rPr lang="en-US" smtClean="0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Complexity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5438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“Complexity is the enemy of security”, Paul Kocher, the “father of SSL”</a:t>
            </a:r>
          </a:p>
        </p:txBody>
      </p:sp>
      <p:sp>
        <p:nvSpPr>
          <p:cNvPr id="201766" name="Rectangle 38"/>
          <p:cNvSpPr>
            <a:spLocks noChangeArrowheads="1"/>
          </p:cNvSpPr>
          <p:nvPr/>
        </p:nvSpPr>
        <p:spPr bwMode="auto">
          <a:xfrm>
            <a:off x="685800" y="51816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/>
              <a:t>A new car contains more LOC than was required to land the Apollo astronauts on the moon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24384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Lines of Code (LOC)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Linux</a:t>
                      </a:r>
                      <a:r>
                        <a:rPr lang="en-US" baseline="0" dirty="0"/>
                        <a:t> kernel 2.6.0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Windows 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OS X 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Boeing 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Related to </a:t>
            </a:r>
            <a:r>
              <a:rPr lang="en-US" dirty="0" err="1"/>
              <a:t>Stuxnet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Duqu</a:t>
            </a:r>
            <a:r>
              <a:rPr lang="en-US" dirty="0"/>
              <a:t> (2011)</a:t>
            </a:r>
          </a:p>
          <a:p>
            <a:pPr lvl="1"/>
            <a:r>
              <a:rPr lang="en-US" dirty="0"/>
              <a:t>Likely that developers had access to </a:t>
            </a:r>
            <a:r>
              <a:rPr lang="en-US" dirty="0" err="1"/>
              <a:t>Stuxnet</a:t>
            </a:r>
            <a:r>
              <a:rPr lang="en-US" dirty="0"/>
              <a:t> source code</a:t>
            </a:r>
          </a:p>
          <a:p>
            <a:pPr lvl="1"/>
            <a:r>
              <a:rPr lang="en-US" dirty="0"/>
              <a:t>Apparently, used mostly for info stealing </a:t>
            </a:r>
          </a:p>
          <a:p>
            <a:r>
              <a:rPr lang="en-US" dirty="0"/>
              <a:t>Flame (2012)</a:t>
            </a:r>
          </a:p>
          <a:p>
            <a:pPr lvl="1"/>
            <a:r>
              <a:rPr lang="en-US" dirty="0"/>
              <a:t>May be “most complex” malware ever</a:t>
            </a:r>
          </a:p>
          <a:p>
            <a:pPr lvl="1"/>
            <a:r>
              <a:rPr lang="en-US" dirty="0"/>
              <a:t>Very sophisticated spyware mechanisms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B2A421C4-DB89-3641-AFE9-C65CBD37607F}" type="slidenum">
              <a:rPr lang="en-US" smtClean="0">
                <a:latin typeface="Times New Roman" charset="0"/>
              </a:rPr>
              <a:pPr/>
              <a:t>61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Trojan Horse Example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172200" cy="1905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/>
              <a:t>Trojan: unexpected functionality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/>
              <a:t>Prototype trojan for the Mac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/>
              <a:t>File icon for </a:t>
            </a:r>
            <a:r>
              <a:rPr lang="en-US" sz="2800">
                <a:latin typeface="Times-Roman" charset="0"/>
              </a:rPr>
              <a:t>freeMusic.mp3</a:t>
            </a:r>
            <a:r>
              <a:rPr lang="en-US" sz="2800"/>
              <a:t>: </a:t>
            </a: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685800" y="36576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For a real mp3, double click on icon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>
                <a:ea typeface="ＭＳ Ｐゴシック" charset="-128"/>
                <a:cs typeface="ＭＳ Ｐゴシック" charset="-128"/>
              </a:rPr>
              <a:t>iTunes opens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>
                <a:ea typeface="ＭＳ Ｐゴシック" charset="-128"/>
                <a:cs typeface="ＭＳ Ｐゴシック" charset="-128"/>
              </a:rPr>
              <a:t>Music in mp3 file plays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But for </a:t>
            </a:r>
            <a:r>
              <a:rPr lang="en-US" sz="2800">
                <a:latin typeface="Times-Roman" charset="0"/>
              </a:rPr>
              <a:t>freeMusic.mp3</a:t>
            </a:r>
            <a:r>
              <a:rPr lang="en-US" sz="2800"/>
              <a:t>, unexpected results…</a:t>
            </a:r>
          </a:p>
        </p:txBody>
      </p:sp>
      <p:pic>
        <p:nvPicPr>
          <p:cNvPr id="72710" name="Picture 7" descr="freeMusic.tiff                                                 000EFA5A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2971800"/>
            <a:ext cx="1397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3422256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03422256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03422256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34222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34222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034222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034222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1" grpId="0" build="p" autoUpdateAnimBg="0"/>
      <p:bldP spid="539654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88A60E3-6688-ED48-B2CE-A63EF110C91F}" type="slidenum">
              <a:rPr lang="en-US" smtClean="0">
                <a:latin typeface="Times New Roman" charset="0"/>
              </a:rPr>
              <a:pPr/>
              <a:t>62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Mac Trojan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514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Double click on </a:t>
            </a:r>
            <a:r>
              <a:rPr lang="en-US">
                <a:latin typeface="Times-Roman" charset="0"/>
              </a:rPr>
              <a:t>freeMusic.mp3</a:t>
            </a:r>
            <a:endParaRPr lang="en-US"/>
          </a:p>
          <a:p>
            <a:pPr lvl="1" eaLnBrk="1" hangingPunct="1">
              <a:spcAft>
                <a:spcPts val="600"/>
              </a:spcAft>
            </a:pPr>
            <a:r>
              <a:rPr lang="en-US"/>
              <a:t>iTunes opens (expected)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“Wild Laugh” (not expected)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Message box (not expected) </a:t>
            </a:r>
          </a:p>
        </p:txBody>
      </p:sp>
      <p:pic>
        <p:nvPicPr>
          <p:cNvPr id="73733" name="Picture 5" descr="window.tiff                                                    000EFA5A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241800"/>
            <a:ext cx="60198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DC2AA3F-4B97-294E-AE19-6BB86CC3FA9E}" type="slidenum">
              <a:rPr lang="en-US" smtClean="0">
                <a:latin typeface="Times New Roman" charset="0"/>
              </a:rPr>
              <a:pPr/>
              <a:t>63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Trojan Example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does </a:t>
            </a:r>
            <a:r>
              <a:rPr lang="en-US" sz="2800" dirty="0">
                <a:latin typeface="Times-Roman" charset="0"/>
              </a:rPr>
              <a:t>freeMusic.mp3</a:t>
            </a:r>
            <a:r>
              <a:rPr lang="en-US" sz="2800" dirty="0"/>
              <a:t> </a:t>
            </a:r>
            <a:r>
              <a:rPr lang="en-US" sz="2800" dirty="0" err="1"/>
              <a:t>trojan</a:t>
            </a:r>
            <a:r>
              <a:rPr lang="en-US" sz="2800" dirty="0"/>
              <a:t> work?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“mp3” is an application, not data</a:t>
            </a:r>
          </a:p>
        </p:txBody>
      </p:sp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685800" y="4648200"/>
            <a:ext cx="792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This trojan is harmless, but…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…could have done anything user could do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>
                <a:ea typeface="ＭＳ Ｐゴシック" charset="-128"/>
                <a:cs typeface="ＭＳ Ｐゴシック" charset="-128"/>
              </a:rPr>
              <a:t>Delete files, download files, launch apps, etc.</a:t>
            </a:r>
          </a:p>
        </p:txBody>
      </p:sp>
      <p:pic>
        <p:nvPicPr>
          <p:cNvPr id="74758" name="Picture 6" descr="trojan.tiff                                                    000EFA5A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2473325"/>
            <a:ext cx="77660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337139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0337139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0337139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337139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337139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build="p" autoUpdateAnimBg="0"/>
      <p:bldP spid="54170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8045145-20CC-3A4E-9767-5DFD2DCC3748}" type="slidenum">
              <a:rPr lang="en-US" smtClean="0">
                <a:latin typeface="Times New Roman" charset="0"/>
              </a:rPr>
              <a:pPr/>
              <a:t>64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Botnet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Botnet: “Network” of infected machines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Infected machines are “bots”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Victim is unaware of infection (stealthy)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Botmaster</a:t>
            </a:r>
            <a:r>
              <a:rPr lang="en-US" sz="2800" dirty="0"/>
              <a:t> controls </a:t>
            </a:r>
            <a:r>
              <a:rPr lang="en-US" sz="2800" dirty="0" err="1"/>
              <a:t>botnet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Often, using IRC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P2P </a:t>
            </a:r>
            <a:r>
              <a:rPr lang="en-US" sz="2400" dirty="0" err="1"/>
              <a:t>botnet</a:t>
            </a:r>
            <a:r>
              <a:rPr lang="en-US" sz="2400" dirty="0"/>
              <a:t> architectures exist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Botnets</a:t>
            </a:r>
            <a:r>
              <a:rPr lang="en-US" sz="2800" dirty="0"/>
              <a:t> used for…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Spam, </a:t>
            </a:r>
            <a:r>
              <a:rPr lang="en-US" sz="2400" dirty="0" err="1"/>
              <a:t>DoS</a:t>
            </a:r>
            <a:r>
              <a:rPr lang="en-US" sz="2400" dirty="0"/>
              <a:t> attacks, </a:t>
            </a:r>
            <a:r>
              <a:rPr lang="en-US" sz="2400" dirty="0" err="1"/>
              <a:t>keylogging</a:t>
            </a:r>
            <a:r>
              <a:rPr lang="en-US" sz="2400" dirty="0"/>
              <a:t>, ID theft, etc.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EB406F3-446A-644D-9C5E-602EBC0EB006}" type="slidenum">
              <a:rPr lang="en-US" smtClean="0">
                <a:latin typeface="Times New Roman" charset="0"/>
              </a:rPr>
              <a:pPr/>
              <a:t>65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Botnet Examples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XtremBot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Similar bots: Agobot, Forbot, Phatbot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Highly modular, easily modified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Source code readily available (GPL license)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UrXbot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Similar bots: SDBot, UrBot, Rbot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Less sophisticated than XtremBot type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GT-Bots and mIRC-based bots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mIRC is common IRC client for Windows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F652AEF-6409-E14F-B9DA-02DA541A21E8}" type="slidenum">
              <a:rPr lang="en-US" smtClean="0">
                <a:latin typeface="Times New Roman" charset="0"/>
              </a:rPr>
              <a:pPr/>
              <a:t>66</a:t>
            </a:fld>
            <a:endParaRPr lang="en-US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More </a:t>
            </a:r>
            <a:r>
              <a:rPr lang="en-US" dirty="0" err="1"/>
              <a:t>Botnet</a:t>
            </a:r>
            <a:r>
              <a:rPr lang="en-US" dirty="0"/>
              <a:t> Examples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Mariposa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Used to steal credit card info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Creator arrested in July 2010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Conficker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Estimated 10M infected hosts (2009)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Kraken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Largest as of 2008 (400,000 infections)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Srizbi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For spam, one of largest as of 2008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Ransomware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Recently, </a:t>
            </a:r>
            <a:r>
              <a:rPr lang="en-US" dirty="0" err="1"/>
              <a:t>ransomware</a:t>
            </a:r>
            <a:r>
              <a:rPr lang="en-US" dirty="0"/>
              <a:t> very popular</a:t>
            </a:r>
          </a:p>
          <a:p>
            <a:r>
              <a:rPr lang="en-US" dirty="0"/>
              <a:t>Malware encrypts important info</a:t>
            </a:r>
          </a:p>
          <a:p>
            <a:pPr lvl="1"/>
            <a:r>
              <a:rPr lang="en-US" dirty="0"/>
              <a:t>Key is provided only if ransom is paid</a:t>
            </a:r>
          </a:p>
          <a:p>
            <a:pPr lvl="1"/>
            <a:r>
              <a:rPr lang="en-US" dirty="0"/>
              <a:t>Sometimes key works, sometimes not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To pay or not to pay?</a:t>
            </a:r>
          </a:p>
          <a:p>
            <a:pPr lvl="1"/>
            <a:r>
              <a:rPr lang="en-US" dirty="0"/>
              <a:t>Recent case, reportedly paid $5M</a:t>
            </a:r>
          </a:p>
          <a:p>
            <a:pPr lvl="1"/>
            <a:r>
              <a:rPr lang="en-US" dirty="0"/>
              <a:t>In 2020 total ransom estimated $350M</a:t>
            </a:r>
          </a:p>
          <a:p>
            <a:pPr lvl="1"/>
            <a:r>
              <a:rPr lang="en-US" dirty="0"/>
              <a:t>Payments are in cryptocurrency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45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CB2B6C7-CA1F-CD4D-87BE-A4F770A821C1}" type="slidenum">
              <a:rPr lang="en-US" smtClean="0">
                <a:latin typeface="Times New Roman" charset="0"/>
              </a:rPr>
              <a:pPr/>
              <a:t>68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Malware Detection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Malware detection techniques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Signature detection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Change detection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Anomaly detection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Machine learning (deep learning, AI, etc.)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briefly discuss each of these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And consider advantages…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…and disadvantages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3E934A6-BA59-5C4D-BF07-E582034C25C1}" type="slidenum">
              <a:rPr lang="en-US" smtClean="0">
                <a:latin typeface="Times New Roman" charset="0"/>
              </a:rPr>
              <a:pPr/>
              <a:t>69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Signature Detection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</a:t>
            </a:r>
            <a:r>
              <a:rPr lang="en-US" sz="2800" b="1" dirty="0">
                <a:solidFill>
                  <a:schemeClr val="accent2"/>
                </a:solidFill>
              </a:rPr>
              <a:t>signature</a:t>
            </a:r>
            <a:r>
              <a:rPr lang="en-US" sz="2800" dirty="0"/>
              <a:t> may be a string of bits in exe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Might also use wildcards, hash values,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example, W32/Beast virus has signature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>
                <a:latin typeface="Times New Roman" charset="0"/>
                <a:ea typeface="Calibri" charset="0"/>
                <a:cs typeface="Calibri" charset="0"/>
              </a:rPr>
              <a:t>	83EB 0274 EB0E 740A 81EB 0301 0000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this string of bits appears in virus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can search for this signature in all files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string found, have we found W32/Beast?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necessarily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string could be in normal code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 random, chance is only </a:t>
            </a:r>
            <a:r>
              <a:rPr lang="en-US" sz="2400" dirty="0">
                <a:latin typeface="Times-Roman" charset="0"/>
              </a:rPr>
              <a:t>1/2</a:t>
            </a:r>
            <a:r>
              <a:rPr lang="en-US" sz="2400" baseline="30000" dirty="0">
                <a:latin typeface="Times-Roman" charset="0"/>
              </a:rPr>
              <a:t>112</a:t>
            </a:r>
            <a:r>
              <a:rPr lang="en-US" sz="2400" dirty="0">
                <a:latin typeface="Times-Roman" charset="0"/>
              </a:rPr>
              <a:t>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software is not random…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3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AAEFCE4-4B53-D545-998E-705BF7BC97FD}" type="slidenum">
              <a:rPr lang="en-US" smtClean="0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Lines of Code and Bugs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Conservative estimate: 5 bugs/10,000 LOC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Do the math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Typical computer: 3k </a:t>
            </a:r>
            <a:r>
              <a:rPr lang="en-US" sz="2400" dirty="0" err="1"/>
              <a:t>exe’s</a:t>
            </a:r>
            <a:r>
              <a:rPr lang="en-US" sz="2400" dirty="0"/>
              <a:t> of 100k LOC each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Conservative estimate: 50 bugs/exe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Implies about 150k bugs per computer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30,000-node network has 4.5 billion bugs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Maybe only 10% of bugs security-critical and only 10% of those remotely exploitable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“only” 45 million critical security flaws!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DF1E7AE-91DA-D845-BFA2-947C53472932}" type="slidenum">
              <a:rPr lang="en-US" smtClean="0">
                <a:latin typeface="Times New Roman" charset="0"/>
              </a:rPr>
              <a:pPr/>
              <a:t>70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Signature Detection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Advantages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Effective on “ordinary” or “classic” malware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Minimal burden for users/administrators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Disadvantages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Signature file can be large (10s of thousands)…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…making scanning slow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Signature files must be kept up to date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i="1" dirty="0"/>
              <a:t>Cannot detect unknown viruses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Cannot detect some advanced types of malware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 most popular detection method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AB518A0-8A46-104B-BB2C-1A6E06EEB1BA}" type="slidenum">
              <a:rPr lang="en-US" smtClean="0">
                <a:latin typeface="Times New Roman" charset="0"/>
              </a:rPr>
              <a:pPr/>
              <a:t>71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Change Detection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Viruses must live somewhere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you detect that a file has changed unexpectedly, it might have been infected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How to detect changes?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Hash files and (securely) store hash values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Periodically re-compute hashes and compare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If hash changes, file </a:t>
            </a:r>
            <a:r>
              <a:rPr lang="en-US" sz="2400" b="1" dirty="0">
                <a:solidFill>
                  <a:schemeClr val="hlink"/>
                </a:solidFill>
              </a:rPr>
              <a:t>might</a:t>
            </a:r>
            <a:r>
              <a:rPr lang="en-US" sz="2400" dirty="0"/>
              <a:t> be infected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85C8C7F-9A00-1E4F-B119-815E89A641AD}" type="slidenum">
              <a:rPr lang="en-US" smtClean="0">
                <a:latin typeface="Times New Roman" charset="0"/>
              </a:rPr>
              <a:pPr/>
              <a:t>72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Change Detection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Advantages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Few (if any) false negatives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 detect previously unknown malware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Disadvantages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Many files change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and often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May be many false alarms (false positives)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Heavy burden on users/administrators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suspicious change detected, then what? Might have to fall back on signature detection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CC0D059-ADE9-E84E-B875-F1EF3D1802E5}" type="slidenum">
              <a:rPr lang="en-US" smtClean="0">
                <a:latin typeface="Times New Roman" charset="0"/>
              </a:rPr>
              <a:pPr/>
              <a:t>73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Anomaly Detection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Monitor system for anything “unusual” or “virus-like” or “potentially malicious” or …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Examples of anomalous things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Files change in some unexpected way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System misbehaves in some way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Unexpected network activity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Unexpected file access, etc., etc., etc.,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But, we must first define “normal”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And normal can (and must) change over time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4E337D23-F886-2A4C-BAC5-29A26E6A17C2}" type="slidenum">
              <a:rPr lang="en-US" smtClean="0">
                <a:latin typeface="Times New Roman" charset="0"/>
              </a:rPr>
              <a:pPr/>
              <a:t>74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Anomaly Detection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Advantages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Chance of detecting unknown malware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Disadvantages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Questionable track record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Trudy might make abnormal look normal (go slow)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Typically, anomaly detection is combined with another method (e.g., signature detection)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Also popular in intrusion detection (IDS)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Difficult unsolved (unsolvable?) problem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This sounds like a job for AI (equivalently, machine learning, deep learning, big data)</a:t>
            </a:r>
            <a:endParaRPr lang="en-US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7119-B66A-4BA6-C2AE-23B99F7C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D125-F3F2-62D4-282D-CF8CEB73B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267200"/>
          </a:xfrm>
        </p:spPr>
        <p:txBody>
          <a:bodyPr/>
          <a:lstStyle/>
          <a:p>
            <a:r>
              <a:rPr lang="en-US" dirty="0"/>
              <a:t>Machine learning/AI now widely applied to malware detection problem</a:t>
            </a:r>
          </a:p>
          <a:p>
            <a:pPr lvl="1"/>
            <a:r>
              <a:rPr lang="en-US" dirty="0"/>
              <a:t>Some AV systems claim to only use AI</a:t>
            </a:r>
          </a:p>
          <a:p>
            <a:r>
              <a:rPr lang="en-US" dirty="0"/>
              <a:t>Models trained on features extracted from known malware samples</a:t>
            </a:r>
          </a:p>
          <a:p>
            <a:pPr lvl="1"/>
            <a:r>
              <a:rPr lang="en-US" dirty="0"/>
              <a:t>Then trained models used to classify</a:t>
            </a:r>
          </a:p>
          <a:p>
            <a:r>
              <a:rPr lang="en-US" dirty="0"/>
              <a:t>Models can be viewed as higher-level “signatures”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334CA-51EC-E787-EE2B-CCF85B66D8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AA46C5D-650A-C14E-A1D4-DA5A5486ABE4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219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6EAF878-9009-FE46-AC1F-F3865166C95F}" type="slidenum">
              <a:rPr lang="en-US" smtClean="0">
                <a:latin typeface="Times New Roman" charset="0"/>
              </a:rPr>
              <a:pPr/>
              <a:t>76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Future of Malware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Recent trends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Encrypted, polymorphic, metamorphic malware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Fast replication/Warhol worms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Flash worms, slow worms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Botnets, ransomware, and ???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The future is bright for malware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Good news for the bad guys…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…bad news for the good guys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Future of malware detection?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5C6CFDB9-E6B7-6448-AF94-400E16642FE2}" type="slidenum">
              <a:rPr lang="en-US" smtClean="0">
                <a:latin typeface="Times New Roman" charset="0"/>
              </a:rPr>
              <a:pPr/>
              <a:t>77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Encrypted Viruses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Virus writers know </a:t>
            </a:r>
            <a:r>
              <a:rPr lang="en-US" sz="2800" b="1" dirty="0">
                <a:solidFill>
                  <a:schemeClr val="hlink"/>
                </a:solidFill>
              </a:rPr>
              <a:t>signature detection </a:t>
            </a:r>
            <a:r>
              <a:rPr lang="en-US" sz="2800" dirty="0"/>
              <a:t>used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So, how to evade signature detection?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Encrypting the virus is a good approach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Ciphertext</a:t>
            </a:r>
            <a:r>
              <a:rPr lang="en-US" sz="2400" dirty="0"/>
              <a:t> looks like random bits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Different key, then different “random” bits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So, different copies have no common signature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Encryption often used in viruses today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DB1C3D5-F004-8F49-992B-3D3F50EBF6A5}" type="slidenum">
              <a:rPr lang="en-US" smtClean="0">
                <a:latin typeface="Times New Roman" charset="0"/>
              </a:rPr>
              <a:pPr/>
              <a:t>78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Encrypted Viruses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How to detect encrypted viruses?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Scan for the decryptor code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More-or-less standard signature detection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may be more false alarms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Why not encrypt the decryptor code?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encrypt the decryptor of the decryptor (and so on…)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Encryption of limited value to virus writers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7DABC1F5-5D70-0342-8303-5DCBC0457146}" type="slidenum">
              <a:rPr lang="en-US" smtClean="0">
                <a:latin typeface="Times New Roman" charset="0"/>
              </a:rPr>
              <a:pPr/>
              <a:t>79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Polymorphic Malware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/>
              <a:t>Polymorphic worm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Body of worm is encrypted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 err="1"/>
              <a:t>Decryptor</a:t>
            </a:r>
            <a:r>
              <a:rPr lang="en-US" sz="2000" dirty="0"/>
              <a:t> code is “mutated” (or “morphed”)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Trying to hide </a:t>
            </a:r>
            <a:r>
              <a:rPr lang="en-US" sz="2000" dirty="0" err="1"/>
              <a:t>decryptor</a:t>
            </a:r>
            <a:r>
              <a:rPr lang="en-US" sz="2000" dirty="0"/>
              <a:t> signature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Like an encrypted worm on steroids…</a:t>
            </a:r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Q</a:t>
            </a:r>
            <a:r>
              <a:rPr lang="en-US" sz="2400" dirty="0"/>
              <a:t>: How to detect?</a:t>
            </a:r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/>
              <a:t>: Emulation might work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Let the code decrypt itself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Slow, and anti-emulation is possible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E59EC05-7CA0-FE47-A90B-CCA77B105E5C}" type="slidenum">
              <a:rPr lang="en-US" smtClean="0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Software Security Topics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Program flaws (unintentional)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Buffer overflow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Incomplete mediation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Race conditions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Malicious software (intentional)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Viruses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Worms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Other breeds of malware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EBA0D131-1863-414A-8550-760E88DBC22B}" type="slidenum">
              <a:rPr lang="en-US" smtClean="0">
                <a:latin typeface="Times New Roman" charset="0"/>
              </a:rPr>
              <a:pPr/>
              <a:t>80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Metamorphic Malware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 metamorphic worm mutates before infecting a new system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Sometimes called “body polymorphic”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Such a worm can, in principle, evade signature-based detection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Mutated worm must function the same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And be “different enough” to avoid detection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Detection is a difficult research problem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A70D21D7-9B2E-3840-A17A-70A12C9596F4}" type="slidenum">
              <a:rPr lang="en-US" smtClean="0">
                <a:latin typeface="Times New Roman" charset="0"/>
              </a:rPr>
              <a:pPr/>
              <a:t>81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Metamorphic Worm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800"/>
              <a:t>One approach to metamorphic replication… 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/>
              <a:t>The worm is disassembled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/>
              <a:t>Worm then stripped to a base form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/>
              <a:t>Random variations inserted into code (permute the code, insert dead code, etc., etc.)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/>
              <a:t>Assemble the resulting code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800"/>
              <a:t>Result is a worm with same functionality as original, but different signature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9BC4AB8-BC8D-644E-B4EC-01BB6722EB45}" type="slidenum">
              <a:rPr lang="en-US" smtClean="0">
                <a:latin typeface="Times New Roman" charset="0"/>
              </a:rPr>
              <a:pPr/>
              <a:t>82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3124200" y="3124200"/>
            <a:ext cx="1219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Future Malware Detection?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543800" cy="4038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/>
              <a:t>There is so much malware, maybe it is better to “detect” good code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If code  not on approved list, assume it’s bad?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That is, use  </a:t>
            </a:r>
            <a:r>
              <a:rPr lang="en-US" sz="2000" b="1" dirty="0">
                <a:solidFill>
                  <a:schemeClr val="bg1"/>
                </a:solidFill>
              </a:rPr>
              <a:t>whitelist</a:t>
            </a:r>
            <a:r>
              <a:rPr lang="en-US" sz="2000" dirty="0"/>
              <a:t>  instead of </a:t>
            </a:r>
            <a:r>
              <a:rPr lang="en-US" sz="2000" b="1" dirty="0"/>
              <a:t>blacklist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Machine learning (AI) is clearly the wave of the future in malware detection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Offers many practical advantages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Trudy may be able to fight back with AI too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The arms race will continue!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398E6A2-8C89-E441-BB0F-08CB55B646EA}" type="slidenum">
              <a:rPr lang="en-US" smtClean="0">
                <a:latin typeface="Times New Roman" charset="0"/>
              </a:rPr>
              <a:pPr/>
              <a:t>83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676400"/>
            <a:ext cx="6096000" cy="2971800"/>
          </a:xfrm>
        </p:spPr>
        <p:txBody>
          <a:bodyPr/>
          <a:lstStyle/>
          <a:p>
            <a:pPr eaLnBrk="1" hangingPunct="1"/>
            <a:r>
              <a:rPr lang="en-US"/>
              <a:t>Miscellaneous        Software-Based Attacks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65639A59-596C-954F-9C8D-8E655F9CF052}" type="slidenum">
              <a:rPr lang="en-US" smtClean="0">
                <a:latin typeface="Times New Roman" charset="0"/>
              </a:rPr>
              <a:pPr/>
              <a:t>84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Miscellaneous Attacks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Numerous attacks involve software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We’ll discuss a few issues that do not fit into previous categories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Salami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Linearization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Time bomb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Can you ever trust software?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BB254C0-9D3C-F040-B9CA-40F5436FFDF9}" type="slidenum">
              <a:rPr lang="en-US" smtClean="0">
                <a:latin typeface="Times New Roman" charset="0"/>
              </a:rPr>
              <a:pPr/>
              <a:t>85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Salami Attack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What is Salami attack?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Programmer “slices off” small amounts of money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Slices are hard for victim to detect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Example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Bank calculates interest on accounts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Programmer “slices off” any fraction of a cent and puts it in his own account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No customer notices missing partial cent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Bank may not notice any problem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Over time, programmer makes lots of money!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3881E96D-CF47-A147-BABD-8C3882566FDD}" type="slidenum">
              <a:rPr lang="en-US" smtClean="0">
                <a:latin typeface="Times New Roman" charset="0"/>
              </a:rPr>
              <a:pPr/>
              <a:t>86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Salami Attack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Such attacks are possible for insiders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salami attacks actually occur?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Or is it just </a:t>
            </a:r>
            <a:r>
              <a:rPr lang="en-US" sz="2400" b="1" dirty="0">
                <a:solidFill>
                  <a:schemeClr val="hlink"/>
                </a:solidFill>
                <a:hlinkClick r:id="rId2"/>
              </a:rPr>
              <a:t>Office Space</a:t>
            </a:r>
            <a:r>
              <a:rPr lang="en-US" sz="2400" b="1" dirty="0">
                <a:hlinkClick r:id="rId2"/>
              </a:rPr>
              <a:t> </a:t>
            </a:r>
            <a:r>
              <a:rPr lang="en-US" sz="2400" dirty="0"/>
              <a:t>folklore?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Programmer added a few cents to every employee payroll tax withholding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money credited to programmer’s tax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Programmer got a big tax refund!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Rent-a-car franchise in Florida inflated gas tank capacity to overcharge customers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5CE143F-D072-B444-B68E-7956EE8C5036}" type="slidenum">
              <a:rPr lang="en-US" smtClean="0">
                <a:latin typeface="Times New Roman" charset="0"/>
              </a:rPr>
              <a:pPr/>
              <a:t>87</a:t>
            </a:fld>
            <a:endParaRPr lang="en-US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Salami Attacks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Employee reprogrammed Taco Bell cash register: $2.99 item registered as $0.01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Employee pocketed $2.98 on each such item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 large “slice” of salami!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LA, four men installed computer chip that overstated amount of gas pumped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Customers complained when they had to pay for more gas than tank could hold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Hard to detect since chip programmed to give correct amount when 5 or 10 gallons purchased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Inspector usually asked for 5 or 10 gallons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 bldLvl="2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B69CC04E-6761-EF48-9796-7E0E4A63AA68}" type="slidenum">
              <a:rPr lang="en-US" smtClean="0">
                <a:latin typeface="Times New Roman" charset="0"/>
              </a:rPr>
              <a:pPr/>
              <a:t>88</a:t>
            </a:fld>
            <a:endParaRPr lang="en-US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Linearization Attack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3810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Program checks for serial number </a:t>
            </a:r>
            <a:r>
              <a:rPr lang="en-US" sz="2800" dirty="0">
                <a:latin typeface="Times-Roman" charset="0"/>
              </a:rPr>
              <a:t>S123N456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efficiency, check made one character at a time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 attacker take advantage of this?</a:t>
            </a:r>
          </a:p>
        </p:txBody>
      </p:sp>
      <p:pic>
        <p:nvPicPr>
          <p:cNvPr id="107525" name="Picture 4" descr="001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2209800"/>
            <a:ext cx="47879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4191000" y="2133600"/>
            <a:ext cx="4724400" cy="3505200"/>
          </a:xfrm>
          <a:prstGeom prst="rect">
            <a:avLst/>
          </a:prstGeom>
          <a:solidFill>
            <a:schemeClr val="bg1">
              <a:alpha val="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6A4DC5EB-BA50-BC41-89F3-8E9CBA15A021}" type="slidenum">
              <a:rPr lang="en-US" smtClean="0">
                <a:latin typeface="Times New Roman" charset="0"/>
              </a:rPr>
              <a:pPr/>
              <a:t>89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Linearization Attack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Correct number takes longer than incorrect 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Trudy tries all 1st characters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Find that </a:t>
            </a:r>
            <a:r>
              <a:rPr lang="en-US" dirty="0">
                <a:latin typeface="Times-Roman" charset="0"/>
              </a:rPr>
              <a:t>S</a:t>
            </a:r>
            <a:r>
              <a:rPr lang="en-US" sz="2400" dirty="0"/>
              <a:t> takes longest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Then she guesses all 2nd characters: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  <a:sym typeface="Symbol" charset="2"/>
              </a:rPr>
              <a:t></a:t>
            </a:r>
            <a:endParaRPr lang="en-US" sz="2800" dirty="0"/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Finds </a:t>
            </a:r>
            <a:r>
              <a:rPr lang="en-US" sz="2400" dirty="0">
                <a:latin typeface="Times-Roman" charset="0"/>
              </a:rPr>
              <a:t>S1</a:t>
            </a:r>
            <a:r>
              <a:rPr lang="en-US" sz="2400" dirty="0"/>
              <a:t> takes longest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And so on…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Trudy can recover one character at a time!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Same principle as used in lock picking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C69E5EF-1409-6046-9773-6ED16E2263C4}" type="slidenum">
              <a:rPr lang="en-US" smtClean="0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 Flaws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An </a:t>
            </a:r>
            <a:r>
              <a:rPr lang="en-US" sz="2800" b="1">
                <a:solidFill>
                  <a:schemeClr val="accent2"/>
                </a:solidFill>
              </a:rPr>
              <a:t>error</a:t>
            </a:r>
            <a:r>
              <a:rPr lang="en-US" sz="2800"/>
              <a:t> is a programming mistake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To err is human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An error may lead to incorrect state: </a:t>
            </a:r>
            <a:r>
              <a:rPr lang="en-US" sz="2800" b="1">
                <a:solidFill>
                  <a:schemeClr val="accent2"/>
                </a:solidFill>
              </a:rPr>
              <a:t>fault</a:t>
            </a:r>
            <a:endParaRPr lang="en-US" sz="280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 fault is internal to the program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 fault may lead to a </a:t>
            </a:r>
            <a:r>
              <a:rPr lang="en-US" sz="2800" b="1">
                <a:solidFill>
                  <a:schemeClr val="accent2"/>
                </a:solidFill>
              </a:rPr>
              <a:t>failure</a:t>
            </a:r>
            <a:r>
              <a:rPr lang="en-US" sz="2800"/>
              <a:t>, where a system departs from its expected behavior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 failure is externally observable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998538" y="5502275"/>
            <a:ext cx="954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error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886200" y="5487988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fault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696075" y="5487988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failure</a:t>
            </a:r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1981200" y="5776913"/>
            <a:ext cx="1905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4800600" y="5776913"/>
            <a:ext cx="1905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  <p:bldP spid="141317" grpId="0" autoUpdateAnimBg="0"/>
      <p:bldP spid="141318" grpId="0" autoUpdateAnimBg="0"/>
      <p:bldP spid="141319" grpId="0" animBg="1"/>
      <p:bldP spid="14132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80A52DE9-F581-4647-82ED-3DF7266BE80F}" type="slidenum">
              <a:rPr lang="en-US" smtClean="0">
                <a:latin typeface="Times New Roman" charset="0"/>
              </a:rPr>
              <a:pPr/>
              <a:t>90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Linearization Attack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is the advantage of attacking serial number one character at a time?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serial number is 8 characters and each has 128 possible values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128</a:t>
            </a:r>
            <a:r>
              <a:rPr lang="en-US" sz="2400" baseline="30000" dirty="0"/>
              <a:t>8</a:t>
            </a:r>
            <a:r>
              <a:rPr lang="en-US" sz="2400" dirty="0"/>
              <a:t> = 2</a:t>
            </a:r>
            <a:r>
              <a:rPr lang="en-US" sz="2400" baseline="30000" dirty="0"/>
              <a:t>56</a:t>
            </a:r>
            <a:r>
              <a:rPr lang="en-US" sz="2400" dirty="0"/>
              <a:t> possible serial numbers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Attacker would guess the serial number in about 2</a:t>
            </a:r>
            <a:r>
              <a:rPr lang="en-US" sz="2400" baseline="30000" dirty="0"/>
              <a:t>55</a:t>
            </a:r>
            <a:r>
              <a:rPr lang="en-US" sz="2400" dirty="0"/>
              <a:t> tries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a lot of work!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Using the linearization attack, the work is about 8 </a:t>
            </a:r>
            <a:r>
              <a:rPr lang="en-US" sz="2400" dirty="0" err="1">
                <a:sym typeface="Symbol" charset="2"/>
              </a:rPr>
              <a:t></a:t>
            </a:r>
            <a:r>
              <a:rPr lang="en-US" sz="2400" dirty="0">
                <a:sym typeface="Symbol" charset="2"/>
              </a:rPr>
              <a:t> (</a:t>
            </a:r>
            <a:r>
              <a:rPr lang="en-US" sz="2400" dirty="0"/>
              <a:t>128/2) = 2</a:t>
            </a:r>
            <a:r>
              <a:rPr lang="en-US" sz="2400" baseline="30000" dirty="0"/>
              <a:t>9</a:t>
            </a:r>
            <a:r>
              <a:rPr lang="en-US" sz="2400" dirty="0"/>
              <a:t> which is easy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3ED5C8F2-912C-9847-ADCE-A18912697686}" type="slidenum">
              <a:rPr lang="en-US" smtClean="0">
                <a:latin typeface="Times New Roman" charset="0"/>
              </a:rPr>
              <a:pPr/>
              <a:t>91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Linearization Attack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A real-world linearization attack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TENEX, an ancient OS (timeshare)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Passwords checked one character at a time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Careful timing was </a:t>
            </a:r>
            <a:r>
              <a:rPr lang="en-US" sz="2400" b="1" i="1" dirty="0"/>
              <a:t>not</a:t>
            </a:r>
            <a:r>
              <a:rPr lang="en-US" sz="2400" dirty="0"/>
              <a:t> necessary, instead…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…could arrange for a “page fault” when next unknown character guessed correctly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Page fault register was user accessible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This attack was very easy in practice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D32A6EF6-5CC2-5948-8737-ACD215FAFD76}" type="slidenum">
              <a:rPr lang="en-US" smtClean="0">
                <a:latin typeface="Times New Roman" charset="0"/>
              </a:rPr>
              <a:pPr/>
              <a:t>92</a:t>
            </a:fld>
            <a:endParaRPr 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Time Bomb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1986 </a:t>
            </a:r>
            <a:r>
              <a:rPr lang="en-US" sz="2800" dirty="0">
                <a:hlinkClick r:id="rId2"/>
              </a:rPr>
              <a:t>Donald Gene Burleson</a:t>
            </a:r>
            <a:r>
              <a:rPr lang="en-US" sz="2800" dirty="0"/>
              <a:t> told employer to stop withholding taxes from his paycheck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His company refused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He planned to sue his company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 used company time to prepare legal docs…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…his company found out and fired him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Burleson had been working on malware!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After being fired, his software “time bomb” deleted important company data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229F1398-6E2E-064B-8F0A-05653A2A8519}" type="slidenum">
              <a:rPr lang="en-US" smtClean="0">
                <a:latin typeface="Times New Roman" charset="0"/>
              </a:rPr>
              <a:pPr/>
              <a:t>93</a:t>
            </a:fld>
            <a:endParaRPr lang="en-US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990600"/>
          </a:xfrm>
        </p:spPr>
        <p:txBody>
          <a:bodyPr/>
          <a:lstStyle/>
          <a:p>
            <a:pPr eaLnBrk="1" hangingPunct="1"/>
            <a:r>
              <a:rPr lang="en-US"/>
              <a:t>Time Bomb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Company was reluctant to pursue the case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So, Burleson sued company for back pay!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Then the company finally sued Burleson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In 1988 Burleson fined $11,800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Case took years to prosecute…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Cost company many thousands of dollars…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Resulted in a slap on the wrist for attacker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An early example of a computer crime cases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Many cases since follow a similar pattern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That is, companies are reluctant to prosecute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6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C74BCEAF-D6BB-A244-9CAE-C0ED752F8312}" type="slidenum">
              <a:rPr lang="en-US" smtClean="0">
                <a:latin typeface="Times New Roman" charset="0"/>
              </a:rPr>
              <a:pPr/>
              <a:t>94</a:t>
            </a:fld>
            <a:endParaRPr 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Trusting Software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Can you ever trust software?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See </a:t>
            </a:r>
            <a:r>
              <a:rPr lang="en-US" sz="2400">
                <a:hlinkClick r:id="rId2"/>
              </a:rPr>
              <a:t>Reflections on Trusting Trust</a:t>
            </a:r>
            <a:endParaRPr lang="en-US" sz="240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Consider the following thought experiment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Suppose C compiler has a virus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When compiling login program, virus creates backdoor (account with known password)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When recompiling the C compiler, virus incorporates itself into new C compiler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Difficult to get rid of this virus!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B155C74B-9F34-F640-8A13-ACBFFC943C38}" type="slidenum">
              <a:rPr lang="en-US" smtClean="0">
                <a:latin typeface="Times New Roman" charset="0"/>
              </a:rPr>
              <a:pPr/>
              <a:t>95</a:t>
            </a:fld>
            <a:endParaRPr lang="en-US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Trusting Software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Suppose you notice something is wrong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So, you start over from scratch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First, you recompile the C compiler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Then you recompile the OS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Including login program…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You have not gotten rid of the problem!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Real-world example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Underhanded C Contest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Write code that looks like it does something innocent, but instead is “subtly evil”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00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Chapter 12: </a:t>
            </a:r>
            <a:br>
              <a:rPr lang="en-US" dirty="0"/>
            </a:br>
            <a:r>
              <a:rPr lang="en-US" dirty="0"/>
              <a:t>Insecurity in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114800"/>
          </a:xfrm>
        </p:spPr>
        <p:txBody>
          <a:bodyPr/>
          <a:lstStyle/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Every time I write about the impossibility of effectively protecting digital files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on a general-purpose computer, I get responses from people decrying the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death of copyright. “How will authors and artists get paid for their work?”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they ask me. Truth be told, I don’t know. I feel rather like the physicist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who just explained relativity to a group of would-be interstellar travelers,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only to be asked: “How do you expect us to get to the stars, then?”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I’m sorry, but I don't know that, either.</a:t>
            </a:r>
          </a:p>
          <a:p>
            <a:pPr algn="r">
              <a:buNone/>
            </a:pP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Bruce </a:t>
            </a:r>
            <a:r>
              <a:rPr lang="en-US" sz="2000" dirty="0" err="1">
                <a:latin typeface="Times New Roman"/>
                <a:cs typeface="Times New Roman"/>
              </a:rPr>
              <a:t>Schneier</a:t>
            </a:r>
            <a:endParaRPr lang="en-US" sz="2000" dirty="0">
              <a:latin typeface="Times New Roman"/>
              <a:cs typeface="Times New Roman"/>
            </a:endParaRPr>
          </a:p>
          <a:p>
            <a:pPr algn="r">
              <a:buNone/>
            </a:pPr>
            <a:endParaRPr lang="en-US" sz="2400" i="1" dirty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So much time and so little to do! Strike that. Reverse it. Thank you.</a:t>
            </a:r>
          </a:p>
          <a:p>
            <a:pPr algn="r">
              <a:buNone/>
            </a:pP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Willy </a:t>
            </a:r>
            <a:r>
              <a:rPr lang="en-US" sz="2000" dirty="0" err="1">
                <a:latin typeface="Times New Roman"/>
                <a:cs typeface="Times New Roman"/>
              </a:rPr>
              <a:t>Wonka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Part 4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Software        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96</a:t>
            </a:fld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97EC9CF1-4827-014B-991F-01464E7C79DB}" type="slidenum">
              <a:rPr lang="en-US" smtClean="0">
                <a:latin typeface="Times New Roman" charset="0"/>
              </a:rPr>
              <a:pPr/>
              <a:t>97</a:t>
            </a:fld>
            <a:endParaRPr lang="en-US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696200" cy="2209800"/>
          </a:xfrm>
        </p:spPr>
        <p:txBody>
          <a:bodyPr/>
          <a:lstStyle/>
          <a:p>
            <a:pPr eaLnBrk="1" hangingPunct="1"/>
            <a:r>
              <a:rPr lang="en-US" dirty="0"/>
              <a:t>Software Reverse Engineering (SRE)</a:t>
            </a:r>
          </a:p>
        </p:txBody>
      </p:sp>
      <p:pic>
        <p:nvPicPr>
          <p:cNvPr id="115716" name="Picture 3" descr="reverse.jpg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1673225"/>
            <a:ext cx="2419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19953317-050E-B04C-8052-472A8D427F55}" type="slidenum">
              <a:rPr lang="en-US" smtClean="0">
                <a:latin typeface="Times New Roman" charset="0"/>
              </a:rPr>
              <a:pPr/>
              <a:t>98</a:t>
            </a:fld>
            <a:endParaRPr lang="en-US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SRE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Software Reverse Engineering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Also known as Reverse Code Engineering (RCE)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Or simply “reversing”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Can be used for </a:t>
            </a:r>
            <a:r>
              <a:rPr lang="en-US" sz="2800" b="1" dirty="0">
                <a:solidFill>
                  <a:schemeClr val="accent2"/>
                </a:solidFill>
              </a:rPr>
              <a:t>good</a:t>
            </a:r>
            <a:r>
              <a:rPr lang="en-US" sz="2800" dirty="0"/>
              <a:t>...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Understand malware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Understand legacy code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…or </a:t>
            </a:r>
            <a:r>
              <a:rPr lang="en-US" sz="2800" b="1" dirty="0">
                <a:solidFill>
                  <a:schemeClr val="accent2"/>
                </a:solidFill>
              </a:rPr>
              <a:t>not-so-good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Remove usage restrictions from software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Find and exploit flaws in software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Cheat at games, etc.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4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Software                                                                                                          </a:t>
            </a:r>
            <a:fld id="{68A20D45-94AC-B440-9A39-1256BD3E00E2}" type="slidenum">
              <a:rPr lang="en-US" smtClean="0">
                <a:latin typeface="Times New Roman" charset="0"/>
              </a:rPr>
              <a:pPr/>
              <a:t>99</a:t>
            </a:fld>
            <a:endParaRPr lang="en-US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SRE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this discussion, we (mostly) assume…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Reverse engineer is an attacker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Attacker only has exe (no source code)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</a:t>
            </a:r>
            <a:r>
              <a:rPr lang="en-US" sz="2400" dirty="0" err="1"/>
              <a:t>bytecode</a:t>
            </a:r>
            <a:r>
              <a:rPr lang="en-US" sz="2400" dirty="0"/>
              <a:t> (i.e., not Java, .Net, etc.)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Attacker might want to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Understand the software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Modify (“patch”) the software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SRE usually focused on Windows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 we focus on Windows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7786</Words>
  <Application>Microsoft Macintosh PowerPoint</Application>
  <PresentationFormat>On-screen Show (4:3)</PresentationFormat>
  <Paragraphs>1331</Paragraphs>
  <Slides>143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4" baseType="lpstr">
      <vt:lpstr>Comic Sans MS</vt:lpstr>
      <vt:lpstr>Courier</vt:lpstr>
      <vt:lpstr>Symbol</vt:lpstr>
      <vt:lpstr>Times</vt:lpstr>
      <vt:lpstr>Times New Roman</vt:lpstr>
      <vt:lpstr>Times-Bold</vt:lpstr>
      <vt:lpstr>Times-ROman</vt:lpstr>
      <vt:lpstr>Times-ROman</vt:lpstr>
      <vt:lpstr>Wingdings</vt:lpstr>
      <vt:lpstr>Zapf Dingbats</vt:lpstr>
      <vt:lpstr>Default Design</vt:lpstr>
      <vt:lpstr>Part IV: Software</vt:lpstr>
      <vt:lpstr>Why Software?</vt:lpstr>
      <vt:lpstr>Chapter 11:  Software Flaws and Malware</vt:lpstr>
      <vt:lpstr>Bad Software is Ubiquitous</vt:lpstr>
      <vt:lpstr>Software Issues</vt:lpstr>
      <vt:lpstr>Complexity</vt:lpstr>
      <vt:lpstr>Lines of Code and Bugs</vt:lpstr>
      <vt:lpstr>Software Security Topics</vt:lpstr>
      <vt:lpstr>Program Flaws</vt:lpstr>
      <vt:lpstr>Example</vt:lpstr>
      <vt:lpstr>Secure Software</vt:lpstr>
      <vt:lpstr>Program Flaws</vt:lpstr>
      <vt:lpstr>Buffer Overflow</vt:lpstr>
      <vt:lpstr>Attack Scenario</vt:lpstr>
      <vt:lpstr>Buffer Overflow</vt:lpstr>
      <vt:lpstr>Simple Buffer Overflow</vt:lpstr>
      <vt:lpstr>Memory Organization</vt:lpstr>
      <vt:lpstr>Simplified Stack Example</vt:lpstr>
      <vt:lpstr>Smashing the Stack</vt:lpstr>
      <vt:lpstr>Smashing the Stack</vt:lpstr>
      <vt:lpstr>Smashing the Stack</vt:lpstr>
      <vt:lpstr>Stack Smashing Summary</vt:lpstr>
      <vt:lpstr>Stack Smashing Example</vt:lpstr>
      <vt:lpstr>Buffer Overflow Present?</vt:lpstr>
      <vt:lpstr>Disassemble Code</vt:lpstr>
      <vt:lpstr>Buffer Overflow Attack</vt:lpstr>
      <vt:lpstr>Overflow Attack, Take 2</vt:lpstr>
      <vt:lpstr>Buffer Overflow</vt:lpstr>
      <vt:lpstr>Source Code</vt:lpstr>
      <vt:lpstr>Stack Smashing Defenses</vt:lpstr>
      <vt:lpstr>Stack Smashing Defenses</vt:lpstr>
      <vt:lpstr>Microsoft’s Canary</vt:lpstr>
      <vt:lpstr>ASLR</vt:lpstr>
      <vt:lpstr>Buffer Overflow</vt:lpstr>
      <vt:lpstr>Incomplete Mediation</vt:lpstr>
      <vt:lpstr>Input Validation</vt:lpstr>
      <vt:lpstr>Input Validation</vt:lpstr>
      <vt:lpstr>Incomplete Mediation</vt:lpstr>
      <vt:lpstr>Race Conditions</vt:lpstr>
      <vt:lpstr>Race Condition</vt:lpstr>
      <vt:lpstr>mkdir Race Condition</vt:lpstr>
      <vt:lpstr>mkdir Attack</vt:lpstr>
      <vt:lpstr>Race Conditions</vt:lpstr>
      <vt:lpstr>Malware</vt:lpstr>
      <vt:lpstr>Malicious Software</vt:lpstr>
      <vt:lpstr>Where do Viruses Live?</vt:lpstr>
      <vt:lpstr>Malware Timeline</vt:lpstr>
      <vt:lpstr>Brain</vt:lpstr>
      <vt:lpstr>Morris Worm</vt:lpstr>
      <vt:lpstr>How Morris Worm Spread</vt:lpstr>
      <vt:lpstr>Bootstrap Loader</vt:lpstr>
      <vt:lpstr>How to Remain Undetected?</vt:lpstr>
      <vt:lpstr>Morris Worm: Bottom Line</vt:lpstr>
      <vt:lpstr>Code Red Worm</vt:lpstr>
      <vt:lpstr>Code Red: What it Did</vt:lpstr>
      <vt:lpstr>SQL Slammer</vt:lpstr>
      <vt:lpstr>Why was Slammer Successful?</vt:lpstr>
      <vt:lpstr>Stuxnet</vt:lpstr>
      <vt:lpstr>Stuxnet</vt:lpstr>
      <vt:lpstr>Malware Related to Stuxnet</vt:lpstr>
      <vt:lpstr>Trojan Horse Example</vt:lpstr>
      <vt:lpstr>Mac Trojan</vt:lpstr>
      <vt:lpstr>Trojan Example</vt:lpstr>
      <vt:lpstr>Botnet</vt:lpstr>
      <vt:lpstr>Botnet Examples</vt:lpstr>
      <vt:lpstr>More Botnet Examples</vt:lpstr>
      <vt:lpstr>Ransomware</vt:lpstr>
      <vt:lpstr>Malware Detection</vt:lpstr>
      <vt:lpstr>Signature Detection</vt:lpstr>
      <vt:lpstr>Signature Detection</vt:lpstr>
      <vt:lpstr>Change Detection</vt:lpstr>
      <vt:lpstr>Change Detection</vt:lpstr>
      <vt:lpstr>Anomaly Detection</vt:lpstr>
      <vt:lpstr>Anomaly Detection</vt:lpstr>
      <vt:lpstr>Machine Learning</vt:lpstr>
      <vt:lpstr>Future of Malware</vt:lpstr>
      <vt:lpstr>Encrypted Viruses</vt:lpstr>
      <vt:lpstr>Encrypted Viruses</vt:lpstr>
      <vt:lpstr>Polymorphic Malware</vt:lpstr>
      <vt:lpstr>Metamorphic Malware</vt:lpstr>
      <vt:lpstr>Metamorphic Worm</vt:lpstr>
      <vt:lpstr>Future Malware Detection?</vt:lpstr>
      <vt:lpstr>Miscellaneous        Software-Based Attacks</vt:lpstr>
      <vt:lpstr>Miscellaneous Attacks</vt:lpstr>
      <vt:lpstr>Salami Attack</vt:lpstr>
      <vt:lpstr>Salami Attack</vt:lpstr>
      <vt:lpstr>Salami Attacks</vt:lpstr>
      <vt:lpstr>Linearization Attack</vt:lpstr>
      <vt:lpstr>Linearization Attack</vt:lpstr>
      <vt:lpstr>Linearization Attack</vt:lpstr>
      <vt:lpstr>Linearization Attack</vt:lpstr>
      <vt:lpstr>Time Bomb</vt:lpstr>
      <vt:lpstr>Time Bomb</vt:lpstr>
      <vt:lpstr>Trusting Software</vt:lpstr>
      <vt:lpstr>Trusting Software</vt:lpstr>
      <vt:lpstr>Chapter 12:  Insecurity in Software</vt:lpstr>
      <vt:lpstr>Software Reverse Engineering (SRE)</vt:lpstr>
      <vt:lpstr>SRE</vt:lpstr>
      <vt:lpstr>SRE</vt:lpstr>
      <vt:lpstr>SRE Tools</vt:lpstr>
      <vt:lpstr>Specific Tools</vt:lpstr>
      <vt:lpstr>Why is Debugger Needed?</vt:lpstr>
      <vt:lpstr>SRE Necessary Skills</vt:lpstr>
      <vt:lpstr>Java Example</vt:lpstr>
      <vt:lpstr>Reversing Java Bytecode</vt:lpstr>
      <vt:lpstr>SRE Example</vt:lpstr>
      <vt:lpstr>SRE Example</vt:lpstr>
      <vt:lpstr>SRE Example</vt:lpstr>
      <vt:lpstr>SRE Example</vt:lpstr>
      <vt:lpstr>SRE Example</vt:lpstr>
      <vt:lpstr>SRE Example</vt:lpstr>
      <vt:lpstr>SRE Example</vt:lpstr>
      <vt:lpstr>SRE Example</vt:lpstr>
      <vt:lpstr>SRE Example</vt:lpstr>
      <vt:lpstr>SRE Example</vt:lpstr>
      <vt:lpstr>SRE Attack Mitigation</vt:lpstr>
      <vt:lpstr>Anti-disassembly</vt:lpstr>
      <vt:lpstr>Anti-disassembly Example</vt:lpstr>
      <vt:lpstr>Anti-debugging</vt:lpstr>
      <vt:lpstr>Anti-debugger Example</vt:lpstr>
      <vt:lpstr>Anti-debugger Example</vt:lpstr>
      <vt:lpstr>Tamper-resistance</vt:lpstr>
      <vt:lpstr>Code Obfuscation</vt:lpstr>
      <vt:lpstr>Code Obfuscation</vt:lpstr>
      <vt:lpstr>Obfuscation</vt:lpstr>
      <vt:lpstr>Secure Software Development</vt:lpstr>
      <vt:lpstr>Penetrate and Patch</vt:lpstr>
      <vt:lpstr>Why Penetrate and Patch?</vt:lpstr>
      <vt:lpstr>Why Penetrate and Patch?</vt:lpstr>
      <vt:lpstr>Penetrate and Patch Fallacy</vt:lpstr>
      <vt:lpstr>Security and Testing</vt:lpstr>
      <vt:lpstr>Security and Testing</vt:lpstr>
      <vt:lpstr>Security and Testing</vt:lpstr>
      <vt:lpstr>Security Testing: Do the Math</vt:lpstr>
      <vt:lpstr>Secure Software Development</vt:lpstr>
      <vt:lpstr>Security Testing: The Bottom Line</vt:lpstr>
      <vt:lpstr>Security Testing: The Bottom Line</vt:lpstr>
      <vt:lpstr>Software Security</vt:lpstr>
      <vt:lpstr>Software Development</vt:lpstr>
      <vt:lpstr>Software and Security</vt:lpstr>
      <vt:lpstr>Software Summary</vt:lpstr>
      <vt:lpstr>Software Summary</vt:lpstr>
      <vt:lpstr>Course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</dc:title>
  <dc:subject/>
  <dc:creator>Mark Stamp</dc:creator>
  <cp:keywords/>
  <dc:description/>
  <cp:lastModifiedBy>Mark S Stamp</cp:lastModifiedBy>
  <cp:revision>1495</cp:revision>
  <cp:lastPrinted>2005-01-22T21:32:15Z</cp:lastPrinted>
  <dcterms:created xsi:type="dcterms:W3CDTF">2015-04-28T13:43:41Z</dcterms:created>
  <dcterms:modified xsi:type="dcterms:W3CDTF">2024-05-09T12:13:26Z</dcterms:modified>
  <cp:category/>
</cp:coreProperties>
</file>