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5"/>
  </p:notesMasterIdLst>
  <p:sldIdLst>
    <p:sldId id="256" r:id="rId2"/>
    <p:sldId id="292" r:id="rId3"/>
    <p:sldId id="407" r:id="rId4"/>
    <p:sldId id="408" r:id="rId5"/>
    <p:sldId id="425" r:id="rId6"/>
    <p:sldId id="284" r:id="rId7"/>
    <p:sldId id="286" r:id="rId8"/>
    <p:sldId id="285" r:id="rId9"/>
    <p:sldId id="287" r:id="rId10"/>
    <p:sldId id="404" r:id="rId11"/>
    <p:sldId id="410" r:id="rId12"/>
    <p:sldId id="411" r:id="rId13"/>
    <p:sldId id="257" r:id="rId14"/>
    <p:sldId id="401" r:id="rId15"/>
    <p:sldId id="402" r:id="rId16"/>
    <p:sldId id="260" r:id="rId17"/>
    <p:sldId id="412" r:id="rId18"/>
    <p:sldId id="423" r:id="rId19"/>
    <p:sldId id="280" r:id="rId20"/>
    <p:sldId id="279" r:id="rId21"/>
    <p:sldId id="278" r:id="rId22"/>
    <p:sldId id="320" r:id="rId23"/>
    <p:sldId id="263" r:id="rId24"/>
    <p:sldId id="295" r:id="rId25"/>
    <p:sldId id="413" r:id="rId26"/>
    <p:sldId id="264" r:id="rId27"/>
    <p:sldId id="265" r:id="rId28"/>
    <p:sldId id="414" r:id="rId29"/>
    <p:sldId id="266" r:id="rId30"/>
    <p:sldId id="268" r:id="rId31"/>
    <p:sldId id="267" r:id="rId32"/>
    <p:sldId id="283" r:id="rId33"/>
    <p:sldId id="403" r:id="rId34"/>
    <p:sldId id="415" r:id="rId35"/>
    <p:sldId id="282" r:id="rId36"/>
    <p:sldId id="269" r:id="rId37"/>
    <p:sldId id="271" r:id="rId38"/>
    <p:sldId id="272" r:id="rId39"/>
    <p:sldId id="281" r:id="rId40"/>
    <p:sldId id="273" r:id="rId41"/>
    <p:sldId id="275" r:id="rId42"/>
    <p:sldId id="276" r:id="rId43"/>
    <p:sldId id="417" r:id="rId44"/>
    <p:sldId id="277" r:id="rId45"/>
    <p:sldId id="396" r:id="rId46"/>
    <p:sldId id="397" r:id="rId47"/>
    <p:sldId id="398" r:id="rId48"/>
    <p:sldId id="416" r:id="rId49"/>
    <p:sldId id="399" r:id="rId50"/>
    <p:sldId id="400" r:id="rId51"/>
    <p:sldId id="310" r:id="rId52"/>
    <p:sldId id="311" r:id="rId53"/>
    <p:sldId id="312" r:id="rId54"/>
    <p:sldId id="313" r:id="rId55"/>
    <p:sldId id="315" r:id="rId56"/>
    <p:sldId id="314" r:id="rId57"/>
    <p:sldId id="296" r:id="rId58"/>
    <p:sldId id="298" r:id="rId59"/>
    <p:sldId id="299" r:id="rId60"/>
    <p:sldId id="455" r:id="rId61"/>
    <p:sldId id="457" r:id="rId62"/>
    <p:sldId id="458" r:id="rId63"/>
    <p:sldId id="459" r:id="rId64"/>
    <p:sldId id="460" r:id="rId65"/>
    <p:sldId id="301" r:id="rId66"/>
    <p:sldId id="302" r:id="rId67"/>
    <p:sldId id="304" r:id="rId68"/>
    <p:sldId id="316" r:id="rId69"/>
    <p:sldId id="305" r:id="rId70"/>
    <p:sldId id="306" r:id="rId71"/>
    <p:sldId id="307" r:id="rId72"/>
    <p:sldId id="308" r:id="rId73"/>
    <p:sldId id="309" r:id="rId74"/>
    <p:sldId id="293" r:id="rId75"/>
    <p:sldId id="449" r:id="rId76"/>
    <p:sldId id="450" r:id="rId77"/>
    <p:sldId id="451" r:id="rId78"/>
    <p:sldId id="452" r:id="rId79"/>
    <p:sldId id="453" r:id="rId80"/>
    <p:sldId id="454" r:id="rId81"/>
    <p:sldId id="426" r:id="rId82"/>
    <p:sldId id="318" r:id="rId83"/>
    <p:sldId id="427" r:id="rId84"/>
    <p:sldId id="428" r:id="rId85"/>
    <p:sldId id="429" r:id="rId86"/>
    <p:sldId id="430" r:id="rId87"/>
    <p:sldId id="445" r:id="rId88"/>
    <p:sldId id="321" r:id="rId89"/>
    <p:sldId id="322" r:id="rId90"/>
    <p:sldId id="323" r:id="rId91"/>
    <p:sldId id="324" r:id="rId92"/>
    <p:sldId id="325" r:id="rId93"/>
    <p:sldId id="326" r:id="rId94"/>
    <p:sldId id="327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36" r:id="rId104"/>
    <p:sldId id="406" r:id="rId105"/>
    <p:sldId id="337" r:id="rId106"/>
    <p:sldId id="338" r:id="rId107"/>
    <p:sldId id="339" r:id="rId108"/>
    <p:sldId id="340" r:id="rId109"/>
    <p:sldId id="341" r:id="rId110"/>
    <p:sldId id="342" r:id="rId111"/>
    <p:sldId id="343" r:id="rId112"/>
    <p:sldId id="344" r:id="rId113"/>
    <p:sldId id="345" r:id="rId114"/>
    <p:sldId id="346" r:id="rId115"/>
    <p:sldId id="347" r:id="rId116"/>
    <p:sldId id="348" r:id="rId117"/>
    <p:sldId id="349" r:id="rId118"/>
    <p:sldId id="350" r:id="rId119"/>
    <p:sldId id="351" r:id="rId120"/>
    <p:sldId id="352" r:id="rId121"/>
    <p:sldId id="353" r:id="rId122"/>
    <p:sldId id="354" r:id="rId123"/>
    <p:sldId id="355" r:id="rId124"/>
    <p:sldId id="356" r:id="rId125"/>
    <p:sldId id="357" r:id="rId126"/>
    <p:sldId id="358" r:id="rId127"/>
    <p:sldId id="359" r:id="rId128"/>
    <p:sldId id="446" r:id="rId129"/>
    <p:sldId id="418" r:id="rId130"/>
    <p:sldId id="447" r:id="rId131"/>
    <p:sldId id="419" r:id="rId132"/>
    <p:sldId id="360" r:id="rId133"/>
    <p:sldId id="361" r:id="rId134"/>
    <p:sldId id="420" r:id="rId135"/>
    <p:sldId id="362" r:id="rId136"/>
    <p:sldId id="363" r:id="rId137"/>
    <p:sldId id="364" r:id="rId138"/>
    <p:sldId id="365" r:id="rId139"/>
    <p:sldId id="366" r:id="rId140"/>
    <p:sldId id="367" r:id="rId141"/>
    <p:sldId id="368" r:id="rId142"/>
    <p:sldId id="369" r:id="rId143"/>
    <p:sldId id="370" r:id="rId144"/>
    <p:sldId id="371" r:id="rId145"/>
    <p:sldId id="372" r:id="rId146"/>
    <p:sldId id="373" r:id="rId147"/>
    <p:sldId id="374" r:id="rId148"/>
    <p:sldId id="376" r:id="rId149"/>
    <p:sldId id="375" r:id="rId150"/>
    <p:sldId id="405" r:id="rId151"/>
    <p:sldId id="431" r:id="rId152"/>
    <p:sldId id="432" r:id="rId153"/>
    <p:sldId id="433" r:id="rId154"/>
    <p:sldId id="434" r:id="rId155"/>
    <p:sldId id="435" r:id="rId156"/>
    <p:sldId id="436" r:id="rId157"/>
    <p:sldId id="437" r:id="rId158"/>
    <p:sldId id="438" r:id="rId159"/>
    <p:sldId id="439" r:id="rId160"/>
    <p:sldId id="440" r:id="rId161"/>
    <p:sldId id="441" r:id="rId162"/>
    <p:sldId id="442" r:id="rId163"/>
    <p:sldId id="443" r:id="rId164"/>
    <p:sldId id="444" r:id="rId165"/>
    <p:sldId id="377" r:id="rId166"/>
    <p:sldId id="378" r:id="rId167"/>
    <p:sldId id="379" r:id="rId168"/>
    <p:sldId id="380" r:id="rId169"/>
    <p:sldId id="381" r:id="rId170"/>
    <p:sldId id="382" r:id="rId171"/>
    <p:sldId id="383" r:id="rId172"/>
    <p:sldId id="384" r:id="rId173"/>
    <p:sldId id="385" r:id="rId174"/>
    <p:sldId id="386" r:id="rId175"/>
    <p:sldId id="387" r:id="rId176"/>
    <p:sldId id="388" r:id="rId177"/>
    <p:sldId id="389" r:id="rId178"/>
    <p:sldId id="390" r:id="rId179"/>
    <p:sldId id="391" r:id="rId180"/>
    <p:sldId id="392" r:id="rId181"/>
    <p:sldId id="393" r:id="rId182"/>
    <p:sldId id="421" r:id="rId183"/>
    <p:sldId id="422" r:id="rId1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3CC0C"/>
    <a:srgbClr val="109B01"/>
    <a:srgbClr val="1FCC0D"/>
    <a:srgbClr val="B73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591"/>
  </p:normalViewPr>
  <p:slideViewPr>
    <p:cSldViewPr>
      <p:cViewPr varScale="1">
        <p:scale>
          <a:sx n="118" d="100"/>
          <a:sy n="118" d="100"/>
        </p:scale>
        <p:origin x="17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B77F52-18B6-BF46-9E23-582775946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63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encryption is not required in this protocol.</a:t>
            </a:r>
            <a:r>
              <a:rPr lang="en-US" baseline="0" dirty="0"/>
              <a:t> Signing the DH values prevents the </a:t>
            </a:r>
            <a:r>
              <a:rPr lang="en-US" baseline="0" dirty="0" err="1"/>
              <a:t>MiM</a:t>
            </a:r>
            <a:r>
              <a:rPr lang="en-US" baseline="0" dirty="0"/>
              <a:t> attack (why?), while signing the </a:t>
            </a:r>
            <a:r>
              <a:rPr lang="en-US" baseline="0" dirty="0" err="1"/>
              <a:t>nonces</a:t>
            </a:r>
            <a:r>
              <a:rPr lang="en-US" baseline="0" dirty="0"/>
              <a:t> prevents a replay.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5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7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57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4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9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3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7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91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9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3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4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0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0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3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Such attacks are prevented by having an integrity check.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02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2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2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50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5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567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08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8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6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KDC is playing a role comparable to a certificate authority</a:t>
            </a:r>
            <a:r>
              <a:rPr lang="en-US" baseline="0" dirty="0"/>
              <a:t> (CA).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Encrypting the TGT does prevent Trudy from knowing who the TGT belongs to---in subsequent use, Alice does not identify herself. So, that is</a:t>
            </a:r>
            <a:r>
              <a:rPr lang="en-US" baseline="0" dirty="0"/>
              <a:t> probably</a:t>
            </a:r>
            <a:r>
              <a:rPr lang="en-US" dirty="0"/>
              <a:t> worth</a:t>
            </a:r>
            <a:r>
              <a:rPr lang="en-US" baseline="0" dirty="0"/>
              <a:t> the encryption; otherwise Alice would not be anonymous in the “</a:t>
            </a:r>
            <a:r>
              <a:rPr lang="en-US" baseline="0" dirty="0" err="1"/>
              <a:t>Kerberized</a:t>
            </a:r>
            <a:r>
              <a:rPr lang="en-US" baseline="0" dirty="0"/>
              <a:t>” login to Bob.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8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77F52-18B6-BF46-9E23-5827759462F3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3DD28F6-43F7-4F4D-9261-26C85B40FA1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E55E094-F9D6-B34C-BD31-E7397AD409BC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B7C8FD-B97F-2548-9DA5-AE69A2578BF7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ACDA25D-A5DD-1D40-8DC9-38EFBD8CE19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F4E107-292B-3C43-92BA-5596BF6F5771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9E1134C-6981-3F40-B469-A1BF5CA81B36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6C244C3-4713-6145-82AE-FB40C4622FEF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0B20A64-82BB-E446-B8C1-604394C3BAE4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400FEF1-109D-8D4B-AB87-80FA0B51AE7E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2716B9-976E-A84E-9100-3B9C863F7BD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C6E3856-A65B-9D42-BA84-89A177FDF14B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qs.org/rfcs/rfc2410.html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9.bin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0.emf"/><Relationship Id="rId4" Type="http://schemas.openxmlformats.org/officeDocument/2006/relationships/image" Target="../media/image66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0920892-1CE1-CD40-999B-D92C014F85E2}" type="slidenum">
              <a:rPr lang="en-US" smtClean="0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848600" cy="1676400"/>
          </a:xfrm>
        </p:spPr>
        <p:txBody>
          <a:bodyPr/>
          <a:lstStyle/>
          <a:p>
            <a:pPr eaLnBrk="1" hangingPunct="1"/>
            <a:r>
              <a:rPr lang="en-US" dirty="0"/>
              <a:t>Part III: Protocols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47C8AE5-0E25-294B-A63C-379E1746E34A}" type="slidenum">
              <a:rPr lang="en-US" smtClean="0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Authentication Protocols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5C7C58B-0C2A-DA49-83BE-4C88AF43237B}" type="slidenum">
              <a:rPr lang="en-US" smtClean="0">
                <a:latin typeface="Times New Roman" charset="0"/>
              </a:rPr>
              <a:pPr/>
              <a:t>100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C297EFC-1819-9444-895A-00BC3B24B390}" type="slidenum">
              <a:rPr lang="en-US" smtClean="0">
                <a:latin typeface="Times New Roman" charset="0"/>
              </a:rPr>
              <a:pPr/>
              <a:t>101</a:t>
            </a:fld>
            <a:endParaRPr lang="en-US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 and SSL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  <a:noFill/>
        </p:spPr>
        <p:txBody>
          <a:bodyPr/>
          <a:lstStyle/>
          <a:p>
            <a:pPr eaLnBrk="1" hangingPunct="1"/>
            <a:r>
              <a:rPr lang="en-US" sz="2800"/>
              <a:t>IPSec lives at the network layer</a:t>
            </a:r>
          </a:p>
          <a:p>
            <a:pPr eaLnBrk="1" hangingPunct="1"/>
            <a:r>
              <a:rPr lang="en-US" sz="2800"/>
              <a:t>IPSec is transparent to applications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1382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10139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99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10140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0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383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4" name="Rectangle 13"/>
          <p:cNvSpPr>
            <a:spLocks noChangeArrowheads="1"/>
          </p:cNvSpPr>
          <p:nvPr/>
        </p:nvSpPr>
        <p:spPr bwMode="auto">
          <a:xfrm>
            <a:off x="4090988" y="2530475"/>
            <a:ext cx="774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SSL</a:t>
            </a:r>
          </a:p>
        </p:txBody>
      </p:sp>
      <p:sp>
        <p:nvSpPr>
          <p:cNvPr id="101385" name="Rectangle 14"/>
          <p:cNvSpPr>
            <a:spLocks noChangeArrowheads="1"/>
          </p:cNvSpPr>
          <p:nvPr/>
        </p:nvSpPr>
        <p:spPr bwMode="auto">
          <a:xfrm>
            <a:off x="3886200" y="23622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6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7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88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101389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0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1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101392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3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4" name="Rectangle 23"/>
          <p:cNvSpPr>
            <a:spLocks noChangeArrowheads="1"/>
          </p:cNvSpPr>
          <p:nvPr/>
        </p:nvSpPr>
        <p:spPr bwMode="auto">
          <a:xfrm>
            <a:off x="8008938" y="4724400"/>
            <a:ext cx="677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NIC</a:t>
            </a:r>
          </a:p>
        </p:txBody>
      </p:sp>
      <p:sp>
        <p:nvSpPr>
          <p:cNvPr id="101395" name="Rectangle 24"/>
          <p:cNvSpPr>
            <a:spLocks noChangeArrowheads="1"/>
          </p:cNvSpPr>
          <p:nvPr/>
        </p:nvSpPr>
        <p:spPr bwMode="auto">
          <a:xfrm>
            <a:off x="3886200" y="35814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6" name="Line 25"/>
          <p:cNvSpPr>
            <a:spLocks noChangeShapeType="1"/>
          </p:cNvSpPr>
          <p:nvPr/>
        </p:nvSpPr>
        <p:spPr bwMode="auto">
          <a:xfrm>
            <a:off x="5029200" y="3962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97" name="Rectangle 26"/>
          <p:cNvSpPr>
            <a:spLocks noChangeArrowheads="1"/>
          </p:cNvSpPr>
          <p:nvPr/>
        </p:nvSpPr>
        <p:spPr bwMode="auto">
          <a:xfrm>
            <a:off x="3968750" y="3733800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IPSec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89192BA-1716-D741-A6D5-566C7A6B13BA}" type="slidenum">
              <a:rPr lang="en-US" smtClean="0">
                <a:latin typeface="Times New Roman" charset="0"/>
              </a:rPr>
              <a:pPr/>
              <a:t>102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IPSec and Complexity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is a complex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Over-engineered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Lots of (generally useless) features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Flawed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</a:t>
            </a:r>
            <a:r>
              <a:rPr lang="en-US" sz="2400" dirty="0"/>
              <a:t>Some significant security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Interoperability can be a challenge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Defeats the purpose of having a standard!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Complex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And, did I mention, it’s complex?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9E63DD5-2B64-8047-94D3-1E01D6DE6006}" type="slidenum">
              <a:rPr lang="en-US" smtClean="0">
                <a:latin typeface="Times New Roman" charset="0"/>
              </a:rPr>
              <a:pPr/>
              <a:t>103</a:t>
            </a:fld>
            <a:endParaRPr lang="en-US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 and ESP/AH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Two parts to IPSec…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IKE: </a:t>
            </a:r>
            <a:r>
              <a:rPr lang="en-US" sz="2800" dirty="0"/>
              <a:t>Internet Key Exchange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Establish session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Two “phases”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like SSL session/connection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ESP/AH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ESP</a:t>
            </a:r>
            <a:r>
              <a:rPr lang="en-US" sz="2400" dirty="0"/>
              <a:t>: Encapsulating Security Payload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for confidentiality and/or integrity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/>
              <a:t>AH</a:t>
            </a:r>
            <a:r>
              <a:rPr lang="en-US" sz="2400" dirty="0"/>
              <a:t>: Authentication Header </a:t>
            </a:r>
            <a:r>
              <a:rPr lang="en-US" dirty="0" err="1">
                <a:sym typeface="Symbol" charset="2"/>
              </a:rPr>
              <a:t></a:t>
            </a:r>
            <a:r>
              <a:rPr lang="en-US" sz="2400" dirty="0"/>
              <a:t> integrity only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D4A357F-C3B9-3749-B7DA-DF1ED5947AC5}" type="slidenum">
              <a:rPr lang="en-US" smtClean="0">
                <a:latin typeface="Times New Roman" charset="0"/>
              </a:rPr>
              <a:pPr/>
              <a:t>104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IKE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64FFC22-F7DD-9E40-8EE6-9D2424975904}" type="slidenum">
              <a:rPr lang="en-US" smtClean="0">
                <a:latin typeface="Times New Roman" charset="0"/>
              </a:rPr>
              <a:pPr/>
              <a:t>105</a:t>
            </a:fld>
            <a:endParaRPr lang="en-US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IKE has 2 phases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1 </a:t>
            </a:r>
            <a:r>
              <a:rPr lang="en-US" sz="2400" dirty="0">
                <a:sym typeface="Symbol" charset="2"/>
              </a:rPr>
              <a:t></a:t>
            </a:r>
            <a:r>
              <a:rPr lang="en-US" sz="2400" dirty="0"/>
              <a:t> IKE security association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2 </a:t>
            </a:r>
            <a:r>
              <a:rPr lang="en-US" sz="2400" dirty="0">
                <a:sym typeface="Symbol" charset="2"/>
              </a:rPr>
              <a:t> </a:t>
            </a:r>
            <a:r>
              <a:rPr lang="en-US" sz="2400" dirty="0" err="1">
                <a:sym typeface="Symbol" charset="2"/>
              </a:rPr>
              <a:t>IPSec</a:t>
            </a:r>
            <a:r>
              <a:rPr lang="en-US" sz="2400" dirty="0">
                <a:sym typeface="Symbol" charset="2"/>
              </a:rPr>
              <a:t> security association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1 is co</a:t>
            </a:r>
            <a:r>
              <a:rPr lang="en-US" sz="2800" dirty="0">
                <a:sym typeface="Symbol" charset="2"/>
              </a:rPr>
              <a:t>mparable to SSL </a:t>
            </a:r>
            <a:r>
              <a:rPr lang="en-US" sz="2800" b="1" i="1" dirty="0">
                <a:sym typeface="Symbol" charset="2"/>
              </a:rPr>
              <a:t>session</a:t>
            </a:r>
            <a:r>
              <a:rPr lang="en-US" sz="2800" dirty="0">
                <a:sym typeface="Symbol" charset="2"/>
              </a:rPr>
              <a:t>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Phase 2 is comparable to SSL </a:t>
            </a:r>
            <a:r>
              <a:rPr lang="en-US" sz="2800" b="1" i="1" dirty="0">
                <a:sym typeface="Symbol" charset="2"/>
              </a:rPr>
              <a:t>connection</a:t>
            </a:r>
            <a:r>
              <a:rPr lang="en-US" sz="2800" dirty="0">
                <a:sym typeface="Symbol" charset="2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 an obvious need for two phases in IKE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the context of IPSec, that 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multiple Phase 2’s do not occur, then it is </a:t>
            </a:r>
            <a:r>
              <a:rPr lang="en-US" sz="2800" b="1" dirty="0">
                <a:solidFill>
                  <a:schemeClr val="accent2"/>
                </a:solidFill>
              </a:rPr>
              <a:t>more</a:t>
            </a:r>
            <a:r>
              <a:rPr lang="en-US" sz="2800" dirty="0"/>
              <a:t> costly to have two phases!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DF46C2C-5FFE-524F-A918-C5162DDC1E4C}" type="slidenum">
              <a:rPr lang="en-US" smtClean="0">
                <a:latin typeface="Times New Roman" charset="0"/>
              </a:rPr>
              <a:pPr/>
              <a:t>106</a:t>
            </a:fld>
            <a:endParaRPr lang="en-US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4 different “key options”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(original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encryption (improved version)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 key signature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Symmetric key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For each of these, 2 different “modes”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Main mode and aggressive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There are 8 versions of IKE Phase 1!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Need more evidence it’s over-engineered?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D53B6F3-DB36-E444-9B0D-2AB4EF2376A0}" type="slidenum">
              <a:rPr lang="en-US" smtClean="0">
                <a:latin typeface="Times New Roman" charset="0"/>
              </a:rPr>
              <a:pPr/>
              <a:t>107</a:t>
            </a:fld>
            <a:endParaRPr lang="en-US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We discuss 6 </a:t>
            </a:r>
            <a:r>
              <a:rPr lang="en-US" sz="2800"/>
              <a:t>of the 8 </a:t>
            </a:r>
            <a:r>
              <a:rPr lang="en-US" sz="2800" dirty="0"/>
              <a:t>Phase 1 variants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Public key signatures (main &amp; aggressive modes)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Symmetric key (main and aggressive modes)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Public key encryption (main and aggressive)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public key encryption and public key signatures?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Always know your own private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May not</a:t>
            </a:r>
            <a:r>
              <a:rPr lang="en-US" sz="2400" dirty="0"/>
              <a:t> (initially) know other side’s public key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EE50E93-4AB3-6143-8439-17D7EF2965F2}" type="slidenum">
              <a:rPr lang="en-US" smtClean="0">
                <a:latin typeface="Times New Roman" charset="0"/>
              </a:rPr>
              <a:pPr/>
              <a:t>108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1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Uses ephemeral </a:t>
            </a:r>
            <a:r>
              <a:rPr lang="en-US" sz="2800" dirty="0" err="1"/>
              <a:t>Diffie</a:t>
            </a:r>
            <a:r>
              <a:rPr lang="en-US" sz="2800" dirty="0"/>
              <a:t>-Hellman to establish session key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Provides perfect forward secrecy (PFS)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 be Alice’s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b</a:t>
            </a:r>
            <a:r>
              <a:rPr lang="en-US" sz="2800" dirty="0"/>
              <a:t> be Bob’s </a:t>
            </a:r>
            <a:r>
              <a:rPr lang="en-US" sz="2800" dirty="0" err="1"/>
              <a:t>Diffie</a:t>
            </a:r>
            <a:r>
              <a:rPr lang="en-US" sz="2800" dirty="0"/>
              <a:t>-Hellman exponent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Let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be generator and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prime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Recall that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are public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81622A5-8FC6-0748-9B44-433393AF5CB4}" type="slidenum">
              <a:rPr lang="en-US" smtClean="0">
                <a:latin typeface="Times New Roman" charset="0"/>
              </a:rPr>
              <a:pPr/>
              <a:t>109</a:t>
            </a:fld>
            <a:endParaRPr lang="en-US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 dirty="0"/>
              <a:t>IKE Phase 1: Digital Signature (Main Mode)</a:t>
            </a:r>
            <a:endParaRPr lang="en-US" dirty="0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91000"/>
            <a:ext cx="8610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K = h(IC,RC,g</a:t>
            </a:r>
            <a:r>
              <a:rPr lang="en-US" sz="2400" baseline="30000">
                <a:latin typeface="Times-Roman" charset="0"/>
              </a:rPr>
              <a:t>ab </a:t>
            </a:r>
            <a:r>
              <a:rPr lang="en-US" sz="2400">
                <a:latin typeface="Times-Roman" charset="0"/>
              </a:rPr>
              <a:t>mod p,R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SKEYID = h(R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, g</a:t>
            </a:r>
            <a:r>
              <a:rPr lang="en-US" sz="2400" baseline="30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proof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 = [h(SKEYID,g</a:t>
            </a:r>
            <a:r>
              <a:rPr lang="en-US" sz="2400" baseline="30000">
                <a:latin typeface="Times-Roman" charset="0"/>
              </a:rPr>
              <a:t>a </a:t>
            </a:r>
            <a:r>
              <a:rPr lang="en-US" sz="2400">
                <a:latin typeface="Times-Roman" charset="0"/>
              </a:rPr>
              <a:t>mod p,g</a:t>
            </a:r>
            <a:r>
              <a:rPr lang="en-US" sz="2400" baseline="30000">
                <a:latin typeface="Times-Roman" charset="0"/>
              </a:rPr>
              <a:t>b </a:t>
            </a:r>
            <a:r>
              <a:rPr lang="en-US" sz="2400">
                <a:latin typeface="Times-Roman" charset="0"/>
              </a:rPr>
              <a:t>mod p,IC,RC,CP,“Alice”)]</a:t>
            </a:r>
            <a:r>
              <a:rPr lang="en-US" sz="2400" baseline="-25000">
                <a:latin typeface="Times-Roman" charset="0"/>
              </a:rPr>
              <a:t>Alice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36433-5E5C-DFB0-9C89-25F30A90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19200"/>
            <a:ext cx="58420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7EA4D7F-5FE0-B843-BFDB-E035B36A28FD}" type="slidenum">
              <a:rPr lang="en-US" smtClean="0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/>
            <a:r>
              <a:rPr lang="en-US" sz="2800" dirty="0"/>
              <a:t>Alice must prove her identity to Bob</a:t>
            </a:r>
            <a:endParaRPr lang="en-US" sz="2400" dirty="0"/>
          </a:p>
          <a:p>
            <a:pPr lvl="1" eaLnBrk="1" hangingPunct="1"/>
            <a:r>
              <a:rPr lang="en-US" sz="2400" dirty="0"/>
              <a:t>Alice and Bob can be humans or </a:t>
            </a:r>
            <a:r>
              <a:rPr lang="en-US" sz="2400" b="1" dirty="0">
                <a:solidFill>
                  <a:schemeClr val="hlink"/>
                </a:solidFill>
              </a:rPr>
              <a:t>computers</a:t>
            </a:r>
            <a:endParaRPr lang="en-US" sz="2400" dirty="0"/>
          </a:p>
          <a:p>
            <a:pPr eaLnBrk="1" hangingPunct="1"/>
            <a:r>
              <a:rPr lang="en-US" sz="2800" dirty="0"/>
              <a:t>May also require Bob to prove he’s Bob (mutual authentication)</a:t>
            </a:r>
          </a:p>
          <a:p>
            <a:pPr eaLnBrk="1" hangingPunct="1"/>
            <a:r>
              <a:rPr lang="en-US" sz="2800" dirty="0"/>
              <a:t>Usually need to establish a </a:t>
            </a:r>
            <a:r>
              <a:rPr lang="en-US" sz="2800" b="1" dirty="0"/>
              <a:t>session key</a:t>
            </a:r>
            <a:endParaRPr lang="en-US" sz="2800" dirty="0"/>
          </a:p>
          <a:p>
            <a:pPr eaLnBrk="1" hangingPunct="1"/>
            <a:r>
              <a:rPr lang="en-US" sz="2800" dirty="0"/>
              <a:t>May have other requirements, such as</a:t>
            </a:r>
          </a:p>
          <a:p>
            <a:pPr lvl="1" eaLnBrk="1" hangingPunct="1"/>
            <a:r>
              <a:rPr lang="en-US" sz="2400" dirty="0"/>
              <a:t>Public keys, symmetric keys, hash functions, …</a:t>
            </a:r>
          </a:p>
          <a:p>
            <a:pPr lvl="1" eaLnBrk="1" hangingPunct="1"/>
            <a:r>
              <a:rPr lang="en-US" sz="2400" dirty="0"/>
              <a:t>Anonymity, plausible deniability, perfect forward secrecy, etc.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E1DA994-5AFB-8646-8BFA-680D954F3075}" type="slidenum">
              <a:rPr lang="en-US" smtClean="0">
                <a:latin typeface="Times New Roman" charset="0"/>
              </a:rPr>
              <a:pPr/>
              <a:t>110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/>
              <a:t>IKE Phase 1: Digital Signature (Aggressive Mode)</a:t>
            </a:r>
            <a:endParaRPr lang="en-US" dirty="0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001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differences from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 trying to hide identities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negotiate </a:t>
            </a:r>
            <a:r>
              <a:rPr lang="en-US" sz="2400" dirty="0" err="1">
                <a:latin typeface="Times-Roman" charset="0"/>
              </a:rPr>
              <a:t>g</a:t>
            </a:r>
            <a:r>
              <a:rPr lang="en-US" sz="2400" dirty="0"/>
              <a:t> or </a:t>
            </a:r>
            <a:r>
              <a:rPr lang="en-US" sz="2400" dirty="0" err="1">
                <a:latin typeface="Times-Roman" charset="0"/>
              </a:rPr>
              <a:t>p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40525-7078-76FC-4D29-7240485C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828800"/>
            <a:ext cx="58420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CDCF029-47CE-F242-8ECD-10045C75DF7B}" type="slidenum">
              <a:rPr lang="en-US" smtClean="0">
                <a:latin typeface="Times New Roman" charset="0"/>
              </a:rPr>
              <a:pPr/>
              <a:t>111</a:t>
            </a:fld>
            <a:endParaRPr lang="en-US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Main vs Aggressive Modes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Main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MUST</a:t>
            </a:r>
            <a:r>
              <a:rPr lang="en-US" sz="2800" dirty="0"/>
              <a:t> be implemented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Aggressive mode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SHOULD</a:t>
            </a:r>
            <a:r>
              <a:rPr lang="en-US" sz="2800" dirty="0"/>
              <a:t> be implemented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if aggressive mode is not implemented, “you should feel guilty about it”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Might create interoperability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public key signature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Passive attacker</a:t>
            </a:r>
            <a:r>
              <a:rPr lang="en-US" sz="2400" dirty="0"/>
              <a:t> knows identities of Alice and Bob in aggressive mode, but not in main mode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hlink"/>
                </a:solidFill>
              </a:rPr>
              <a:t>Active attacker</a:t>
            </a:r>
            <a:r>
              <a:rPr lang="en-US" sz="2400" dirty="0"/>
              <a:t> can determine Alice’s and Bob’s identity in main mode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2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A58BE64-BF1F-FD41-9241-52856D1A9044}" type="slidenum">
              <a:rPr lang="en-US" smtClean="0">
                <a:latin typeface="Times New Roman" charset="0"/>
              </a:rPr>
              <a:pPr/>
              <a:t>112</a:t>
            </a:fld>
            <a:endParaRPr lang="en-US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Symmetric Key (Main Mode)</a:t>
            </a:r>
            <a:endParaRPr lang="en-US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Same as signature mode except…</a:t>
            </a:r>
            <a:endParaRPr lang="en-US" sz="2800" dirty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 = symmetric key shared in advance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K = h(</a:t>
            </a:r>
            <a:r>
              <a:rPr lang="en-US" sz="2400" dirty="0" err="1">
                <a:latin typeface="Times-Roman" charset="0"/>
              </a:rPr>
              <a:t>IC,RC,g</a:t>
            </a:r>
            <a:r>
              <a:rPr lang="en-US" sz="2400" baseline="30000" dirty="0" err="1">
                <a:latin typeface="Times-Roman" charset="0"/>
              </a:rPr>
              <a:t>ab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mod </a:t>
            </a:r>
            <a:r>
              <a:rPr lang="en-US" sz="2400" dirty="0" err="1">
                <a:latin typeface="Times-Roman" charset="0"/>
              </a:rPr>
              <a:t>p,R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 err="1">
                <a:latin typeface="Times-Roman" charset="0"/>
              </a:rPr>
              <a:t>,K</a:t>
            </a:r>
            <a:r>
              <a:rPr lang="en-US" sz="2400" baseline="-25000" dirty="0" err="1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SKEYID = h(K, g</a:t>
            </a:r>
            <a:r>
              <a:rPr lang="en-US" sz="2400" baseline="30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 mod 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>
                <a:latin typeface="Times-Roman" charset="0"/>
              </a:rPr>
              <a:t>proof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 = h(</a:t>
            </a:r>
            <a:r>
              <a:rPr lang="en-US" sz="2400" dirty="0" err="1">
                <a:latin typeface="Times-Roman" charset="0"/>
              </a:rPr>
              <a:t>SKEYID,g</a:t>
            </a:r>
            <a:r>
              <a:rPr lang="en-US" sz="2400" baseline="30000" dirty="0" err="1">
                <a:latin typeface="Times-Roman" charset="0"/>
              </a:rPr>
              <a:t>a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mod </a:t>
            </a:r>
            <a:r>
              <a:rPr lang="en-US" sz="2400" dirty="0" err="1">
                <a:latin typeface="Times-Roman" charset="0"/>
              </a:rPr>
              <a:t>p,g</a:t>
            </a:r>
            <a:r>
              <a:rPr lang="en-US" sz="2400" baseline="30000" dirty="0" err="1">
                <a:latin typeface="Times-Roman" charset="0"/>
              </a:rPr>
              <a:t>b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mod </a:t>
            </a:r>
            <a:r>
              <a:rPr lang="en-US" sz="2400" dirty="0" err="1">
                <a:latin typeface="Times-Roman" charset="0"/>
              </a:rPr>
              <a:t>p,IC,RC,CP,“Alice</a:t>
            </a:r>
            <a:r>
              <a:rPr lang="en-US" sz="2400" dirty="0">
                <a:latin typeface="Times-Roman" charset="0"/>
              </a:rPr>
              <a:t>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E6AB6-5A0A-4258-884B-7A338C26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19200"/>
            <a:ext cx="58420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46CA552-DBC0-8940-B467-D956461C3289}" type="slidenum">
              <a:rPr lang="en-US" smtClean="0">
                <a:latin typeface="Times New Roman" charset="0"/>
              </a:rPr>
              <a:pPr/>
              <a:t>113</a:t>
            </a:fld>
            <a:endParaRPr lang="en-US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Problems with Symmetric Key (Main Mode)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Catch-22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sends her ID in message 5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Alice’s ID encrypted with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find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Bob must know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 get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/>
              <a:t> Bob must know he’s talking to Alice!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Result: </a:t>
            </a:r>
            <a:r>
              <a:rPr lang="en-US" sz="2800" b="1" dirty="0">
                <a:solidFill>
                  <a:schemeClr val="accent2"/>
                </a:solidFill>
              </a:rPr>
              <a:t>Alice’s IP address used as ID!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Useless mode for the “road warrior”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Why go to all of the trouble of trying to hide identities in 6 message protocol?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 bldLvl="2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9F89CF3-9D54-4149-8FBE-D98A9D1D2D10}" type="slidenum">
              <a:rPr lang="en-US" smtClean="0">
                <a:latin typeface="Times New Roman" charset="0"/>
              </a:rPr>
              <a:pPr/>
              <a:t>114</a:t>
            </a:fld>
            <a:endParaRPr lang="en-US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4000" dirty="0"/>
              <a:t>IKE Phase 1: Symmetric Key (Aggressive Mode)</a:t>
            </a:r>
            <a:endParaRPr lang="en-US" dirty="0"/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924800" cy="1828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Same format as digital signature aggressive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trying to hide identities…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As a result, does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have problem(s) of main mode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Does not (pretend to) hide identities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5FEF54-D91B-B2E5-B618-E0362685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752600"/>
            <a:ext cx="58420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C70973E-F161-FF42-92E4-BDB758BB630E}" type="slidenum">
              <a:rPr lang="en-US" smtClean="0">
                <a:latin typeface="Times New Roman" charset="0"/>
              </a:rPr>
              <a:pPr/>
              <a:t>115</a:t>
            </a:fld>
            <a:endParaRPr lang="en-US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(Main Mode)</a:t>
            </a:r>
            <a:endParaRPr lang="en-US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01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CP = crypto proposed, CS = crypto selected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IC = initiator “cookie”, RC = responder “cookie”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K = h(IC,RC,g</a:t>
            </a:r>
            <a:r>
              <a:rPr lang="en-US" sz="2400" baseline="30000">
                <a:latin typeface="Times-Roman" charset="0"/>
              </a:rPr>
              <a:t>ab </a:t>
            </a:r>
            <a:r>
              <a:rPr lang="en-US" sz="2400">
                <a:latin typeface="Times-Roman" charset="0"/>
              </a:rPr>
              <a:t>mod p,R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SKEYID = h(R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R</a:t>
            </a:r>
            <a:r>
              <a:rPr lang="en-US" sz="2400" baseline="-25000">
                <a:latin typeface="Times-Roman" charset="0"/>
              </a:rPr>
              <a:t>B</a:t>
            </a:r>
            <a:r>
              <a:rPr lang="en-US" sz="2400">
                <a:latin typeface="Times-Roman" charset="0"/>
              </a:rPr>
              <a:t>, g</a:t>
            </a:r>
            <a:r>
              <a:rPr lang="en-US" sz="2400" baseline="30000">
                <a:latin typeface="Times-Roman" charset="0"/>
              </a:rPr>
              <a:t>ab</a:t>
            </a:r>
            <a:r>
              <a:rPr lang="en-US" sz="2400">
                <a:latin typeface="Times-Roman" charset="0"/>
              </a:rPr>
              <a:t> mod 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-Roman" charset="0"/>
              </a:rPr>
              <a:t>proof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 = h(SKEYID,g</a:t>
            </a:r>
            <a:r>
              <a:rPr lang="en-US" sz="2400" baseline="30000">
                <a:latin typeface="Times-Roman" charset="0"/>
              </a:rPr>
              <a:t>a </a:t>
            </a:r>
            <a:r>
              <a:rPr lang="en-US" sz="2400">
                <a:latin typeface="Times-Roman" charset="0"/>
              </a:rPr>
              <a:t>mod p,g</a:t>
            </a:r>
            <a:r>
              <a:rPr lang="en-US" sz="2400" baseline="30000">
                <a:latin typeface="Times-Roman" charset="0"/>
              </a:rPr>
              <a:t>b </a:t>
            </a:r>
            <a:r>
              <a:rPr lang="en-US" sz="2400">
                <a:latin typeface="Times-Roman" charset="0"/>
              </a:rPr>
              <a:t>mod p,IC,RC,CP,“Alice”)</a:t>
            </a:r>
            <a:endParaRPr lang="en-US" sz="2400" baseline="-25000">
              <a:latin typeface="Times-Roman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826B0-EA8D-5BA0-5C9E-B57540058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371600"/>
            <a:ext cx="66929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72A8D53-6793-D148-81DA-BE1D80F17269}" type="slidenum">
              <a:rPr lang="en-US" smtClean="0">
                <a:latin typeface="Times New Roman" charset="0"/>
              </a:rPr>
              <a:pPr/>
              <a:t>116</a:t>
            </a:fld>
            <a:endParaRPr lang="en-US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4000"/>
              <a:t>IKE Phase 1: Public Key Encryption (Aggressive Mode)</a:t>
            </a: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077200" cy="1905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>
                <a:latin typeface="Times-Roman" charset="0"/>
              </a:rPr>
              <a:t>K,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 err="1">
                <a:latin typeface="Times-Roman" charset="0"/>
              </a:rPr>
              <a:t>proof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computed as in main mode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Note that identities are hidden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This is only aggressive mode to hide identities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/>
              <a:t>So, why have a main mode?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7E3F9-20C2-C07C-08BE-A3A5AE33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752600"/>
            <a:ext cx="57277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50F470-22BD-FF45-BCF1-A14D64A5E483}" type="slidenum">
              <a:rPr lang="en-US" smtClean="0">
                <a:latin typeface="Times New Roman" charset="0"/>
              </a:rPr>
              <a:pPr/>
              <a:t>117</a:t>
            </a:fld>
            <a:endParaRPr lang="en-US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In public key encryption, aggressive mode…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b="1" dirty="0">
                <a:solidFill>
                  <a:schemeClr val="accent2"/>
                </a:solidFill>
              </a:rPr>
              <a:t>Trudy</a:t>
            </a:r>
            <a:r>
              <a:rPr lang="en-US" sz="2800" dirty="0"/>
              <a:t> generates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Exponents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Nonces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Trudy can compute “valid” keys and proofs: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g</a:t>
            </a:r>
            <a:r>
              <a:rPr lang="en-US" sz="2800" b="1" baseline="30000" dirty="0">
                <a:solidFill>
                  <a:srgbClr val="FF0000"/>
                </a:solidFill>
                <a:latin typeface="Times-Roman" charset="0"/>
              </a:rPr>
              <a:t>ab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mod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K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SKEYID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A</a:t>
            </a:r>
            <a:r>
              <a:rPr lang="en-US" sz="2800" dirty="0"/>
              <a:t> and </a:t>
            </a:r>
            <a:r>
              <a:rPr lang="en-US" sz="2800" b="1" dirty="0" err="1">
                <a:solidFill>
                  <a:srgbClr val="FF0000"/>
                </a:solidFill>
                <a:latin typeface="Times-Roman" charset="0"/>
              </a:rPr>
              <a:t>proof</a:t>
            </a:r>
            <a:r>
              <a:rPr lang="en-US" sz="2800" b="1" baseline="-25000" dirty="0" err="1">
                <a:solidFill>
                  <a:srgbClr val="FF0000"/>
                </a:solidFill>
                <a:latin typeface="Times-Roman" charset="0"/>
              </a:rPr>
              <a:t>B</a:t>
            </a:r>
            <a:endParaRPr lang="en-US" sz="2800" b="1" baseline="-25000" dirty="0">
              <a:solidFill>
                <a:srgbClr val="FF0000"/>
              </a:solidFill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All of this also works in main mode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97DB76E-F9B3-BE4D-9320-C5EAFD894F93}" type="slidenum">
              <a:rPr lang="en-US" smtClean="0">
                <a:latin typeface="Times New Roman" charset="0"/>
              </a:rPr>
              <a:pPr/>
              <a:t>118</a:t>
            </a:fld>
            <a:endParaRPr lang="en-US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Public Key Encryption Issue?</a:t>
            </a:r>
          </a:p>
        </p:txBody>
      </p:sp>
      <p:sp>
        <p:nvSpPr>
          <p:cNvPr id="1187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772400" cy="1676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Trudy can create messages that appears to be between Alice and Bob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Appears valid to any observer, </a:t>
            </a:r>
            <a:r>
              <a:rPr lang="en-US" sz="2800" b="1" dirty="0">
                <a:solidFill>
                  <a:schemeClr val="accent2"/>
                </a:solidFill>
              </a:rPr>
              <a:t>including Alice and Bob!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475C0-71E3-4E4D-EB3C-83677D2E8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371600"/>
            <a:ext cx="6197600" cy="23495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6C2B846-56BC-C94A-9441-A7F7C4F9A93C}" type="slidenum">
              <a:rPr lang="en-US" smtClean="0">
                <a:latin typeface="Times New Roman" charset="0"/>
              </a:rPr>
              <a:pPr/>
              <a:t>119</a:t>
            </a:fld>
            <a:endParaRPr lang="en-US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/>
              <a:t>Plausible Deniability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Trudy can create fake “conversation” that appears to be between Alice and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Appears valid, even to Alice and Bob!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 security</a:t>
            </a:r>
            <a:r>
              <a:rPr lang="en-US" sz="2800" baseline="30000" dirty="0"/>
              <a:t> </a:t>
            </a:r>
            <a:r>
              <a:rPr lang="en-US" sz="2800" b="1" i="1" dirty="0"/>
              <a:t>failure </a:t>
            </a:r>
            <a:r>
              <a:rPr lang="en-US" sz="2800" dirty="0"/>
              <a:t>??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IPSec public key option, it is a</a:t>
            </a:r>
            <a:r>
              <a:rPr lang="en-US" sz="2800" baseline="30000" dirty="0"/>
              <a:t> </a:t>
            </a:r>
            <a:r>
              <a:rPr lang="en-US" sz="2800" b="1" i="1" dirty="0"/>
              <a:t>feature…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Plausible deniability: </a:t>
            </a:r>
            <a:r>
              <a:rPr lang="en-US" sz="2400" dirty="0"/>
              <a:t>Alice and Bob can deny that any conversation took place!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some cases it might create a problem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E.g., if Alice makes a purchase from Bob, she could later repudiate it (unless she had signed)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2CC4F25-0E0A-1049-B66A-307EF2D26EDF}" type="slidenum">
              <a:rPr lang="en-US" smtClean="0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Authentication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on a stand-alone computer is relatively simple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hash a password with a salt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“Secure path,” attacks on authentication software, keystroke logging, etc., can be issues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over a network is challenging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Attacker can passively observe messages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Attacker can replay messages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Active attacks possible (insert, delete, change)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bldLvl="2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B4D6190-EDBF-3042-9F31-29D02210BB6E}" type="slidenum">
              <a:rPr lang="en-US" smtClean="0">
                <a:latin typeface="Times New Roman" charset="0"/>
              </a:rPr>
              <a:pPr/>
              <a:t>120</a:t>
            </a:fld>
            <a:endParaRPr lang="en-US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 “Cookies”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/>
                <a:cs typeface="Times-Roman"/>
              </a:rPr>
              <a:t>IC</a:t>
            </a:r>
            <a:r>
              <a:rPr lang="en-US" sz="2800" dirty="0"/>
              <a:t> and </a:t>
            </a:r>
            <a:r>
              <a:rPr lang="en-US" sz="2800" dirty="0">
                <a:latin typeface="Times-Roman"/>
                <a:cs typeface="Times-Roman"/>
              </a:rPr>
              <a:t>RC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cookies (or “anti-clogging tokens”) supposed to prevent </a:t>
            </a:r>
            <a:r>
              <a:rPr lang="en-US" sz="2800" dirty="0" err="1"/>
              <a:t>DoS</a:t>
            </a:r>
            <a:r>
              <a:rPr lang="en-US" sz="2800" dirty="0"/>
              <a:t> attacks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relation to Web cookies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reduce </a:t>
            </a:r>
            <a:r>
              <a:rPr lang="en-US" sz="2800" dirty="0" err="1"/>
              <a:t>DoS</a:t>
            </a:r>
            <a:r>
              <a:rPr lang="en-US" sz="2800" dirty="0"/>
              <a:t> threats, Bob wants to remain </a:t>
            </a:r>
            <a:r>
              <a:rPr lang="en-US" sz="2800" b="1" dirty="0">
                <a:solidFill>
                  <a:schemeClr val="hlink"/>
                </a:solidFill>
              </a:rPr>
              <a:t>stateless</a:t>
            </a:r>
            <a:r>
              <a:rPr lang="en-US" sz="2800" dirty="0"/>
              <a:t> as long as possible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Bob must remember </a:t>
            </a:r>
            <a:r>
              <a:rPr lang="en-US" sz="2800" dirty="0">
                <a:latin typeface="Times-Roman" charset="0"/>
              </a:rPr>
              <a:t>CP</a:t>
            </a:r>
            <a:r>
              <a:rPr lang="en-US" sz="2800" dirty="0"/>
              <a:t> from message 1 (required for proof of identity in message 6)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must keep state from 1st message 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these “cookies” offer little </a:t>
            </a:r>
            <a:r>
              <a:rPr lang="en-US" sz="2400" dirty="0" err="1"/>
              <a:t>DoS</a:t>
            </a:r>
            <a:r>
              <a:rPr lang="en-US" sz="2400" dirty="0"/>
              <a:t> protection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A85C9E5-9B30-B943-AADB-5162460696D8}" type="slidenum">
              <a:rPr lang="en-US" smtClean="0">
                <a:latin typeface="Times New Roman" charset="0"/>
              </a:rPr>
              <a:pPr/>
              <a:t>121</a:t>
            </a:fld>
            <a:endParaRPr lang="en-US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IKE Phase 1 Summary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Result of IKE phase 1 is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Shared symmetric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IKE </a:t>
            </a:r>
            <a:r>
              <a:rPr lang="en-US" sz="2400" b="1" dirty="0">
                <a:solidFill>
                  <a:schemeClr val="hlink"/>
                </a:solidFill>
              </a:rPr>
              <a:t>Security Association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chemeClr val="hlink"/>
                </a:solidFill>
              </a:rPr>
              <a:t>(SA)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phase 1 is expensive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Especially in public key and/or main mode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Developers of IKE thought it would be used for lots of things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not just IPSec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Partly explains the over-engineering…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06B3787-F95A-C145-8593-8D7F0DF56FE3}" type="slidenum">
              <a:rPr lang="en-US" smtClean="0">
                <a:latin typeface="Times New Roman" charset="0"/>
              </a:rPr>
              <a:pPr/>
              <a:t>122</a:t>
            </a:fld>
            <a:endParaRPr lang="en-US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Phase 1 establishes IKE SA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Phase 2 establishes IPSec SA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Comparison to SSL</a:t>
            </a:r>
            <a:r>
              <a:rPr lang="is-IS" sz="2800" dirty="0"/>
              <a:t>…</a:t>
            </a:r>
            <a:endParaRPr lang="en-US" sz="28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session is comparable to IKE Phase 1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SSL connections are like IKE Phase 2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IKE </a:t>
            </a:r>
            <a:r>
              <a:rPr lang="en-US" sz="2800" b="1" dirty="0">
                <a:solidFill>
                  <a:schemeClr val="accent2"/>
                </a:solidFill>
              </a:rPr>
              <a:t>could</a:t>
            </a:r>
            <a:r>
              <a:rPr lang="en-US" sz="2800" dirty="0"/>
              <a:t> be used for lots of things, but in practice, it’s </a:t>
            </a:r>
            <a:r>
              <a:rPr lang="en-US" sz="2800" b="1" dirty="0">
                <a:solidFill>
                  <a:schemeClr val="accent2"/>
                </a:solidFill>
              </a:rPr>
              <a:t>not!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1262A51-696E-D34F-8E5A-6E1684DEEB55}" type="slidenum">
              <a:rPr lang="en-US" smtClean="0">
                <a:latin typeface="Times New Roman" charset="0"/>
              </a:rPr>
              <a:pPr/>
              <a:t>123</a:t>
            </a:fld>
            <a:endParaRPr lang="en-US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IKE Phase 2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8458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 </a:t>
            </a:r>
            <a:r>
              <a:rPr lang="en-US" sz="2400" dirty="0">
                <a:latin typeface="Times-Roman" charset="0"/>
              </a:rPr>
              <a:t>K, IC, RC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SA</a:t>
            </a:r>
            <a:r>
              <a:rPr lang="en-US" sz="2400" dirty="0"/>
              <a:t> known from Phase 1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Proposal </a:t>
            </a:r>
            <a:r>
              <a:rPr lang="en-US" sz="2400" dirty="0">
                <a:latin typeface="Times-Roman" charset="0"/>
              </a:rPr>
              <a:t>CP</a:t>
            </a:r>
            <a:r>
              <a:rPr lang="en-US" sz="2400" dirty="0"/>
              <a:t> includes ESP and/or AH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Hashes 1,2,3 depend on </a:t>
            </a:r>
            <a:r>
              <a:rPr lang="en-US" sz="2400" dirty="0">
                <a:latin typeface="Times-Roman" charset="0"/>
              </a:rPr>
              <a:t>SKEYID, SA, R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-25000" dirty="0">
                <a:latin typeface="Times-Roman" charset="0"/>
              </a:rPr>
              <a:t>B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Keys derived from </a:t>
            </a:r>
            <a:r>
              <a:rPr lang="en-US" sz="2400" dirty="0">
                <a:latin typeface="Times-Roman" charset="0"/>
              </a:rPr>
              <a:t>KEYMAT = </a:t>
            </a:r>
            <a:r>
              <a:rPr lang="en-US" sz="2400" dirty="0" err="1">
                <a:latin typeface="Times-Roman" charset="0"/>
              </a:rPr>
              <a:t>h(SKEYID,R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 err="1">
                <a:latin typeface="Times-Roman" charset="0"/>
              </a:rPr>
              <a:t>,junk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Recall </a:t>
            </a:r>
            <a:r>
              <a:rPr lang="en-US" sz="2400" dirty="0">
                <a:latin typeface="Times-Roman" charset="0"/>
              </a:rPr>
              <a:t>SKEYID</a:t>
            </a:r>
            <a:r>
              <a:rPr lang="en-US" sz="2400" dirty="0"/>
              <a:t> depends on phase 1 key method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Optional PFS (ephemeral </a:t>
            </a:r>
            <a:r>
              <a:rPr lang="en-US" sz="2400" dirty="0" err="1"/>
              <a:t>Diffie</a:t>
            </a:r>
            <a:r>
              <a:rPr lang="en-US" sz="2400" dirty="0"/>
              <a:t>-Hellman exchange)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50225-BC5C-0406-E089-6D6C70BA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95400"/>
            <a:ext cx="6172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C3C8DA3-9B5F-9046-9107-08CF80E8807E}" type="slidenum">
              <a:rPr lang="en-US" smtClean="0">
                <a:latin typeface="Times New Roman" charset="0"/>
              </a:rPr>
              <a:pPr/>
              <a:t>124</a:t>
            </a:fld>
            <a:endParaRPr lang="en-US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IPSec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1, we have an IKE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 IKE Phase 2, we have an IPSec SA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completed and have a shared symmetric key (session key)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Now what?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want to protect </a:t>
            </a:r>
            <a:r>
              <a:rPr lang="en-US" sz="2400" b="1" dirty="0">
                <a:solidFill>
                  <a:schemeClr val="hlink"/>
                </a:solidFill>
              </a:rPr>
              <a:t>IP </a:t>
            </a:r>
            <a:r>
              <a:rPr lang="en-US" sz="2400" b="1" dirty="0" err="1">
                <a:solidFill>
                  <a:schemeClr val="hlink"/>
                </a:solidFill>
              </a:rPr>
              <a:t>datagrams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what is an IP datagram?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From the perspective of IPSec…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EDF1454-C510-BC48-A4C3-6183CDC45929}" type="slidenum">
              <a:rPr lang="en-US" smtClean="0">
                <a:latin typeface="Times New Roman" charset="0"/>
              </a:rPr>
              <a:pPr/>
              <a:t>125</a:t>
            </a:fld>
            <a:endParaRPr lang="en-US">
              <a:latin typeface="Times New Roman" charset="0"/>
            </a:endParaRPr>
          </a:p>
        </p:txBody>
      </p:sp>
      <p:pic>
        <p:nvPicPr>
          <p:cNvPr id="125955" name="Picture 11" descr="ip.tif     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388" y="3786188"/>
            <a:ext cx="454501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IP Review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80010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Where IP header is</a:t>
            </a:r>
            <a:r>
              <a:rPr lang="en-US"/>
              <a:t> </a:t>
            </a:r>
          </a:p>
        </p:txBody>
      </p:sp>
      <p:sp>
        <p:nvSpPr>
          <p:cNvPr id="125958" name="Rectangle 4"/>
          <p:cNvSpPr>
            <a:spLocks noChangeArrowheads="1"/>
          </p:cNvSpPr>
          <p:nvPr/>
        </p:nvSpPr>
        <p:spPr bwMode="auto">
          <a:xfrm>
            <a:off x="2668588" y="23876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5959" name="Rectangle 5"/>
          <p:cNvSpPr>
            <a:spLocks noChangeArrowheads="1"/>
          </p:cNvSpPr>
          <p:nvPr/>
        </p:nvSpPr>
        <p:spPr bwMode="auto">
          <a:xfrm>
            <a:off x="4867275" y="23622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125960" name="Rectangle 6"/>
          <p:cNvSpPr>
            <a:spLocks noChangeArrowheads="1"/>
          </p:cNvSpPr>
          <p:nvPr/>
        </p:nvSpPr>
        <p:spPr bwMode="auto">
          <a:xfrm>
            <a:off x="2590800" y="23622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Line 7"/>
          <p:cNvSpPr>
            <a:spLocks noChangeShapeType="1"/>
          </p:cNvSpPr>
          <p:nvPr/>
        </p:nvSpPr>
        <p:spPr bwMode="auto">
          <a:xfrm>
            <a:off x="4648200" y="2387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2" name="Rectangle 8"/>
          <p:cNvSpPr>
            <a:spLocks noChangeArrowheads="1"/>
          </p:cNvSpPr>
          <p:nvPr/>
        </p:nvSpPr>
        <p:spPr bwMode="auto">
          <a:xfrm>
            <a:off x="685800" y="160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 datagram is of the form 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547C3D2-8AA2-FC45-815C-8AB270897530}" type="slidenum">
              <a:rPr lang="en-US" smtClean="0">
                <a:latin typeface="Times New Roman" charset="0"/>
              </a:rPr>
              <a:pPr/>
              <a:t>126</a:t>
            </a:fld>
            <a:endParaRPr lang="en-US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IP and TCP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6200" cy="1905000"/>
          </a:xfrm>
        </p:spPr>
        <p:txBody>
          <a:bodyPr/>
          <a:lstStyle/>
          <a:p>
            <a:pPr eaLnBrk="1" hangingPunct="1"/>
            <a:r>
              <a:rPr lang="en-US" dirty="0"/>
              <a:t>Consider Web traffic, for example</a:t>
            </a:r>
          </a:p>
          <a:p>
            <a:pPr lvl="1" eaLnBrk="1" hangingPunct="1"/>
            <a:r>
              <a:rPr lang="en-US" dirty="0"/>
              <a:t>IP encapsulates TCP and…</a:t>
            </a:r>
          </a:p>
          <a:p>
            <a:pPr lvl="1" eaLnBrk="1" hangingPunct="1"/>
            <a:r>
              <a:rPr lang="en-US" dirty="0"/>
              <a:t>…TCP encapsulates HTTP</a:t>
            </a:r>
          </a:p>
        </p:txBody>
      </p:sp>
      <p:sp>
        <p:nvSpPr>
          <p:cNvPr id="126981" name="Rectangle 4"/>
          <p:cNvSpPr>
            <a:spLocks noChangeArrowheads="1"/>
          </p:cNvSpPr>
          <p:nvPr/>
        </p:nvSpPr>
        <p:spPr bwMode="auto">
          <a:xfrm>
            <a:off x="992188" y="4772025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3124200" y="4772025"/>
            <a:ext cx="15795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TCP hdr</a:t>
            </a:r>
            <a:endParaRPr lang="en-US" sz="3200"/>
          </a:p>
        </p:txBody>
      </p:sp>
      <p:sp>
        <p:nvSpPr>
          <p:cNvPr id="126983" name="Rectangle 6"/>
          <p:cNvSpPr>
            <a:spLocks noChangeArrowheads="1"/>
          </p:cNvSpPr>
          <p:nvPr/>
        </p:nvSpPr>
        <p:spPr bwMode="auto">
          <a:xfrm>
            <a:off x="914400" y="4724400"/>
            <a:ext cx="76200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4" name="Line 7"/>
          <p:cNvSpPr>
            <a:spLocks noChangeShapeType="1"/>
          </p:cNvSpPr>
          <p:nvPr/>
        </p:nvSpPr>
        <p:spPr bwMode="auto">
          <a:xfrm>
            <a:off x="297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5" name="Line 8"/>
          <p:cNvSpPr>
            <a:spLocks noChangeShapeType="1"/>
          </p:cNvSpPr>
          <p:nvPr/>
        </p:nvSpPr>
        <p:spPr bwMode="auto">
          <a:xfrm>
            <a:off x="48006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6" name="Line 9"/>
          <p:cNvSpPr>
            <a:spLocks noChangeShapeType="1"/>
          </p:cNvSpPr>
          <p:nvPr/>
        </p:nvSpPr>
        <p:spPr bwMode="auto">
          <a:xfrm>
            <a:off x="6781800" y="4749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7" name="Rectangle 10"/>
          <p:cNvSpPr>
            <a:spLocks noChangeArrowheads="1"/>
          </p:cNvSpPr>
          <p:nvPr/>
        </p:nvSpPr>
        <p:spPr bwMode="auto">
          <a:xfrm>
            <a:off x="4824413" y="4772025"/>
            <a:ext cx="18811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HTTP hdr</a:t>
            </a:r>
            <a:endParaRPr lang="en-US" sz="3200"/>
          </a:p>
        </p:txBody>
      </p:sp>
      <p:sp>
        <p:nvSpPr>
          <p:cNvPr id="126988" name="Rectangle 11"/>
          <p:cNvSpPr>
            <a:spLocks noChangeArrowheads="1"/>
          </p:cNvSpPr>
          <p:nvPr/>
        </p:nvSpPr>
        <p:spPr bwMode="auto">
          <a:xfrm>
            <a:off x="6846888" y="4772025"/>
            <a:ext cx="16875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app data</a:t>
            </a:r>
            <a:endParaRPr lang="en-US" sz="3200"/>
          </a:p>
        </p:txBody>
      </p:sp>
      <p:sp>
        <p:nvSpPr>
          <p:cNvPr id="126989" name="Rectangle 12"/>
          <p:cNvSpPr>
            <a:spLocks noChangeArrowheads="1"/>
          </p:cNvSpPr>
          <p:nvPr/>
        </p:nvSpPr>
        <p:spPr bwMode="auto">
          <a:xfrm>
            <a:off x="992188" y="3606800"/>
            <a:ext cx="1901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IP header</a:t>
            </a:r>
            <a:endParaRPr lang="en-US" sz="3200" b="0"/>
          </a:p>
        </p:txBody>
      </p:sp>
      <p:sp>
        <p:nvSpPr>
          <p:cNvPr id="126990" name="Rectangle 13"/>
          <p:cNvSpPr>
            <a:spLocks noChangeArrowheads="1"/>
          </p:cNvSpPr>
          <p:nvPr/>
        </p:nvSpPr>
        <p:spPr bwMode="auto">
          <a:xfrm>
            <a:off x="3190875" y="3581400"/>
            <a:ext cx="955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data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26991" name="Rectangle 14"/>
          <p:cNvSpPr>
            <a:spLocks noChangeArrowheads="1"/>
          </p:cNvSpPr>
          <p:nvPr/>
        </p:nvSpPr>
        <p:spPr bwMode="auto">
          <a:xfrm>
            <a:off x="914400" y="3581400"/>
            <a:ext cx="33528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2" name="Line 15"/>
          <p:cNvSpPr>
            <a:spLocks noChangeShapeType="1"/>
          </p:cNvSpPr>
          <p:nvPr/>
        </p:nvSpPr>
        <p:spPr bwMode="auto">
          <a:xfrm>
            <a:off x="2971800" y="36068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3" name="Line 16"/>
          <p:cNvSpPr>
            <a:spLocks noChangeShapeType="1"/>
          </p:cNvSpPr>
          <p:nvPr/>
        </p:nvSpPr>
        <p:spPr bwMode="auto">
          <a:xfrm>
            <a:off x="3657600" y="4216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4" name="Line 17"/>
          <p:cNvSpPr>
            <a:spLocks noChangeShapeType="1"/>
          </p:cNvSpPr>
          <p:nvPr/>
        </p:nvSpPr>
        <p:spPr bwMode="auto">
          <a:xfrm>
            <a:off x="3886200" y="42164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5" name="Line 18"/>
          <p:cNvSpPr>
            <a:spLocks noChangeShapeType="1"/>
          </p:cNvSpPr>
          <p:nvPr/>
        </p:nvSpPr>
        <p:spPr bwMode="auto">
          <a:xfrm>
            <a:off x="4267200" y="4216400"/>
            <a:ext cx="3276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96" name="Rectangle 19"/>
          <p:cNvSpPr>
            <a:spLocks noChangeArrowheads="1"/>
          </p:cNvSpPr>
          <p:nvPr/>
        </p:nvSpPr>
        <p:spPr bwMode="auto">
          <a:xfrm>
            <a:off x="685800" y="55626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IP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>
                <a:solidFill>
                  <a:schemeClr val="hlink"/>
                </a:solidFill>
              </a:rPr>
              <a:t>data</a:t>
            </a:r>
            <a:r>
              <a:rPr lang="en-US" sz="3200" b="0"/>
              <a:t> includes TCP header, etc.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5F8C701-C905-9A4B-9555-52620C60EF51}" type="slidenum">
              <a:rPr lang="en-US" smtClean="0">
                <a:latin typeface="Times New Roman" charset="0"/>
              </a:rPr>
              <a:pPr/>
              <a:t>127</a:t>
            </a:fld>
            <a:endParaRPr lang="en-US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Transport Mode</a:t>
            </a: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/>
              <a:t>IPSec </a:t>
            </a:r>
            <a:r>
              <a:rPr lang="en-US" sz="2800" b="1">
                <a:solidFill>
                  <a:schemeClr val="accent2"/>
                </a:solidFill>
              </a:rPr>
              <a:t>Transport Mode</a:t>
            </a:r>
            <a:endParaRPr lang="en-US"/>
          </a:p>
        </p:txBody>
      </p: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685800" y="36576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designed for </a:t>
            </a:r>
            <a:r>
              <a:rPr lang="en-US" sz="2800" i="1" dirty="0"/>
              <a:t>host-to-host</a:t>
            </a:r>
            <a:endParaRPr lang="en-US" sz="2800" b="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is efficient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Adds minimal amount of extra header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The original header remains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Passive attacker can see who is talking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E81AF-B1EA-9727-1193-747CB98D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0"/>
            <a:ext cx="450511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5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5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5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5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5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7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IPSec: Host-to-Host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762000"/>
          </a:xfrm>
        </p:spPr>
        <p:txBody>
          <a:bodyPr/>
          <a:lstStyle/>
          <a:p>
            <a:r>
              <a:rPr lang="en-US" dirty="0"/>
              <a:t>IPSec transport mode used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128</a:t>
            </a:fld>
            <a:endParaRPr lang="en-US">
              <a:latin typeface="Times New Roman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953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  <a:defRPr/>
            </a:pPr>
            <a:r>
              <a:rPr lang="en-US" sz="3200" b="0" kern="0" dirty="0">
                <a:latin typeface="+mn-lt"/>
                <a:ea typeface="ＭＳ Ｐゴシック" charset="-128"/>
                <a:cs typeface="ＭＳ Ｐゴシック" charset="-128"/>
              </a:rPr>
              <a:t>There may be firewalls in between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SzPct val="95000"/>
              <a:buFont typeface="Courier New"/>
              <a:buChar char="o"/>
              <a:defRPr/>
            </a:pPr>
            <a:r>
              <a:rPr lang="en-US" sz="2800" b="0" kern="0" dirty="0">
                <a:latin typeface="+mn-lt"/>
                <a:ea typeface="ＭＳ Ｐゴシック" charset="-128"/>
                <a:cs typeface="ＭＳ Ｐゴシック" charset="-128"/>
              </a:rPr>
              <a:t>If so, is that a problem?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1FEF31-BA9D-7F34-5046-E5ABCE40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2832100"/>
            <a:ext cx="57404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D6A3C1A-4E2B-724E-970C-2AF01073C945}" type="slidenum">
              <a:rPr lang="en-US" smtClean="0">
                <a:latin typeface="Times New Roman" charset="0"/>
              </a:rPr>
              <a:pPr/>
              <a:t>129</a:t>
            </a:fld>
            <a:endParaRPr lang="en-US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Tunnel Mode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685800" y="13716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IPSec </a:t>
            </a:r>
            <a:r>
              <a:rPr lang="en-US" sz="2800">
                <a:solidFill>
                  <a:schemeClr val="accent2"/>
                </a:solidFill>
              </a:rPr>
              <a:t>Tunnel Mode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316447" name="Rectangle 31"/>
          <p:cNvSpPr>
            <a:spLocks noChangeArrowheads="1"/>
          </p:cNvSpPr>
          <p:nvPr/>
        </p:nvSpPr>
        <p:spPr bwMode="auto">
          <a:xfrm>
            <a:off x="685800" y="36576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 for </a:t>
            </a:r>
            <a:r>
              <a:rPr lang="en-US" sz="2800" i="1" dirty="0"/>
              <a:t>firewall-to-firewall</a:t>
            </a:r>
            <a:r>
              <a:rPr lang="en-US" sz="2800" b="0" baseline="30000" dirty="0"/>
              <a:t>  </a:t>
            </a:r>
            <a:r>
              <a:rPr lang="en-US" sz="2800" b="0" dirty="0"/>
              <a:t>traffic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packet encapsulated in IPSec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Original IP header not visible to attacker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New IP header from firewall to firewall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Attacker does not know which hosts are talking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5116F-0A70-A6E7-2C0B-43B0EE82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133600"/>
            <a:ext cx="5256107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6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6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16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6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EFD3304-DF91-1F4D-B517-2C2971DDABF3}" type="slidenum">
              <a:rPr lang="en-US" smtClean="0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Simple Authentication</a:t>
            </a:r>
          </a:p>
        </p:txBody>
      </p:sp>
      <p:sp>
        <p:nvSpPr>
          <p:cNvPr id="1403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77200" cy="1828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Simple and may be OK for standalone system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But highly insecure for networked system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Subject to a </a:t>
            </a:r>
            <a:r>
              <a:rPr lang="en-US" sz="2400" b="1" dirty="0">
                <a:solidFill>
                  <a:schemeClr val="accent2"/>
                </a:solidFill>
              </a:rPr>
              <a:t>replay</a:t>
            </a:r>
            <a:r>
              <a:rPr lang="en-US" sz="2400" dirty="0"/>
              <a:t> attack (next 2 slides)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Also, Bob must know Alice’s password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97025-EDBE-7E0B-242B-186E32B85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968500"/>
            <a:ext cx="58420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0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0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0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 build="p" bldLvl="2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IPSec: Firewall-to-Firewall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914400"/>
          </a:xfrm>
        </p:spPr>
        <p:txBody>
          <a:bodyPr/>
          <a:lstStyle/>
          <a:p>
            <a:r>
              <a:rPr lang="en-US" dirty="0"/>
              <a:t>IPSec tunnel mode used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130</a:t>
            </a:fld>
            <a:endParaRPr lang="en-US">
              <a:latin typeface="Times New Roman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4800600"/>
            <a:ext cx="769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>
                <a:latin typeface="+mn-lt"/>
                <a:ea typeface="ＭＳ Ｐゴシック" charset="-128"/>
                <a:cs typeface="ＭＳ Ｐゴシック" charset="-128"/>
              </a:rPr>
              <a:t>Note: Local networks not protected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2"/>
              <a:buChar char="q"/>
              <a:tabLst/>
              <a:defRPr/>
            </a:pPr>
            <a:r>
              <a:rPr lang="en-US" sz="3200" b="0" kern="0" dirty="0">
                <a:latin typeface="+mn-lt"/>
                <a:ea typeface="ＭＳ Ｐゴシック" charset="-128"/>
                <a:cs typeface="ＭＳ Ｐゴシック" charset="-128"/>
              </a:rPr>
              <a:t>Is there any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advantage here?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AC102-5FCF-C850-E4EC-2D7CEF10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79700"/>
            <a:ext cx="69977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BB036D0-A14A-EC46-A8D9-0009B52D5388}" type="slidenum">
              <a:rPr lang="en-US" smtClean="0">
                <a:latin typeface="Times New Roman" charset="0"/>
              </a:rPr>
              <a:pPr/>
              <a:t>131</a:t>
            </a:fld>
            <a:endParaRPr lang="en-US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Comparison of IPSec Modes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419600" cy="762000"/>
          </a:xfrm>
        </p:spPr>
        <p:txBody>
          <a:bodyPr/>
          <a:lstStyle/>
          <a:p>
            <a:pPr eaLnBrk="1" hangingPunct="1"/>
            <a:r>
              <a:rPr lang="en-US"/>
              <a:t>Transport Mode</a:t>
            </a:r>
          </a:p>
        </p:txBody>
      </p:sp>
      <p:sp>
        <p:nvSpPr>
          <p:cNvPr id="130053" name="Rectangle 4"/>
          <p:cNvSpPr>
            <a:spLocks noChangeArrowheads="1"/>
          </p:cNvSpPr>
          <p:nvPr/>
        </p:nvSpPr>
        <p:spPr bwMode="auto">
          <a:xfrm>
            <a:off x="685800" y="3810000"/>
            <a:ext cx="396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3200" b="0"/>
              <a:t>Tunnel Mode</a:t>
            </a:r>
          </a:p>
        </p:txBody>
      </p:sp>
      <p:sp>
        <p:nvSpPr>
          <p:cNvPr id="317471" name="Rectangle 31"/>
          <p:cNvSpPr>
            <a:spLocks noChangeArrowheads="1"/>
          </p:cNvSpPr>
          <p:nvPr/>
        </p:nvSpPr>
        <p:spPr bwMode="auto">
          <a:xfrm>
            <a:off x="5410200" y="1447800"/>
            <a:ext cx="342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Host-to-host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Tunnel Mode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Firewall-to-firewall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Transport Mode not necessary…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…but it’s more efficient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6B78D0-B6D2-26EE-261E-9281C821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95800"/>
            <a:ext cx="5256107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A8CFD2-55F6-D9DB-45A0-A88854BAE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58189"/>
            <a:ext cx="4419600" cy="127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1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CCB310D-F8C5-1846-A3EA-465C9A13FC7E}" type="slidenum">
              <a:rPr lang="en-US" smtClean="0">
                <a:latin typeface="Times New Roman" charset="0"/>
              </a:rPr>
              <a:pPr/>
              <a:t>132</a:t>
            </a:fld>
            <a:endParaRPr lang="en-US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IPSec Security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kind of protection?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protect?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Data?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Header?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ESP/AH allow some combinations of these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E8B53ED-536B-3848-AC42-5209A0C72390}" type="slidenum">
              <a:rPr lang="en-US" smtClean="0">
                <a:latin typeface="Times New Roman" charset="0"/>
              </a:rPr>
              <a:pPr/>
              <a:t>133</a:t>
            </a:fld>
            <a:endParaRPr lang="en-US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AH </a:t>
            </a:r>
            <a:r>
              <a:rPr lang="en-US" dirty="0" err="1"/>
              <a:t>vs</a:t>
            </a:r>
            <a:r>
              <a:rPr lang="en-US" dirty="0"/>
              <a:t> ESP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AH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Authentication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Integrity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only</a:t>
            </a:r>
            <a:r>
              <a:rPr lang="en-US" sz="2400" dirty="0"/>
              <a:t> (no confidentiality)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Integrity-protect everything beyond IP header and some fields of header (why not all fields?)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ESP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Encapsulating Security Payload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</a:rPr>
              <a:t>Integrity and </a:t>
            </a:r>
            <a:r>
              <a:rPr lang="en-US" sz="2400" b="1" dirty="0">
                <a:solidFill>
                  <a:srgbClr val="3366FF"/>
                </a:solidFill>
              </a:rPr>
              <a:t>confidentiality</a:t>
            </a:r>
            <a:r>
              <a:rPr lang="en-US" sz="2400" dirty="0">
                <a:solidFill>
                  <a:schemeClr val="tx2"/>
                </a:solidFill>
              </a:rPr>
              <a:t> both</a:t>
            </a:r>
            <a:r>
              <a:rPr lang="en-US" sz="2400" b="1" dirty="0">
                <a:solidFill>
                  <a:srgbClr val="FF0000"/>
                </a:solidFill>
              </a:rPr>
              <a:t> required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Protects everything beyond IP header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Integrity-only by using </a:t>
            </a:r>
            <a:r>
              <a:rPr lang="en-US" sz="2400" dirty="0">
                <a:hlinkClick r:id="rId2"/>
              </a:rPr>
              <a:t>NULL encryption</a:t>
            </a:r>
            <a:endParaRPr lang="en-US" sz="2400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7E8EAF5-5C01-D743-8A38-EB2739E310AF}" type="slidenum">
              <a:rPr lang="en-US" smtClean="0">
                <a:latin typeface="Times New Roman" charset="0"/>
              </a:rPr>
              <a:pPr/>
              <a:t>134</a:t>
            </a:fld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ESP NULL Encryption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According to RFC 2410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NULL encryption “is a block cipher the origins of which appear to be lost in antiquity”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“Despite rumors”, there is no evidence that NSA “suppressed publication of this algorithm”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Evidence suggests it was developed in Roman times as exportable version of Caesar’s cipher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Can make use of keys of varying length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No IV is required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Null(P,K) = P</a:t>
            </a:r>
            <a:r>
              <a:rPr lang="en-US" sz="2400" dirty="0"/>
              <a:t> for any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/>
              <a:t> and any key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/>
              <a:t>   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Is ESP with NULL encryption same as AH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1433C28-97C3-2643-9E4D-9070FDEA5270}" type="slidenum">
              <a:rPr lang="en-US" smtClean="0">
                <a:latin typeface="Times New Roman" charset="0"/>
              </a:rPr>
              <a:pPr/>
              <a:t>135</a:t>
            </a:fld>
            <a:endParaRPr lang="en-US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AH Exist? (1)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Cannot encrypt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Routers must look at the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addresses, TTL,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IP header exists to route packets!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AH protects </a:t>
            </a:r>
            <a:r>
              <a:rPr lang="en-US" sz="2800" b="1" dirty="0">
                <a:solidFill>
                  <a:schemeClr val="accent2"/>
                </a:solidFill>
              </a:rPr>
              <a:t>immutable fields</a:t>
            </a:r>
            <a:r>
              <a:rPr lang="en-US" sz="2800" dirty="0"/>
              <a:t> in IP header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integrity protect all header fields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TTL, for example, will change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ESP does not protect IP header at all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6504CB1-2FC4-1A4F-AE43-DF3584DF7DE2}" type="slidenum">
              <a:rPr lang="en-US" smtClean="0">
                <a:latin typeface="Times New Roman" charset="0"/>
              </a:rPr>
              <a:pPr/>
              <a:t>136</a:t>
            </a:fld>
            <a:endParaRPr lang="en-US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Why Does AH Exist? (2)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ESP encrypts everything beyond the IP header (if non-null encryption)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If ESP-encrypted, firewall cannot look at TCP header in host-to-host case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Why not use ESP with NULL encryption?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Firewall sees ESP header, but does not know whether null encryption is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End systems know, but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the firewalls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1B6082B-04AE-084B-8E8C-47F09FADD15E}" type="slidenum">
              <a:rPr lang="en-US" smtClean="0">
                <a:latin typeface="Times New Roman" charset="0"/>
              </a:rPr>
              <a:pPr/>
              <a:t>137</a:t>
            </a:fld>
            <a:endParaRPr lang="en-US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Why Does AH Exist? (3)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 real reason why AH exists: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At one IETF meeting “someone from Microsoft gave an impassioned speech about how AH was useless…”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“…everyone in the room looked around and said `Hmm. He’s right, and we hate AH also, but if it annoys Microsoft let’s leave it in since we hate Microsoft more than we hate AH.’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bldLvl="2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3FFCAC8-F36C-E248-969D-FB3B8155DB0C}" type="slidenum">
              <a:rPr lang="en-US" smtClean="0">
                <a:latin typeface="Times New Roman" charset="0"/>
              </a:rPr>
              <a:pPr/>
              <a:t>138</a:t>
            </a:fld>
            <a:endParaRPr lang="en-US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pic>
        <p:nvPicPr>
          <p:cNvPr id="137220" name="Picture 3" descr="labor12a.jpg  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029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1418B2F-E442-CA4F-B3CE-833E540C7511}" type="slidenum">
              <a:rPr lang="en-US" smtClean="0">
                <a:latin typeface="Times New Roman" charset="0"/>
              </a:rPr>
              <a:pPr/>
              <a:t>139</a:t>
            </a:fld>
            <a:endParaRPr lang="en-US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Greek mythology, Kerberos is 3-headed dog that guards entrance to Hades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“Wouldn’t it make more sense to guard the exit?”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security, Kerberos is an authentication protocol based on symmetric key crypto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Originated at MIT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Based on Needham-Schroeder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Relies on a </a:t>
            </a:r>
            <a:r>
              <a:rPr lang="en-US" sz="2400" b="1" dirty="0">
                <a:solidFill>
                  <a:schemeClr val="accent2"/>
                </a:solidFill>
              </a:rPr>
              <a:t>Trusted Third Party (TTP)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40A73DB-0E34-7C44-BBA3-C7CD5D20F189}" type="slidenum">
              <a:rPr lang="en-US" smtClean="0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>
            <a:off x="4419600" y="3657600"/>
            <a:ext cx="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67A5C-A3D4-5A01-D5B8-551706D5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968500"/>
            <a:ext cx="5842000" cy="184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9C2C8C-B32A-DAA3-34ED-59CCB6BB2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343400"/>
            <a:ext cx="9525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ng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181F1A3-421B-2C42-BAFE-CC4C7CBED916}" type="slidenum">
              <a:rPr lang="en-US" smtClean="0">
                <a:latin typeface="Times New Roman" charset="0"/>
              </a:rPr>
              <a:pPr/>
              <a:t>140</a:t>
            </a:fld>
            <a:endParaRPr lang="en-US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Motivation for Kerberos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public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</a:t>
            </a:r>
            <a:r>
              <a:rPr lang="en-US" sz="2400" dirty="0" err="1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key pairs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Authentication using symmetric keys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N</a:t>
            </a:r>
            <a:r>
              <a:rPr lang="en-US" sz="2400" dirty="0"/>
              <a:t> users requires (on the order of) </a:t>
            </a:r>
            <a:r>
              <a:rPr lang="en-US" sz="2400" dirty="0">
                <a:latin typeface="Times-Roman" charset="0"/>
              </a:rPr>
              <a:t>N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keys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Symmetric key case </a:t>
            </a:r>
            <a:r>
              <a:rPr lang="en-US" sz="2800" b="1" dirty="0">
                <a:solidFill>
                  <a:schemeClr val="accent2"/>
                </a:solidFill>
              </a:rPr>
              <a:t>does not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Kerberos based on symmetric keys but only requires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keys for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users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sz="2400" dirty="0"/>
              <a:t>Security depends on TTP </a:t>
            </a:r>
          </a:p>
          <a:p>
            <a:pPr lvl="1" eaLnBrk="1" hangingPunct="1">
              <a:lnSpc>
                <a:spcPct val="90000"/>
              </a:lnSpc>
              <a:buFontTx/>
              <a:buChar char="+"/>
            </a:pPr>
            <a:r>
              <a:rPr lang="en-US" sz="2400" dirty="0"/>
              <a:t>No PKI is needed 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8B672C2-4AE6-5A4A-A7B9-C6B1EB474C13}" type="slidenum">
              <a:rPr lang="en-US" smtClean="0">
                <a:latin typeface="Times New Roman" charset="0"/>
              </a:rPr>
              <a:pPr/>
              <a:t>141</a:t>
            </a:fld>
            <a:endParaRPr lang="en-US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KDC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Kerberos </a:t>
            </a:r>
            <a:r>
              <a:rPr lang="en-US" sz="2800" b="1" dirty="0">
                <a:solidFill>
                  <a:schemeClr val="accent2"/>
                </a:solidFill>
              </a:rPr>
              <a:t>Key Distribution Center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accent2"/>
                </a:solidFill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KDC acts as the TTP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TTP is trusted, so it must not be compromised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shares symmetric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with Alice,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/>
              <a:t> with Bob,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C</a:t>
            </a:r>
            <a:r>
              <a:rPr lang="en-US" sz="2800" dirty="0"/>
              <a:t> with Carol, etc.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And a master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r>
              <a:rPr lang="en-US" sz="2800" dirty="0"/>
              <a:t> known </a:t>
            </a:r>
            <a:r>
              <a:rPr lang="en-US" sz="2800" b="1" i="1" dirty="0"/>
              <a:t>only</a:t>
            </a:r>
            <a:r>
              <a:rPr lang="en-US" sz="2800" baseline="-25000" dirty="0"/>
              <a:t>  </a:t>
            </a:r>
            <a:r>
              <a:rPr lang="en-US" sz="2800" dirty="0"/>
              <a:t>to KDC</a:t>
            </a:r>
            <a:endParaRPr lang="en-US" sz="2800" baseline="-25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enables authentication, session keys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 for confidentiality and integrity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In practice, crypto algorithm is DES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0C52665-DDC9-A14F-A998-2B2299044F71}" type="slidenum">
              <a:rPr lang="en-US" smtClean="0">
                <a:latin typeface="Times New Roman" charset="0"/>
              </a:rPr>
              <a:pPr/>
              <a:t>142</a:t>
            </a:fld>
            <a:endParaRPr lang="en-US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Tickets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issues </a:t>
            </a:r>
            <a:r>
              <a:rPr lang="en-US" sz="2800" b="1" dirty="0">
                <a:solidFill>
                  <a:schemeClr val="accent2"/>
                </a:solidFill>
              </a:rPr>
              <a:t>tickets</a:t>
            </a:r>
            <a:r>
              <a:rPr lang="en-US" sz="2800" dirty="0"/>
              <a:t> containing info needed to access network resources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KDC also issues </a:t>
            </a:r>
            <a:r>
              <a:rPr lang="en-US" sz="2800" b="1" dirty="0">
                <a:solidFill>
                  <a:schemeClr val="accent2"/>
                </a:solidFill>
              </a:rPr>
              <a:t>Ticket-Granting Tickets</a:t>
            </a:r>
            <a:r>
              <a:rPr lang="en-US" sz="2800" dirty="0"/>
              <a:t> or </a:t>
            </a:r>
            <a:r>
              <a:rPr lang="en-US" sz="2800" b="1" dirty="0" err="1">
                <a:solidFill>
                  <a:schemeClr val="accent2"/>
                </a:solidFill>
                <a:latin typeface="Times-Roman" charset="0"/>
              </a:rPr>
              <a:t>TGT</a:t>
            </a:r>
            <a:r>
              <a:rPr lang="en-US" sz="2800" b="1" dirty="0" err="1">
                <a:solidFill>
                  <a:schemeClr val="accent2"/>
                </a:solidFill>
              </a:rPr>
              <a:t>s</a:t>
            </a:r>
            <a:r>
              <a:rPr lang="en-US" sz="2800" dirty="0"/>
              <a:t> that are used to obtain tickets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Each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contains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Session key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User’s ID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Expiration time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Every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is encrypted with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KDC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So,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can only be read by the KDC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F576446-ED6A-F640-BE1F-97F0B3727A90}" type="slidenum">
              <a:rPr lang="en-US" smtClean="0">
                <a:latin typeface="Times New Roman" charset="0"/>
              </a:rPr>
              <a:pPr/>
              <a:t>143</a:t>
            </a:fld>
            <a:endParaRPr lang="en-US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Kerberized Login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enters her password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Then Alice’s computer does following: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Derives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from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 to get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for Alice from KDC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then uses her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(credentials) to securely access network resources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Plus:</a:t>
            </a:r>
            <a:r>
              <a:rPr lang="en-US" sz="2800" dirty="0"/>
              <a:t> Security is transparent to Alice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Minus:</a:t>
            </a:r>
            <a:r>
              <a:rPr lang="en-US" sz="2800" dirty="0"/>
              <a:t> KDC </a:t>
            </a:r>
            <a:r>
              <a:rPr lang="en-US" sz="2800" b="1" i="1" dirty="0"/>
              <a:t>must</a:t>
            </a:r>
            <a:r>
              <a:rPr lang="en-US" sz="2800" baseline="-25000" dirty="0"/>
              <a:t>  </a:t>
            </a:r>
            <a:r>
              <a:rPr lang="en-US" sz="2800" dirty="0"/>
              <a:t>be secure </a:t>
            </a:r>
            <a:r>
              <a:rPr lang="en-US" sz="2800" dirty="0">
                <a:sym typeface="Symbol" charset="2"/>
              </a:rPr>
              <a:t></a:t>
            </a:r>
            <a:r>
              <a:rPr lang="en-US" sz="2800" dirty="0"/>
              <a:t> it’s trusted!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58119BE-471D-0145-9793-309CDEF8D18D}" type="slidenum">
              <a:rPr lang="en-US" smtClean="0">
                <a:latin typeface="Times New Roman" charset="0"/>
              </a:rPr>
              <a:pPr/>
              <a:t>144</a:t>
            </a:fld>
            <a:endParaRPr lang="en-US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 err="1"/>
              <a:t>Kerberized</a:t>
            </a:r>
            <a:r>
              <a:rPr lang="en-US" dirty="0"/>
              <a:t> Login</a:t>
            </a:r>
          </a:p>
        </p:txBody>
      </p:sp>
      <p:sp>
        <p:nvSpPr>
          <p:cNvPr id="2672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3657600"/>
            <a:ext cx="7848600" cy="24384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Key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</a:t>
            </a:r>
            <a:r>
              <a:rPr lang="en-US" sz="2800"/>
              <a:t>Alice’s password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KDC creates session key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/>
              <a:t>Alice’s computer decrypts </a:t>
            </a:r>
            <a:r>
              <a:rPr lang="en-US" sz="2800">
                <a:latin typeface="Times-Roman" charset="0"/>
              </a:rPr>
              <a:t>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and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/>
              <a:t>Then it forgets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A</a:t>
            </a:r>
            <a:endParaRPr lang="en-US" sz="240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>
                <a:latin typeface="Times-Roman" charset="0"/>
              </a:rPr>
              <a:t>TGT = E(“Alice”, S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, K</a:t>
            </a:r>
            <a:r>
              <a:rPr lang="en-US" sz="2800" baseline="-25000">
                <a:latin typeface="Times-Roman" charset="0"/>
              </a:rPr>
              <a:t>KDC</a:t>
            </a:r>
            <a:r>
              <a:rPr lang="en-US" sz="2800">
                <a:latin typeface="Times-Roman" charset="0"/>
              </a:rPr>
              <a:t>)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204AD-E4B0-3F30-11E0-3D66F3CF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95157"/>
            <a:ext cx="7772400" cy="173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80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127E708-203E-2745-BC26-1800B7432662}" type="slidenum">
              <a:rPr lang="en-US" smtClean="0">
                <a:latin typeface="Times New Roman" charset="0"/>
              </a:rPr>
              <a:pPr/>
              <a:t>145</a:t>
            </a:fld>
            <a:endParaRPr lang="en-US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Alice Requests “Ticket to Bob”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24384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>
                <a:latin typeface="Times-Roman" charset="0"/>
              </a:rPr>
              <a:t>REQUEST = (TGT, authenticator)</a:t>
            </a:r>
            <a:endParaRPr lang="en-US" sz="2800" dirty="0"/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authenticator = </a:t>
            </a:r>
            <a:r>
              <a:rPr lang="en-US" sz="2400" dirty="0" err="1">
                <a:latin typeface="Times-Roman" charset="0"/>
              </a:rPr>
              <a:t>E(timestamp</a:t>
            </a:r>
            <a:r>
              <a:rPr lang="en-US" sz="2400" dirty="0">
                <a:latin typeface="Times-Roman" charset="0"/>
              </a:rPr>
              <a:t>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Times-Roman" charset="0"/>
              </a:rPr>
              <a:t>REPLY = </a:t>
            </a:r>
            <a:r>
              <a:rPr lang="en-US" sz="2800" dirty="0" err="1">
                <a:latin typeface="Times-Roman" charset="0"/>
              </a:rPr>
              <a:t>E(“Bob</a:t>
            </a:r>
            <a:r>
              <a:rPr lang="en-US" sz="2800" dirty="0">
                <a:latin typeface="Times-Roman" charset="0"/>
              </a:rPr>
              <a:t>”,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, ticket to Bob, 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400" dirty="0">
                <a:latin typeface="Times-Roman" charset="0"/>
              </a:rPr>
              <a:t>ticket to Bob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K</a:t>
            </a:r>
            <a:r>
              <a:rPr lang="en-US" sz="2400" baseline="-25000" dirty="0">
                <a:latin typeface="Times-Roman" charset="0"/>
              </a:rPr>
              <a:t>AB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800" dirty="0"/>
              <a:t>KDC gets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-25000" dirty="0">
                <a:latin typeface="Times-Roman" charset="0"/>
              </a:rPr>
              <a:t>A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TGT</a:t>
            </a:r>
            <a:r>
              <a:rPr lang="en-US" sz="2800" dirty="0"/>
              <a:t> to verify timestamp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E42D1-A727-E1B7-125E-CEA679F71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46062"/>
            <a:ext cx="7772400" cy="185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3" grpId="0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486CFA-A939-1B42-8F64-491BCDFF9DF3}" type="slidenum">
              <a:rPr lang="en-US" smtClean="0">
                <a:latin typeface="Times New Roman" charset="0"/>
              </a:rPr>
              <a:pPr/>
              <a:t>146</a:t>
            </a:fld>
            <a:endParaRPr lang="en-US">
              <a:latin typeface="Times New Roman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dirty="0"/>
              <a:t>Alice Uses Ticket to Bob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382000" cy="20574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Times-Roman" charset="0"/>
              </a:rPr>
              <a:t>ticket to Bob = E(“Alice”,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, K</a:t>
            </a:r>
            <a:r>
              <a:rPr lang="en-US" sz="2800" baseline="-25000" dirty="0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Times-Roman" charset="0"/>
              </a:rPr>
              <a:t>authenticator = E(timestamp,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800" dirty="0"/>
              <a:t>Bob decrypts </a:t>
            </a:r>
            <a:r>
              <a:rPr lang="en-US" sz="2800" dirty="0">
                <a:latin typeface="Times-Roman" charset="0"/>
              </a:rPr>
              <a:t>“ticket to Bob”</a:t>
            </a:r>
            <a:r>
              <a:rPr lang="en-US" sz="2800" dirty="0"/>
              <a:t> to get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/>
              <a:t> which he then uses to verify </a:t>
            </a:r>
            <a:r>
              <a:rPr lang="en-US" sz="2800" dirty="0">
                <a:latin typeface="Times-Roman" charset="0"/>
              </a:rPr>
              <a:t>timestamp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C6134-A177-54CD-D1CF-BCDCD7B62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981200"/>
            <a:ext cx="66929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83F18A0-2D75-8F4A-AE1B-CE0935BADC6E}" type="slidenum">
              <a:rPr lang="en-US" smtClean="0">
                <a:latin typeface="Times New Roman" charset="0"/>
              </a:rPr>
              <a:pPr/>
              <a:t>147</a:t>
            </a:fld>
            <a:endParaRPr lang="en-US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Kerberos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S</a:t>
            </a:r>
            <a:r>
              <a:rPr lang="en-US" baseline="-25000" dirty="0">
                <a:latin typeface="Times-Roman" charset="0"/>
              </a:rPr>
              <a:t>A</a:t>
            </a:r>
            <a:r>
              <a:rPr lang="en-US" dirty="0"/>
              <a:t> used in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For confidentiality/integrity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Timestamps for authentication and replay protection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Recall, that with timestamps…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Reduce the number of messages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>
                <a:sym typeface="Symbol" charset="2"/>
              </a:rPr>
              <a:t> </a:t>
            </a:r>
            <a:r>
              <a:rPr lang="en-US" dirty="0"/>
              <a:t>like a nonce that is known in advance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But, “time” is a security-critical parameter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7A781FD-EE0A-9D41-9589-0F3654A5E740}" type="slidenum">
              <a:rPr lang="en-US" smtClean="0">
                <a:latin typeface="Times New Roman" charset="0"/>
              </a:rPr>
              <a:pPr/>
              <a:t>148</a:t>
            </a:fld>
            <a:endParaRPr lang="en-US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Questions about Kerberos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When Alice logs in, KDC sends </a:t>
            </a:r>
            <a:r>
              <a:rPr lang="en-US" sz="2400" dirty="0">
                <a:latin typeface="Times-Roman" charset="0"/>
              </a:rPr>
              <a:t>E(S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TGT, 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  <a:r>
              <a:rPr lang="en-US" sz="2800" dirty="0"/>
              <a:t>where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TGT = </a:t>
            </a:r>
            <a:r>
              <a:rPr lang="en-US" sz="2400" dirty="0" err="1">
                <a:latin typeface="Times-Roman" charset="0"/>
              </a:rPr>
              <a:t>E(“Alice</a:t>
            </a:r>
            <a:r>
              <a:rPr lang="en-US" sz="2400" dirty="0">
                <a:latin typeface="Times-Roman" charset="0"/>
              </a:rPr>
              <a:t>”, S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>
                <a:latin typeface="Times-Roman" charset="0"/>
              </a:rPr>
              <a:t>, K</a:t>
            </a:r>
            <a:r>
              <a:rPr lang="en-US" sz="2400" baseline="-25000" dirty="0">
                <a:latin typeface="Times-Roman" charset="0"/>
              </a:rPr>
              <a:t>KDC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Q:</a:t>
            </a:r>
            <a:r>
              <a:rPr lang="en-US" sz="2400" dirty="0"/>
              <a:t> Why is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encrypted with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A</a:t>
            </a:r>
            <a:r>
              <a:rPr lang="en-US" sz="24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Enables Alice to remain anonymous when she (later) uses her </a:t>
            </a:r>
            <a:r>
              <a:rPr lang="en-US" sz="2400" dirty="0">
                <a:latin typeface="Times-Roman" charset="0"/>
              </a:rPr>
              <a:t>TGT</a:t>
            </a:r>
            <a:r>
              <a:rPr lang="en-US" sz="2400" dirty="0"/>
              <a:t> to request a ticket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Alice’s “</a:t>
            </a:r>
            <a:r>
              <a:rPr lang="en-US" sz="2800" dirty="0" err="1"/>
              <a:t>Kerberized</a:t>
            </a:r>
            <a:r>
              <a:rPr lang="en-US" sz="2800" dirty="0"/>
              <a:t>” login to Bob, why can Alice remain anonymous?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is “ticket to Bob” sent to Alice?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Why doesn’t KDC send it directly to Bob?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 bldLvl="2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EEACF4C-A02A-804D-8CBF-D0D6A1BB4951}" type="slidenum">
              <a:rPr lang="en-US" smtClean="0">
                <a:latin typeface="Times New Roman" charset="0"/>
              </a:rPr>
              <a:pPr/>
              <a:t>149</a:t>
            </a:fld>
            <a:endParaRPr lang="en-US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Alternatives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Alice’s computer remember password and use that for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KDC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hard to protect passwords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Also, does not scale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have KDC remember session key instead of putting it in a </a:t>
            </a:r>
            <a:r>
              <a:rPr lang="en-US" sz="2800">
                <a:latin typeface="Times-Roman" charset="0"/>
              </a:rPr>
              <a:t>TGT</a:t>
            </a:r>
            <a:endParaRPr lang="en-US" sz="28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Then no need for </a:t>
            </a:r>
            <a:r>
              <a:rPr lang="en-US" sz="2400">
                <a:latin typeface="Times-Roman" charset="0"/>
              </a:rPr>
              <a:t>TGT</a:t>
            </a:r>
            <a:endParaRPr lang="en-US" sz="240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 b="1">
                <a:solidFill>
                  <a:schemeClr val="accent2"/>
                </a:solidFill>
              </a:rPr>
              <a:t>stateless</a:t>
            </a:r>
            <a:r>
              <a:rPr lang="en-US" sz="2400"/>
              <a:t> KDC is major feature of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88CDFDB-7064-BA4A-BCBB-AA4E9E3F565F}" type="slidenum">
              <a:rPr lang="en-US" smtClean="0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838200"/>
          </a:xfrm>
        </p:spPr>
        <p:txBody>
          <a:bodyPr/>
          <a:lstStyle/>
          <a:p>
            <a:pPr eaLnBrk="1" hangingPunct="1"/>
            <a:r>
              <a:rPr lang="en-US"/>
              <a:t>Authentication Attack</a:t>
            </a:r>
          </a:p>
        </p:txBody>
      </p:sp>
      <p:sp>
        <p:nvSpPr>
          <p:cNvPr id="29902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is an example of a </a:t>
            </a:r>
            <a:r>
              <a:rPr lang="en-US" sz="2800" b="1" dirty="0">
                <a:solidFill>
                  <a:srgbClr val="FF0000"/>
                </a:solidFill>
              </a:rPr>
              <a:t>replay</a:t>
            </a:r>
            <a:r>
              <a:rPr lang="en-US" sz="2800" dirty="0"/>
              <a:t> attack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we prevent a replay?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901DA-80F5-8D1E-3D29-56074ABA9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905000"/>
            <a:ext cx="59690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9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9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5" grpId="0" build="p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676E2ED-DA87-9741-BE03-0578C06B42E4}" type="slidenum">
              <a:rPr lang="en-US" smtClean="0">
                <a:latin typeface="Times New Roman" charset="0"/>
              </a:rPr>
              <a:pPr/>
              <a:t>150</a:t>
            </a:fld>
            <a:endParaRPr lang="en-US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Kerberos Keys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In Kerberos,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>
                <a:latin typeface="Times-Roman" charset="0"/>
              </a:rPr>
              <a:t> = h(Alice’s password)</a:t>
            </a:r>
            <a:endParaRPr lang="en-US" sz="280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Could instead generate random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Compute </a:t>
            </a:r>
            <a:r>
              <a:rPr lang="en-US" sz="2400">
                <a:latin typeface="Times-Roman" charset="0"/>
              </a:rPr>
              <a:t>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 = h(Alice’s password)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And Alice’s computer stores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Then </a:t>
            </a:r>
            <a:r>
              <a:rPr lang="en-US" sz="2800">
                <a:latin typeface="Times-Roman" charset="0"/>
              </a:rPr>
              <a:t>K</a:t>
            </a:r>
            <a:r>
              <a:rPr lang="en-US" sz="2800" baseline="-25000">
                <a:latin typeface="Times-Roman" charset="0"/>
              </a:rPr>
              <a:t>A</a:t>
            </a:r>
            <a:r>
              <a:rPr lang="en-US" sz="2800"/>
              <a:t> need not change when Alice changes her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</a:t>
            </a:r>
            <a:r>
              <a:rPr lang="en-US" sz="2400">
                <a:latin typeface="Times-Roman" charset="0"/>
              </a:rPr>
              <a:t>E(K</a:t>
            </a:r>
            <a:r>
              <a:rPr lang="en-US" sz="2400" baseline="-25000">
                <a:latin typeface="Times-Roman" charset="0"/>
              </a:rPr>
              <a:t>A</a:t>
            </a:r>
            <a:r>
              <a:rPr lang="en-US" sz="2400">
                <a:latin typeface="Times-Roman" charset="0"/>
              </a:rPr>
              <a:t>, K</a:t>
            </a:r>
            <a:r>
              <a:rPr lang="en-US" sz="2400" baseline="-25000">
                <a:latin typeface="Times-Roman" charset="0"/>
              </a:rPr>
              <a:t>h</a:t>
            </a:r>
            <a:r>
              <a:rPr lang="en-US" sz="2400">
                <a:latin typeface="Times-Roman" charset="0"/>
              </a:rPr>
              <a:t>)</a:t>
            </a:r>
            <a:r>
              <a:rPr lang="en-US" sz="2400"/>
              <a:t> must be stored on computer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This alternative approach is often 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/>
              <a:t>But not in Kerberos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US" dirty="0"/>
              <a:t>WEP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151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71"/>
            <a:ext cx="1373238" cy="149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762" y="0"/>
            <a:ext cx="1373238" cy="1496829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WEP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WEP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Wired Equivalent Privacy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stated goal of WEP is to </a:t>
            </a:r>
            <a:r>
              <a:rPr lang="en-US" sz="2800" b="1" dirty="0">
                <a:solidFill>
                  <a:schemeClr val="hlink"/>
                </a:solidFill>
              </a:rPr>
              <a:t>make wireless LAN as secure as a wired LAN</a:t>
            </a:r>
            <a:endParaRPr lang="en-US" sz="28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According to </a:t>
            </a:r>
            <a:r>
              <a:rPr lang="en-US" sz="2800" dirty="0" err="1"/>
              <a:t>Tanenbaum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“The 802.11 standard prescribes a data link-level security protocol called WEP (Wired Equivalent Privacy), which is designed to make the security of a wireless LAN as good as that of a wired LAN. Since the default for a wired LAN is no security at all, this goal is easy to achieve, and WEP achieves it as we shall see.”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WEP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9248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Bob is </a:t>
            </a:r>
            <a:r>
              <a:rPr lang="en-US" sz="2800" b="1" i="1" dirty="0"/>
              <a:t>wireless access point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shared by access point and </a:t>
            </a:r>
            <a:r>
              <a:rPr lang="en-US" sz="2800" b="1" dirty="0">
                <a:solidFill>
                  <a:schemeClr val="hlink"/>
                </a:solidFill>
              </a:rPr>
              <a:t>all users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seldom (if ever) changes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WEP has many, many, many security flaws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153</a:t>
            </a:fld>
            <a:endParaRPr lang="en-US">
              <a:latin typeface="Times New Roman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592B60-EE7A-B96D-BE92-2AD0FBD6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52600"/>
            <a:ext cx="61087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WEP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WEP uses RC4 cipher for confidentiality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RC4 can be a relatively strong cipher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But WEP introduces a subtle flaw…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…making cryptanalytic attacks feasible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WEP uses CRC for “integrity”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Should have used a MAC or HMAC (or similar)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CRC is for error detection, not crypto integrity</a:t>
            </a:r>
          </a:p>
          <a:p>
            <a:pPr lvl="1">
              <a:spcAft>
                <a:spcPts val="600"/>
              </a:spcAft>
            </a:pPr>
            <a:r>
              <a:rPr lang="en-US" sz="2400" b="1" i="1" dirty="0"/>
              <a:t>Everyone</a:t>
            </a:r>
            <a:r>
              <a:rPr lang="en-US" sz="2400" baseline="-25000" dirty="0"/>
              <a:t>  </a:t>
            </a:r>
            <a:r>
              <a:rPr lang="en-US" sz="2400" dirty="0"/>
              <a:t>should know </a:t>
            </a:r>
            <a:r>
              <a:rPr lang="en-US" sz="2400" b="1" i="1" dirty="0"/>
              <a:t>NOT</a:t>
            </a:r>
            <a:r>
              <a:rPr lang="en-US" sz="2400" dirty="0"/>
              <a:t>  to use CRC here…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Integrity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WEP “integrity” gives no crypto integrity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CRC is linear, so is stream cipher (XOR)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Trudy can change </a:t>
            </a:r>
            <a:r>
              <a:rPr lang="en-US" sz="2400" b="1" dirty="0">
                <a:solidFill>
                  <a:srgbClr val="0000FF"/>
                </a:solidFill>
              </a:rPr>
              <a:t>ciphertext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</a:rPr>
              <a:t>and CRC</a:t>
            </a:r>
            <a:r>
              <a:rPr lang="en-US" sz="2400" dirty="0"/>
              <a:t> so that checksum on </a:t>
            </a:r>
            <a:r>
              <a:rPr lang="en-US" sz="2400" b="1" i="1" dirty="0"/>
              <a:t>plaintext</a:t>
            </a:r>
            <a:r>
              <a:rPr lang="en-US" sz="2400" baseline="-25000" dirty="0"/>
              <a:t>  </a:t>
            </a:r>
            <a:r>
              <a:rPr lang="en-US" sz="2400" dirty="0"/>
              <a:t>remains valid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Then Trudy’s introduced changes go undetected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Requires no knowledge of the plaintext!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CRC does </a:t>
            </a:r>
            <a:r>
              <a:rPr lang="en-US" sz="2800" b="1" i="1" dirty="0"/>
              <a:t>not</a:t>
            </a:r>
            <a:r>
              <a:rPr lang="en-US" sz="2800" baseline="-25000" dirty="0"/>
              <a:t>  </a:t>
            </a:r>
            <a:r>
              <a:rPr lang="en-US" sz="2800" dirty="0"/>
              <a:t>provide a cryptographic integrity check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CRC designed to detect random errors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Not to detect intelligent changes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More WEP Integrity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Suppose Trudy knows destination IP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Then Trudy also knows </a:t>
            </a:r>
            <a:r>
              <a:rPr lang="en-US" sz="2800" dirty="0" err="1"/>
              <a:t>keystream</a:t>
            </a:r>
            <a:r>
              <a:rPr lang="en-US" sz="2800" dirty="0"/>
              <a:t> used to encrypt IP address, since</a:t>
            </a:r>
          </a:p>
          <a:p>
            <a:pPr lvl="1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400" dirty="0">
                <a:latin typeface="Times-Roman" charset="0"/>
              </a:rPr>
              <a:t> = destination IP address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  </a:t>
            </a:r>
            <a:r>
              <a:rPr lang="en-US" sz="2400" b="1" dirty="0" err="1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Then Trudy can replace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C</a:t>
            </a:r>
            <a:r>
              <a:rPr lang="en-US" sz="2800" dirty="0"/>
              <a:t> with</a:t>
            </a:r>
          </a:p>
          <a:p>
            <a:pPr lvl="1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Times-Roman" charset="0"/>
                <a:sym typeface="Symbol" charset="2"/>
              </a:rPr>
              <a:t></a:t>
            </a:r>
            <a:r>
              <a:rPr lang="en-US" sz="2400" dirty="0">
                <a:latin typeface="Times-Roman" charset="0"/>
              </a:rPr>
              <a:t> = Trudy’s IP address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  </a:t>
            </a:r>
            <a:r>
              <a:rPr lang="en-US" sz="2400" b="1" dirty="0" err="1">
                <a:solidFill>
                  <a:schemeClr val="hlink"/>
                </a:solidFill>
                <a:latin typeface="Times-Roman" charset="0"/>
              </a:rPr>
              <a:t>keystream</a:t>
            </a:r>
            <a:endParaRPr lang="en-US" sz="2400" dirty="0"/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And change the CRC so no error detected</a:t>
            </a:r>
          </a:p>
          <a:p>
            <a:pPr lvl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Then what happens??</a:t>
            </a:r>
          </a:p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Moral: Big problems when integrity fails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Recall WEP uses a long-term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>
              <a:sym typeface="Symbol" charset="2"/>
            </a:endParaRPr>
          </a:p>
          <a:p>
            <a:pPr>
              <a:spcAft>
                <a:spcPts val="600"/>
              </a:spcAft>
            </a:pPr>
            <a:r>
              <a:rPr lang="en-US" sz="2800" dirty="0"/>
              <a:t>RC4 is a stream cipher, so each packet must be encrypted using a different key</a:t>
            </a:r>
            <a:endParaRPr lang="en-US" sz="2800" dirty="0">
              <a:sym typeface="Symbol" charset="2"/>
            </a:endParaRPr>
          </a:p>
          <a:p>
            <a:pPr lvl="1">
              <a:spcAft>
                <a:spcPts val="600"/>
              </a:spcAft>
            </a:pPr>
            <a:r>
              <a:rPr lang="en-US" sz="2400" dirty="0"/>
              <a:t>Initialization Vector (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) sent with packet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Sent in the clear, that is,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chemeClr val="accent2"/>
                </a:solidFill>
              </a:rPr>
              <a:t>not</a:t>
            </a:r>
            <a:r>
              <a:rPr lang="en-US" sz="2400" dirty="0"/>
              <a:t> secret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Note: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similar to </a:t>
            </a:r>
            <a:r>
              <a:rPr lang="en-US" sz="2400" dirty="0">
                <a:latin typeface="Times-Roman" charset="0"/>
              </a:rPr>
              <a:t>MI </a:t>
            </a:r>
            <a:r>
              <a:rPr lang="en-US" sz="2400" dirty="0"/>
              <a:t>in WWII ciphers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Actual RC4 key for packet is </a:t>
            </a:r>
            <a:r>
              <a:rPr lang="en-US" sz="2800" dirty="0">
                <a:latin typeface="Times-Roman" charset="0"/>
              </a:rPr>
              <a:t>(IV,K)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That is,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chemeClr val="accent2"/>
                </a:solidFill>
              </a:rPr>
              <a:t>pre-pended</a:t>
            </a:r>
            <a:r>
              <a:rPr lang="en-US" sz="2400" dirty="0"/>
              <a:t> to long-term key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WEP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IV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>
                <a:latin typeface="Times-Roman"/>
                <a:cs typeface="Times-Roman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(IV,K)</a:t>
            </a:r>
            <a:endParaRPr lang="en-US" sz="2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RC4 key is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with 3-byte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pre-pended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 is known to Trudy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158</a:t>
            </a:fld>
            <a:endParaRPr lang="en-US">
              <a:latin typeface="Times New Roman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C57CE8-5669-3B6F-FDEB-28E53246E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905000"/>
            <a:ext cx="61087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WEP IV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343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WEP uses 24-bit (3 byte) </a:t>
            </a:r>
            <a:r>
              <a:rPr lang="en-US" dirty="0">
                <a:latin typeface="Times-Roman" charset="0"/>
              </a:rPr>
              <a:t>IV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Each packet gets its own </a:t>
            </a:r>
            <a:r>
              <a:rPr lang="en-US" dirty="0">
                <a:latin typeface="Times-Roman" charset="0"/>
              </a:rPr>
              <a:t>IV</a:t>
            </a:r>
            <a:endParaRPr lang="en-US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Key: </a:t>
            </a:r>
            <a:r>
              <a:rPr lang="en-US" dirty="0">
                <a:latin typeface="Times-Roman" charset="0"/>
              </a:rPr>
              <a:t>IV</a:t>
            </a:r>
            <a:r>
              <a:rPr lang="en-US" dirty="0"/>
              <a:t> pre-pended to long-term key,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Long term key </a:t>
            </a:r>
            <a:r>
              <a:rPr lang="en-US" dirty="0">
                <a:latin typeface="Times-Roman" charset="0"/>
              </a:rPr>
              <a:t>K</a:t>
            </a:r>
            <a:r>
              <a:rPr lang="en-US" dirty="0"/>
              <a:t> seldom changes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If long-term key and </a:t>
            </a:r>
            <a:r>
              <a:rPr lang="en-US" dirty="0">
                <a:latin typeface="Times-Roman" charset="0"/>
              </a:rPr>
              <a:t>IV</a:t>
            </a:r>
            <a:r>
              <a:rPr lang="en-US" dirty="0"/>
              <a:t> are same, then same </a:t>
            </a:r>
            <a:r>
              <a:rPr lang="en-US" dirty="0" err="1"/>
              <a:t>keystream</a:t>
            </a:r>
            <a:r>
              <a:rPr lang="en-US" dirty="0"/>
              <a:t> is use</a:t>
            </a:r>
            <a:r>
              <a:rPr lang="en-US" dirty="0">
                <a:sym typeface="Symbol" charset="2"/>
              </a:rPr>
              <a:t>d</a:t>
            </a:r>
            <a:endParaRPr lang="en-US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This is bad, bad, really really bad!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Why?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159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133CB6C-616A-9348-85A0-DC1D8CA1F1D6}" type="slidenum">
              <a:rPr lang="en-US" smtClean="0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Better Authentication?</a:t>
            </a:r>
          </a:p>
        </p:txBody>
      </p:sp>
      <p:sp>
        <p:nvSpPr>
          <p:cNvPr id="14337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approach hides Alice’s password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From both Bob and Trudy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still subject to </a:t>
            </a:r>
            <a:r>
              <a:rPr lang="en-US" sz="2800" b="1" i="1" dirty="0"/>
              <a:t>replay</a:t>
            </a:r>
            <a:r>
              <a:rPr lang="en-US" sz="2800" dirty="0"/>
              <a:t>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F33E0-72F4-BF6C-87C8-6CE8D1194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1981200"/>
            <a:ext cx="59690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3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 build="p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IV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Assume 1500 byte packets, 11 Mbps link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Suppose </a:t>
            </a:r>
            <a:r>
              <a:rPr lang="en-US" sz="2800" dirty="0">
                <a:latin typeface="Times" pitchFamily="2" charset="0"/>
              </a:rPr>
              <a:t>IV</a:t>
            </a:r>
            <a:r>
              <a:rPr lang="en-US" sz="2800" dirty="0"/>
              <a:t>s generated in sequence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Since </a:t>
            </a:r>
            <a:r>
              <a:rPr lang="en-US" sz="2400" dirty="0">
                <a:latin typeface="Times-Roman" charset="0"/>
              </a:rPr>
              <a:t>1500 </a:t>
            </a:r>
            <a:r>
              <a:rPr lang="en-US" sz="2400" dirty="0">
                <a:latin typeface="Times-Roman" charset="0"/>
                <a:sym typeface="Symbol" charset="2"/>
              </a:rPr>
              <a:t> 8/(11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 10</a:t>
            </a:r>
            <a:r>
              <a:rPr lang="en-US" sz="2400" baseline="30000" dirty="0">
                <a:latin typeface="Times-Roman" charset="0"/>
                <a:sym typeface="Symbol" charset="2"/>
              </a:rPr>
              <a:t>6</a:t>
            </a:r>
            <a:r>
              <a:rPr lang="en-US" sz="2400" dirty="0">
                <a:latin typeface="Times-Roman" charset="0"/>
                <a:sym typeface="Symbol" charset="2"/>
              </a:rPr>
              <a:t>)  2</a:t>
            </a:r>
            <a:r>
              <a:rPr lang="en-US" sz="2400" baseline="30000" dirty="0">
                <a:latin typeface="Times-Roman" charset="0"/>
                <a:sym typeface="Symbol" charset="2"/>
              </a:rPr>
              <a:t>24</a:t>
            </a:r>
            <a:r>
              <a:rPr lang="en-US" sz="2400" dirty="0">
                <a:latin typeface="Times-Roman" charset="0"/>
                <a:sym typeface="Symbol" charset="2"/>
              </a:rPr>
              <a:t> = 18,000</a:t>
            </a:r>
            <a:r>
              <a:rPr lang="en-US" sz="2400" dirty="0">
                <a:sym typeface="Symbol" charset="2"/>
              </a:rPr>
              <a:t> seconds, an </a:t>
            </a:r>
            <a:r>
              <a:rPr lang="en-US" sz="2400" dirty="0">
                <a:latin typeface="Times-Roman" charset="0"/>
                <a:sym typeface="Symbol" charset="2"/>
              </a:rPr>
              <a:t>IV</a:t>
            </a:r>
            <a:r>
              <a:rPr lang="en-US" sz="2400" dirty="0">
                <a:sym typeface="Symbol" charset="2"/>
              </a:rPr>
              <a:t> repeat in about </a:t>
            </a:r>
            <a:r>
              <a:rPr lang="en-US" sz="2400" dirty="0">
                <a:latin typeface="Times-Roman" charset="0"/>
                <a:sym typeface="Symbol" charset="2"/>
              </a:rPr>
              <a:t>5</a:t>
            </a:r>
            <a:r>
              <a:rPr lang="en-US" sz="2400" dirty="0">
                <a:sym typeface="Symbol" charset="2"/>
              </a:rPr>
              <a:t> hours of traffic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dirty="0"/>
              <a:t>Suppose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s generated at random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ym typeface="Symbol" charset="2"/>
              </a:rPr>
              <a:t>Birthday problem: Some </a:t>
            </a:r>
            <a:r>
              <a:rPr lang="en-US" sz="2400" dirty="0">
                <a:latin typeface="Times" pitchFamily="2" charset="0"/>
                <a:sym typeface="Symbol" charset="2"/>
              </a:rPr>
              <a:t>IV</a:t>
            </a:r>
            <a:r>
              <a:rPr lang="en-US" sz="2400" dirty="0">
                <a:sym typeface="Symbol" charset="2"/>
              </a:rPr>
              <a:t> repeats in seconds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Again, repeated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 (with same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) is </a:t>
            </a:r>
            <a:r>
              <a:rPr lang="en-US" sz="2800" b="1" i="1" dirty="0"/>
              <a:t>bad</a:t>
            </a:r>
            <a:endParaRPr lang="en-US" sz="2800" b="1" i="1" dirty="0">
              <a:sym typeface="Symbol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160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Active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Suppose Trudy can insert traffic and observe corresponding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Then she knows the </a:t>
            </a:r>
            <a:r>
              <a:rPr lang="en-US" sz="2400" dirty="0" err="1"/>
              <a:t>keystream</a:t>
            </a:r>
            <a:r>
              <a:rPr lang="en-US" sz="2400" dirty="0"/>
              <a:t> for some </a:t>
            </a:r>
            <a:r>
              <a:rPr lang="en-US" sz="2400" dirty="0">
                <a:latin typeface="Times-Roman" charset="0"/>
              </a:rPr>
              <a:t>IV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She can decrypt any packet that uses that </a:t>
            </a:r>
            <a:r>
              <a:rPr lang="en-US" sz="2400" dirty="0">
                <a:latin typeface="Times-Roman" charset="0"/>
              </a:rPr>
              <a:t>IV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800" dirty="0"/>
              <a:t>If Trudy does this many times, she can then decrypt data for lots of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Remember,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is sent in the clear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Is such an attack feasible?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161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Cryptanalytic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WEP data encrypted using RC4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Packet key is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with long-term key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3-byte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is pre-pended to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Packet key is </a:t>
            </a:r>
            <a:r>
              <a:rPr lang="en-US" sz="2400" dirty="0">
                <a:latin typeface="Times-Roman" charset="0"/>
              </a:rPr>
              <a:t>(IV,K)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Recall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 is sent in the clear (not secret)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New </a:t>
            </a:r>
            <a:r>
              <a:rPr lang="en-US" sz="2400" dirty="0">
                <a:latin typeface="Times-Roman" charset="0"/>
              </a:rPr>
              <a:t>IV</a:t>
            </a:r>
            <a:r>
              <a:rPr lang="en-US" sz="2400" dirty="0"/>
              <a:t> sent with every packet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Long-term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seldom changes (maybe never)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 Trudy always knows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 and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wants to find the key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162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dirty="0"/>
              <a:t>Cryptanalytic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3-byte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 pre-pended to key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Denote the RC4 key </a:t>
            </a:r>
            <a:r>
              <a:rPr lang="en-US" sz="2800" b="1" dirty="0">
                <a:solidFill>
                  <a:schemeClr val="hlink"/>
                </a:solidFill>
              </a:rPr>
              <a:t>bytes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…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-Roman" charset="0"/>
              </a:rPr>
              <a:t>… </a:t>
            </a:r>
            <a:r>
              <a:rPr lang="en-US" sz="2400" dirty="0"/>
              <a:t>as</a:t>
            </a:r>
            <a:r>
              <a:rPr lang="en-US" dirty="0">
                <a:latin typeface="Courier" charset="0"/>
              </a:rPr>
              <a:t> </a:t>
            </a:r>
            <a:r>
              <a:rPr lang="en-US" dirty="0">
                <a:latin typeface="Times-Roman" charset="0"/>
              </a:rPr>
              <a:t>k</a:t>
            </a:r>
            <a:r>
              <a:rPr lang="en-US" baseline="-25000" dirty="0">
                <a:latin typeface="Times-Roman" charset="0"/>
              </a:rPr>
              <a:t>0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1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2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3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4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5</a:t>
            </a:r>
            <a:r>
              <a:rPr lang="en-US" dirty="0">
                <a:latin typeface="Times-Roman" charset="0"/>
              </a:rPr>
              <a:t>, …</a:t>
            </a:r>
            <a:endParaRPr lang="en-US" sz="2400" dirty="0">
              <a:latin typeface="Times-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dirty="0">
                <a:latin typeface="Times-Roman" charset="0"/>
              </a:rPr>
              <a:t>IV</a:t>
            </a:r>
            <a:r>
              <a:rPr lang="en-US" sz="2400" dirty="0">
                <a:latin typeface="Times-Roman" charset="0"/>
              </a:rPr>
              <a:t> = (k</a:t>
            </a:r>
            <a:r>
              <a:rPr lang="en-US" baseline="-25000" dirty="0">
                <a:latin typeface="Times-Roman" charset="0"/>
              </a:rPr>
              <a:t>0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1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, which Trudy knows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Trudy wants to find </a:t>
            </a:r>
            <a:r>
              <a:rPr lang="en-US" dirty="0">
                <a:latin typeface="Times-Roman" charset="0"/>
              </a:rPr>
              <a:t>K = (k</a:t>
            </a:r>
            <a:r>
              <a:rPr lang="en-US" baseline="-25000" dirty="0">
                <a:latin typeface="Times-Roman" charset="0"/>
              </a:rPr>
              <a:t>3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4</a:t>
            </a:r>
            <a:r>
              <a:rPr lang="en-US" dirty="0">
                <a:latin typeface="Times-Roman" charset="0"/>
              </a:rPr>
              <a:t>,k</a:t>
            </a:r>
            <a:r>
              <a:rPr lang="en-US" baseline="-25000" dirty="0">
                <a:latin typeface="Times-Roman" charset="0"/>
              </a:rPr>
              <a:t>5</a:t>
            </a:r>
            <a:r>
              <a:rPr lang="en-US" dirty="0">
                <a:latin typeface="Times-Roman" charset="0"/>
              </a:rPr>
              <a:t>, …)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Given enough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s, Trudy can easily find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Regardless of the length of the key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Provided Trudy knows first </a:t>
            </a:r>
            <a:r>
              <a:rPr lang="en-US" sz="2400" dirty="0" err="1"/>
              <a:t>keystream</a:t>
            </a:r>
            <a:r>
              <a:rPr lang="en-US" sz="2400" dirty="0"/>
              <a:t> byte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Known plaintext</a:t>
            </a:r>
            <a:r>
              <a:rPr lang="en-US" sz="2400" dirty="0"/>
              <a:t> attack (1st byte of each packet)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Prevent by discarding first 256 </a:t>
            </a:r>
            <a:r>
              <a:rPr lang="en-US" sz="2400" dirty="0" err="1"/>
              <a:t>keystream</a:t>
            </a:r>
            <a:r>
              <a:rPr lang="en-US" sz="2400" dirty="0"/>
              <a:t> bytes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163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WEP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Many attacks are practical</a:t>
            </a:r>
          </a:p>
          <a:p>
            <a:r>
              <a:rPr lang="en-US" sz="2800" dirty="0"/>
              <a:t>Attacks have been used to recover keys and break real WEP traffic</a:t>
            </a:r>
          </a:p>
          <a:p>
            <a:r>
              <a:rPr lang="en-US" sz="2800" dirty="0"/>
              <a:t>How to prevent these attacks?</a:t>
            </a:r>
          </a:p>
          <a:p>
            <a:pPr lvl="1"/>
            <a:r>
              <a:rPr lang="en-US" sz="2400" dirty="0"/>
              <a:t>Don’t use WEP</a:t>
            </a:r>
          </a:p>
          <a:p>
            <a:pPr lvl="1"/>
            <a:r>
              <a:rPr lang="en-US" sz="2400" dirty="0"/>
              <a:t>Good alternatives: WPA, WPA2, etc.</a:t>
            </a:r>
          </a:p>
          <a:p>
            <a:r>
              <a:rPr lang="en-US" sz="2800" dirty="0"/>
              <a:t>How to make WEP a little better?</a:t>
            </a:r>
          </a:p>
          <a:p>
            <a:pPr lvl="1"/>
            <a:r>
              <a:rPr lang="en-US" sz="2400" dirty="0"/>
              <a:t>Restrict MAC addresses, don’t broadcast ID,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164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8F80168-55B9-CD42-B06E-D23B32B98599}" type="slidenum">
              <a:rPr lang="en-US" smtClean="0">
                <a:latin typeface="Times New Roman" charset="0"/>
              </a:rPr>
              <a:pPr/>
              <a:t>165</a:t>
            </a:fld>
            <a:endParaRPr lang="en-US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(In)Security</a:t>
            </a:r>
          </a:p>
        </p:txBody>
      </p:sp>
      <p:pic>
        <p:nvPicPr>
          <p:cNvPr id="150532" name="Picture 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02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4D483FB-0F9B-964B-8F7F-ED4D59B5A59C}" type="slidenum">
              <a:rPr lang="en-US" smtClean="0">
                <a:latin typeface="Times New Roman" charset="0"/>
              </a:rPr>
              <a:pPr/>
              <a:t>166</a:t>
            </a:fld>
            <a:endParaRPr lang="en-US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/>
              <a:t>Cell Phones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First generation cell phones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Brick-sized, analog, few standards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Little or </a:t>
            </a:r>
            <a:r>
              <a:rPr lang="en-US" sz="2400" b="1" i="1" dirty="0"/>
              <a:t>no</a:t>
            </a:r>
            <a:r>
              <a:rPr lang="en-US" sz="2400" dirty="0"/>
              <a:t> security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Susceptible to </a:t>
            </a:r>
            <a:r>
              <a:rPr lang="en-US" sz="2400" b="1" dirty="0">
                <a:solidFill>
                  <a:schemeClr val="accent2"/>
                </a:solidFill>
              </a:rPr>
              <a:t>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Second generation cell phones: </a:t>
            </a:r>
            <a:r>
              <a:rPr lang="en-US" sz="2800" b="1" dirty="0">
                <a:solidFill>
                  <a:schemeClr val="accent2"/>
                </a:solidFill>
              </a:rPr>
              <a:t>GSM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Began in 1982 as “</a:t>
            </a:r>
            <a:r>
              <a:rPr lang="en-US" sz="2400" dirty="0" err="1"/>
              <a:t>Groupe</a:t>
            </a:r>
            <a:r>
              <a:rPr lang="en-US" sz="2400" dirty="0"/>
              <a:t> </a:t>
            </a:r>
            <a:r>
              <a:rPr lang="en-US" sz="2400" dirty="0" err="1"/>
              <a:t>Speciale</a:t>
            </a:r>
            <a:r>
              <a:rPr lang="en-US" sz="2400" dirty="0"/>
              <a:t> Mobile”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Now, Global System for Mobile Communications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Third generation?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3rd Generation Partnership Project (3GPP)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BC7A9C2-B49D-8E42-9AF3-D863F5FDA112}" type="slidenum">
              <a:rPr lang="en-US" smtClean="0">
                <a:latin typeface="Times New Roman" charset="0"/>
              </a:rPr>
              <a:pPr/>
              <a:t>167</a:t>
            </a:fld>
            <a:endParaRPr lang="en-US">
              <a:latin typeface="Times New Roman" charset="0"/>
            </a:endParaRPr>
          </a:p>
        </p:txBody>
      </p:sp>
      <p:pic>
        <p:nvPicPr>
          <p:cNvPr id="152579" name="Picture 29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600450"/>
            <a:ext cx="5080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Overview</a:t>
            </a:r>
          </a:p>
        </p:txBody>
      </p:sp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246063" y="2819400"/>
            <a:ext cx="9731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52582" name="Rectangle 5"/>
          <p:cNvSpPr>
            <a:spLocks noChangeArrowheads="1"/>
          </p:cNvSpPr>
          <p:nvPr/>
        </p:nvSpPr>
        <p:spPr bwMode="auto">
          <a:xfrm>
            <a:off x="7391400" y="44196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  <a:endParaRPr lang="en-US" sz="2000" b="0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5334000" y="3516313"/>
            <a:ext cx="1354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“land line”</a:t>
            </a:r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1066800" y="2114550"/>
            <a:ext cx="1298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air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interface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590800" y="2971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</a:t>
            </a:r>
          </a:p>
          <a:p>
            <a:pPr algn="ctr"/>
            <a:r>
              <a:rPr lang="en-US" sz="2000" b="0"/>
              <a:t>Station</a:t>
            </a:r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3429000" y="2514600"/>
            <a:ext cx="106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495800" y="2514600"/>
            <a:ext cx="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3781425" y="4400550"/>
            <a:ext cx="13795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4800600" y="3962400"/>
            <a:ext cx="220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5392229" y="4030663"/>
            <a:ext cx="1239267" cy="8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 dirty="0"/>
              <a:t>PSTN</a:t>
            </a:r>
          </a:p>
          <a:p>
            <a:pPr algn="ctr">
              <a:lnSpc>
                <a:spcPct val="80000"/>
              </a:lnSpc>
            </a:pPr>
            <a:r>
              <a:rPr lang="en-US" sz="2000" b="0" dirty="0"/>
              <a:t>Internet</a:t>
            </a:r>
          </a:p>
          <a:p>
            <a:pPr algn="ctr">
              <a:lnSpc>
                <a:spcPct val="80000"/>
              </a:lnSpc>
            </a:pPr>
            <a:r>
              <a:rPr lang="en-US" sz="2000" b="0" dirty="0"/>
              <a:t>etc.</a:t>
            </a: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2438400" y="1676400"/>
            <a:ext cx="2819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419100" y="470535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Visited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Network</a:t>
            </a: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1600200" y="5029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4151313" y="3135313"/>
            <a:ext cx="6492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4159250" y="31242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7016750" y="3744913"/>
            <a:ext cx="6794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HLR</a:t>
            </a:r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7016750" y="3733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8" name="Rectangle 23"/>
          <p:cNvSpPr>
            <a:spLocks noChangeArrowheads="1"/>
          </p:cNvSpPr>
          <p:nvPr/>
        </p:nvSpPr>
        <p:spPr bwMode="auto">
          <a:xfrm>
            <a:off x="7620000" y="2971800"/>
            <a:ext cx="6556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AuC</a:t>
            </a:r>
          </a:p>
        </p:txBody>
      </p:sp>
      <p:sp>
        <p:nvSpPr>
          <p:cNvPr id="152599" name="Rectangle 24"/>
          <p:cNvSpPr>
            <a:spLocks noChangeArrowheads="1"/>
          </p:cNvSpPr>
          <p:nvPr/>
        </p:nvSpPr>
        <p:spPr bwMode="auto">
          <a:xfrm>
            <a:off x="7666038" y="2971800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600" name="Picture 26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1905000"/>
            <a:ext cx="222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1" name="Picture 27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905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602" name="Picture 28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498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C01DC5B-FC8C-D94E-8063-52219116ED4F}" type="slidenum">
              <a:rPr lang="en-US" smtClean="0">
                <a:latin typeface="Times New Roman" charset="0"/>
              </a:rPr>
              <a:pPr/>
              <a:t>168</a:t>
            </a:fld>
            <a:endParaRPr lang="en-US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5638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Mobile phone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Contains SIM (Subscriber Identity Module)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SIM is the </a:t>
            </a:r>
            <a:r>
              <a:rPr lang="en-US" sz="2800" b="1" dirty="0">
                <a:solidFill>
                  <a:schemeClr val="accent2"/>
                </a:solidFill>
              </a:rPr>
              <a:t>security module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IMSI (International Mobile Subscriber ID)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User key: </a:t>
            </a:r>
            <a:r>
              <a:rPr lang="en-US" dirty="0" err="1">
                <a:latin typeface="Times-Roman" charset="0"/>
              </a:rPr>
              <a:t>Ki</a:t>
            </a:r>
            <a:r>
              <a:rPr lang="en-US" sz="2400" dirty="0"/>
              <a:t> (128 bits)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Tamper resistant (smart card)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PIN activated (often not used)</a:t>
            </a:r>
          </a:p>
        </p:txBody>
      </p:sp>
      <p:pic>
        <p:nvPicPr>
          <p:cNvPr id="153605" name="Picture 4" descr="ericssonGSMphoneback.jpg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200400"/>
            <a:ext cx="541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5" descr="ericssonGSMphone.jpg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524000"/>
            <a:ext cx="4429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Rectangle 6"/>
          <p:cNvSpPr>
            <a:spLocks noChangeArrowheads="1"/>
          </p:cNvSpPr>
          <p:nvPr/>
        </p:nvSpPr>
        <p:spPr bwMode="auto">
          <a:xfrm>
            <a:off x="6553200" y="4572000"/>
            <a:ext cx="831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SIM</a:t>
            </a:r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7391400" y="4800600"/>
            <a:ext cx="533400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619B3B3-F04F-2546-A5E7-922F612AE8F1}" type="slidenum">
              <a:rPr lang="en-US" smtClean="0">
                <a:latin typeface="Times New Roman" charset="0"/>
              </a:rPr>
              <a:pPr/>
              <a:t>169</a:t>
            </a:fld>
            <a:endParaRPr lang="en-US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System Components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Visited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network where mobile is currently located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one “cell”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controller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manages many cells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VLR (Visitor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info on all visiting mobiles currently in the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Home network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“home” of the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HLR (Home Location Register)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keeps track of most recent location of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AuC</a:t>
            </a:r>
            <a:r>
              <a:rPr lang="en-US" sz="2400" dirty="0"/>
              <a:t> (Authentication Center)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has IMSI and </a:t>
            </a:r>
            <a:r>
              <a:rPr lang="en-US" dirty="0" err="1">
                <a:latin typeface="Times-Roman" charset="0"/>
              </a:rPr>
              <a:t>Ki</a:t>
            </a:r>
            <a:endParaRPr lang="en-US" sz="24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224A328-648E-284D-9F17-C3B90AC6660F}" type="slidenum">
              <a:rPr lang="en-US" smtClean="0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Challenge-Response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To prevent replay, use </a:t>
            </a:r>
            <a:r>
              <a:rPr lang="en-US" sz="2800" b="1" i="1" dirty="0">
                <a:solidFill>
                  <a:schemeClr val="hlink"/>
                </a:solidFill>
              </a:rPr>
              <a:t>challenge-response</a:t>
            </a:r>
            <a:endParaRPr lang="en-US" sz="2800" dirty="0">
              <a:solidFill>
                <a:schemeClr val="hlink"/>
              </a:solidFill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Goal is to ensure “freshness”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Bob wants to authenticate Alice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i="1" dirty="0">
                <a:solidFill>
                  <a:schemeClr val="hlink"/>
                </a:solidFill>
              </a:rPr>
              <a:t>Challenge</a:t>
            </a:r>
            <a:r>
              <a:rPr lang="en-US" sz="2400" dirty="0"/>
              <a:t> sent from Bob to Alice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Challenge is chosen so that…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Replay is not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Only Alice can provide the correct </a:t>
            </a:r>
            <a:r>
              <a:rPr lang="en-US" sz="2400" b="1" i="1" dirty="0">
                <a:solidFill>
                  <a:schemeClr val="hlink"/>
                </a:solidFill>
              </a:rPr>
              <a:t>response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the response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12D083B-1AF6-804D-824A-F067DB3680D0}" type="slidenum">
              <a:rPr lang="en-US" smtClean="0">
                <a:latin typeface="Times New Roman" charset="0"/>
              </a:rPr>
              <a:pPr/>
              <a:t>170</a:t>
            </a:fld>
            <a:endParaRPr lang="en-US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Goals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Primary design goals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Make GSM as secure as ordinary telephone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Prevent phone cloning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i="1" dirty="0"/>
              <a:t>Not</a:t>
            </a:r>
            <a:r>
              <a:rPr lang="en-US" sz="2800" dirty="0"/>
              <a:t> designed to resist an active attacks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At the time this seemed infeasible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Today such an attacks are clearly feasible…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Designers considered biggest threats to be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Insecure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Corruption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Other low-tech attacks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FD28CCAE-0757-D749-9785-D747C00996CB}" type="slidenum">
              <a:rPr lang="en-US" smtClean="0">
                <a:latin typeface="Times New Roman" charset="0"/>
              </a:rPr>
              <a:pPr/>
              <a:t>171</a:t>
            </a:fld>
            <a:endParaRPr lang="en-US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Security Features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Anonymity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Intercepted traffic does not identify user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so important to phone company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Authentication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Necessary for proper billing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Very, very important to phone company!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Confidentiality of calls over the air interface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Not important to phone company…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…except for marketing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3DDBCE7-8E8D-E34C-B135-4B9D43EE5A04}" type="slidenum">
              <a:rPr lang="en-US" smtClean="0">
                <a:latin typeface="Times New Roman" charset="0"/>
              </a:rPr>
              <a:pPr/>
              <a:t>172</a:t>
            </a:fld>
            <a:endParaRPr lang="en-US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GSM: Anonymity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IMSI used to initially identify caller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TMSI (Temporary Mobile Subscriber ID) used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TMSI changed frequently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err="1"/>
              <a:t>TMSI’s</a:t>
            </a:r>
            <a:r>
              <a:rPr lang="en-US" sz="2400" dirty="0"/>
              <a:t> encrypted when sent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Not a strong form of anonymity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But probably useful in many cases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E18A054-C498-6247-884D-0CD40D234D8E}" type="slidenum">
              <a:rPr lang="en-US" smtClean="0">
                <a:latin typeface="Times New Roman" charset="0"/>
              </a:rPr>
              <a:pPr/>
              <a:t>173</a:t>
            </a:fld>
            <a:endParaRPr lang="en-US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Authentication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Caller is authenticated to base station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mutual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Authentication via </a:t>
            </a:r>
            <a:r>
              <a:rPr lang="en-US" sz="2800" b="1" dirty="0">
                <a:solidFill>
                  <a:schemeClr val="accent2"/>
                </a:solidFill>
              </a:rPr>
              <a:t>challenge-response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Home network generates </a:t>
            </a:r>
            <a:r>
              <a:rPr lang="en-US" sz="2400" dirty="0">
                <a:latin typeface="Times-Roman" charset="0"/>
              </a:rPr>
              <a:t>RAND </a:t>
            </a:r>
            <a:r>
              <a:rPr lang="en-US" sz="2400" dirty="0"/>
              <a:t>and computes </a:t>
            </a:r>
            <a:r>
              <a:rPr lang="en-US" sz="2400" dirty="0">
                <a:latin typeface="Times-Roman" charset="0"/>
              </a:rPr>
              <a:t>XRES = A3(RAND,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where </a:t>
            </a:r>
            <a:r>
              <a:rPr lang="en-US" sz="2400" dirty="0">
                <a:latin typeface="Times-Roman" charset="0"/>
              </a:rPr>
              <a:t>A3</a:t>
            </a:r>
            <a:r>
              <a:rPr lang="en-US" sz="2400" dirty="0"/>
              <a:t> is a hash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>
                <a:latin typeface="Times-Roman" charset="0"/>
              </a:rPr>
              <a:t>(RAND,XRES)</a:t>
            </a:r>
            <a:r>
              <a:rPr lang="en-US" sz="2400" dirty="0"/>
              <a:t> sent to base station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sends </a:t>
            </a:r>
            <a:r>
              <a:rPr lang="en-US" sz="2400" b="1" dirty="0">
                <a:solidFill>
                  <a:schemeClr val="accent2"/>
                </a:solidFill>
              </a:rPr>
              <a:t>challenge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RAND</a:t>
            </a:r>
            <a:r>
              <a:rPr lang="en-US" sz="2400" dirty="0"/>
              <a:t> to mobile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Mobile’s </a:t>
            </a:r>
            <a:r>
              <a:rPr lang="en-US" sz="2400" b="1" dirty="0">
                <a:solidFill>
                  <a:schemeClr val="accent2"/>
                </a:solidFill>
              </a:rPr>
              <a:t>response</a:t>
            </a:r>
            <a:r>
              <a:rPr lang="en-US" sz="2400" dirty="0"/>
              <a:t> is </a:t>
            </a:r>
            <a:r>
              <a:rPr lang="en-US" sz="2400" dirty="0">
                <a:latin typeface="Times-Roman" charset="0"/>
              </a:rPr>
              <a:t>SRES = A3(RAND,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Base station verifies </a:t>
            </a:r>
            <a:r>
              <a:rPr lang="en-US" sz="2400" dirty="0">
                <a:latin typeface="Times-Roman" charset="0"/>
              </a:rPr>
              <a:t>SRES = XRES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network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9178118-C0A3-8D44-8FCD-5D2E702C6B35}" type="slidenum">
              <a:rPr lang="en-US" smtClean="0">
                <a:latin typeface="Times New Roman" charset="0"/>
              </a:rPr>
              <a:pPr/>
              <a:t>174</a:t>
            </a:fld>
            <a:endParaRPr lang="en-US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GSM: Confidentiality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648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Data encrypted with stream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Error rate estimated at about 1/1000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Error rate is high for a block cipher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Encryption key </a:t>
            </a:r>
            <a:r>
              <a:rPr lang="en-US" sz="2800" dirty="0" err="1">
                <a:latin typeface="Times-Roman" charset="0"/>
              </a:rPr>
              <a:t>Kc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Home network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where </a:t>
            </a:r>
            <a:r>
              <a:rPr lang="en-US" sz="2400" dirty="0">
                <a:latin typeface="Times-Roman" charset="0"/>
              </a:rPr>
              <a:t>A8</a:t>
            </a:r>
            <a:r>
              <a:rPr lang="en-US" sz="2400" dirty="0"/>
              <a:t> is a hash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Then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sent to base station with</a:t>
            </a:r>
            <a:r>
              <a:rPr lang="en-US" sz="2400" dirty="0">
                <a:latin typeface="Times-Roman" charset="0"/>
              </a:rPr>
              <a:t> (RAND,XRES)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Mobile computes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>
                <a:latin typeface="Times-Roman" charset="0"/>
              </a:rPr>
              <a:t> = A8(RAND,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 err="1"/>
              <a:t>Keystream</a:t>
            </a:r>
            <a:r>
              <a:rPr lang="en-US" sz="2400" dirty="0"/>
              <a:t> generated from </a:t>
            </a:r>
            <a:r>
              <a:rPr lang="en-US" sz="2400" dirty="0">
                <a:latin typeface="Times-Roman" charset="0"/>
              </a:rPr>
              <a:t>A5(Kc)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never leaves home network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545AF49-9C20-4845-ADD5-8E591F8401AC}" type="slidenum">
              <a:rPr lang="en-US" smtClean="0">
                <a:latin typeface="Times New Roman" charset="0"/>
              </a:rPr>
              <a:pPr/>
              <a:t>175</a:t>
            </a:fld>
            <a:endParaRPr lang="en-US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Security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8077200" cy="2819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SRES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Kc</a:t>
            </a:r>
            <a:r>
              <a:rPr lang="en-US" sz="2400" dirty="0"/>
              <a:t> must be uncorrelated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Even though both are derived from </a:t>
            </a:r>
            <a:r>
              <a:rPr lang="en-US" sz="2000" dirty="0">
                <a:latin typeface="Times-Roman" charset="0"/>
              </a:rPr>
              <a:t>RAND</a:t>
            </a:r>
            <a:r>
              <a:rPr lang="en-US" sz="2000" dirty="0"/>
              <a:t> and </a:t>
            </a:r>
            <a:r>
              <a:rPr lang="en-US" sz="2000" dirty="0" err="1">
                <a:latin typeface="Times-Roman" charset="0"/>
              </a:rPr>
              <a:t>Ki</a:t>
            </a:r>
            <a:endParaRPr lang="en-US" sz="20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known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(known plaintext attack)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Must not be possible to deduce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from chosen </a:t>
            </a:r>
            <a:r>
              <a:rPr lang="en-US" sz="2400" dirty="0">
                <a:latin typeface="Times-Roman" charset="0"/>
              </a:rPr>
              <a:t>RAND/SRES</a:t>
            </a:r>
            <a:r>
              <a:rPr lang="en-US" sz="2400" dirty="0"/>
              <a:t> pairs (chosen plaintext attack)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000" dirty="0"/>
              <a:t>With possession of SIM, attacker can choose </a:t>
            </a:r>
            <a:r>
              <a:rPr lang="en-US" sz="2000" dirty="0" err="1">
                <a:latin typeface="Times-Roman" charset="0"/>
              </a:rPr>
              <a:t>RAND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81000" y="2530475"/>
            <a:ext cx="9731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3962400" y="259080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>
            <a:off x="1370013" y="21336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2057400" y="17780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4. RAND</a:t>
            </a:r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 flipV="1">
            <a:off x="1371600" y="2616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2055813" y="2251075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5. SRES</a:t>
            </a:r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 flipV="1">
            <a:off x="1371600" y="307975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>
            <a:off x="1552575" y="2705100"/>
            <a:ext cx="21510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6. Encrypt with </a:t>
            </a:r>
            <a:r>
              <a:rPr lang="en-US" sz="1800" b="0">
                <a:latin typeface="Times-Roman" charset="0"/>
              </a:rPr>
              <a:t>Kc</a:t>
            </a:r>
            <a:endParaRPr lang="en-US" sz="2000" b="0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 flipV="1">
            <a:off x="1370013" y="16764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2057400" y="1320800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1. IMSI</a:t>
            </a:r>
          </a:p>
        </p:txBody>
      </p:sp>
      <p:sp>
        <p:nvSpPr>
          <p:cNvPr id="160783" name="Rectangle 17"/>
          <p:cNvSpPr>
            <a:spLocks noChangeArrowheads="1"/>
          </p:cNvSpPr>
          <p:nvPr/>
        </p:nvSpPr>
        <p:spPr bwMode="auto">
          <a:xfrm>
            <a:off x="7475538" y="2543175"/>
            <a:ext cx="12112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Home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Network</a:t>
            </a:r>
          </a:p>
        </p:txBody>
      </p:sp>
      <p:sp>
        <p:nvSpPr>
          <p:cNvPr id="283675" name="Line 27"/>
          <p:cNvSpPr>
            <a:spLocks noChangeShapeType="1"/>
          </p:cNvSpPr>
          <p:nvPr/>
        </p:nvSpPr>
        <p:spPr bwMode="auto">
          <a:xfrm flipH="1">
            <a:off x="5027613" y="23622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6" name="Rectangle 28"/>
          <p:cNvSpPr>
            <a:spLocks noChangeArrowheads="1"/>
          </p:cNvSpPr>
          <p:nvPr/>
        </p:nvSpPr>
        <p:spPr bwMode="auto">
          <a:xfrm>
            <a:off x="5257800" y="2005013"/>
            <a:ext cx="225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>
                <a:latin typeface="Times-Roman" charset="0"/>
              </a:rPr>
              <a:t>3. (RAND,XRES,Kc)</a:t>
            </a:r>
            <a:endParaRPr lang="en-US" sz="2000" b="0">
              <a:latin typeface="Times-Roman" charset="0"/>
            </a:endParaRPr>
          </a:p>
        </p:txBody>
      </p:sp>
      <p:sp>
        <p:nvSpPr>
          <p:cNvPr id="283677" name="Line 29"/>
          <p:cNvSpPr>
            <a:spLocks noChangeShapeType="1"/>
          </p:cNvSpPr>
          <p:nvPr/>
        </p:nvSpPr>
        <p:spPr bwMode="auto">
          <a:xfrm>
            <a:off x="5029200" y="1905000"/>
            <a:ext cx="2514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5716588" y="1524000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2. IMSI</a:t>
            </a:r>
          </a:p>
        </p:txBody>
      </p:sp>
      <p:pic>
        <p:nvPicPr>
          <p:cNvPr id="160788" name="Picture 3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47800"/>
            <a:ext cx="2619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9" name="Picture 3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5575" y="15240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90" name="Picture 36" descr="Computers &amp; Technology 167.tiff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1593850"/>
            <a:ext cx="635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  <p:bldP spid="283655" grpId="0" animBg="1"/>
      <p:bldP spid="283656" grpId="0" autoUpdateAnimBg="0"/>
      <p:bldP spid="283657" grpId="0" animBg="1"/>
      <p:bldP spid="283658" grpId="0" autoUpdateAnimBg="0"/>
      <p:bldP spid="283659" grpId="0" animBg="1"/>
      <p:bldP spid="283660" grpId="0" autoUpdateAnimBg="0"/>
      <p:bldP spid="283662" grpId="0" animBg="1"/>
      <p:bldP spid="283663" grpId="0" autoUpdateAnimBg="0"/>
      <p:bldP spid="283675" grpId="0" animBg="1"/>
      <p:bldP spid="283676" grpId="0" autoUpdateAnimBg="0"/>
      <p:bldP spid="283677" grpId="0" animBg="1"/>
      <p:bldP spid="283678" grpId="0" autoUpdateAnimBg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6F98BD0-42BB-BB48-9D26-8FF909220A6E}" type="slidenum">
              <a:rPr lang="en-US" smtClean="0">
                <a:latin typeface="Times New Roman" charset="0"/>
              </a:rPr>
              <a:pPr/>
              <a:t>176</a:t>
            </a:fld>
            <a:endParaRPr lang="en-US">
              <a:latin typeface="Times New Roman" charset="0"/>
            </a:endParaRPr>
          </a:p>
        </p:txBody>
      </p:sp>
      <p:pic>
        <p:nvPicPr>
          <p:cNvPr id="161795" name="Picture 13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16002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Insecurity (1)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 used for </a:t>
            </a:r>
            <a:r>
              <a:rPr lang="en-US" sz="2800" dirty="0">
                <a:latin typeface="Times-Roman" charset="0"/>
              </a:rPr>
              <a:t>A3/A8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COMP128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by 160,000 chosen plaintexts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With SIM, can get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in 2 to 10 hours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between mobile and base station but </a:t>
            </a:r>
            <a:r>
              <a:rPr lang="en-US" sz="2800" b="1" dirty="0">
                <a:solidFill>
                  <a:schemeClr val="accent2"/>
                </a:solidFill>
              </a:rPr>
              <a:t>no encryption</a:t>
            </a:r>
            <a:r>
              <a:rPr lang="en-US" sz="2800" dirty="0"/>
              <a:t> from base station to base station controller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Often transmitted over microwave link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algorithm </a:t>
            </a:r>
            <a:r>
              <a:rPr lang="en-US" sz="2800" dirty="0">
                <a:latin typeface="Times-Roman" charset="0"/>
              </a:rPr>
              <a:t>A5/1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Broken with 2 seconds of known plaintext</a:t>
            </a:r>
          </a:p>
        </p:txBody>
      </p:sp>
      <p:sp>
        <p:nvSpPr>
          <p:cNvPr id="161798" name="Rectangle 5"/>
          <p:cNvSpPr>
            <a:spLocks noChangeArrowheads="1"/>
          </p:cNvSpPr>
          <p:nvPr/>
        </p:nvSpPr>
        <p:spPr bwMode="auto">
          <a:xfrm>
            <a:off x="7543800" y="2724150"/>
            <a:ext cx="1066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</p:txBody>
      </p:sp>
      <p:sp>
        <p:nvSpPr>
          <p:cNvPr id="161799" name="Rectangle 6"/>
          <p:cNvSpPr>
            <a:spLocks noChangeArrowheads="1"/>
          </p:cNvSpPr>
          <p:nvPr/>
        </p:nvSpPr>
        <p:spPr bwMode="auto">
          <a:xfrm>
            <a:off x="7612063" y="5080000"/>
            <a:ext cx="13795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Base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Station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Controller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7932738" y="3838575"/>
            <a:ext cx="64928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VLR</a:t>
            </a:r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7940675" y="3827463"/>
            <a:ext cx="6096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8466138" y="21336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8770938" y="2133600"/>
            <a:ext cx="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8542338" y="3962400"/>
            <a:ext cx="228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5" name="Picture 14" descr="computer 12.tif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1325" y="4343400"/>
            <a:ext cx="47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676BD95-C72D-1046-B6D0-1C282BD64516}" type="slidenum">
              <a:rPr lang="en-US" smtClean="0">
                <a:latin typeface="Times New Roman" charset="0"/>
              </a:rPr>
              <a:pPr/>
              <a:t>177</a:t>
            </a:fld>
            <a:endParaRPr lang="en-US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(2)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Attacks on SIM card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Optical Fault Induction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could attack SIM with a flashbulb to recover </a:t>
            </a:r>
            <a:r>
              <a:rPr lang="en-US" sz="2400" dirty="0" err="1">
                <a:latin typeface="Times-Roman" charset="0"/>
              </a:rPr>
              <a:t>Ki</a:t>
            </a:r>
            <a:endParaRPr lang="en-US" sz="2400" dirty="0"/>
          </a:p>
          <a:p>
            <a:pPr lvl="1" eaLnBrk="1" hangingPunct="1"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Partitioning Attacks</a:t>
            </a:r>
            <a:r>
              <a:rPr lang="en-US" sz="2400" dirty="0"/>
              <a:t>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using timing and power consumption, could recover </a:t>
            </a:r>
            <a:r>
              <a:rPr lang="en-US" sz="2400" dirty="0" err="1">
                <a:latin typeface="Times-Roman" charset="0"/>
              </a:rPr>
              <a:t>Ki</a:t>
            </a:r>
            <a:r>
              <a:rPr lang="en-US" sz="2400" dirty="0"/>
              <a:t> with only 8 adaptively chosen “plaintexts”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With possession of SIM, attacker could recover </a:t>
            </a:r>
            <a:r>
              <a:rPr lang="en-US" sz="2800" dirty="0" err="1">
                <a:latin typeface="Times-Roman" charset="0"/>
              </a:rPr>
              <a:t>Ki</a:t>
            </a:r>
            <a:r>
              <a:rPr lang="en-US" sz="2800" dirty="0"/>
              <a:t> in seconds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7DC0A1D-7B7A-EB45-AA61-76F3F1F1B1A6}" type="slidenum">
              <a:rPr lang="en-US" smtClean="0">
                <a:latin typeface="Times New Roman" charset="0"/>
              </a:rPr>
              <a:pPr/>
              <a:t>178</a:t>
            </a:fld>
            <a:endParaRPr lang="en-US">
              <a:latin typeface="Times New Roman" charset="0"/>
            </a:endParaRPr>
          </a:p>
        </p:txBody>
      </p:sp>
      <p:pic>
        <p:nvPicPr>
          <p:cNvPr id="163843" name="Picture 25" descr="Science Fiction 108.tiff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581400"/>
            <a:ext cx="911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GSM Insecurity (3)</a:t>
            </a:r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Fake base station</a:t>
            </a:r>
            <a:r>
              <a:rPr lang="en-US" sz="2800" dirty="0"/>
              <a:t> exploits two flaws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Encryption not automatic</a:t>
            </a:r>
          </a:p>
          <a:p>
            <a:pPr marL="914400" lvl="1" indent="-457200" eaLnBrk="1" hangingPunct="1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Base station not authenticated</a:t>
            </a:r>
          </a:p>
        </p:txBody>
      </p:sp>
      <p:sp>
        <p:nvSpPr>
          <p:cNvPr id="163846" name="Rectangle 5"/>
          <p:cNvSpPr>
            <a:spLocks noChangeArrowheads="1"/>
          </p:cNvSpPr>
          <p:nvPr/>
        </p:nvSpPr>
        <p:spPr bwMode="auto">
          <a:xfrm>
            <a:off x="762000" y="4462463"/>
            <a:ext cx="9731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Mobile</a:t>
            </a: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6838950" y="4610100"/>
            <a:ext cx="16954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/>
              <a:t>Base Station</a:t>
            </a:r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 flipH="1">
            <a:off x="1828800" y="3775075"/>
            <a:ext cx="20558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2449513" y="3379788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RAND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1828800" y="4222750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2476500" y="3852863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-Roman" charset="0"/>
              </a:rPr>
              <a:t>SRES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 flipV="1">
            <a:off x="1828800" y="4675188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53" name="Rectangle 14"/>
          <p:cNvSpPr>
            <a:spLocks noChangeArrowheads="1"/>
          </p:cNvSpPr>
          <p:nvPr/>
        </p:nvSpPr>
        <p:spPr bwMode="auto">
          <a:xfrm>
            <a:off x="3867150" y="4495800"/>
            <a:ext cx="1695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0"/>
              <a:t>Fake </a:t>
            </a:r>
          </a:p>
          <a:p>
            <a:pPr algn="ctr">
              <a:lnSpc>
                <a:spcPct val="80000"/>
              </a:lnSpc>
            </a:pPr>
            <a:r>
              <a:rPr lang="en-US" sz="2000" b="0"/>
              <a:t>Base Station</a:t>
            </a:r>
          </a:p>
        </p:txBody>
      </p:sp>
      <p:sp>
        <p:nvSpPr>
          <p:cNvPr id="286735" name="Rectangle 15"/>
          <p:cNvSpPr>
            <a:spLocks noChangeArrowheads="1"/>
          </p:cNvSpPr>
          <p:nvPr/>
        </p:nvSpPr>
        <p:spPr bwMode="auto">
          <a:xfrm>
            <a:off x="2603500" y="4278313"/>
            <a:ext cx="5207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No</a:t>
            </a:r>
            <a:endParaRPr lang="en-US" sz="2000" b="0">
              <a:latin typeface="Times-Roman" charset="0"/>
            </a:endParaRPr>
          </a:p>
        </p:txBody>
      </p:sp>
      <p:sp>
        <p:nvSpPr>
          <p:cNvPr id="286736" name="Rectangle 16"/>
          <p:cNvSpPr>
            <a:spLocks noChangeArrowheads="1"/>
          </p:cNvSpPr>
          <p:nvPr/>
        </p:nvSpPr>
        <p:spPr bwMode="auto">
          <a:xfrm>
            <a:off x="2209800" y="4629150"/>
            <a:ext cx="1433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encryption</a:t>
            </a:r>
          </a:p>
        </p:txBody>
      </p:sp>
      <p:sp>
        <p:nvSpPr>
          <p:cNvPr id="286737" name="Line 17"/>
          <p:cNvSpPr>
            <a:spLocks noChangeShapeType="1"/>
          </p:cNvSpPr>
          <p:nvPr/>
        </p:nvSpPr>
        <p:spPr bwMode="auto">
          <a:xfrm>
            <a:off x="5105400" y="4141788"/>
            <a:ext cx="1981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5541963" y="3733800"/>
            <a:ext cx="9350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Call to</a:t>
            </a:r>
          </a:p>
        </p:txBody>
      </p:sp>
      <p:sp>
        <p:nvSpPr>
          <p:cNvPr id="286739" name="Rectangle 19"/>
          <p:cNvSpPr>
            <a:spLocks noChangeArrowheads="1"/>
          </p:cNvSpPr>
          <p:nvPr/>
        </p:nvSpPr>
        <p:spPr bwMode="auto">
          <a:xfrm>
            <a:off x="5273675" y="4114800"/>
            <a:ext cx="15081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/>
              <a:t>destination</a:t>
            </a:r>
          </a:p>
        </p:txBody>
      </p:sp>
      <p:pic>
        <p:nvPicPr>
          <p:cNvPr id="28674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038600"/>
            <a:ext cx="381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1" name="Rectangle 21"/>
          <p:cNvSpPr>
            <a:spLocks noChangeArrowheads="1"/>
          </p:cNvSpPr>
          <p:nvPr/>
        </p:nvSpPr>
        <p:spPr bwMode="auto">
          <a:xfrm>
            <a:off x="685800" y="5410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dirty="0"/>
              <a:t> </a:t>
            </a:r>
            <a:r>
              <a:rPr lang="en-US" sz="2800" b="0" dirty="0"/>
              <a:t>GSM bill goes to fake base station!</a:t>
            </a:r>
          </a:p>
        </p:txBody>
      </p:sp>
      <p:pic>
        <p:nvPicPr>
          <p:cNvPr id="163861" name="Picture 24" descr="cell phone.tif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371850"/>
            <a:ext cx="2778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2" name="Picture 26" descr="Modern Space 11.tiff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2763" y="3429000"/>
            <a:ext cx="401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3" name="Picture 27" descr="Laptop computer L 1.tif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67188" y="3962400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8" grpId="0" animBg="1"/>
      <p:bldP spid="286729" grpId="0" autoUpdateAnimBg="0"/>
      <p:bldP spid="286730" grpId="0" animBg="1"/>
      <p:bldP spid="286731" grpId="0" autoUpdateAnimBg="0"/>
      <p:bldP spid="286732" grpId="0" animBg="1"/>
      <p:bldP spid="286735" grpId="0" autoUpdateAnimBg="0"/>
      <p:bldP spid="286736" grpId="0" autoUpdateAnimBg="0"/>
      <p:bldP spid="286737" grpId="0" animBg="1"/>
      <p:bldP spid="286738" grpId="0" autoUpdateAnimBg="0"/>
      <p:bldP spid="286739" grpId="0" autoUpdateAnimBg="0"/>
      <p:bldP spid="286741" grpId="0" autoUpdateAnimBg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0C532BF-A676-7A48-856C-67974F35B7CD}" type="slidenum">
              <a:rPr lang="en-US" smtClean="0">
                <a:latin typeface="Times New Roman" charset="0"/>
              </a:rPr>
              <a:pPr/>
              <a:t>179</a:t>
            </a:fld>
            <a:endParaRPr lang="en-US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GSM Insecurity (4)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Denial of service is possible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Jamming (always an issue in wireless)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Can replay triple: </a:t>
            </a:r>
            <a:r>
              <a:rPr lang="en-US" dirty="0">
                <a:latin typeface="Times-Roman" charset="0"/>
              </a:rPr>
              <a:t>(</a:t>
            </a:r>
            <a:r>
              <a:rPr lang="en-US" dirty="0" err="1">
                <a:latin typeface="Times-Roman" charset="0"/>
              </a:rPr>
              <a:t>RAND,XRES,Kc</a:t>
            </a:r>
            <a:r>
              <a:rPr lang="en-US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One compromised triple gives attacker a key </a:t>
            </a:r>
            <a:r>
              <a:rPr lang="en-US" dirty="0" err="1">
                <a:latin typeface="Times-Roman" charset="0"/>
              </a:rPr>
              <a:t>Kc</a:t>
            </a:r>
            <a:r>
              <a:rPr lang="en-US" dirty="0"/>
              <a:t> that is valid forever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No replay protection here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C8B4D5B-B6DF-9342-88B1-4B3D33CBDC03}" type="slidenum">
              <a:rPr lang="en-US" smtClean="0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Nonce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ensure freshness, can employ a </a:t>
            </a:r>
            <a:r>
              <a:rPr lang="en-US" sz="2800" b="1" dirty="0">
                <a:solidFill>
                  <a:schemeClr val="hlink"/>
                </a:solidFill>
              </a:rPr>
              <a:t>nonce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Nonce == </a:t>
            </a:r>
            <a:r>
              <a:rPr lang="en-US" sz="2400" b="1" dirty="0">
                <a:solidFill>
                  <a:schemeClr val="hlink"/>
                </a:solidFill>
              </a:rPr>
              <a:t>n</a:t>
            </a:r>
            <a:r>
              <a:rPr lang="en-US" sz="2400" dirty="0"/>
              <a:t>umber used </a:t>
            </a:r>
            <a:r>
              <a:rPr lang="en-US" sz="2400" b="1" dirty="0">
                <a:solidFill>
                  <a:schemeClr val="hlink"/>
                </a:solidFill>
              </a:rPr>
              <a:t>once</a:t>
            </a:r>
            <a:r>
              <a:rPr lang="en-US" sz="2400" dirty="0"/>
              <a:t> 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to use for </a:t>
            </a:r>
            <a:r>
              <a:rPr lang="en-US" sz="2800" dirty="0" err="1"/>
              <a:t>nonces</a:t>
            </a:r>
            <a:r>
              <a:rPr lang="en-US" sz="2800" dirty="0"/>
              <a:t>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what is the challenge?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should Alice do with the nonce?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That is, how to compute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can Bob verify the response?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Should we use passwords or keys?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17FB2A3-CC0E-4048-81B3-506C520F9E14}" type="slidenum">
              <a:rPr lang="en-US" smtClean="0">
                <a:latin typeface="Times New Roman" charset="0"/>
              </a:rPr>
              <a:pPr/>
              <a:t>180</a:t>
            </a:fld>
            <a:endParaRPr lang="en-US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GSM Conclusion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Did GSM achieve its goals?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Eliminate cloning? </a:t>
            </a:r>
            <a:r>
              <a:rPr lang="en-US" sz="2400" b="1" dirty="0">
                <a:solidFill>
                  <a:schemeClr val="accent2"/>
                </a:solidFill>
              </a:rPr>
              <a:t>Yes, as a practical matter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Make air interface as secure as PSTN? </a:t>
            </a:r>
            <a:r>
              <a:rPr lang="en-US" sz="2400" b="1" dirty="0">
                <a:solidFill>
                  <a:schemeClr val="accent2"/>
                </a:solidFill>
              </a:rPr>
              <a:t>Perhaps…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design goals were clearly too limited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weak crypto, SIM issues, fake base station, replay,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PSTN insecurities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tapping, active attack, passive attack (e.g., cordless phones),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GSM a (modest) security success?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1540BA8-594D-0D44-A5B0-99CD9A9AD4FB}" type="slidenum">
              <a:rPr lang="en-US" smtClean="0">
                <a:latin typeface="Times New Roman" charset="0"/>
              </a:rPr>
              <a:pPr/>
              <a:t>181</a:t>
            </a:fld>
            <a:endParaRPr lang="en-US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3rd Generation Partnership Project (3GPP)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security built on GSM (</a:t>
            </a:r>
            <a:r>
              <a:rPr lang="en-US" sz="2800" dirty="0" err="1"/>
              <a:t>in)security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3G fixed known GSM security problems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Integrity-protect signaling (such as “start encryption” command)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Keys (encryption/integrity) cannot be reused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Triples cannot be replayed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Strong encryption algorithm (</a:t>
            </a:r>
            <a:r>
              <a:rPr lang="en-US" sz="2400" dirty="0">
                <a:latin typeface="Times-Roman" charset="0"/>
              </a:rPr>
              <a:t>KASUMI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 extended to base station controller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42B4D68-F4F6-5A4E-BF9C-DE250EFAC8CF}" type="slidenum">
              <a:rPr lang="en-US" smtClean="0">
                <a:latin typeface="Times New Roman" charset="0"/>
              </a:rPr>
              <a:pPr/>
              <a:t>182</a:t>
            </a:fld>
            <a:endParaRPr lang="en-US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Protocols Summary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Generic authentication protocols</a:t>
            </a:r>
          </a:p>
          <a:p>
            <a:pPr lvl="1" eaLnBrk="1" hangingPunct="1"/>
            <a:r>
              <a:rPr lang="en-US" dirty="0"/>
              <a:t>Protocols are subtle!</a:t>
            </a:r>
          </a:p>
          <a:p>
            <a:pPr eaLnBrk="1" hangingPunct="1"/>
            <a:r>
              <a:rPr lang="en-US" dirty="0"/>
              <a:t>SSH</a:t>
            </a:r>
          </a:p>
          <a:p>
            <a:pPr eaLnBrk="1" hangingPunct="1"/>
            <a:r>
              <a:rPr lang="en-US" dirty="0"/>
              <a:t>SSL</a:t>
            </a:r>
          </a:p>
          <a:p>
            <a:pPr eaLnBrk="1" hangingPunct="1"/>
            <a:r>
              <a:rPr lang="en-US" dirty="0"/>
              <a:t>IPSec</a:t>
            </a:r>
          </a:p>
          <a:p>
            <a:pPr eaLnBrk="1" hangingPunct="1"/>
            <a:r>
              <a:rPr lang="en-US" dirty="0"/>
              <a:t>Kerberos</a:t>
            </a:r>
          </a:p>
          <a:p>
            <a:pPr eaLnBrk="1" hangingPunct="1"/>
            <a:r>
              <a:rPr lang="en-US" dirty="0"/>
              <a:t>Wireless: GSM and WEP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CD8FCE8-FF4B-2F4B-9A9D-63C1EC84BBD5}" type="slidenum">
              <a:rPr lang="en-US" smtClean="0">
                <a:latin typeface="Times New Roman" charset="0"/>
              </a:rPr>
              <a:pPr/>
              <a:t>183</a:t>
            </a:fld>
            <a:endParaRPr lang="en-US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Coming Attractions…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/>
              <a:t>Software and security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Software flaws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buffer overflow,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Malware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viruses, worms, etc.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Software reverse engineering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Digital rights management</a:t>
            </a:r>
          </a:p>
          <a:p>
            <a:pPr lvl="1" eaLnBrk="1" hangingPunct="1">
              <a:spcAft>
                <a:spcPts val="600"/>
              </a:spcAft>
            </a:pPr>
            <a:r>
              <a:rPr lang="en-US"/>
              <a:t>OS and security/NGSCB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F1DF2A4-A84C-4942-B5EB-6FAFA81BD12C}" type="slidenum">
              <a:rPr lang="en-US" smtClean="0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/>
              <a:t>Challenge-Response</a:t>
            </a: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762000" y="3733800"/>
            <a:ext cx="7750840" cy="234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Nonce is the </a:t>
            </a:r>
            <a:r>
              <a:rPr lang="en-US" sz="2800" dirty="0">
                <a:solidFill>
                  <a:schemeClr val="accent2"/>
                </a:solidFill>
              </a:rPr>
              <a:t>challenge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The hash is the </a:t>
            </a:r>
            <a:r>
              <a:rPr lang="en-US" sz="2800" dirty="0">
                <a:solidFill>
                  <a:schemeClr val="accent2"/>
                </a:solidFill>
              </a:rPr>
              <a:t>response</a:t>
            </a:r>
            <a:endParaRPr lang="en-US" sz="2800" b="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/>
              <a:t>Nonce prevents replay (ensures freshness)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Password is something Alice knows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Note: Bob must know Alice’s </a:t>
            </a:r>
            <a:r>
              <a:rPr lang="en-US" sz="2800" b="0" dirty="0" err="1"/>
              <a:t>pwd</a:t>
            </a:r>
            <a:r>
              <a:rPr lang="en-US" sz="2800" b="0" dirty="0"/>
              <a:t> to verify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75166-30B6-305E-7DB7-EADD399A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98600"/>
            <a:ext cx="59690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5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5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5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5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5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650F7F2-5650-794E-A8A2-8AFE9C8A1F8F}" type="slidenum">
              <a:rPr lang="en-US" smtClean="0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Protocol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Human protocols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the rules followed in human interactions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Example: Asking a question in class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Networking protocols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rules followed in networked communication systems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HTTP, FTP, etc.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 protocol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the (communication) rules followed in a security application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Examples: SSL, IPSec, Kerberos,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1D7BE4-3113-354A-811A-7433D700A0FD}" type="slidenum">
              <a:rPr lang="en-US" smtClean="0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219200"/>
          </a:xfrm>
        </p:spPr>
        <p:txBody>
          <a:bodyPr/>
          <a:lstStyle/>
          <a:p>
            <a:pPr eaLnBrk="1" hangingPunct="1"/>
            <a:r>
              <a:rPr lang="en-US" dirty="0"/>
              <a:t>Generic Challenge-Response</a:t>
            </a:r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2941638" y="5332413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6488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001000" cy="1676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practice, how to achieve this?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Hashed password works, but…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…encryption is much better here (why?)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2289D-F202-8809-A450-A580175A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5969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4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4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65F53B4-3BB3-B748-A879-72963F7927A3}" type="slidenum">
              <a:rPr lang="en-US" smtClean="0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Symmetric Key Notation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C = E(P,K)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800" dirty="0"/>
              <a:t>		 </a:t>
            </a:r>
            <a:r>
              <a:rPr lang="en-US" sz="2800" dirty="0">
                <a:latin typeface="Times-Roman" charset="0"/>
              </a:rPr>
              <a:t>P = D(C,K)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Here, we are concerned with attacks on protocols, </a:t>
            </a:r>
            <a:r>
              <a:rPr lang="en-US" sz="2800" b="1" i="1" dirty="0"/>
              <a:t>not</a:t>
            </a:r>
            <a:r>
              <a:rPr lang="en-US" sz="2800" b="1" baseline="-25000" dirty="0">
                <a:solidFill>
                  <a:srgbClr val="FF0000"/>
                </a:solidFill>
              </a:rPr>
              <a:t>  </a:t>
            </a:r>
            <a:r>
              <a:rPr lang="en-US" sz="2800" dirty="0"/>
              <a:t>attacks on cryptography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So, we assume crypto algorithms are secure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A155DB7-056E-BD48-BAD9-50B7DE719414}" type="slidenum">
              <a:rPr lang="en-US" smtClean="0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219200"/>
          </a:xfrm>
        </p:spPr>
        <p:txBody>
          <a:bodyPr/>
          <a:lstStyle/>
          <a:p>
            <a:pPr eaLnBrk="1" hangingPunct="1"/>
            <a:r>
              <a:rPr lang="en-US"/>
              <a:t>Authentication: Symmetric Key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Alice and Bob share symmetric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Key </a:t>
            </a:r>
            <a:r>
              <a:rPr lang="en-US" dirty="0">
                <a:latin typeface="Times-Roman" charset="0"/>
              </a:rPr>
              <a:t>K</a:t>
            </a:r>
            <a:r>
              <a:rPr lang="en-US" dirty="0"/>
              <a:t> known only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Authenticate by proving knowledge of shared symmetric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How to accomplish this?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Cannot reveal key, must not allow replay (or other) attack, must be verifiable, 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1F06E65-E67F-454D-ACA0-B918189F0124}" type="slidenum">
              <a:rPr lang="en-US" smtClean="0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371600"/>
          </a:xfrm>
        </p:spPr>
        <p:txBody>
          <a:bodyPr/>
          <a:lstStyle/>
          <a:p>
            <a:pPr eaLnBrk="1" hangingPunct="1"/>
            <a:r>
              <a:rPr lang="en-US" dirty="0"/>
              <a:t>Authenticate Alice Using Symmetric Key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85800" y="4441825"/>
            <a:ext cx="8045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Secure method for Bob to authenticate Alice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690563" y="4975225"/>
            <a:ext cx="6660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But, Alice does not authenticate Bob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85800" y="5508625"/>
            <a:ext cx="757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/>
              <a:t> So, can we achieve mutual authentication?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C5256-5DE9-A176-7F94-558A38C7A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82800"/>
            <a:ext cx="59690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9" grpId="0" autoUpdateAnimBg="0"/>
      <p:bldP spid="147470" grpId="0" autoUpdateAnimBg="0"/>
      <p:bldP spid="14747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F6F9AEC-F8BC-C549-A539-39F3AEE1E7B7}" type="slidenum">
              <a:rPr lang="en-US" smtClean="0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1295400"/>
          </a:xfrm>
        </p:spPr>
        <p:txBody>
          <a:bodyPr/>
          <a:lstStyle/>
          <a:p>
            <a:pPr eaLnBrk="1" hangingPunct="1"/>
            <a:r>
              <a:rPr lang="en-US"/>
              <a:t>Mutual Authentication?</a:t>
            </a:r>
          </a:p>
        </p:txBody>
      </p:sp>
      <p:sp>
        <p:nvSpPr>
          <p:cNvPr id="1894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What’s wrong with this picture?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“Alice” could be Trudy (or anybody else)!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E6B54-06C3-13E2-4B91-DA7E55C6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981200"/>
            <a:ext cx="59690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9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EF5A15F-9973-1344-A231-5A97359054E9}" type="slidenum">
              <a:rPr lang="en-US" smtClean="0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Since we have a secure one-way authentication protocol…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The obvious thing to do is to use the protocol twice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Bob to authenticate Alice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Once for Alice to authenticate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/>
              <a:t>This has got to work…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B6A2557-984A-104E-A52F-7967383C758D}" type="slidenum">
              <a:rPr lang="en-US" smtClean="0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447800"/>
          </a:xfrm>
        </p:spPr>
        <p:txBody>
          <a:bodyPr/>
          <a:lstStyle/>
          <a:p>
            <a:pPr eaLnBrk="1" hangingPunct="1"/>
            <a:r>
              <a:rPr lang="en-US" dirty="0"/>
              <a:t>Mutual Authentication</a:t>
            </a:r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3054350" y="5349875"/>
            <a:ext cx="184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b="0"/>
          </a:p>
        </p:txBody>
      </p:sp>
      <p:sp>
        <p:nvSpPr>
          <p:cNvPr id="1484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8486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This provides mutual authentication…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…or does it? Subject to </a:t>
            </a:r>
            <a:r>
              <a:rPr lang="en-US" sz="2800" b="1" dirty="0">
                <a:solidFill>
                  <a:srgbClr val="FF0000"/>
                </a:solidFill>
              </a:rPr>
              <a:t>reflection</a:t>
            </a:r>
            <a:r>
              <a:rPr lang="en-US" sz="2800" dirty="0"/>
              <a:t>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31B99D-C5DA-7641-0D31-E5DD28BC1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59690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FED73D7-43D2-634D-9865-0BDB37ABC813}" type="slidenum">
              <a:rPr lang="en-US" smtClean="0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/>
              <a:t>Mutual Authentication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8DC6D-E467-35D1-3CE6-8CD40D56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485900"/>
            <a:ext cx="599440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151E681-6A06-C443-9D0E-2D154E468186}" type="slidenum">
              <a:rPr lang="en-US" smtClean="0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Mutual Authentication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467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Our one-way authentication protocol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secure for mutual authentication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Protocols are subtle!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this case, “obvious” solution is not secure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Also, if assumptions or environment change, protocol may not be secure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This is a common source of security failure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example, Internet protocols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F8E220A-F740-CD4C-82FB-C343654F4E28}" type="slidenum">
              <a:rPr lang="en-US" smtClean="0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524000"/>
          </a:xfrm>
        </p:spPr>
        <p:txBody>
          <a:bodyPr/>
          <a:lstStyle/>
          <a:p>
            <a:pPr eaLnBrk="1" hangingPunct="1"/>
            <a:r>
              <a:rPr lang="en-US"/>
              <a:t>Symmetric Key Mutual Authentication</a:t>
            </a:r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06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these “insignificant” changes help?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Yes!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08B3D-5785-B198-1F67-77E85F74F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71700"/>
            <a:ext cx="59182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F13FED6-EB99-864F-AB08-A53EAD149F27}" type="slidenum">
              <a:rPr lang="en-US" smtClean="0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Protocols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Protocol flaws can be very </a:t>
            </a:r>
            <a:r>
              <a:rPr lang="en-US" b="1" i="1" dirty="0"/>
              <a:t>subtle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Several well-known security protocols have significant flaws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Including WEP, GSM, and IPSec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Implementation errors can also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IE implementation of SSL had a flaw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 easy to get protocols right…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C05B061-0880-7C44-9F32-98283B560785}" type="slidenum">
              <a:rPr lang="en-US" smtClean="0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 Notation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public key: </a:t>
            </a:r>
            <a:r>
              <a:rPr lang="en-US" sz="2800" dirty="0">
                <a:latin typeface="Times-Roman" charset="0"/>
              </a:rPr>
              <a:t>{</a:t>
            </a:r>
            <a:r>
              <a:rPr lang="en-US" sz="2800" dirty="0" err="1">
                <a:latin typeface="Times-Roman" charset="0"/>
              </a:rPr>
              <a:t>M}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Sign </a:t>
            </a:r>
            <a:r>
              <a:rPr lang="en-US" sz="2800" dirty="0">
                <a:latin typeface="Times-Roman" charset="0"/>
              </a:rPr>
              <a:t>M</a:t>
            </a:r>
            <a:r>
              <a:rPr lang="en-US" sz="2800" dirty="0"/>
              <a:t> with Alice’s private key: </a:t>
            </a:r>
            <a:r>
              <a:rPr lang="en-US" sz="2800" dirty="0">
                <a:latin typeface="Times-Roman" charset="0"/>
              </a:rPr>
              <a:t>[</a:t>
            </a:r>
            <a:r>
              <a:rPr lang="en-US" sz="2800" dirty="0" err="1">
                <a:latin typeface="Times-Roman" charset="0"/>
              </a:rPr>
              <a:t>M]</a:t>
            </a:r>
            <a:r>
              <a:rPr lang="en-US" sz="2800" baseline="-25000" dirty="0" err="1">
                <a:latin typeface="Times-Roman" charset="0"/>
              </a:rPr>
              <a:t>Alice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[{</a:t>
            </a:r>
            <a:r>
              <a:rPr lang="en-US" sz="2400" dirty="0" err="1">
                <a:latin typeface="Times-Roman" charset="0"/>
              </a:rPr>
              <a:t>M}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]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{[</a:t>
            </a:r>
            <a:r>
              <a:rPr lang="en-US" sz="2400" dirty="0" err="1">
                <a:latin typeface="Times-Roman" charset="0"/>
              </a:rPr>
              <a:t>M]</a:t>
            </a:r>
            <a:r>
              <a:rPr lang="en-US" sz="2400" baseline="-25000" dirty="0" err="1">
                <a:latin typeface="Times-Roman" charset="0"/>
              </a:rPr>
              <a:t>Alice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}</a:t>
            </a:r>
            <a:r>
              <a:rPr lang="en-US" sz="2400" baseline="-25000" dirty="0">
                <a:latin typeface="Times-Roman" charset="0"/>
              </a:rPr>
              <a:t>Alice</a:t>
            </a:r>
            <a:r>
              <a:rPr lang="en-US" sz="2400" dirty="0">
                <a:latin typeface="Times-Roman" charset="0"/>
              </a:rPr>
              <a:t> = M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Anybody</a:t>
            </a:r>
            <a:r>
              <a:rPr lang="en-US" sz="2800" dirty="0"/>
              <a:t> can use Alice’s </a:t>
            </a:r>
            <a:r>
              <a:rPr lang="en-US" sz="2800" b="1" dirty="0">
                <a:solidFill>
                  <a:schemeClr val="accent2"/>
                </a:solidFill>
              </a:rPr>
              <a:t>public key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 Only </a:t>
            </a:r>
            <a:r>
              <a:rPr lang="en-US" sz="2800" b="1" dirty="0">
                <a:solidFill>
                  <a:schemeClr val="accent2"/>
                </a:solidFill>
              </a:rPr>
              <a:t>Alice</a:t>
            </a:r>
            <a:r>
              <a:rPr lang="en-US" sz="2800" dirty="0"/>
              <a:t> can use her </a:t>
            </a:r>
            <a:r>
              <a:rPr lang="en-US" sz="2800" b="1" dirty="0">
                <a:solidFill>
                  <a:schemeClr val="accent2"/>
                </a:solidFill>
              </a:rPr>
              <a:t>private key</a:t>
            </a:r>
            <a:endParaRPr lang="en-US" sz="2800" baseline="-25000" dirty="0">
              <a:latin typeface="Times-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8187342-DE2D-494E-B41C-EDBD6DB745D4}" type="slidenum">
              <a:rPr lang="en-US" smtClean="0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848600" cy="1524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decrypt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dirty="0"/>
              <a:t>Prevent this by having two key pairs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9FA10-49CC-721D-6D06-72C6F8F8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8674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1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1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B066F28-EBD3-7343-9A67-80ABAC15EDEB}" type="slidenum">
              <a:rPr lang="en-US" smtClean="0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9248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get Alice to sign anything!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Same a previous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should have two key pairs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1F126-E189-8080-0A32-9A4E237B3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58674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9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9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9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C710F5C-E89D-984F-B871-614F76C03712}" type="slidenum">
              <a:rPr lang="en-US" smtClean="0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Keys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Generally, a bad idea to use the same key pair for encryption and signing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Instead, should have…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…one key pair for encryption/decryption and signing/verifying signatures…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…and a different key pair for authentication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6B0E3AD-2E5C-064E-B100-E918D3B21290}" type="slidenum">
              <a:rPr lang="en-US" smtClean="0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Session Key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Usually, a </a:t>
            </a:r>
            <a:r>
              <a:rPr lang="en-US" sz="2800" b="1" dirty="0">
                <a:solidFill>
                  <a:schemeClr val="accent2"/>
                </a:solidFill>
              </a:rPr>
              <a:t>session key</a:t>
            </a:r>
            <a:r>
              <a:rPr lang="en-US" sz="2800" dirty="0"/>
              <a:t> is required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 symmetric key for current session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Used for confidentiality and/or integrity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How to authenticate </a:t>
            </a:r>
            <a:r>
              <a:rPr lang="en-US" sz="2800" b="1" i="1" dirty="0"/>
              <a:t>and</a:t>
            </a:r>
            <a:r>
              <a:rPr lang="en-US" sz="2800" dirty="0"/>
              <a:t> establish a session key (i.e., shared symmetric key)?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authentication completed, Alice and Bob share a session key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cannot break the authentication…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</a:t>
            </a:r>
            <a:r>
              <a:rPr lang="en-US" sz="2400" b="1" i="1" dirty="0"/>
              <a:t>and </a:t>
            </a:r>
            <a:r>
              <a:rPr lang="en-US" sz="2400" dirty="0"/>
              <a:t>Trudy cannot determine the session key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7C74974-4B50-DB43-BB34-022DE07486F4}" type="slidenum">
              <a:rPr lang="en-US" smtClean="0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95400"/>
          </a:xfrm>
        </p:spPr>
        <p:txBody>
          <a:bodyPr/>
          <a:lstStyle/>
          <a:p>
            <a:pPr eaLnBrk="1" hangingPunct="1"/>
            <a:r>
              <a:rPr lang="en-US"/>
              <a:t>Authentication &amp; Session Key</a:t>
            </a:r>
          </a:p>
        </p:txBody>
      </p:sp>
      <p:sp>
        <p:nvSpPr>
          <p:cNvPr id="1689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077200" cy="2286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is authenticated and session key is secure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Alice’s “nonce”,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dirty="0"/>
              <a:t>, useless to authenticate Bob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The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is acting as Bob’s nonce to Alice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 mutual authentication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5C643-E5CD-395E-444A-FA5EDF64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87500"/>
            <a:ext cx="58674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8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8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F13A42A-63FA-B04B-B3A3-9E350EE3878E}" type="slidenum">
              <a:rPr lang="en-US" smtClean="0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7848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Mutual authentication (good),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 session key is not protected (very bad)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DC2D1-69CF-C7F6-981C-A39BA861B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2133600"/>
            <a:ext cx="58674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5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6703DA7-6915-CE47-80F2-05A09F99DEF1}" type="slidenum">
              <a:rPr lang="en-US" smtClean="0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566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7696200" cy="1524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Secure mutual auth. and session key?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No! It’s subject to subtle </a:t>
            </a:r>
            <a:r>
              <a:rPr lang="en-US" sz="2800" dirty="0" err="1"/>
              <a:t>MiM</a:t>
            </a:r>
            <a:r>
              <a:rPr lang="en-US" sz="2800" dirty="0"/>
              <a:t> attack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Homework (problem 4)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61431-A59A-E786-1A8E-F3881E9F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09800"/>
            <a:ext cx="58674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5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7D1F21A-EB74-EB4F-AD41-DC9B3D80DCE1}" type="slidenum">
              <a:rPr lang="en-US" smtClean="0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Public Key Authentication and Session Key</a:t>
            </a:r>
          </a:p>
        </p:txBody>
      </p:sp>
      <p:sp>
        <p:nvSpPr>
          <p:cNvPr id="1566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8001000" cy="1600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this secure?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Seems to be OK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see </a:t>
            </a:r>
            <a:r>
              <a:rPr lang="en-US" sz="2000" dirty="0">
                <a:latin typeface="Times-Roman" charset="0"/>
              </a:rPr>
              <a:t>{R, </a:t>
            </a:r>
            <a:r>
              <a:rPr lang="en-US" sz="2000" dirty="0" err="1">
                <a:latin typeface="Times-Roman" charset="0"/>
              </a:rPr>
              <a:t>K}</a:t>
            </a:r>
            <a:r>
              <a:rPr lang="en-US" sz="2000" baseline="-25000" dirty="0" err="1">
                <a:latin typeface="Times-Roman" charset="0"/>
              </a:rPr>
              <a:t>Alice</a:t>
            </a:r>
            <a:r>
              <a:rPr lang="en-US" sz="2400" dirty="0"/>
              <a:t> and </a:t>
            </a:r>
            <a:r>
              <a:rPr lang="en-US" sz="2000" dirty="0">
                <a:latin typeface="Times-Roman" charset="0"/>
              </a:rPr>
              <a:t>{R +1, </a:t>
            </a:r>
            <a:r>
              <a:rPr lang="en-US" sz="2000" dirty="0" err="1">
                <a:latin typeface="Times-Roman" charset="0"/>
              </a:rPr>
              <a:t>K}</a:t>
            </a:r>
            <a:r>
              <a:rPr lang="en-US" sz="2000" baseline="-25000" dirty="0" err="1">
                <a:latin typeface="Times-Roman" charset="0"/>
              </a:rPr>
              <a:t>Bob</a:t>
            </a:r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9FC7D-505D-6AF7-0B49-B178E284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33600"/>
            <a:ext cx="58674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6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6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87D2783-5F44-5B48-B21E-854672AB00B1}" type="slidenum">
              <a:rPr lang="en-US" smtClean="0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Timestamps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 timestamp </a:t>
            </a:r>
            <a:r>
              <a:rPr lang="en-US" sz="2800" dirty="0">
                <a:latin typeface="Times-Roman" charset="0"/>
              </a:rPr>
              <a:t>T</a:t>
            </a:r>
            <a:r>
              <a:rPr lang="en-US" sz="2800" dirty="0"/>
              <a:t> is derived from current time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can be used to prevent replay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Used in Kerberos, for example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Timestamps reduce number of </a:t>
            </a:r>
            <a:r>
              <a:rPr lang="en-US" sz="2800" dirty="0" err="1"/>
              <a:t>msgs</a:t>
            </a:r>
            <a:r>
              <a:rPr lang="en-US" sz="2800" dirty="0"/>
              <a:t> (good)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 challenge that both sides know in advance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“Time” is a security-critical parameter (bad)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Clocks not same and/or network delays, so must allow for </a:t>
            </a:r>
            <a:r>
              <a:rPr lang="en-US" sz="2400" b="1" dirty="0">
                <a:solidFill>
                  <a:schemeClr val="accent2"/>
                </a:solidFill>
              </a:rPr>
              <a:t>clock skew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/>
              <a:t> creates risk of replay</a:t>
            </a:r>
            <a:endParaRPr lang="en-US" sz="24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How much clock skew is enough?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6D1AB99-4E03-1C48-A10A-4E48531CF242}" type="slidenum">
              <a:rPr lang="en-US" smtClean="0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Ideal Security Protocol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4648200"/>
          </a:xfrm>
        </p:spPr>
        <p:txBody>
          <a:bodyPr/>
          <a:lstStyle/>
          <a:p>
            <a:pPr eaLnBrk="1" hangingPunct="1"/>
            <a:r>
              <a:rPr lang="en-US" sz="2800" dirty="0"/>
              <a:t>Must satisfy security requirements</a:t>
            </a:r>
          </a:p>
          <a:p>
            <a:pPr lvl="1" eaLnBrk="1" hangingPunct="1"/>
            <a:r>
              <a:rPr lang="en-US" sz="2400" dirty="0"/>
              <a:t>Requirements need to be precise</a:t>
            </a:r>
          </a:p>
          <a:p>
            <a:pPr eaLnBrk="1" hangingPunct="1"/>
            <a:r>
              <a:rPr lang="en-US" sz="2800" dirty="0"/>
              <a:t>Efficient</a:t>
            </a:r>
          </a:p>
          <a:p>
            <a:pPr lvl="1" eaLnBrk="1" hangingPunct="1"/>
            <a:r>
              <a:rPr lang="en-US" sz="2400" dirty="0"/>
              <a:t>Minimize computational requirement</a:t>
            </a:r>
          </a:p>
          <a:p>
            <a:pPr lvl="1" eaLnBrk="1" hangingPunct="1"/>
            <a:r>
              <a:rPr lang="en-US" sz="2400" dirty="0"/>
              <a:t>Minimize bandwidth usage, delays, etc.</a:t>
            </a:r>
          </a:p>
          <a:p>
            <a:pPr eaLnBrk="1" hangingPunct="1"/>
            <a:r>
              <a:rPr lang="en-US" sz="2800" dirty="0"/>
              <a:t>Robust</a:t>
            </a:r>
          </a:p>
          <a:p>
            <a:pPr lvl="1" eaLnBrk="1" hangingPunct="1"/>
            <a:r>
              <a:rPr lang="en-US" sz="2400" dirty="0"/>
              <a:t>Works when attacker tries to break it</a:t>
            </a:r>
          </a:p>
          <a:p>
            <a:pPr lvl="1" eaLnBrk="1" hangingPunct="1"/>
            <a:r>
              <a:rPr lang="en-US" sz="2400" dirty="0"/>
              <a:t>Works if environment changes (slightly)</a:t>
            </a:r>
          </a:p>
          <a:p>
            <a:pPr eaLnBrk="1" hangingPunct="1"/>
            <a:r>
              <a:rPr lang="en-US" sz="2800" dirty="0"/>
              <a:t>Easy to implement, easy to use, flexible…</a:t>
            </a:r>
          </a:p>
          <a:p>
            <a:pPr eaLnBrk="1" hangingPunct="1"/>
            <a:r>
              <a:rPr lang="en-US" sz="2800" dirty="0"/>
              <a:t>Difficult to satisfy all of these!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9085C68-CB0A-2A4E-AB58-46983AF0C12D}" type="slidenum">
              <a:rPr lang="en-US" smtClean="0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 </a:t>
            </a:r>
            <a:r>
              <a:rPr lang="en-US" dirty="0">
                <a:latin typeface="Times-Roman"/>
                <a:cs typeface="Times-Roman"/>
              </a:rPr>
              <a:t>T</a:t>
            </a:r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762000" y="41148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mutual authentication?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 secure?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Seems to be 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EBA53-C210-94DA-4FE2-9EBA7E27C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58547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7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6209DD3-4BFE-5843-A58D-F768C828AC04}" type="slidenum">
              <a:rPr lang="en-US" smtClean="0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 </a:t>
            </a:r>
            <a:r>
              <a:rPr lang="en-US" dirty="0">
                <a:latin typeface="Times-Roman"/>
                <a:cs typeface="Times-Roman"/>
              </a:rPr>
              <a:t>T</a:t>
            </a:r>
            <a:endParaRPr lang="en-US" dirty="0"/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762000" y="4114800"/>
            <a:ext cx="7696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Secure authentication and session key?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can use Alice’s public key to find</a:t>
            </a:r>
          </a:p>
          <a:p>
            <a:pPr marL="342900" indent="-342900">
              <a:spcAft>
                <a:spcPts val="600"/>
              </a:spcAft>
            </a:pPr>
            <a:r>
              <a:rPr lang="en-US" sz="2800" b="0" dirty="0"/>
              <a:t>     </a:t>
            </a:r>
            <a:r>
              <a:rPr lang="en-US" sz="2800" b="0" dirty="0">
                <a:solidFill>
                  <a:srgbClr val="FF0000"/>
                </a:solidFill>
                <a:latin typeface="Times-Roman" charset="0"/>
              </a:rPr>
              <a:t>{T, </a:t>
            </a:r>
            <a:r>
              <a:rPr lang="en-US" sz="2800" b="0" dirty="0" err="1">
                <a:solidFill>
                  <a:srgbClr val="FF0000"/>
                </a:solidFill>
                <a:latin typeface="Times-Roman" charset="0"/>
              </a:rPr>
              <a:t>K}</a:t>
            </a:r>
            <a:r>
              <a:rPr lang="en-US" sz="2800" b="0" baseline="-25000" dirty="0" err="1">
                <a:solidFill>
                  <a:srgbClr val="FF0000"/>
                </a:solidFill>
                <a:latin typeface="Times-Roman" charset="0"/>
              </a:rPr>
              <a:t>Bob</a:t>
            </a:r>
            <a:r>
              <a:rPr lang="en-US" sz="2800" b="0" dirty="0"/>
              <a:t> and then…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69FEB-A838-AF75-421B-A0132989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20900"/>
            <a:ext cx="58547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9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9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9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C5120CB-095F-624B-A457-FAA099EFB33D}" type="slidenum">
              <a:rPr lang="en-US" smtClean="0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 </a:t>
            </a:r>
            <a:r>
              <a:rPr lang="en-US" dirty="0">
                <a:latin typeface="Times-Roman"/>
                <a:cs typeface="Times-Roman"/>
              </a:rPr>
              <a:t>T</a:t>
            </a:r>
            <a:endParaRPr lang="en-US" dirty="0"/>
          </a:p>
        </p:txBody>
      </p:sp>
      <p:sp>
        <p:nvSpPr>
          <p:cNvPr id="160785" name="Rectangle 17"/>
          <p:cNvSpPr>
            <a:spLocks noChangeArrowheads="1"/>
          </p:cNvSpPr>
          <p:nvPr/>
        </p:nvSpPr>
        <p:spPr bwMode="auto">
          <a:xfrm>
            <a:off x="762000" y="44196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Trudy obtains Alice-Bob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chemeClr val="accent2"/>
                </a:solidFill>
              </a:rPr>
              <a:t>Note:</a:t>
            </a:r>
            <a:r>
              <a:rPr lang="en-US" sz="2800" b="0" dirty="0"/>
              <a:t> Trudy must act within clock skew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57C15-5C6F-A5C6-30A5-D0DB57FDB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97100"/>
            <a:ext cx="58547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0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0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AAE80780-4465-8D4B-96B1-878670A8BEC4}" type="slidenum">
              <a:rPr lang="en-US" smtClean="0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Public Key Authentication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nonce…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Sign and encrypt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hlink"/>
                </a:solidFill>
              </a:rPr>
              <a:t>Secure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Encrypt and sign with timestamp…</a:t>
            </a:r>
          </a:p>
          <a:p>
            <a:pPr lvl="1"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Insecure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Protocols can be subtle!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40FC728-F5F2-C74B-8CAC-FFA6B368D844}" type="slidenum">
              <a:rPr lang="en-US" smtClean="0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524000"/>
          </a:xfrm>
        </p:spPr>
        <p:txBody>
          <a:bodyPr/>
          <a:lstStyle/>
          <a:p>
            <a:pPr eaLnBrk="1" hangingPunct="1"/>
            <a:r>
              <a:rPr lang="en-US" dirty="0"/>
              <a:t>Public Key Authentication with Timestamp </a:t>
            </a:r>
            <a:r>
              <a:rPr lang="en-US" dirty="0">
                <a:latin typeface="Times-Roman"/>
                <a:cs typeface="Times-Roman"/>
              </a:rPr>
              <a:t>T</a:t>
            </a:r>
            <a:endParaRPr lang="en-US" dirty="0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62000" y="42672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Is this “encrypt and sign” secure?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95000"/>
              <a:buFontTx/>
              <a:buChar char="o"/>
            </a:pPr>
            <a:r>
              <a:rPr lang="en-US" b="0" dirty="0">
                <a:ea typeface="ＭＳ Ｐゴシック" charset="-128"/>
                <a:cs typeface="ＭＳ Ｐゴシック" charset="-128"/>
              </a:rPr>
              <a:t>Yes, seems to be OK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Does “sign and encrypt” also work 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6F4A7-25EE-ED46-66DE-B4F77E806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2209800"/>
            <a:ext cx="58547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1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1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1435E93-4999-F54B-9AD1-6434176EBE62}" type="slidenum">
              <a:rPr lang="en-US" smtClean="0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/>
              <a:t>Perfect Forward Secrecy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Consider this “issue”…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Alice encrypts message with shared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and sends </a:t>
            </a:r>
            <a:r>
              <a:rPr lang="en-US" sz="2400" dirty="0" err="1"/>
              <a:t>ciphertext</a:t>
            </a:r>
            <a:r>
              <a:rPr lang="en-US" sz="2400" dirty="0"/>
              <a:t> to Bob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Trudy records </a:t>
            </a:r>
            <a:r>
              <a:rPr lang="en-US" sz="2400" dirty="0" err="1"/>
              <a:t>ciphertext</a:t>
            </a:r>
            <a:r>
              <a:rPr lang="en-US" sz="2400" dirty="0"/>
              <a:t> and later attacks Alice’s (or Bob’s) computer to recover </a:t>
            </a:r>
            <a:r>
              <a:rPr lang="en-US" sz="2400" dirty="0">
                <a:latin typeface="Times-Roman" charset="0"/>
              </a:rPr>
              <a:t>K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Trudy decrypts recorded messages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Perfect forward secrecy (PFS): </a:t>
            </a:r>
            <a:r>
              <a:rPr lang="en-US" sz="2800" dirty="0"/>
              <a:t>Trudy cannot later decrypt recorded </a:t>
            </a:r>
            <a:r>
              <a:rPr lang="en-US" sz="2800" dirty="0" err="1"/>
              <a:t>ciphertext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Even if Trudy gets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dirty="0"/>
              <a:t> or other </a:t>
            </a:r>
            <a:r>
              <a:rPr lang="en-US" sz="2400" dirty="0" err="1"/>
              <a:t>secret(s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PFS possible?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3BC38E5-E604-C249-81C6-8C2B7E2071E0}" type="slidenum">
              <a:rPr lang="en-US" smtClean="0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3886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Suppose Alice and Bob share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For perfect forward secrecy, Alice and Bob cannot use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encrypt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Instead, they must use a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and forget it after it’s used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Alice and Bob agree on 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in a way that provides PFS?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6820F5E-8DE7-274D-970B-633404FB1611}" type="slidenum">
              <a:rPr lang="en-US" smtClean="0">
                <a:latin typeface="Times New Roman" charset="0"/>
              </a:rPr>
              <a:pPr/>
              <a:t>47</a:t>
            </a:fld>
            <a:endParaRPr lang="en-US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Naïve Session Key Protocol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038600"/>
            <a:ext cx="76962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 Trudy could record </a:t>
            </a:r>
            <a:r>
              <a:rPr lang="en-US" sz="2800" dirty="0">
                <a:latin typeface="Times-Roman" charset="0"/>
              </a:rPr>
              <a:t>E(K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, 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 If Trudy later gets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AB</a:t>
            </a:r>
            <a:r>
              <a:rPr lang="en-US" sz="2800" dirty="0"/>
              <a:t>, she can get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400" dirty="0"/>
              <a:t>Then Trudy can decrypt recorded messages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b="1" i="1" dirty="0"/>
              <a:t>No</a:t>
            </a:r>
            <a:r>
              <a:rPr lang="en-US" sz="2800" baseline="-25000" dirty="0"/>
              <a:t>  </a:t>
            </a:r>
            <a:r>
              <a:rPr lang="en-US" sz="2800" dirty="0"/>
              <a:t>perfect forward secrecy in this case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</a:pPr>
            <a:endParaRPr lang="en-US" sz="24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B56B9-7395-D87B-6894-27A928515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5867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9B5EB67-4534-E64C-80EC-39971A6AE0F6}" type="slidenum">
              <a:rPr lang="en-US" smtClean="0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We can use </a:t>
            </a:r>
            <a:r>
              <a:rPr lang="en-US" sz="2800" b="1" dirty="0" err="1">
                <a:solidFill>
                  <a:schemeClr val="hlink"/>
                </a:solidFill>
              </a:rPr>
              <a:t>Diffie</a:t>
            </a:r>
            <a:r>
              <a:rPr lang="en-US" sz="2800" b="1" dirty="0">
                <a:solidFill>
                  <a:schemeClr val="hlink"/>
                </a:solidFill>
              </a:rPr>
              <a:t>-Hellman</a:t>
            </a:r>
            <a:r>
              <a:rPr lang="en-US" sz="2800" dirty="0"/>
              <a:t> for PFS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Recall: public </a:t>
            </a:r>
            <a:r>
              <a:rPr lang="en-US" sz="2800" dirty="0" err="1">
                <a:latin typeface="Times-Roman" charset="0"/>
              </a:rPr>
              <a:t>g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85800" y="464820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But Diffie-Hellman is subject to </a:t>
            </a:r>
            <a:r>
              <a:rPr lang="en-US" sz="2800" b="0" dirty="0" err="1"/>
              <a:t>MiM</a:t>
            </a:r>
            <a:endParaRPr lang="en-US" sz="2800" b="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How to get PFS and prevent </a:t>
            </a:r>
            <a:r>
              <a:rPr lang="en-US" sz="2800" b="0" dirty="0" err="1"/>
              <a:t>MiM</a:t>
            </a:r>
            <a:r>
              <a:rPr lang="en-US" sz="2800" b="0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FC145-087F-51AD-5655-DED10B39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743200"/>
            <a:ext cx="5969000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12135E2-1C16-004C-9797-AF27DB76CAAD}" type="slidenum">
              <a:rPr lang="en-US" smtClean="0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Perfect Forward Secrecy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1534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Session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r>
              <a:rPr lang="en-US" sz="2800" dirty="0">
                <a:latin typeface="Times-Roman" charset="0"/>
              </a:rPr>
              <a:t> = g</a:t>
            </a:r>
            <a:r>
              <a:rPr lang="en-US" sz="2800" baseline="30000" dirty="0">
                <a:latin typeface="Times-Roman" charset="0"/>
              </a:rPr>
              <a:t>ab</a:t>
            </a:r>
            <a:r>
              <a:rPr lang="en-US" sz="2800" dirty="0">
                <a:latin typeface="Times-Roman" charset="0"/>
              </a:rPr>
              <a:t> mod </a:t>
            </a:r>
            <a:r>
              <a:rPr lang="en-US" sz="2800" dirty="0" err="1">
                <a:latin typeface="Times-Roman" charset="0"/>
              </a:rPr>
              <a:t>p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a</a:t>
            </a:r>
            <a:r>
              <a:rPr lang="en-US" sz="2800" dirty="0"/>
              <a:t>, Bob </a:t>
            </a:r>
            <a:r>
              <a:rPr lang="en-US" sz="2800" b="1" dirty="0"/>
              <a:t>forgets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b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This is known as </a:t>
            </a:r>
            <a:r>
              <a:rPr lang="en-US" sz="2800" b="1" dirty="0">
                <a:solidFill>
                  <a:schemeClr val="accent2"/>
                </a:solidFill>
              </a:rPr>
              <a:t>Ephemeral </a:t>
            </a:r>
            <a:r>
              <a:rPr lang="en-US" sz="2800" b="1" dirty="0" err="1">
                <a:solidFill>
                  <a:schemeClr val="accent2"/>
                </a:solidFill>
              </a:rPr>
              <a:t>Diffie</a:t>
            </a:r>
            <a:r>
              <a:rPr lang="en-US" sz="2800" b="1" dirty="0">
                <a:solidFill>
                  <a:schemeClr val="accent2"/>
                </a:solidFill>
              </a:rPr>
              <a:t>-Hellman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Neither Alice nor Bob can later recover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baseline="-250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Are there other ways to achieve PFS?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41805-CF8F-F512-9CB4-316453C8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7800"/>
            <a:ext cx="59817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Chapter 9: </a:t>
            </a:r>
            <a:br>
              <a:rPr lang="en-US" dirty="0"/>
            </a:br>
            <a:r>
              <a:rPr lang="en-US" dirty="0"/>
              <a:t>Simple Security Protocols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“I quite agree with you,” said the Duchess; “and the moral of that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is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‘Be what you would seem to be’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or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if you'd like it put more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simply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‘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Never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imagine yourself not to be</a:t>
            </a:r>
          </a:p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otherwise than what it might appear to others that what you were</a:t>
            </a:r>
          </a:p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or might have been was not otherwise than what you </a:t>
            </a:r>
          </a:p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had been would have appeared to them to be otherwise.’ ”</a:t>
            </a:r>
          </a:p>
          <a:p>
            <a:pPr algn="r">
              <a:buNone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Lewis Carroll,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Alice in Wonderland</a:t>
            </a:r>
          </a:p>
          <a:p>
            <a:pPr algn="r">
              <a:buFont typeface="Symbol" charset="2"/>
              <a:buChar char="¾"/>
            </a:pPr>
            <a:endParaRPr lang="en-US" sz="2000" i="1" dirty="0"/>
          </a:p>
          <a:p>
            <a:pPr algn="r">
              <a:buNone/>
            </a:pPr>
            <a:r>
              <a:rPr lang="en-US" sz="2400" dirty="0">
                <a:latin typeface="Times New Roman"/>
                <a:cs typeface="Times New Roman"/>
              </a:rPr>
              <a:t>Seek simplicity, and distrust it.</a:t>
            </a:r>
          </a:p>
          <a:p>
            <a:pPr algn="r">
              <a:buNone/>
            </a:pPr>
            <a:r>
              <a:rPr lang="en-US" sz="24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400" dirty="0">
                <a:latin typeface="Times New Roman"/>
                <a:cs typeface="Times New Roman"/>
              </a:rPr>
              <a:t> Alfred North Whitehead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2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E5DB0E7-5A7F-1A4C-A3B1-7ACD19EE3DFC}" type="slidenum">
              <a:rPr lang="en-US" smtClean="0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pPr eaLnBrk="1" hangingPunct="1"/>
            <a:r>
              <a:rPr lang="en-US"/>
              <a:t>Mutual Authentication, Session Key and PFS</a:t>
            </a:r>
          </a:p>
        </p:txBody>
      </p:sp>
      <p:sp>
        <p:nvSpPr>
          <p:cNvPr id="296976" name="Rectangle 16"/>
          <p:cNvSpPr>
            <a:spLocks noChangeArrowheads="1"/>
          </p:cNvSpPr>
          <p:nvPr/>
        </p:nvSpPr>
        <p:spPr bwMode="auto">
          <a:xfrm>
            <a:off x="609600" y="41910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Session key is </a:t>
            </a:r>
            <a:r>
              <a:rPr lang="en-US" sz="2800" b="0" dirty="0">
                <a:latin typeface="Times-Roman" charset="0"/>
              </a:rPr>
              <a:t>K = g</a:t>
            </a:r>
            <a:r>
              <a:rPr lang="en-US" sz="2800" b="0" baseline="30000" dirty="0">
                <a:latin typeface="Times-Roman" charset="0"/>
              </a:rPr>
              <a:t>ab</a:t>
            </a:r>
            <a:r>
              <a:rPr lang="en-US" sz="2800" b="0" dirty="0">
                <a:latin typeface="Times-Roman" charset="0"/>
              </a:rPr>
              <a:t> mod </a:t>
            </a:r>
            <a:r>
              <a:rPr lang="en-US" sz="2800" b="0" dirty="0" err="1">
                <a:latin typeface="Times-Roman" charset="0"/>
              </a:rPr>
              <a:t>p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Alice forgets </a:t>
            </a:r>
            <a:r>
              <a:rPr lang="en-US" sz="2800" b="0" dirty="0">
                <a:latin typeface="Times-Roman" charset="0"/>
              </a:rPr>
              <a:t>a</a:t>
            </a:r>
            <a:r>
              <a:rPr lang="en-US" sz="2800" b="0" dirty="0"/>
              <a:t> and Bob forgets </a:t>
            </a:r>
            <a:r>
              <a:rPr lang="en-US" sz="2800" b="0" dirty="0" err="1">
                <a:latin typeface="Times-Roman" charset="0"/>
              </a:rPr>
              <a:t>b</a:t>
            </a:r>
            <a:endParaRPr lang="en-US" sz="2800" b="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If Trudy later gets Bob’s and Alice’s secrets, she cannot recover session key </a:t>
            </a:r>
            <a:r>
              <a:rPr lang="en-US" sz="2800" b="0" dirty="0">
                <a:latin typeface="Times-Roman" charset="0"/>
              </a:rPr>
              <a:t>K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7A063-2BD3-826F-D771-D27D8913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9817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8377C1B-7493-234A-B263-6F3B50DCE975}" type="slidenum">
              <a:rPr lang="en-US" smtClean="0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“Authentication” and TCP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71E01DF-EC12-464C-BCFF-870BEA4D7FAA}" type="slidenum">
              <a:rPr lang="en-US" smtClean="0">
                <a:latin typeface="Times New Roman" charset="0"/>
              </a:rPr>
              <a:pPr/>
              <a:t>52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TCP-based Authentication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TCP not intended for use as an authentication protocol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But IP address in TCP connection may be (</a:t>
            </a:r>
            <a:r>
              <a:rPr lang="en-US" dirty="0" err="1"/>
              <a:t>mis)used</a:t>
            </a:r>
            <a:r>
              <a:rPr lang="en-US" dirty="0"/>
              <a:t> for authentication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Also, one mode of IPSec relies on IP address for authentication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69E0EDB-4906-3843-8A69-B081DAD0ECB7}" type="slidenum">
              <a:rPr lang="en-US" smtClean="0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TCP 3-way Handshake</a:t>
            </a:r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914400" y="3962400"/>
            <a:ext cx="68435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Initial sequence numbers: </a:t>
            </a:r>
            <a:r>
              <a:rPr lang="en-US" sz="2800" b="0" dirty="0">
                <a:latin typeface="Times-Roman" charset="0"/>
              </a:rPr>
              <a:t> a</a:t>
            </a:r>
            <a:r>
              <a:rPr lang="en-US" sz="2800" b="0" dirty="0"/>
              <a:t> and </a:t>
            </a:r>
            <a:r>
              <a:rPr lang="en-US" sz="2800" b="0" dirty="0">
                <a:latin typeface="Times-Roman" charset="0"/>
              </a:rPr>
              <a:t> b</a:t>
            </a:r>
            <a:r>
              <a:rPr lang="en-US" sz="2800" b="0" dirty="0"/>
              <a:t>  </a:t>
            </a:r>
          </a:p>
          <a:p>
            <a:pPr lvl="1">
              <a:spcAft>
                <a:spcPts val="1200"/>
              </a:spcAft>
              <a:buClr>
                <a:schemeClr val="accent2"/>
              </a:buClr>
              <a:buSzPct val="85000"/>
              <a:buFont typeface="Courier New"/>
              <a:buChar char="o"/>
            </a:pPr>
            <a:r>
              <a:rPr lang="en-US" sz="2800" b="0" dirty="0"/>
              <a:t> Supposed to be selected at random</a:t>
            </a:r>
            <a:endParaRPr lang="en-US" sz="2800" b="0" dirty="0">
              <a:latin typeface="Times-Roman" charset="0"/>
            </a:endParaRPr>
          </a:p>
          <a:p>
            <a:pPr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>
                <a:latin typeface="Times-Roman" charset="0"/>
              </a:rPr>
              <a:t> </a:t>
            </a:r>
            <a:r>
              <a:rPr lang="en-US" sz="2800" b="0" dirty="0"/>
              <a:t>If not, might have problems…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642DF-732D-F4BB-AC5C-98E525AB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676400"/>
            <a:ext cx="59817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 Regis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1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1B16A91-9823-9E48-8AB5-7F836FA543D3}" type="slidenum">
              <a:rPr lang="en-US" smtClean="0">
                <a:latin typeface="Times New Roman" charset="0"/>
              </a:rPr>
              <a:pPr/>
              <a:t>54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TCP Authentication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2BF03-C277-5FF3-BD51-C3BF9FEE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082800"/>
            <a:ext cx="58420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7E29668-C5CE-774D-8669-87E7A28F13C0}" type="slidenum">
              <a:rPr lang="en-US" smtClean="0">
                <a:latin typeface="Times New Roman" charset="0"/>
              </a:rPr>
              <a:pPr/>
              <a:t>55</a:t>
            </a:fld>
            <a:endParaRPr lang="en-US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pic>
        <p:nvPicPr>
          <p:cNvPr id="70660" name="Picture 3" descr="Untitled 0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31242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Untitled 1.jpg                                                 0007DDCBMacintosh HD                   B7464D7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1219200"/>
            <a:ext cx="30178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671513" y="4038600"/>
            <a:ext cx="3290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Random </a:t>
            </a:r>
            <a:r>
              <a:rPr lang="en-US" b="0" dirty="0">
                <a:latin typeface="Times-Roman" charset="0"/>
              </a:rPr>
              <a:t>SEQ</a:t>
            </a:r>
            <a:r>
              <a:rPr lang="en-US" b="0" dirty="0"/>
              <a:t> numbers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4800600" y="3810000"/>
            <a:ext cx="30702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Initial </a:t>
            </a:r>
            <a:r>
              <a:rPr lang="en-US" b="0" dirty="0">
                <a:latin typeface="Times-Roman" charset="0"/>
              </a:rPr>
              <a:t>SEQ numbers</a:t>
            </a:r>
            <a:endParaRPr lang="en-US" b="0" dirty="0"/>
          </a:p>
          <a:p>
            <a:pPr algn="ctr"/>
            <a:r>
              <a:rPr lang="en-US" b="0" dirty="0">
                <a:latin typeface="Times-Roman" charset="0"/>
              </a:rPr>
              <a:t>Mac OS X</a:t>
            </a:r>
            <a:endParaRPr lang="en-US" b="0" dirty="0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914400" y="4724400"/>
            <a:ext cx="7314823" cy="15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If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numbers not very random…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…possible to guess initial </a:t>
            </a:r>
            <a:r>
              <a:rPr lang="en-US" sz="2800" b="0" dirty="0">
                <a:latin typeface="Times-Roman" charset="0"/>
              </a:rPr>
              <a:t>SEQ</a:t>
            </a:r>
            <a:r>
              <a:rPr lang="en-US" sz="2800" b="0" dirty="0"/>
              <a:t> number…</a:t>
            </a:r>
          </a:p>
          <a:p>
            <a:pPr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sz="2800" b="0" dirty="0"/>
              <a:t> …and previous attack will succeed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0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0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utoUpdateAnimBg="0"/>
      <p:bldP spid="20992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A595786-96E0-E94F-A470-B44BA6148258}" type="slidenum">
              <a:rPr lang="en-US" smtClean="0">
                <a:latin typeface="Times New Roman" charset="0"/>
              </a:rPr>
              <a:pPr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TCP Authentication Attack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cannot see what Bob sends, but she can send packets to Bob, while posing as</a:t>
            </a:r>
            <a:r>
              <a:rPr lang="en-US" sz="2400" b="1" dirty="0">
                <a:solidFill>
                  <a:schemeClr val="accent2"/>
                </a:solidFill>
              </a:rPr>
              <a:t> Alice</a:t>
            </a:r>
            <a:endParaRPr lang="en-US" sz="2400" dirty="0"/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Trudy must prevent Alice from receiving Bob’s response (or else connection will terminate)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b="1" dirty="0">
                <a:solidFill>
                  <a:schemeClr val="accent2"/>
                </a:solidFill>
              </a:rPr>
              <a:t>password</a:t>
            </a:r>
            <a:r>
              <a:rPr lang="en-US" sz="2400" dirty="0"/>
              <a:t> (or other authentication) required, this attack fails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If TCP connection is relied on for authentication, then attack might succeed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Bad idea</a:t>
            </a:r>
            <a:r>
              <a:rPr lang="en-US" sz="2400" dirty="0"/>
              <a:t> to rely on TCP for authentication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013750F-42F9-014F-BDEC-9A2D72DD7218}" type="slidenum">
              <a:rPr lang="en-US" smtClean="0">
                <a:latin typeface="Times New Roman" charset="0"/>
              </a:rPr>
              <a:pPr/>
              <a:t>57</a:t>
            </a:fld>
            <a:endParaRPr lang="en-US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33B07B2-08AB-6D47-B27A-0C80F386C38C}" type="slidenum">
              <a:rPr lang="en-US" smtClean="0">
                <a:latin typeface="Times New Roman" charset="0"/>
              </a:rPr>
              <a:pPr/>
              <a:t>58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Zero Knowledge Proof (ZKP)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wants to prove that she knows a secret without revealing </a:t>
            </a:r>
            <a:r>
              <a:rPr lang="en-US" sz="2800" b="1" dirty="0">
                <a:solidFill>
                  <a:schemeClr val="accent2"/>
                </a:solidFill>
              </a:rPr>
              <a:t>any</a:t>
            </a:r>
            <a:r>
              <a:rPr lang="en-US" sz="2800" dirty="0"/>
              <a:t> info about it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must verify that Alice knows secret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But, Bob gains no information about the secret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Process is probabilistic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Bob can verify that Alice knows the secret to an arbitrarily high probability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An “interactive proof system”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59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knows secret phrase to open path between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(“open sarsaparilla”)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Can she convince Bob that she knows the secret without revealing phrase?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F837C-7D78-A3EA-DE10-1D3E8933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2057400"/>
            <a:ext cx="4064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AFACC2B-AB66-8448-B8BF-E9615B5D2CB9}" type="slidenum">
              <a:rPr lang="en-US" smtClean="0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Secure Entry to NSA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Insert badge into reader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chemeClr val="accent2"/>
                </a:solidFill>
              </a:rPr>
              <a:t>Yes?</a:t>
            </a:r>
            <a:r>
              <a:rPr lang="en-US"/>
              <a:t> Enter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/>
              <a:t>	</a:t>
            </a:r>
            <a:r>
              <a:rPr lang="en-US" b="1">
                <a:solidFill>
                  <a:srgbClr val="FF0000"/>
                </a:solidFill>
              </a:rPr>
              <a:t>No?</a:t>
            </a:r>
            <a:r>
              <a:rPr lang="en-US"/>
              <a:t> Get shot by security 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60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enters cave and goes to point </a:t>
            </a:r>
            <a:r>
              <a:rPr lang="en-US" sz="2800" dirty="0">
                <a:latin typeface="Times" pitchFamily="2" charset="0"/>
              </a:rPr>
              <a:t>Q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stays at entrance to cave (point </a:t>
            </a:r>
            <a:r>
              <a:rPr lang="en-US" sz="2800" dirty="0">
                <a:latin typeface="Times" pitchFamily="2" charset="0"/>
              </a:rPr>
              <a:t>P</a:t>
            </a:r>
            <a:r>
              <a:rPr lang="en-US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F837C-7D78-A3EA-DE10-1D3E8933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2057400"/>
            <a:ext cx="40640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1A322-39E4-2E42-A550-E06DB6FE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057400"/>
            <a:ext cx="3429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6EFCD-BE9F-E4DC-53D9-1DB5E378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3594100"/>
            <a:ext cx="342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86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61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Bob says “go!”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randomly picks a side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Either </a:t>
            </a:r>
            <a:r>
              <a:rPr lang="en-US" sz="2400" dirty="0">
                <a:latin typeface="Times" pitchFamily="2" charset="0"/>
              </a:rPr>
              <a:t>R </a:t>
            </a:r>
            <a:r>
              <a:rPr lang="en-US" sz="2400" dirty="0"/>
              <a:t>or </a:t>
            </a:r>
            <a:r>
              <a:rPr lang="en-US" sz="2400" dirty="0">
                <a:latin typeface="Times" pitchFamily="2" charset="0"/>
              </a:rPr>
              <a:t>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Suppose she chooses side </a:t>
            </a:r>
            <a:r>
              <a:rPr lang="en-US" sz="2800" dirty="0">
                <a:latin typeface="Times" pitchFamily="2" charset="0"/>
              </a:rPr>
              <a:t>R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F837C-7D78-A3EA-DE10-1D3E8933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2057400"/>
            <a:ext cx="40640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1A322-39E4-2E42-A550-E06DB6FE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2057400"/>
            <a:ext cx="3429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6EFCD-BE9F-E4DC-53D9-1DB5E378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267200"/>
            <a:ext cx="342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756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62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Bob moves to </a:t>
            </a:r>
            <a:r>
              <a:rPr lang="en-US" sz="2800" dirty="0">
                <a:latin typeface="Times" pitchFamily="2" charset="0"/>
              </a:rPr>
              <a:t>Q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Then Bob randomly choose </a:t>
            </a:r>
            <a:r>
              <a:rPr lang="en-US" sz="2800" dirty="0">
                <a:latin typeface="Times" pitchFamily="2" charset="0"/>
              </a:rPr>
              <a:t>R</a:t>
            </a:r>
            <a:r>
              <a:rPr lang="en-US" sz="2800" dirty="0"/>
              <a:t> or </a:t>
            </a:r>
            <a:r>
              <a:rPr lang="en-US" sz="2800" dirty="0">
                <a:latin typeface="Times" pitchFamily="2" charset="0"/>
              </a:rPr>
              <a:t>S</a:t>
            </a:r>
            <a:r>
              <a:rPr lang="en-US" sz="2800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tells Alice to come out from the side he selected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F837C-7D78-A3EA-DE10-1D3E8933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2057400"/>
            <a:ext cx="40640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1A322-39E4-2E42-A550-E06DB6FE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594100"/>
            <a:ext cx="3429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6EFCD-BE9F-E4DC-53D9-1DB5E378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267200"/>
            <a:ext cx="342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66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EC0B53B-C72D-2149-9DBA-8FEA494903B1}" type="slidenum">
              <a:rPr lang="en-US" smtClean="0">
                <a:latin typeface="Times New Roman" charset="0"/>
              </a:rPr>
              <a:pPr/>
              <a:t>63</a:t>
            </a:fld>
            <a:endParaRPr lang="en-US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Bob’s Cave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3886200" cy="4343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/>
              <a:t>In this case, if Bob choose </a:t>
            </a:r>
            <a:r>
              <a:rPr lang="en-US" sz="2400" dirty="0">
                <a:latin typeface="Times" pitchFamily="2" charset="0"/>
              </a:rPr>
              <a:t>S</a:t>
            </a:r>
            <a:r>
              <a:rPr lang="en-US" sz="2400" dirty="0"/>
              <a:t>, Alice must use the secret phrase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If Bob chooses </a:t>
            </a:r>
            <a:r>
              <a:rPr lang="en-US" sz="2400" dirty="0">
                <a:latin typeface="Times" pitchFamily="2" charset="0"/>
              </a:rPr>
              <a:t>R</a:t>
            </a:r>
            <a:r>
              <a:rPr lang="en-US" sz="2400" dirty="0"/>
              <a:t>, then Alice does not need to know secret phrase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Not knowing secret, Trudy could come out the correct side </a:t>
            </a:r>
            <a:r>
              <a:rPr lang="en-US" sz="2400" dirty="0">
                <a:latin typeface="Times" pitchFamily="2" charset="0"/>
              </a:rPr>
              <a:t>½</a:t>
            </a:r>
            <a:r>
              <a:rPr lang="en-US" sz="2400" dirty="0"/>
              <a:t> of the time!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F837C-7D78-A3EA-DE10-1D3E8933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2057400"/>
            <a:ext cx="40640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1A322-39E4-2E42-A550-E06DB6FEE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594100"/>
            <a:ext cx="3429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86EFCD-BE9F-E4DC-53D9-1DB5E378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267200"/>
            <a:ext cx="342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3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B92A-6144-8BFC-90D4-F6C8B894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Bob’s Cave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7936-6F64-C1E2-2A3B-9BE3A159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/>
              <a:t>We assume that Alice knows the secret phrase, and Trudy does not</a:t>
            </a:r>
          </a:p>
          <a:p>
            <a:pPr lvl="1"/>
            <a:r>
              <a:rPr lang="en-US" dirty="0"/>
              <a:t>Trudy can trick Bob with probability </a:t>
            </a:r>
            <a:r>
              <a:rPr lang="en-US" dirty="0">
                <a:latin typeface="Times" pitchFamily="2" charset="0"/>
              </a:rPr>
              <a:t>½</a:t>
            </a:r>
          </a:p>
          <a:p>
            <a:r>
              <a:rPr lang="en-US" dirty="0"/>
              <a:t>But, suppose that Bob repeats the protocol </a:t>
            </a:r>
            <a:r>
              <a:rPr lang="en-US" dirty="0">
                <a:latin typeface="Times" pitchFamily="2" charset="0"/>
              </a:rPr>
              <a:t>n</a:t>
            </a:r>
            <a:r>
              <a:rPr lang="en-US" dirty="0"/>
              <a:t> times</a:t>
            </a:r>
          </a:p>
          <a:p>
            <a:pPr lvl="1"/>
            <a:r>
              <a:rPr lang="en-US" dirty="0"/>
              <a:t>Then, Alice will come out the correct side every time</a:t>
            </a:r>
          </a:p>
          <a:p>
            <a:pPr lvl="1"/>
            <a:r>
              <a:rPr lang="en-US" dirty="0"/>
              <a:t>Trudy’s chance of of tricking Bob all </a:t>
            </a:r>
            <a:r>
              <a:rPr lang="en-US" dirty="0">
                <a:latin typeface="Times" pitchFamily="2" charset="0"/>
              </a:rPr>
              <a:t>n</a:t>
            </a:r>
            <a:r>
              <a:rPr lang="en-US" dirty="0"/>
              <a:t> times is only </a:t>
            </a:r>
            <a:r>
              <a:rPr lang="en-US" dirty="0">
                <a:latin typeface="Times" pitchFamily="2" charset="0"/>
              </a:rPr>
              <a:t>1/2</a:t>
            </a:r>
            <a:r>
              <a:rPr lang="en-US" baseline="30000" dirty="0">
                <a:latin typeface="Times" pitchFamily="2" charset="0"/>
              </a:rPr>
              <a:t>n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5F8D-6147-2893-3C60-374330499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64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169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BFBBEC7-549E-9942-9B56-33314FCD74D1}" type="slidenum">
              <a:rPr lang="en-US" smtClean="0">
                <a:latin typeface="Times New Roman" charset="0"/>
              </a:rPr>
              <a:pPr/>
              <a:t>65</a:t>
            </a:fld>
            <a:endParaRPr lang="en-US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 Protocol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Cave-based protocols are inconvenient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 we achieve same effect without the cave?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Finding square roots modulo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is difficult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Equivalent to factoring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Suppose </a:t>
            </a:r>
            <a:r>
              <a:rPr lang="en-US" sz="2800" dirty="0">
                <a:latin typeface="Times-Roman" charset="0"/>
              </a:rPr>
              <a:t>N = </a:t>
            </a:r>
            <a:r>
              <a:rPr lang="en-US" sz="2800" dirty="0" err="1">
                <a:latin typeface="Times-Roman" charset="0"/>
              </a:rPr>
              <a:t>pq</a:t>
            </a:r>
            <a:r>
              <a:rPr lang="en-US" sz="2800" dirty="0"/>
              <a:t>, where </a:t>
            </a:r>
            <a:r>
              <a:rPr lang="en-US" sz="2800" dirty="0" err="1">
                <a:latin typeface="Times-Roman" charset="0"/>
              </a:rPr>
              <a:t>p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q</a:t>
            </a:r>
            <a:r>
              <a:rPr lang="en-US" sz="2800" dirty="0"/>
              <a:t> prime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has a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are </a:t>
            </a:r>
            <a:r>
              <a:rPr lang="en-US" sz="2800" b="1" dirty="0">
                <a:solidFill>
                  <a:schemeClr val="accent2"/>
                </a:solidFill>
              </a:rPr>
              <a:t>public</a:t>
            </a:r>
            <a:r>
              <a:rPr lang="en-US" sz="2800" dirty="0"/>
              <a:t>,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chemeClr val="accent2"/>
                </a:solidFill>
              </a:rPr>
              <a:t>secret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must convince Bob that she knows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without revealing any information about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30060D4-9397-D44D-9E52-F5633B81D869}" type="slidenum">
              <a:rPr lang="en-US" smtClean="0">
                <a:latin typeface="Times New Roman" charset="0"/>
              </a:rPr>
              <a:pPr/>
              <a:t>66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2296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>
                <a:latin typeface="Times-Roman" charset="0"/>
              </a:rPr>
              <a:t>, </a:t>
            </a:r>
            <a:r>
              <a:rPr lang="en-US" sz="2800" dirty="0"/>
              <a:t>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 verifies: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y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=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x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  <a:sym typeface="Symbol" charset="2"/>
              </a:rPr>
              <a:t></a:t>
            </a:r>
            <a:r>
              <a:rPr lang="en-US" sz="2800" b="1" baseline="30000" dirty="0">
                <a:solidFill>
                  <a:schemeClr val="hlink"/>
                </a:solidFill>
                <a:latin typeface="Times-Roman" charset="0"/>
                <a:sym typeface="Symbol" charset="2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-Roman" charset="0"/>
              </a:rPr>
              <a:t>v</a:t>
            </a:r>
            <a:r>
              <a:rPr lang="en-US" sz="2800" b="1" baseline="30000" dirty="0" err="1">
                <a:solidFill>
                  <a:schemeClr val="hlink"/>
                </a:solidFill>
                <a:latin typeface="Times-Roman" charset="0"/>
              </a:rPr>
              <a:t>e</a:t>
            </a:r>
            <a:r>
              <a:rPr lang="en-US" sz="2800" b="1" dirty="0">
                <a:solidFill>
                  <a:schemeClr val="hlink"/>
                </a:solidFill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Note that 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2e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(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baseline="30000" dirty="0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5927B-EC12-47E1-4E56-533EB31D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765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675C1DCB-FC71-E144-900B-D7EAD985F503}" type="slidenum">
              <a:rPr lang="en-US" smtClean="0">
                <a:latin typeface="Times New Roman" charset="0"/>
              </a:rPr>
              <a:pPr/>
              <a:t>67</a:t>
            </a:fld>
            <a:endParaRPr lang="en-US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Fiat-Shamir: e = 1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1534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,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/>
              <a:t>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>
                <a:latin typeface="Times-Roman" charset="0"/>
                <a:sym typeface="Symbol" charset="2"/>
              </a:rPr>
              <a:t>=1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If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baseline="300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</a:t>
            </a:r>
            <a:r>
              <a:rPr lang="en-US" sz="28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then Bob accepts it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And Alice passes this iteration of the protocol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Note that Alice must know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in this case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88200-884A-1908-497A-ABC15C86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765800" cy="213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D4204-3D72-A21B-5E38-1ADE58DC3B7F}"/>
              </a:ext>
            </a:extLst>
          </p:cNvPr>
          <p:cNvSpPr txBox="1"/>
          <p:nvPr/>
        </p:nvSpPr>
        <p:spPr>
          <a:xfrm>
            <a:off x="4393116" y="1828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1240662-8457-0F46-9D2D-0111E7368917}" type="slidenum">
              <a:rPr lang="en-US" smtClean="0">
                <a:latin typeface="Times New Roman" charset="0"/>
              </a:rPr>
              <a:pPr/>
              <a:t>68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Fiat-Shamir: e = 0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924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Public:</a:t>
            </a:r>
            <a:r>
              <a:rPr lang="en-US" sz="2800" dirty="0"/>
              <a:t> Modulus </a:t>
            </a:r>
            <a:r>
              <a:rPr lang="en-US" sz="2800" dirty="0">
                <a:latin typeface="Times-Roman" charset="0"/>
              </a:rPr>
              <a:t>N</a:t>
            </a:r>
            <a:r>
              <a:rPr lang="en-US" sz="2800" dirty="0"/>
              <a:t> 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, 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>
                <a:latin typeface="Times-Roman" charset="0"/>
                <a:sym typeface="Symbol" charset="2"/>
              </a:rPr>
              <a:t>0</a:t>
            </a:r>
            <a:endParaRPr lang="en-US" sz="2800" dirty="0"/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Bob must checks whether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“Alice” does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need to know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in this case!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7155B-332F-B150-82F2-EBDF9FDA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765800" cy="213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F4F31-493B-129B-86B1-DD19DEA3C2FC}"/>
              </a:ext>
            </a:extLst>
          </p:cNvPr>
          <p:cNvSpPr txBox="1"/>
          <p:nvPr/>
        </p:nvSpPr>
        <p:spPr>
          <a:xfrm>
            <a:off x="4621716" y="20529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283EF-D56A-A068-1943-A263D1B60C1F}"/>
              </a:ext>
            </a:extLst>
          </p:cNvPr>
          <p:cNvSpPr txBox="1"/>
          <p:nvPr/>
        </p:nvSpPr>
        <p:spPr>
          <a:xfrm>
            <a:off x="4164516" y="2667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0DBA7D2-CE89-3E4C-B1B7-F396A29070CF}" type="slidenum">
              <a:rPr lang="en-US" smtClean="0">
                <a:latin typeface="Times New Roman" charset="0"/>
              </a:rPr>
              <a:pPr/>
              <a:t>69</a:t>
            </a:fld>
            <a:endParaRPr lang="en-US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4648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Public:</a:t>
            </a:r>
            <a:r>
              <a:rPr lang="en-US" sz="2800" dirty="0"/>
              <a:t> modulus</a:t>
            </a:r>
            <a:r>
              <a:rPr lang="en-US" sz="2800" dirty="0">
                <a:latin typeface="Times-Roman" charset="0"/>
              </a:rPr>
              <a:t> N</a:t>
            </a:r>
            <a:r>
              <a:rPr lang="en-US" sz="2800" dirty="0"/>
              <a:t> and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dirty="0">
                <a:latin typeface="Times-Roman" charset="0"/>
              </a:rPr>
              <a:t> = S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</a:rPr>
              <a:t>Secret:</a:t>
            </a:r>
            <a:r>
              <a:rPr lang="en-US" sz="2800" dirty="0"/>
              <a:t> Alice knows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selects random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chemeClr val="accent2"/>
                </a:solidFill>
              </a:rPr>
              <a:t>commits</a:t>
            </a:r>
            <a:r>
              <a:rPr lang="en-US" sz="2800" dirty="0"/>
              <a:t> to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by sending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800" dirty="0">
                <a:latin typeface="Times-Roman" charset="0"/>
              </a:rPr>
              <a:t> = 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to Bob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sends </a:t>
            </a:r>
            <a:r>
              <a:rPr lang="en-US" sz="2800" b="1" dirty="0">
                <a:solidFill>
                  <a:schemeClr val="accent2"/>
                </a:solidFill>
              </a:rPr>
              <a:t>challenge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>
                <a:sym typeface="Symbol" charset="2"/>
              </a:rPr>
              <a:t> to Alice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>
                <a:solidFill>
                  <a:schemeClr val="accent2"/>
                </a:solidFill>
              </a:rPr>
              <a:t>responds</a:t>
            </a:r>
            <a:r>
              <a:rPr lang="en-US" sz="2800" dirty="0"/>
              <a:t> with </a:t>
            </a:r>
            <a:r>
              <a:rPr lang="en-US" sz="2800" dirty="0" err="1">
                <a:latin typeface="Times-Roman" charset="0"/>
              </a:rPr>
              <a:t>y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S</a:t>
            </a:r>
            <a:r>
              <a:rPr lang="en-US" sz="2800" baseline="30000" dirty="0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Bob checks whether </a:t>
            </a:r>
            <a:r>
              <a:rPr lang="en-US" sz="2800" dirty="0">
                <a:latin typeface="Times-Roman" charset="0"/>
              </a:rPr>
              <a:t>y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800" dirty="0" err="1">
                <a:latin typeface="Times-Roman" charset="0"/>
              </a:rPr>
              <a:t>v</a:t>
            </a:r>
            <a:r>
              <a:rPr lang="en-US" sz="2800" baseline="300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 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Does this prove response is from Alice?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B988046-CE55-5044-A6B2-AD5376B68D3D}" type="slidenum">
              <a:rPr lang="en-US" smtClean="0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ATM Machine Protocol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" charset="0"/>
              <a:buAutoNum type="arabicPeriod"/>
            </a:pPr>
            <a:r>
              <a:rPr lang="en-US" dirty="0"/>
              <a:t>Insert ATM card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 dirty="0"/>
              <a:t>Enter PIN</a:t>
            </a:r>
          </a:p>
          <a:p>
            <a:pPr marL="609600" indent="-609600" eaLnBrk="1" hangingPunct="1">
              <a:buFont typeface="Times" charset="0"/>
              <a:buAutoNum type="arabicPeriod"/>
            </a:pPr>
            <a:r>
              <a:rPr lang="en-US" dirty="0"/>
              <a:t>Correct PIN?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accent2"/>
                </a:solidFill>
              </a:rPr>
              <a:t>Yes?</a:t>
            </a:r>
            <a:r>
              <a:rPr lang="en-US" dirty="0"/>
              <a:t> Conduct your transaction(s)</a:t>
            </a:r>
          </a:p>
          <a:p>
            <a:pPr marL="990600" lvl="1" indent="-533400" eaLnBrk="1" hangingPunct="1">
              <a:buFont typeface="Times" charset="0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No?</a:t>
            </a:r>
            <a:r>
              <a:rPr lang="en-US" dirty="0"/>
              <a:t> Machine eats card, account locked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620A76C-BE12-694F-94CB-6D70C50A84E5}" type="slidenum">
              <a:rPr lang="en-US" smtClean="0">
                <a:latin typeface="Times New Roman" charset="0"/>
              </a:rPr>
              <a:pPr/>
              <a:t>70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/>
              <a:t>Does Fiat-Shamir Work?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everyone follows protocol, math works: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Public: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dirty="0">
                <a:latin typeface="Times-Roman" charset="0"/>
              </a:rPr>
              <a:t> = S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Alice send to Bob: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x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and</a:t>
            </a:r>
            <a:r>
              <a:rPr lang="en-US" sz="2400" dirty="0">
                <a:latin typeface="Times-Roman" charset="0"/>
              </a:rPr>
              <a:t> y = 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baseline="30000" dirty="0">
                <a:latin typeface="Times-Roman" charset="0"/>
              </a:rPr>
              <a:t>e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  <a:endParaRPr lang="en-US" sz="2400" dirty="0">
              <a:latin typeface="Times-Roman" charset="0"/>
            </a:endParaRP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Bob verifies: </a:t>
            </a:r>
            <a:r>
              <a:rPr lang="en-US" sz="2400" dirty="0">
                <a:latin typeface="Times-Roman" charset="0"/>
              </a:rPr>
              <a:t>y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baseline="300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Can Trudy convince Bob she is Alice?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expects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0</a:t>
            </a:r>
            <a:r>
              <a:rPr lang="en-US" sz="2400" dirty="0"/>
              <a:t>, she follows the protocol: send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expects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, she sends </a:t>
            </a:r>
            <a:r>
              <a:rPr lang="en-US" sz="2400" dirty="0" err="1">
                <a:latin typeface="Times-Roman" charset="0"/>
              </a:rPr>
              <a:t>x</a:t>
            </a:r>
            <a:r>
              <a:rPr lang="en-US" sz="2400" dirty="0">
                <a:latin typeface="Times-Roman" charset="0"/>
              </a:rPr>
              <a:t> = r</a:t>
            </a:r>
            <a:r>
              <a:rPr lang="en-US" sz="2400" baseline="30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  <a:sym typeface="Symbol" charset="2"/>
              </a:rPr>
              <a:t>v</a:t>
            </a:r>
            <a:r>
              <a:rPr lang="en-US" sz="2400" baseline="30000" dirty="0">
                <a:latin typeface="Times-Roman" charset="0"/>
                <a:sym typeface="Symbol" charset="2"/>
              </a:rPr>
              <a:t></a:t>
            </a:r>
            <a:r>
              <a:rPr lang="en-US" sz="2400" baseline="30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/>
              <a:t>in </a:t>
            </a:r>
            <a:r>
              <a:rPr lang="en-US" sz="2400" dirty="0" err="1"/>
              <a:t>msg</a:t>
            </a:r>
            <a:r>
              <a:rPr lang="en-US" sz="2400" dirty="0"/>
              <a:t> 1 and </a:t>
            </a:r>
            <a:r>
              <a:rPr lang="en-US" sz="2400" dirty="0" err="1">
                <a:latin typeface="Times-Roman" charset="0"/>
              </a:rPr>
              <a:t>y</a:t>
            </a:r>
            <a:r>
              <a:rPr lang="en-US" sz="2400" dirty="0">
                <a:latin typeface="Times-Roman" charset="0"/>
              </a:rPr>
              <a:t> =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in </a:t>
            </a:r>
            <a:r>
              <a:rPr lang="en-US" sz="2400" dirty="0" err="1"/>
              <a:t>msg</a:t>
            </a:r>
            <a:r>
              <a:rPr lang="en-US" sz="2400" dirty="0"/>
              <a:t> 3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Bob chooses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at random, Trudy can only trick Bob with probability </a:t>
            </a:r>
            <a:r>
              <a:rPr lang="en-US" sz="2800" dirty="0">
                <a:latin typeface="Times-Roman" charset="0"/>
              </a:rPr>
              <a:t>1/2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907F01A-27AC-A442-B626-125A3BBA9CDA}" type="slidenum">
              <a:rPr lang="en-US" smtClean="0">
                <a:latin typeface="Times New Roman" charset="0"/>
              </a:rPr>
              <a:pPr/>
              <a:t>71</a:t>
            </a:fld>
            <a:endParaRPr lang="en-US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Fiat-Shamir Facts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Trudy can trick Bob with probability </a:t>
            </a:r>
            <a:r>
              <a:rPr lang="en-US" sz="2800" dirty="0">
                <a:latin typeface="Times-Roman" charset="0"/>
              </a:rPr>
              <a:t>1/2</a:t>
            </a:r>
            <a:r>
              <a:rPr lang="en-US" sz="2800" dirty="0"/>
              <a:t>, but…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…after </a:t>
            </a:r>
            <a:r>
              <a:rPr lang="en-US" sz="2400" dirty="0" err="1">
                <a:latin typeface="Times-Roman" charset="0"/>
              </a:rPr>
              <a:t>n</a:t>
            </a:r>
            <a:r>
              <a:rPr lang="en-US" sz="2400" dirty="0"/>
              <a:t> iterations, the probability that Trudy can convince Bob that she is Alice is only </a:t>
            </a:r>
            <a:r>
              <a:rPr lang="en-US" sz="2400" dirty="0">
                <a:latin typeface="Times-Roman" charset="0"/>
              </a:rPr>
              <a:t>1/2</a:t>
            </a:r>
            <a:r>
              <a:rPr lang="en-US" sz="2400" baseline="30000" dirty="0">
                <a:latin typeface="Times-Roman" charset="0"/>
              </a:rPr>
              <a:t>n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Like Bob’s cave protocol!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Bob’s </a:t>
            </a:r>
            <a:r>
              <a:rPr lang="en-US" sz="2800" dirty="0" err="1">
                <a:latin typeface="Times-Roman" charset="0"/>
              </a:rPr>
              <a:t>e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</a:t>
            </a:r>
            <a:r>
              <a:rPr lang="en-US" sz="2800" dirty="0">
                <a:latin typeface="Times-Roman" charset="0"/>
                <a:sym typeface="Symbol" charset="2"/>
              </a:rPr>
              <a:t> {0,1}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must</a:t>
            </a:r>
            <a:r>
              <a:rPr lang="en-US" sz="2800" dirty="0"/>
              <a:t> be unpredictable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Alice </a:t>
            </a:r>
            <a:r>
              <a:rPr lang="en-US" sz="2800" b="1" dirty="0">
                <a:solidFill>
                  <a:srgbClr val="FF0000"/>
                </a:solidFill>
              </a:rPr>
              <a:t>must</a:t>
            </a:r>
            <a:r>
              <a:rPr lang="en-US" sz="2800" dirty="0"/>
              <a:t> use new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each iteration, or else…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0</a:t>
            </a:r>
            <a:r>
              <a:rPr lang="en-US" sz="2400" dirty="0"/>
              <a:t>, Alice sends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, Alice sends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Anyone can find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given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and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mod 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84A207E-C7FC-2D41-A284-B7E2FCDCF920}" type="slidenum">
              <a:rPr lang="en-US" smtClean="0">
                <a:latin typeface="Times New Roman" charset="0"/>
              </a:rPr>
              <a:pPr/>
              <a:t>72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685800"/>
          </a:xfrm>
        </p:spPr>
        <p:txBody>
          <a:bodyPr/>
          <a:lstStyle/>
          <a:p>
            <a:pPr eaLnBrk="1" hangingPunct="1"/>
            <a:r>
              <a:rPr lang="en-US" dirty="0"/>
              <a:t>Fiat-Shamir Zero Knowledge?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“Zero knowledge” means that nobody learns </a:t>
            </a:r>
            <a:r>
              <a:rPr lang="en-US" sz="2800" b="1" i="1" dirty="0"/>
              <a:t>anything</a:t>
            </a:r>
            <a:r>
              <a:rPr lang="en-US" sz="2800" baseline="-25000" dirty="0"/>
              <a:t>  </a:t>
            </a:r>
            <a:r>
              <a:rPr lang="en-US" sz="2800" dirty="0"/>
              <a:t>about the secret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2"/>
                </a:solidFill>
              </a:rPr>
              <a:t>Public: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r>
              <a:rPr lang="en-US" sz="2400" dirty="0">
                <a:latin typeface="Times-Roman" charset="0"/>
              </a:rPr>
              <a:t> = S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endParaRPr lang="en-US" sz="24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 mod N</a:t>
            </a:r>
            <a:r>
              <a:rPr lang="en-US" sz="2400" dirty="0"/>
              <a:t> in message 1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Trudy sees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300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</a:t>
            </a:r>
            <a:r>
              <a:rPr lang="en-US" sz="2400" baseline="300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S mod N</a:t>
            </a:r>
            <a:r>
              <a:rPr lang="en-US" sz="2400" dirty="0"/>
              <a:t> in message 3 (if </a:t>
            </a:r>
            <a:r>
              <a:rPr lang="en-US" sz="2400" dirty="0" err="1">
                <a:latin typeface="Times-Roman" charset="0"/>
              </a:rPr>
              <a:t>e</a:t>
            </a:r>
            <a:r>
              <a:rPr lang="en-US" sz="2400" dirty="0">
                <a:latin typeface="Times-Roman" charset="0"/>
              </a:rPr>
              <a:t> = 1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If Trudy can find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r</a:t>
            </a:r>
            <a:r>
              <a:rPr lang="en-US" sz="2800" baseline="30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 mod N</a:t>
            </a:r>
            <a:r>
              <a:rPr lang="en-US" sz="2800" dirty="0"/>
              <a:t>, she gets </a:t>
            </a:r>
            <a:r>
              <a:rPr lang="en-US" sz="2800" dirty="0">
                <a:latin typeface="Times-Roman" charset="0"/>
              </a:rPr>
              <a:t>S</a:t>
            </a:r>
            <a:endParaRPr lang="en-US" sz="2800" dirty="0"/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But that requires modular square root calculation</a:t>
            </a:r>
          </a:p>
          <a:p>
            <a:pPr lvl="1"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400" dirty="0"/>
              <a:t>If Trudy could find modular square roots, she could get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from </a:t>
            </a:r>
            <a:r>
              <a:rPr lang="en-US" sz="2400" b="1" dirty="0">
                <a:solidFill>
                  <a:schemeClr val="accent2"/>
                </a:solidFill>
              </a:rPr>
              <a:t>public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v</a:t>
            </a:r>
            <a:endParaRPr lang="en-US" sz="2400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sz="2800" dirty="0"/>
              <a:t>Protocol does not seem to “help” to find </a:t>
            </a:r>
            <a:r>
              <a:rPr lang="en-US" sz="2800" dirty="0">
                <a:latin typeface="Times-Roman" charset="0"/>
              </a:rPr>
              <a:t>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682A89D-AD07-5943-A9E6-12394734EBBE}" type="slidenum">
              <a:rPr lang="en-US" smtClean="0">
                <a:latin typeface="Times New Roman" charset="0"/>
              </a:rPr>
              <a:pPr/>
              <a:t>73</a:t>
            </a:fld>
            <a:endParaRPr lang="en-US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848600" cy="990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/>
              <a:t>ZKP in the Real World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Public key certificates identify users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No anonymity if certificates sent in plaintext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offers a  way to authenticate without revealing identities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supported in </a:t>
            </a:r>
            <a:r>
              <a:rPr lang="en-US" sz="2800" dirty="0" err="1"/>
              <a:t>MS’s</a:t>
            </a:r>
            <a:r>
              <a:rPr lang="en-US" sz="2800" dirty="0"/>
              <a:t> Next Generation Secure Computing Base (NGSCB), where…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…ZKP used to authenticate software “without revealing machine identifying data”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ZKP is </a:t>
            </a:r>
            <a:r>
              <a:rPr lang="en-US" sz="2800" b="1" dirty="0">
                <a:solidFill>
                  <a:schemeClr val="accent2"/>
                </a:solidFill>
              </a:rPr>
              <a:t>not</a:t>
            </a:r>
            <a:r>
              <a:rPr lang="en-US" sz="2800" dirty="0"/>
              <a:t> just pointless mathematics!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A018AFA-7C75-A84B-8E2D-56C97EA2A0D4}" type="slidenum">
              <a:rPr lang="en-US" smtClean="0">
                <a:latin typeface="Times New Roman" charset="0"/>
              </a:rPr>
              <a:pPr/>
              <a:t>74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914400"/>
          </a:xfrm>
        </p:spPr>
        <p:txBody>
          <a:bodyPr/>
          <a:lstStyle/>
          <a:p>
            <a:pPr eaLnBrk="1" hangingPunct="1"/>
            <a:r>
              <a:rPr lang="en-US"/>
              <a:t>Best Authentication Protocol?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7244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/>
              <a:t>It depends on…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sensitivity of the application/data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delay that is tolerable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The cost (computation) that is tolerable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What crypto is supported (public key, symmetric key, …)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Whether mutual authentication is required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/>
              <a:t>Whether PFS, anonymity, etc., are concern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/>
              <a:t>…and possibly other factors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8E6F-7B9E-DE04-232A-18C1D87C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Tips for Analyzing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98BF-17CA-209F-7D37-5F24B623B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r>
              <a:rPr lang="en-US" dirty="0"/>
              <a:t>Put Trudy in place of Alice or Bob…</a:t>
            </a:r>
          </a:p>
          <a:p>
            <a:pPr lvl="1"/>
            <a:r>
              <a:rPr lang="en-US" dirty="0"/>
              <a:t>…and assume that Trudy cheats!</a:t>
            </a:r>
          </a:p>
          <a:p>
            <a:r>
              <a:rPr lang="en-US" dirty="0"/>
              <a:t>Consider various attack scenarios…</a:t>
            </a:r>
          </a:p>
          <a:p>
            <a:pPr lvl="1"/>
            <a:r>
              <a:rPr lang="en-US" dirty="0"/>
              <a:t>Replay attack</a:t>
            </a:r>
          </a:p>
          <a:p>
            <a:pPr lvl="1"/>
            <a:r>
              <a:rPr lang="en-US" dirty="0"/>
              <a:t>Reflection attack</a:t>
            </a:r>
          </a:p>
          <a:p>
            <a:pPr lvl="1"/>
            <a:r>
              <a:rPr lang="en-US" dirty="0"/>
              <a:t>Replacement attack</a:t>
            </a:r>
          </a:p>
          <a:p>
            <a:pPr lvl="1"/>
            <a:r>
              <a:rPr lang="en-US" dirty="0"/>
              <a:t>Man-in-the-middle attacks</a:t>
            </a:r>
          </a:p>
          <a:p>
            <a:r>
              <a:rPr lang="en-US" dirty="0"/>
              <a:t>Combinations of these are possible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83768-C73E-CC03-6F18-8E9F48C43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75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727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C8BE-BD6F-6A29-1F0D-A9698394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/>
              <a:t>Replay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DF77-FC03-01F5-8174-050CD9BEC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Prevented by nonce or timestamp</a:t>
            </a:r>
          </a:p>
          <a:p>
            <a:pPr lvl="1"/>
            <a:r>
              <a:rPr lang="en-US" dirty="0"/>
              <a:t>But, must be used correctly!</a:t>
            </a:r>
          </a:p>
          <a:p>
            <a:r>
              <a:rPr lang="en-US" dirty="0"/>
              <a:t>Nonce: Alice cannot challenge herself</a:t>
            </a:r>
          </a:p>
          <a:p>
            <a:pPr lvl="1"/>
            <a:r>
              <a:rPr lang="en-US" dirty="0"/>
              <a:t>Ditto for Bob</a:t>
            </a:r>
          </a:p>
          <a:p>
            <a:r>
              <a:rPr lang="en-US" dirty="0"/>
              <a:t>Timestamps: We ignore cases that </a:t>
            </a:r>
            <a:r>
              <a:rPr lang="en-US" b="1" i="1" dirty="0"/>
              <a:t>only</a:t>
            </a:r>
            <a:r>
              <a:rPr lang="en-US" baseline="-25000" dirty="0"/>
              <a:t>  </a:t>
            </a:r>
            <a:r>
              <a:rPr lang="en-US" dirty="0"/>
              <a:t>involve replay within clock skew</a:t>
            </a:r>
          </a:p>
          <a:p>
            <a:pPr lvl="1"/>
            <a:r>
              <a:rPr lang="en-US" dirty="0"/>
              <a:t>But, if combined with something else, then it is a valid attack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72752-EBB3-2498-4899-8209DEDA8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76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400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4125-A76F-7C99-1EBA-8792087E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F355-4D31-F8B3-203C-7E8E06AF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Trudy gets Bob/Alice to do something that Alice/Bob is supposed to do</a:t>
            </a:r>
          </a:p>
          <a:p>
            <a:r>
              <a:rPr lang="en-US" dirty="0"/>
              <a:t>Generally, we want Alice and Bob to do different things</a:t>
            </a:r>
          </a:p>
          <a:p>
            <a:r>
              <a:rPr lang="en-US" dirty="0"/>
              <a:t>If Alice and Bob do the same thing, look closely for reflection attacks</a:t>
            </a:r>
          </a:p>
          <a:p>
            <a:r>
              <a:rPr lang="en-US" dirty="0"/>
              <a:t>We have seen examples of this…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72AD1-7E4E-F9D6-81B2-CA47970CA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77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33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FAAF-F2EB-E1AD-41A8-7D330A4D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C091-574C-9308-C6E9-080D0432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Trudy might try replacing (part of) a message in a protocol</a:t>
            </a:r>
          </a:p>
          <a:p>
            <a:r>
              <a:rPr lang="en-US" dirty="0"/>
              <a:t>Consider this example…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10FA7-4D2A-C5E1-4BD0-C508DA1B1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78</a:t>
            </a:fld>
            <a:endParaRPr lang="en-US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15349E-E1C7-1A5F-54DD-D60FBDF59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3784600"/>
            <a:ext cx="5765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0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FAAF-F2EB-E1AD-41A8-7D330A4D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Replacement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C091-574C-9308-C6E9-080D0432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Trudy could try to replay first message (claiming to be Alice)</a:t>
            </a:r>
          </a:p>
          <a:p>
            <a:pPr lvl="1"/>
            <a:r>
              <a:rPr lang="en-US" dirty="0"/>
              <a:t>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E(R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/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E(K,K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/>
              <a:t>swapped</a:t>
            </a:r>
          </a:p>
          <a:p>
            <a:r>
              <a:rPr lang="en-US" dirty="0"/>
              <a:t>How to prevent such attacks?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10FA7-4D2A-C5E1-4BD0-C508DA1B12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79</a:t>
            </a:fld>
            <a:endParaRPr lang="en-US">
              <a:latin typeface="Times New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15349E-E1C7-1A5F-54DD-D60FBDF59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1371600"/>
            <a:ext cx="57658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E7A703CA-3CBC-B14E-8F89-03DBBDA2B569}" type="slidenum">
              <a:rPr lang="en-US" smtClean="0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Identify Friend or Foe (IFF)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F1BF5-6D7A-0F3F-7F2A-AB87D6BA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324100"/>
            <a:ext cx="52451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31C5-304B-37F6-9143-E500EAB4F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1412-6491-7FF7-95F9-660A7EE73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assume that Trudy can always be “in the middle” of a protocol</a:t>
            </a:r>
          </a:p>
          <a:p>
            <a:pPr lvl="1"/>
            <a:r>
              <a:rPr lang="en-US" dirty="0"/>
              <a:t>It is only a </a:t>
            </a:r>
            <a:r>
              <a:rPr lang="en-US" dirty="0" err="1"/>
              <a:t>MiM</a:t>
            </a:r>
            <a:r>
              <a:rPr lang="en-US" dirty="0"/>
              <a:t> </a:t>
            </a:r>
            <a:r>
              <a:rPr lang="en-US" i="1" dirty="0"/>
              <a:t>attack</a:t>
            </a:r>
            <a:r>
              <a:rPr lang="en-US" dirty="0"/>
              <a:t> </a:t>
            </a:r>
            <a:r>
              <a:rPr lang="en-US" baseline="-25000" dirty="0"/>
              <a:t> </a:t>
            </a:r>
            <a:r>
              <a:rPr lang="en-US" dirty="0"/>
              <a:t>if Trudy breaks the authentication or gets session key</a:t>
            </a:r>
          </a:p>
          <a:p>
            <a:pPr lvl="1"/>
            <a:r>
              <a:rPr lang="en-US" dirty="0"/>
              <a:t>Trudy simply passing messages back and forth does not constitute an attack</a:t>
            </a:r>
          </a:p>
          <a:p>
            <a:r>
              <a:rPr lang="en-US" dirty="0"/>
              <a:t>We have seen a couple examples of </a:t>
            </a:r>
            <a:r>
              <a:rPr lang="en-US" dirty="0" err="1"/>
              <a:t>MiM</a:t>
            </a:r>
            <a:r>
              <a:rPr lang="en-US" dirty="0"/>
              <a:t>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DB8E6-5E14-A457-3977-8E3167E65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80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03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Chapter 10: </a:t>
            </a:r>
            <a:br>
              <a:rPr lang="en-US" dirty="0"/>
            </a:br>
            <a:r>
              <a:rPr lang="en-US" dirty="0"/>
              <a:t>Real-World Protocols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None/>
            </a:pPr>
            <a:r>
              <a:rPr lang="en-US" sz="2000" dirty="0"/>
              <a:t>	</a:t>
            </a:r>
            <a:r>
              <a:rPr lang="en-US" sz="2000" dirty="0">
                <a:latin typeface="Times New Roman"/>
                <a:cs typeface="Times New Roman"/>
              </a:rPr>
              <a:t>The wire protocol guys don't worry about security because that's really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a network protocol problem. The network protocol guys don't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worry about it because, really, it's an application problem.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The application guys don't worry about it because, after all,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they can just use the IP address and trust the network.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		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Marcus J. </a:t>
            </a:r>
            <a:r>
              <a:rPr lang="en-US" sz="2000" dirty="0" err="1">
                <a:latin typeface="Times New Roman"/>
                <a:cs typeface="Times New Roman"/>
              </a:rPr>
              <a:t>Ranum</a:t>
            </a:r>
            <a:endParaRPr lang="en-US" sz="2000" dirty="0">
              <a:latin typeface="Times New Roman"/>
              <a:cs typeface="Times New Roman"/>
            </a:endParaRPr>
          </a:p>
          <a:p>
            <a:pPr algn="r">
              <a:buNone/>
            </a:pPr>
            <a:endParaRPr lang="en-US" sz="2000" dirty="0">
              <a:latin typeface="Times New Roman"/>
              <a:cs typeface="Times New Roman"/>
            </a:endParaRP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	In the real world, nothing happens at the right place at the right time. 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It is the job of journalists and historians to correct that.</a:t>
            </a:r>
          </a:p>
          <a:p>
            <a:pPr algn="r">
              <a:buNone/>
            </a:pPr>
            <a:r>
              <a:rPr lang="en-US" sz="2000" dirty="0">
                <a:latin typeface="Times New Roman"/>
                <a:cs typeface="Times New Roman"/>
              </a:rPr>
              <a:t>		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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Mark Twain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2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Access Control                                                                                                  </a:t>
            </a:r>
            <a:fld id="{C20D8DFE-4F81-B54F-8DE4-394E9A60B123}" type="slidenum">
              <a:rPr lang="en-US" smtClean="0">
                <a:latin typeface="Times New Roman" charset="0"/>
              </a:rPr>
              <a:pPr>
                <a:defRPr/>
              </a:pPr>
              <a:t>81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56490051-40C1-3342-81EE-2A199745F4CB}" type="slidenum">
              <a:rPr lang="en-US" smtClean="0">
                <a:latin typeface="Times New Roman" charset="0"/>
              </a:rPr>
              <a:pPr/>
              <a:t>82</a:t>
            </a:fld>
            <a:endParaRPr lang="en-US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Real-World Protocols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Next, we look at real protocols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SSH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relatively simple &amp; useful protocol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SSL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practical security on the Web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IPSec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security at the IP layer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Kerberos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symmetric key, single sign-on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WEP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>
                <a:sym typeface="Symbol" charset="2"/>
              </a:rPr>
              <a:t> “Swiss cheese” of security protocols</a:t>
            </a:r>
            <a:endParaRPr lang="en-US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GSM </a:t>
            </a:r>
            <a:r>
              <a:rPr lang="en-US" dirty="0" err="1">
                <a:sym typeface="Symbol" charset="2"/>
              </a:rPr>
              <a:t></a:t>
            </a:r>
            <a:r>
              <a:rPr lang="en-US" dirty="0"/>
              <a:t> mobile phone (</a:t>
            </a:r>
            <a:r>
              <a:rPr lang="en-US" dirty="0" err="1"/>
              <a:t>in)security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dirty="0"/>
              <a:t>Secure Shell (SSH)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83</a:t>
            </a:fld>
            <a:endParaRPr lang="en-US">
              <a:latin typeface="Times New Roman" charset="0"/>
            </a:endParaRPr>
          </a:p>
        </p:txBody>
      </p:sp>
      <p:pic>
        <p:nvPicPr>
          <p:cNvPr id="5" name="Picture 4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971" cy="1447799"/>
          </a:xfrm>
          <a:prstGeom prst="rect">
            <a:avLst/>
          </a:prstGeom>
        </p:spPr>
      </p:pic>
      <p:pic>
        <p:nvPicPr>
          <p:cNvPr id="6" name="Picture 5" descr="she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0"/>
            <a:ext cx="1240971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Creates a “secure tunnel”</a:t>
            </a:r>
          </a:p>
          <a:p>
            <a:r>
              <a:rPr lang="en-US" dirty="0"/>
              <a:t>Insecure command sent thru SSH “tunnel” are then secure</a:t>
            </a:r>
          </a:p>
          <a:p>
            <a:r>
              <a:rPr lang="en-US" dirty="0"/>
              <a:t>SSH used with things like </a:t>
            </a:r>
            <a:r>
              <a:rPr lang="en-US" dirty="0">
                <a:latin typeface="Times New Roman"/>
                <a:cs typeface="Times New Roman"/>
              </a:rPr>
              <a:t>rlogin</a:t>
            </a:r>
          </a:p>
          <a:p>
            <a:pPr lvl="1"/>
            <a:r>
              <a:rPr lang="en-US" dirty="0"/>
              <a:t>Why is </a:t>
            </a:r>
            <a:r>
              <a:rPr lang="en-US" dirty="0">
                <a:latin typeface="Times New Roman"/>
                <a:cs typeface="Times New Roman"/>
              </a:rPr>
              <a:t>rlogin</a:t>
            </a:r>
            <a:r>
              <a:rPr lang="en-US" dirty="0"/>
              <a:t> insecure without SSH?</a:t>
            </a:r>
          </a:p>
          <a:p>
            <a:pPr lvl="1"/>
            <a:r>
              <a:rPr lang="en-US" dirty="0"/>
              <a:t>Why is </a:t>
            </a:r>
            <a:r>
              <a:rPr lang="en-US" dirty="0">
                <a:latin typeface="Times New Roman"/>
                <a:cs typeface="Times New Roman"/>
              </a:rPr>
              <a:t>rlogin</a:t>
            </a:r>
            <a:r>
              <a:rPr lang="en-US" dirty="0"/>
              <a:t> secure with SSH?</a:t>
            </a:r>
          </a:p>
          <a:p>
            <a:r>
              <a:rPr lang="en-US" dirty="0"/>
              <a:t>SSH is a relatively simple protocol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SSH authentication can be based on</a:t>
            </a:r>
          </a:p>
          <a:p>
            <a:pPr lvl="1"/>
            <a:r>
              <a:rPr lang="en-US" dirty="0"/>
              <a:t>Public keys, or</a:t>
            </a:r>
          </a:p>
          <a:p>
            <a:pPr lvl="1"/>
            <a:r>
              <a:rPr lang="en-US" dirty="0"/>
              <a:t>Digital certificates, or</a:t>
            </a:r>
          </a:p>
          <a:p>
            <a:pPr lvl="1"/>
            <a:r>
              <a:rPr lang="en-US" dirty="0"/>
              <a:t>Passwords</a:t>
            </a:r>
          </a:p>
          <a:p>
            <a:r>
              <a:rPr lang="en-US" dirty="0"/>
              <a:t>Here, we consider </a:t>
            </a:r>
            <a:r>
              <a:rPr lang="en-US" b="1" i="1" dirty="0"/>
              <a:t>certificate</a:t>
            </a:r>
            <a:r>
              <a:rPr lang="en-US" b="1" i="1" baseline="-25000" dirty="0"/>
              <a:t>  </a:t>
            </a:r>
            <a:r>
              <a:rPr lang="en-US" dirty="0"/>
              <a:t>mode</a:t>
            </a:r>
          </a:p>
          <a:p>
            <a:pPr lvl="1"/>
            <a:r>
              <a:rPr lang="en-US" dirty="0"/>
              <a:t>For other modes, see the homework</a:t>
            </a:r>
          </a:p>
          <a:p>
            <a:r>
              <a:rPr lang="en-US" dirty="0"/>
              <a:t>We consider slightly simplified SSH…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/>
              <a:t>Simplified SSH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>
                <a:latin typeface="New Times Roman"/>
                <a:cs typeface="New Times Roman"/>
              </a:rPr>
              <a:t>CP = “crypto proposed”, and CS = “crypto selected”</a:t>
            </a:r>
          </a:p>
          <a:p>
            <a:r>
              <a:rPr lang="en-US" sz="2400" dirty="0">
                <a:latin typeface="New Times Roman"/>
                <a:cs typeface="New Times Roman"/>
              </a:rPr>
              <a:t>H = </a:t>
            </a:r>
            <a:r>
              <a:rPr lang="en-US" sz="2400" dirty="0" err="1">
                <a:latin typeface="New Times Roman"/>
                <a:cs typeface="New Times Roman"/>
              </a:rPr>
              <a:t>h(Alice,Bob,CP,CS,R</a:t>
            </a:r>
            <a:r>
              <a:rPr lang="en-US" sz="2400" baseline="-25000" dirty="0" err="1">
                <a:latin typeface="New Times Roman"/>
                <a:cs typeface="New Times Roman"/>
              </a:rPr>
              <a:t>A</a:t>
            </a:r>
            <a:r>
              <a:rPr lang="en-US" sz="2400" dirty="0" err="1">
                <a:latin typeface="New Times Roman"/>
                <a:cs typeface="New Times Roman"/>
              </a:rPr>
              <a:t>,R</a:t>
            </a:r>
            <a:r>
              <a:rPr lang="en-US" sz="2400" baseline="-25000" dirty="0" err="1">
                <a:latin typeface="New Times Roman"/>
                <a:cs typeface="New Times Roman"/>
              </a:rPr>
              <a:t>B</a:t>
            </a:r>
            <a:r>
              <a:rPr lang="en-US" sz="2400" dirty="0" err="1">
                <a:latin typeface="New Times Roman"/>
                <a:cs typeface="New Times Roman"/>
              </a:rPr>
              <a:t>,g</a:t>
            </a:r>
            <a:r>
              <a:rPr lang="en-US" sz="2400" baseline="30000" dirty="0" err="1">
                <a:latin typeface="New Times Roman"/>
                <a:cs typeface="New Times Roman"/>
              </a:rPr>
              <a:t>a</a:t>
            </a:r>
            <a:r>
              <a:rPr lang="en-US" sz="2400" dirty="0">
                <a:latin typeface="New Times Roman"/>
                <a:cs typeface="New Times Roman"/>
              </a:rPr>
              <a:t> mod </a:t>
            </a:r>
            <a:r>
              <a:rPr lang="en-US" sz="2400" dirty="0" err="1">
                <a:latin typeface="New Times Roman"/>
                <a:cs typeface="New Times Roman"/>
              </a:rPr>
              <a:t>p,g</a:t>
            </a:r>
            <a:r>
              <a:rPr lang="en-US" sz="2400" baseline="30000" dirty="0" err="1">
                <a:latin typeface="New Times Roman"/>
                <a:cs typeface="New Times Roman"/>
              </a:rPr>
              <a:t>b</a:t>
            </a:r>
            <a:r>
              <a:rPr lang="en-US" sz="2400" dirty="0">
                <a:latin typeface="New Times Roman"/>
                <a:cs typeface="New Times Roman"/>
              </a:rPr>
              <a:t> mod </a:t>
            </a:r>
            <a:r>
              <a:rPr lang="en-US" sz="2400" dirty="0" err="1">
                <a:latin typeface="New Times Roman"/>
                <a:cs typeface="New Times Roman"/>
              </a:rPr>
              <a:t>p,g</a:t>
            </a:r>
            <a:r>
              <a:rPr lang="en-US" sz="2400" baseline="30000" dirty="0" err="1">
                <a:latin typeface="New Times Roman"/>
                <a:cs typeface="New Times Roman"/>
              </a:rPr>
              <a:t>ab</a:t>
            </a:r>
            <a:r>
              <a:rPr lang="en-US" sz="2400" dirty="0">
                <a:latin typeface="New Times Roman"/>
                <a:cs typeface="New Times Roman"/>
              </a:rPr>
              <a:t> mod </a:t>
            </a:r>
            <a:r>
              <a:rPr lang="en-US" sz="2400" dirty="0" err="1">
                <a:latin typeface="New Times Roman"/>
                <a:cs typeface="New Times Roman"/>
              </a:rPr>
              <a:t>p</a:t>
            </a:r>
            <a:r>
              <a:rPr lang="en-US" sz="2400" dirty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>
                <a:latin typeface="New Times Roman"/>
                <a:cs typeface="New Times Roman"/>
              </a:rPr>
              <a:t>S</a:t>
            </a:r>
            <a:r>
              <a:rPr lang="en-US" sz="2400" baseline="-25000" dirty="0">
                <a:latin typeface="New Times Roman"/>
                <a:cs typeface="New Times Roman"/>
              </a:rPr>
              <a:t>B</a:t>
            </a:r>
            <a:r>
              <a:rPr lang="en-US" sz="2400" dirty="0">
                <a:latin typeface="New Times Roman"/>
                <a:cs typeface="New Times Roman"/>
              </a:rPr>
              <a:t> = [</a:t>
            </a:r>
            <a:r>
              <a:rPr lang="en-US" sz="2400" dirty="0" err="1">
                <a:latin typeface="New Times Roman"/>
                <a:cs typeface="New Times Roman"/>
              </a:rPr>
              <a:t>H]</a:t>
            </a:r>
            <a:r>
              <a:rPr lang="en-US" sz="2400" baseline="-25000" dirty="0" err="1">
                <a:latin typeface="New Times Roman"/>
                <a:cs typeface="New Times Roman"/>
              </a:rPr>
              <a:t>Bob</a:t>
            </a:r>
            <a:endParaRPr lang="en-US" sz="2400" dirty="0">
              <a:latin typeface="New Times Roman"/>
              <a:cs typeface="New Times Roman"/>
            </a:endParaRPr>
          </a:p>
          <a:p>
            <a:r>
              <a:rPr lang="en-US" sz="2400" dirty="0">
                <a:latin typeface="New Times Roman"/>
                <a:cs typeface="New Times Roman"/>
              </a:rPr>
              <a:t>S</a:t>
            </a:r>
            <a:r>
              <a:rPr lang="en-US" sz="2400" baseline="-25000" dirty="0">
                <a:latin typeface="New Times Roman"/>
                <a:cs typeface="New Times Roman"/>
              </a:rPr>
              <a:t>A</a:t>
            </a:r>
            <a:r>
              <a:rPr lang="en-US" sz="2400" dirty="0">
                <a:latin typeface="New Times Roman"/>
                <a:cs typeface="New Times Roman"/>
              </a:rPr>
              <a:t> = [H, Alice, </a:t>
            </a:r>
            <a:r>
              <a:rPr lang="en-US" sz="2400" dirty="0" err="1">
                <a:latin typeface="New Times Roman"/>
                <a:cs typeface="New Times Roman"/>
              </a:rPr>
              <a:t>certificate</a:t>
            </a:r>
            <a:r>
              <a:rPr lang="en-US" sz="2400" baseline="-25000" dirty="0" err="1">
                <a:latin typeface="New Times Roman"/>
                <a:cs typeface="New Times Roman"/>
              </a:rPr>
              <a:t>A</a:t>
            </a:r>
            <a:r>
              <a:rPr lang="en-US" sz="2400" dirty="0" err="1">
                <a:latin typeface="New Times Roman"/>
                <a:cs typeface="New Times Roman"/>
              </a:rPr>
              <a:t>]</a:t>
            </a:r>
            <a:r>
              <a:rPr lang="en-US" sz="2400" baseline="-25000" dirty="0" err="1">
                <a:latin typeface="New Times Roman"/>
                <a:cs typeface="New Times Roman"/>
              </a:rPr>
              <a:t>Alice</a:t>
            </a:r>
            <a:endParaRPr lang="en-US" sz="2400" dirty="0">
              <a:latin typeface="New Times Roman"/>
              <a:cs typeface="New Times Roman"/>
            </a:endParaRPr>
          </a:p>
          <a:p>
            <a:r>
              <a:rPr lang="en-US" sz="2400" dirty="0">
                <a:latin typeface="New Times Roman"/>
                <a:cs typeface="New Times Roman"/>
              </a:rPr>
              <a:t>K = g</a:t>
            </a:r>
            <a:r>
              <a:rPr lang="en-US" sz="2400" baseline="30000" dirty="0">
                <a:latin typeface="New Times Roman"/>
                <a:cs typeface="New Times Roman"/>
              </a:rPr>
              <a:t>ab</a:t>
            </a:r>
            <a:r>
              <a:rPr lang="en-US" sz="2400" dirty="0">
                <a:latin typeface="New Times Roman"/>
                <a:cs typeface="New Times Roman"/>
              </a:rPr>
              <a:t> mod </a:t>
            </a:r>
            <a:r>
              <a:rPr lang="en-US" sz="2400" dirty="0" err="1">
                <a:latin typeface="New Times Roman"/>
                <a:cs typeface="New Times Roman"/>
              </a:rPr>
              <a:t>p</a:t>
            </a:r>
            <a:endParaRPr lang="en-US" sz="2400" dirty="0">
              <a:latin typeface="New Times Roman"/>
              <a:cs typeface="New Times Roman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86</a:t>
            </a:fld>
            <a:endParaRPr lang="en-US">
              <a:latin typeface="Times New Roman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D6FF2C-5B01-BADC-3588-C8695E7E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447800"/>
            <a:ext cx="5740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err="1"/>
              <a:t>MiM</a:t>
            </a:r>
            <a:r>
              <a:rPr lang="en-US" dirty="0"/>
              <a:t> Attack on SSH?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686800" cy="2209800"/>
          </a:xfrm>
        </p:spPr>
        <p:txBody>
          <a:bodyPr/>
          <a:lstStyle/>
          <a:p>
            <a:r>
              <a:rPr lang="en-US" sz="2400" dirty="0">
                <a:cs typeface="New Times Roman"/>
              </a:rPr>
              <a:t>Where does this attack fail?</a:t>
            </a:r>
          </a:p>
          <a:p>
            <a:r>
              <a:rPr lang="en-US" sz="2400" dirty="0">
                <a:cs typeface="New Times Roman"/>
              </a:rPr>
              <a:t>Alice computes</a:t>
            </a:r>
          </a:p>
          <a:p>
            <a:pPr lvl="1">
              <a:buNone/>
            </a:pPr>
            <a:r>
              <a:rPr lang="en-US" sz="2000" dirty="0">
                <a:latin typeface="New Times Roman"/>
                <a:cs typeface="New Times Roman"/>
              </a:rPr>
              <a:t>H</a:t>
            </a:r>
            <a:r>
              <a:rPr lang="en-US" sz="2000" baseline="-25000" dirty="0">
                <a:latin typeface="New Times Roman"/>
                <a:cs typeface="New Times Roman"/>
              </a:rPr>
              <a:t>a</a:t>
            </a:r>
            <a:r>
              <a:rPr lang="en-US" sz="2000" dirty="0">
                <a:latin typeface="New Times Roman"/>
                <a:cs typeface="New Times Roman"/>
              </a:rPr>
              <a:t> = </a:t>
            </a:r>
            <a:r>
              <a:rPr lang="en-US" sz="2000" dirty="0" err="1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>
                <a:latin typeface="New Times Roman"/>
                <a:cs typeface="New Times Roman"/>
              </a:rPr>
              <a:t>A</a:t>
            </a:r>
            <a:r>
              <a:rPr lang="en-US" sz="2000" dirty="0" err="1">
                <a:latin typeface="New Times Roman"/>
                <a:cs typeface="New Times Roman"/>
              </a:rPr>
              <a:t>,R</a:t>
            </a:r>
            <a:r>
              <a:rPr lang="en-US" sz="2000" baseline="-25000" dirty="0" err="1">
                <a:latin typeface="New Times Roman"/>
                <a:cs typeface="New Times Roman"/>
              </a:rPr>
              <a:t>B</a:t>
            </a:r>
            <a:r>
              <a:rPr lang="en-US" sz="2000" dirty="0" err="1">
                <a:latin typeface="New Times Roman"/>
                <a:cs typeface="New Times Roman"/>
              </a:rPr>
              <a:t>,g</a:t>
            </a:r>
            <a:r>
              <a:rPr lang="en-US" sz="2000" baseline="30000" dirty="0" err="1">
                <a:latin typeface="New Times Roman"/>
                <a:cs typeface="New Times Roman"/>
              </a:rPr>
              <a:t>a</a:t>
            </a:r>
            <a:r>
              <a:rPr lang="en-US" sz="2000" dirty="0">
                <a:latin typeface="New Times Roman"/>
                <a:cs typeface="New Times Roman"/>
              </a:rPr>
              <a:t> mod </a:t>
            </a:r>
            <a:r>
              <a:rPr lang="en-US" sz="2000" dirty="0" err="1">
                <a:latin typeface="New Times Roman"/>
                <a:cs typeface="New Times Roman"/>
              </a:rPr>
              <a:t>p,g</a:t>
            </a:r>
            <a:r>
              <a:rPr lang="en-US" sz="2000" baseline="30000" dirty="0" err="1">
                <a:latin typeface="New Times Roman"/>
                <a:cs typeface="New Times Roman"/>
              </a:rPr>
              <a:t>t</a:t>
            </a:r>
            <a:r>
              <a:rPr lang="en-US" sz="2000" dirty="0">
                <a:latin typeface="New Times Roman"/>
                <a:cs typeface="New Times Roman"/>
              </a:rPr>
              <a:t> mod </a:t>
            </a:r>
            <a:r>
              <a:rPr lang="en-US" sz="2000" dirty="0" err="1">
                <a:latin typeface="New Times Roman"/>
                <a:cs typeface="New Times Roman"/>
              </a:rPr>
              <a:t>p,g</a:t>
            </a:r>
            <a:r>
              <a:rPr lang="en-US" sz="2000" baseline="30000" dirty="0" err="1">
                <a:latin typeface="New Times Roman"/>
                <a:cs typeface="New Times Roman"/>
              </a:rPr>
              <a:t>at</a:t>
            </a:r>
            <a:r>
              <a:rPr lang="en-US" sz="2000" dirty="0">
                <a:latin typeface="New Times Roman"/>
                <a:cs typeface="New Times Roman"/>
              </a:rPr>
              <a:t> mod </a:t>
            </a:r>
            <a:r>
              <a:rPr lang="en-US" sz="2000" dirty="0" err="1">
                <a:latin typeface="New Times Roman"/>
                <a:cs typeface="New Times Roman"/>
              </a:rPr>
              <a:t>p</a:t>
            </a:r>
            <a:r>
              <a:rPr lang="en-US" sz="2000" dirty="0">
                <a:latin typeface="New Times Roman"/>
                <a:cs typeface="New Times Roman"/>
              </a:rPr>
              <a:t>)</a:t>
            </a:r>
          </a:p>
          <a:p>
            <a:r>
              <a:rPr lang="en-US" sz="2400" dirty="0">
                <a:cs typeface="New Times Roman"/>
              </a:rPr>
              <a:t>But Bob signs</a:t>
            </a:r>
          </a:p>
          <a:p>
            <a:pPr lvl="1">
              <a:buNone/>
            </a:pPr>
            <a:r>
              <a:rPr lang="en-US" sz="2000" dirty="0" err="1">
                <a:latin typeface="New Times Roman"/>
                <a:cs typeface="New Times Roman"/>
              </a:rPr>
              <a:t>H</a:t>
            </a:r>
            <a:r>
              <a:rPr lang="en-US" sz="2000" baseline="-25000" dirty="0" err="1">
                <a:latin typeface="New Times Roman"/>
                <a:cs typeface="New Times Roman"/>
              </a:rPr>
              <a:t>b</a:t>
            </a:r>
            <a:r>
              <a:rPr lang="en-US" sz="2000" dirty="0">
                <a:latin typeface="New Times Roman"/>
                <a:cs typeface="New Times Roman"/>
              </a:rPr>
              <a:t> = </a:t>
            </a:r>
            <a:r>
              <a:rPr lang="en-US" sz="2000" dirty="0" err="1">
                <a:latin typeface="New Times Roman"/>
                <a:cs typeface="New Times Roman"/>
              </a:rPr>
              <a:t>h(Alice,Bob,CP,CS,R</a:t>
            </a:r>
            <a:r>
              <a:rPr lang="en-US" sz="2000" baseline="-25000" dirty="0" err="1">
                <a:latin typeface="New Times Roman"/>
                <a:cs typeface="New Times Roman"/>
              </a:rPr>
              <a:t>A</a:t>
            </a:r>
            <a:r>
              <a:rPr lang="en-US" sz="2000" dirty="0" err="1">
                <a:latin typeface="New Times Roman"/>
                <a:cs typeface="New Times Roman"/>
              </a:rPr>
              <a:t>,R</a:t>
            </a:r>
            <a:r>
              <a:rPr lang="en-US" sz="2000" baseline="-25000" dirty="0" err="1">
                <a:latin typeface="New Times Roman"/>
                <a:cs typeface="New Times Roman"/>
              </a:rPr>
              <a:t>B</a:t>
            </a:r>
            <a:r>
              <a:rPr lang="en-US" sz="2000" dirty="0" err="1">
                <a:latin typeface="New Times Roman"/>
                <a:cs typeface="New Times Roman"/>
              </a:rPr>
              <a:t>,g</a:t>
            </a:r>
            <a:r>
              <a:rPr lang="en-US" sz="2000" baseline="30000" dirty="0" err="1">
                <a:latin typeface="New Times Roman"/>
                <a:cs typeface="New Times Roman"/>
              </a:rPr>
              <a:t>t</a:t>
            </a:r>
            <a:r>
              <a:rPr lang="en-US" sz="2000" dirty="0">
                <a:latin typeface="New Times Roman"/>
                <a:cs typeface="New Times Roman"/>
              </a:rPr>
              <a:t> mod </a:t>
            </a:r>
            <a:r>
              <a:rPr lang="en-US" sz="2000" dirty="0" err="1">
                <a:latin typeface="New Times Roman"/>
                <a:cs typeface="New Times Roman"/>
              </a:rPr>
              <a:t>p,g</a:t>
            </a:r>
            <a:r>
              <a:rPr lang="en-US" sz="2000" baseline="30000" dirty="0" err="1">
                <a:latin typeface="New Times Roman"/>
                <a:cs typeface="New Times Roman"/>
              </a:rPr>
              <a:t>b</a:t>
            </a:r>
            <a:r>
              <a:rPr lang="en-US" sz="2000" dirty="0">
                <a:latin typeface="New Times Roman"/>
                <a:cs typeface="New Times Roman"/>
              </a:rPr>
              <a:t> mod </a:t>
            </a:r>
            <a:r>
              <a:rPr lang="en-US" sz="2000" dirty="0" err="1">
                <a:latin typeface="New Times Roman"/>
                <a:cs typeface="New Times Roman"/>
              </a:rPr>
              <a:t>p,g</a:t>
            </a:r>
            <a:r>
              <a:rPr lang="en-US" sz="2000" baseline="30000" dirty="0" err="1">
                <a:latin typeface="New Times Roman"/>
                <a:cs typeface="New Times Roman"/>
              </a:rPr>
              <a:t>bt</a:t>
            </a:r>
            <a:r>
              <a:rPr lang="en-US" sz="2000" dirty="0">
                <a:latin typeface="New Times Roman"/>
                <a:cs typeface="New Times Roman"/>
              </a:rPr>
              <a:t> mod </a:t>
            </a:r>
            <a:r>
              <a:rPr lang="en-US" sz="2000" dirty="0" err="1">
                <a:latin typeface="New Times Roman"/>
                <a:cs typeface="New Times Roman"/>
              </a:rPr>
              <a:t>p</a:t>
            </a:r>
            <a:r>
              <a:rPr lang="en-US" sz="2000" dirty="0">
                <a:latin typeface="New Times Roman"/>
                <a:cs typeface="New Times Roman"/>
              </a:rPr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90166F21-3AB9-0941-8E31-1D5D11D15234}" type="slidenum">
              <a:rPr lang="en-US" smtClean="0">
                <a:latin typeface="Times New Roman" charset="0"/>
              </a:rPr>
              <a:pPr>
                <a:defRPr/>
              </a:pPr>
              <a:t>87</a:t>
            </a:fld>
            <a:endParaRPr lang="en-US">
              <a:latin typeface="Times New Roman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AA26E59-7860-7D7F-094A-B930FDFC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371600"/>
            <a:ext cx="7670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115775A-FE54-BF4A-AC0C-82375F62D05B}" type="slidenum">
              <a:rPr lang="en-US" smtClean="0">
                <a:latin typeface="Times New Roman" charset="0"/>
              </a:rPr>
              <a:pPr/>
              <a:t>88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Secure Socket Layer</a:t>
            </a:r>
          </a:p>
        </p:txBody>
      </p:sp>
      <p:pic>
        <p:nvPicPr>
          <p:cNvPr id="88068" name="Picture 5" descr="&#10;plug 1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105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6" descr="&#10;plug 2.tif                                                     00118CF0Macintosh HD                   BC93A1C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78BC1441-38B9-E947-B0C2-C9DA7A8D98EC}" type="slidenum">
              <a:rPr lang="en-US" smtClean="0">
                <a:latin typeface="Times New Roman" charset="0"/>
              </a:rPr>
              <a:pPr/>
              <a:t>89</a:t>
            </a:fld>
            <a:endParaRPr lang="en-US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Socket layer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9718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“Socket layer” lives between application and transport layers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SSL usually between HTTP and TCP</a:t>
            </a:r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5803900" y="20701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094" name="Group 5"/>
          <p:cNvGrpSpPr>
            <a:grpSpLocks/>
          </p:cNvGrpSpPr>
          <p:nvPr/>
        </p:nvGrpSpPr>
        <p:grpSpPr bwMode="auto">
          <a:xfrm>
            <a:off x="5734050" y="2184400"/>
            <a:ext cx="1898650" cy="3530600"/>
            <a:chOff x="3076" y="888"/>
            <a:chExt cx="1196" cy="2224"/>
          </a:xfrm>
        </p:grpSpPr>
        <p:sp>
          <p:nvSpPr>
            <p:cNvPr id="89107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08" name="Text Box 7"/>
            <p:cNvSpPr txBox="1">
              <a:spLocks noChangeArrowheads="1"/>
            </p:cNvSpPr>
            <p:nvPr/>
          </p:nvSpPr>
          <p:spPr bwMode="auto">
            <a:xfrm>
              <a:off x="3168" y="949"/>
              <a:ext cx="1034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b="0">
                  <a:latin typeface="Arial" charset="0"/>
                </a:rPr>
                <a:t>application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transport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network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link</a:t>
              </a:r>
            </a:p>
            <a:p>
              <a:pPr algn="ctr" eaLnBrk="0" hangingPunct="0"/>
              <a:endParaRPr lang="en-US" b="0">
                <a:latin typeface="Arial" charset="0"/>
              </a:endParaRPr>
            </a:p>
            <a:p>
              <a:pPr algn="ctr" eaLnBrk="0" hangingPunct="0"/>
              <a:r>
                <a:rPr lang="en-US" b="0">
                  <a:latin typeface="Arial" charset="0"/>
                </a:rPr>
                <a:t>physical</a:t>
              </a:r>
            </a:p>
          </p:txBody>
        </p:sp>
        <p:sp>
          <p:nvSpPr>
            <p:cNvPr id="89109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0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1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12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095" name="Line 12"/>
          <p:cNvSpPr>
            <a:spLocks noChangeShapeType="1"/>
          </p:cNvSpPr>
          <p:nvPr/>
        </p:nvSpPr>
        <p:spPr bwMode="auto">
          <a:xfrm>
            <a:off x="5029200" y="2819400"/>
            <a:ext cx="685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Rectangle 13"/>
          <p:cNvSpPr>
            <a:spLocks noChangeArrowheads="1"/>
          </p:cNvSpPr>
          <p:nvPr/>
        </p:nvSpPr>
        <p:spPr bwMode="auto">
          <a:xfrm>
            <a:off x="3886200" y="2409825"/>
            <a:ext cx="1187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/>
              <a:t>Socket</a:t>
            </a:r>
          </a:p>
          <a:p>
            <a:pPr algn="ctr"/>
            <a:r>
              <a:rPr lang="en-US" b="0" dirty="0"/>
              <a:t>“layer”</a:t>
            </a:r>
          </a:p>
        </p:txBody>
      </p:sp>
      <p:sp>
        <p:nvSpPr>
          <p:cNvPr id="89097" name="Rectangle 14"/>
          <p:cNvSpPr>
            <a:spLocks noChangeArrowheads="1"/>
          </p:cNvSpPr>
          <p:nvPr/>
        </p:nvSpPr>
        <p:spPr bwMode="auto">
          <a:xfrm>
            <a:off x="3886200" y="2438400"/>
            <a:ext cx="1143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8" name="Line 15"/>
          <p:cNvSpPr>
            <a:spLocks noChangeShapeType="1"/>
          </p:cNvSpPr>
          <p:nvPr/>
        </p:nvSpPr>
        <p:spPr bwMode="auto">
          <a:xfrm>
            <a:off x="7696200" y="2895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9" name="Line 16"/>
          <p:cNvSpPr>
            <a:spLocks noChangeShapeType="1"/>
          </p:cNvSpPr>
          <p:nvPr/>
        </p:nvSpPr>
        <p:spPr bwMode="auto">
          <a:xfrm flipH="1">
            <a:off x="7696200" y="3505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0" name="Rectangle 17"/>
          <p:cNvSpPr>
            <a:spLocks noChangeArrowheads="1"/>
          </p:cNvSpPr>
          <p:nvPr/>
        </p:nvSpPr>
        <p:spPr bwMode="auto">
          <a:xfrm>
            <a:off x="8001000" y="3216275"/>
            <a:ext cx="638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OS</a:t>
            </a:r>
          </a:p>
        </p:txBody>
      </p:sp>
      <p:sp>
        <p:nvSpPr>
          <p:cNvPr id="89101" name="Line 18"/>
          <p:cNvSpPr>
            <a:spLocks noChangeShapeType="1"/>
          </p:cNvSpPr>
          <p:nvPr/>
        </p:nvSpPr>
        <p:spPr bwMode="auto">
          <a:xfrm>
            <a:off x="7696200" y="20574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2" name="Line 19"/>
          <p:cNvSpPr>
            <a:spLocks noChangeShapeType="1"/>
          </p:cNvSpPr>
          <p:nvPr/>
        </p:nvSpPr>
        <p:spPr bwMode="auto">
          <a:xfrm flipH="1">
            <a:off x="7696200" y="2514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3" name="Rectangle 20"/>
          <p:cNvSpPr>
            <a:spLocks noChangeArrowheads="1"/>
          </p:cNvSpPr>
          <p:nvPr/>
        </p:nvSpPr>
        <p:spPr bwMode="auto">
          <a:xfrm>
            <a:off x="7969250" y="22256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User</a:t>
            </a:r>
          </a:p>
        </p:txBody>
      </p:sp>
      <p:sp>
        <p:nvSpPr>
          <p:cNvPr id="89104" name="Line 21"/>
          <p:cNvSpPr>
            <a:spLocks noChangeShapeType="1"/>
          </p:cNvSpPr>
          <p:nvPr/>
        </p:nvSpPr>
        <p:spPr bwMode="auto">
          <a:xfrm>
            <a:off x="7696200" y="4343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5" name="Line 22"/>
          <p:cNvSpPr>
            <a:spLocks noChangeShapeType="1"/>
          </p:cNvSpPr>
          <p:nvPr/>
        </p:nvSpPr>
        <p:spPr bwMode="auto">
          <a:xfrm flipH="1">
            <a:off x="7696200" y="49530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06" name="Rectangle 23"/>
          <p:cNvSpPr>
            <a:spLocks noChangeArrowheads="1"/>
          </p:cNvSpPr>
          <p:nvPr/>
        </p:nvSpPr>
        <p:spPr bwMode="auto">
          <a:xfrm>
            <a:off x="8008938" y="4667250"/>
            <a:ext cx="777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NIC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836108FA-B685-1F47-9AED-08C73B9704C1}" type="slidenum">
              <a:rPr lang="en-US" smtClean="0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MIG in the Middle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D7F56-DC49-F13F-76C4-113BCD15B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219200"/>
            <a:ext cx="52451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2A9EA1B1-D740-8D4D-A0B4-DAB22B371C32}" type="slidenum">
              <a:rPr lang="en-US" smtClean="0">
                <a:latin typeface="Times New Roman" charset="0"/>
              </a:rPr>
              <a:pPr/>
              <a:t>90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What is SSL?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SSL is the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protocol used for majority of secure Internet transactions today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For example, if you want to buy a book at </a:t>
            </a:r>
            <a:r>
              <a:rPr lang="en-US" sz="2800" dirty="0" err="1"/>
              <a:t>amazon.com</a:t>
            </a:r>
            <a:r>
              <a:rPr lang="en-US" sz="2800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 want to be sure you are dealing with Amazon (</a:t>
            </a:r>
            <a:r>
              <a:rPr lang="en-US" sz="2400" b="1" dirty="0">
                <a:solidFill>
                  <a:schemeClr val="accent2"/>
                </a:solidFill>
              </a:rPr>
              <a:t>authentication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Your credit card information must be protected when sent (</a:t>
            </a:r>
            <a:r>
              <a:rPr lang="en-US" sz="2400" b="1" dirty="0">
                <a:solidFill>
                  <a:schemeClr val="accent2"/>
                </a:solidFill>
              </a:rPr>
              <a:t>confidentiality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integrity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 long as you have money, Amazon does not really care who you are…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…so, no need for mutual authentication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86226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bldLvl="2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D56C56C7-4338-4348-8415-D331F9F69399}" type="slidenum">
              <a:rPr lang="en-US" smtClean="0">
                <a:latin typeface="Times New Roman" charset="0"/>
              </a:rPr>
              <a:pPr/>
              <a:t>91</a:t>
            </a:fld>
            <a:endParaRPr lang="en-US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848600" cy="1219200"/>
          </a:xfrm>
        </p:spPr>
        <p:txBody>
          <a:bodyPr/>
          <a:lstStyle/>
          <a:p>
            <a:pPr eaLnBrk="1" hangingPunct="1"/>
            <a:r>
              <a:rPr lang="en-US" dirty="0"/>
              <a:t>Too-Simple SSL-like Protocol</a:t>
            </a:r>
          </a:p>
        </p:txBody>
      </p:sp>
      <p:sp>
        <p:nvSpPr>
          <p:cNvPr id="911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143000" y="4343400"/>
            <a:ext cx="6858000" cy="121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Alice sure she’s talking to Bob?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Is Bob sure he’s talking to Alice?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2B098-27C4-2F08-15E0-5617A0A9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981200"/>
            <a:ext cx="58674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40A7102-AFDD-E049-ABAB-4B43902203C0}" type="slidenum">
              <a:rPr lang="en-US" smtClean="0">
                <a:latin typeface="Times New Roman" charset="0"/>
              </a:rPr>
              <a:pPr/>
              <a:t>92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/>
              <a:t>Simplified SSL Protocol</a:t>
            </a:r>
          </a:p>
        </p:txBody>
      </p:sp>
      <p:sp>
        <p:nvSpPr>
          <p:cNvPr id="9217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90600" y="4114800"/>
            <a:ext cx="7315200" cy="2057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S</a:t>
            </a:r>
            <a:r>
              <a:rPr lang="en-US" sz="2800" dirty="0"/>
              <a:t> is the so-called </a:t>
            </a:r>
            <a:r>
              <a:rPr lang="en-US" sz="2800" b="1" dirty="0">
                <a:solidFill>
                  <a:schemeClr val="accent2"/>
                </a:solidFill>
              </a:rPr>
              <a:t>pre-master secret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</a:t>
            </a:r>
            <a:r>
              <a:rPr lang="en-US" sz="2800" dirty="0" err="1">
                <a:latin typeface="Times-Roman" charset="0"/>
              </a:rPr>
              <a:t>msgs</a:t>
            </a:r>
            <a:r>
              <a:rPr lang="en-US" sz="2800" dirty="0"/>
              <a:t>” means all previous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-Roman" charset="0"/>
              </a:rPr>
              <a:t>CLNT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SRVR</a:t>
            </a:r>
            <a:r>
              <a:rPr lang="en-US" sz="2800" dirty="0"/>
              <a:t> are constants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ADD9E-C42F-4CDE-8A83-5E5234E06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58674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4AA26F1D-A416-C347-BE4E-5C350ECCEFFE}" type="slidenum">
              <a:rPr lang="en-US" smtClean="0">
                <a:latin typeface="Times New Roman" charset="0"/>
              </a:rPr>
              <a:pPr/>
              <a:t>93</a:t>
            </a:fld>
            <a:endParaRPr lang="en-US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Keys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419600"/>
          </a:xfrm>
        </p:spPr>
        <p:txBody>
          <a:bodyPr/>
          <a:lstStyle/>
          <a:p>
            <a:pPr eaLnBrk="1" hangingPunct="1"/>
            <a:r>
              <a:rPr lang="en-US" dirty="0"/>
              <a:t>6 “keys” derived from </a:t>
            </a:r>
            <a:r>
              <a:rPr lang="en-US" sz="2800" dirty="0">
                <a:latin typeface="Times-Roman" charset="0"/>
              </a:rPr>
              <a:t>K = </a:t>
            </a:r>
            <a:r>
              <a:rPr lang="en-US" sz="2800" dirty="0" err="1">
                <a:latin typeface="Times-Roman" charset="0"/>
              </a:rPr>
              <a:t>h(S,R</a:t>
            </a:r>
            <a:r>
              <a:rPr lang="en-US" sz="2800" baseline="-25000" dirty="0" err="1">
                <a:latin typeface="Times-Roman" charset="0"/>
              </a:rPr>
              <a:t>A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B</a:t>
            </a:r>
            <a:r>
              <a:rPr lang="en-US" sz="2800" dirty="0">
                <a:latin typeface="Times-Roman" charset="0"/>
              </a:rPr>
              <a:t>)</a:t>
            </a:r>
            <a:endParaRPr lang="en-US" dirty="0"/>
          </a:p>
          <a:p>
            <a:pPr lvl="1" eaLnBrk="1" hangingPunct="1"/>
            <a:r>
              <a:rPr lang="en-US" dirty="0"/>
              <a:t>2 encryption keys: client and server</a:t>
            </a:r>
          </a:p>
          <a:p>
            <a:pPr lvl="1" eaLnBrk="1" hangingPunct="1"/>
            <a:r>
              <a:rPr lang="en-US" dirty="0"/>
              <a:t>2 integrity keys: client and server</a:t>
            </a:r>
          </a:p>
          <a:p>
            <a:pPr lvl="1" eaLnBrk="1" hangingPunct="1"/>
            <a:r>
              <a:rPr lang="en-US" dirty="0"/>
              <a:t>2 IVs: client and server</a:t>
            </a:r>
          </a:p>
          <a:p>
            <a:pPr lvl="1" eaLnBrk="1" hangingPunct="1"/>
            <a:r>
              <a:rPr lang="en-US" dirty="0"/>
              <a:t>Why different keys in each direction?</a:t>
            </a:r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Q:</a:t>
            </a:r>
            <a:r>
              <a:rPr lang="en-US" dirty="0"/>
              <a:t> Why is </a:t>
            </a:r>
            <a:r>
              <a:rPr lang="en-US" sz="2800" dirty="0" err="1">
                <a:latin typeface="Times-Roman" charset="0"/>
              </a:rPr>
              <a:t>h(msgs,CLNT,K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dirty="0"/>
              <a:t> encrypted?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A:</a:t>
            </a:r>
            <a:r>
              <a:rPr lang="en-US" dirty="0"/>
              <a:t> Apparently, it adds no security…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01892EEF-C519-A343-8449-4E76D944D7F1}" type="slidenum">
              <a:rPr lang="en-US" smtClean="0">
                <a:latin typeface="Times New Roman" charset="0"/>
              </a:rPr>
              <a:pPr/>
              <a:t>94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Authentication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Alice authenticates Bob, not vice-versa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How does client authenticate server?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Why would server not authenticate client?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Mutual authentication is possible: Bob sends </a:t>
            </a:r>
            <a:r>
              <a:rPr lang="en-US" sz="2800" b="1" dirty="0">
                <a:solidFill>
                  <a:schemeClr val="accent2"/>
                </a:solidFill>
              </a:rPr>
              <a:t>certificate request</a:t>
            </a:r>
            <a:r>
              <a:rPr lang="en-US" sz="2800" dirty="0"/>
              <a:t> in message 2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Then client must have a valid certificate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But, if server wants to authenticate client, server could instead require password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8A0DF51-0FE6-3A41-BA1F-14D4F6784FA0}" type="slidenum">
              <a:rPr lang="en-US" smtClean="0">
                <a:latin typeface="Times New Roman" charset="0"/>
              </a:rPr>
              <a:pPr/>
              <a:t>95</a:t>
            </a:fld>
            <a:endParaRPr lang="en-US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MiM</a:t>
            </a:r>
            <a:r>
              <a:rPr lang="en-US" dirty="0"/>
              <a:t> Attack?</a:t>
            </a:r>
          </a:p>
        </p:txBody>
      </p:sp>
      <p:sp>
        <p:nvSpPr>
          <p:cNvPr id="223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38200" y="3962400"/>
            <a:ext cx="7467600" cy="213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3366FF"/>
                </a:solidFill>
              </a:rPr>
              <a:t>Q:</a:t>
            </a:r>
            <a:r>
              <a:rPr lang="en-US" sz="2400" dirty="0"/>
              <a:t> What prevents this </a:t>
            </a:r>
            <a:r>
              <a:rPr lang="en-US" sz="2400" dirty="0" err="1"/>
              <a:t>MiM</a:t>
            </a:r>
            <a:r>
              <a:rPr lang="en-US" sz="2400" dirty="0"/>
              <a:t> “attack”?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A:</a:t>
            </a:r>
            <a:r>
              <a:rPr lang="en-US" sz="2400" dirty="0"/>
              <a:t> Bob’s certificate must be signed by a certificate authority (CA)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browser do if signature not valid?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does user do when browser complains?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DE3AD-7E86-1E0A-45F5-54852AABF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371600"/>
            <a:ext cx="76708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8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B8605622-0E9F-7741-831B-6FC55A0D5980}" type="slidenum">
              <a:rPr lang="en-US" smtClean="0">
                <a:latin typeface="Times New Roman" charset="0"/>
              </a:rPr>
              <a:pPr/>
              <a:t>96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SSL Sessions vs Connections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</a:t>
            </a:r>
            <a:r>
              <a:rPr lang="en-US" sz="2800" b="1" dirty="0">
                <a:solidFill>
                  <a:schemeClr val="accent2"/>
                </a:solidFill>
              </a:rPr>
              <a:t>session</a:t>
            </a:r>
            <a:r>
              <a:rPr lang="en-US" sz="2800" dirty="0"/>
              <a:t> is established as shown on previous slides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designed for use with HTTP 1.0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HTTP 1.0 often opens multiple simultaneous (parallel) </a:t>
            </a:r>
            <a:r>
              <a:rPr lang="en-US" sz="2800" b="1" dirty="0">
                <a:solidFill>
                  <a:schemeClr val="accent2"/>
                </a:solidFill>
              </a:rPr>
              <a:t>connections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Multiple connections per session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session is costly, public key operations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has an efficient protocol for opening new connections </a:t>
            </a:r>
            <a:r>
              <a:rPr lang="en-US" sz="2800" b="1" i="1" dirty="0"/>
              <a:t>given an existing session</a:t>
            </a:r>
            <a:endParaRPr lang="en-US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13AB9E76-D1C1-9D43-B004-A44DCC1A01CD}" type="slidenum">
              <a:rPr lang="en-US" smtClean="0">
                <a:latin typeface="Times New Roman" charset="0"/>
              </a:rPr>
              <a:pPr/>
              <a:t>97</a:t>
            </a:fld>
            <a:endParaRPr lang="en-US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SSL Connection</a:t>
            </a:r>
          </a:p>
        </p:txBody>
      </p:sp>
      <p:sp>
        <p:nvSpPr>
          <p:cNvPr id="2252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6858000" cy="1905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Assuming SSL </a:t>
            </a:r>
            <a:r>
              <a:rPr lang="en-US" sz="2400" b="1" dirty="0">
                <a:solidFill>
                  <a:schemeClr val="accent2"/>
                </a:solidFill>
              </a:rPr>
              <a:t>session</a:t>
            </a:r>
            <a:r>
              <a:rPr lang="en-US" sz="2400" dirty="0"/>
              <a:t> exists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</a:t>
            </a:r>
            <a:r>
              <a:rPr lang="en-US" sz="2400" dirty="0">
                <a:latin typeface="Times-Roman" charset="0"/>
              </a:rPr>
              <a:t>S</a:t>
            </a:r>
            <a:r>
              <a:rPr lang="en-US" sz="2400" dirty="0"/>
              <a:t> is already known to Alice and Bob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Both sides must remember session-ID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Again, </a:t>
            </a:r>
            <a:r>
              <a:rPr lang="en-US" sz="2400" dirty="0">
                <a:latin typeface="Times-Roman" charset="0"/>
              </a:rPr>
              <a:t>K = </a:t>
            </a:r>
            <a:r>
              <a:rPr lang="en-US" sz="2400" dirty="0" err="1">
                <a:latin typeface="Times-Roman" charset="0"/>
              </a:rPr>
              <a:t>h(S,R</a:t>
            </a:r>
            <a:r>
              <a:rPr lang="en-US" sz="2400" baseline="-25000" dirty="0" err="1">
                <a:latin typeface="Times-Roman" charset="0"/>
              </a:rPr>
              <a:t>A</a:t>
            </a:r>
            <a:r>
              <a:rPr lang="en-US" sz="2400" dirty="0" err="1">
                <a:latin typeface="Times-Roman" charset="0"/>
              </a:rPr>
              <a:t>,R</a:t>
            </a:r>
            <a:r>
              <a:rPr lang="en-US" sz="2400" baseline="-25000" dirty="0" err="1">
                <a:latin typeface="Times-Roman" charset="0"/>
              </a:rPr>
              <a:t>B</a:t>
            </a:r>
            <a:r>
              <a:rPr lang="en-US" sz="2400" dirty="0">
                <a:latin typeface="Times-Roman" charset="0"/>
              </a:rPr>
              <a:t>)</a:t>
            </a:r>
            <a:endParaRPr lang="en-US" sz="2400" dirty="0"/>
          </a:p>
        </p:txBody>
      </p:sp>
      <p:sp>
        <p:nvSpPr>
          <p:cNvPr id="225296" name="Rectangle 16"/>
          <p:cNvSpPr>
            <a:spLocks noChangeArrowheads="1"/>
          </p:cNvSpPr>
          <p:nvPr/>
        </p:nvSpPr>
        <p:spPr bwMode="auto">
          <a:xfrm>
            <a:off x="914400" y="5791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Char char="q"/>
            </a:pPr>
            <a:r>
              <a:rPr lang="en-US" dirty="0">
                <a:solidFill>
                  <a:schemeClr val="accent2"/>
                </a:solidFill>
              </a:rPr>
              <a:t>No public key operations!</a:t>
            </a:r>
            <a:r>
              <a:rPr lang="en-US" b="0" dirty="0"/>
              <a:t> (relies on known </a:t>
            </a:r>
            <a:r>
              <a:rPr lang="en-US" b="0" dirty="0">
                <a:latin typeface="Times-Roman" charset="0"/>
              </a:rPr>
              <a:t>S</a:t>
            </a:r>
            <a:r>
              <a:rPr lang="en-US" b="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B04D7-9790-2357-1832-5CA8256F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295400"/>
            <a:ext cx="58420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5" grpId="0" autoUpdateAnimBg="0"/>
      <p:bldP spid="225296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32378132-EEDA-9940-8DDD-69BEEBCF5F75}" type="slidenum">
              <a:rPr lang="en-US" smtClean="0">
                <a:latin typeface="Times New Roman" charset="0"/>
              </a:rPr>
              <a:pPr/>
              <a:t>98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SSL vs IPSec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discussed in next section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the network layer (part of the OS)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Is overly complex, has some security “issues”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(and IEEE standard known as TLS)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Lives at socket layer (part of user/app space)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Encryption, integrity, authentication, etc.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Relatively simple and elegant specification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 Part 3 </a:t>
            </a:r>
            <a:r>
              <a:rPr lang="en-US">
                <a:sym typeface="Symbol" charset="2"/>
              </a:rPr>
              <a:t></a:t>
            </a:r>
            <a:r>
              <a:rPr lang="en-US"/>
              <a:t> Protocols                                                                                                           </a:t>
            </a:r>
            <a:fld id="{CEE0756F-644A-9C47-A5C0-FB6B171E3FF9}" type="slidenum">
              <a:rPr lang="en-US" smtClean="0">
                <a:latin typeface="Times New Roman" charset="0"/>
              </a:rPr>
              <a:pPr/>
              <a:t>99</a:t>
            </a:fld>
            <a:endParaRPr lang="en-US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SSL </a:t>
            </a:r>
            <a:r>
              <a:rPr lang="en-US" dirty="0" err="1"/>
              <a:t>vs</a:t>
            </a:r>
            <a:r>
              <a:rPr lang="en-US" dirty="0"/>
              <a:t> IPSec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IPSec: OS must be aware, but not apps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SSL: Apps must be aware, but not OS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SSL built into Web early-on (Netscape)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often used in </a:t>
            </a:r>
            <a:r>
              <a:rPr lang="en-US" sz="2800" dirty="0" err="1"/>
              <a:t>VPNs</a:t>
            </a:r>
            <a:r>
              <a:rPr lang="en-US" sz="2800" dirty="0"/>
              <a:t> (secure tunnel)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Reluctance to retrofit applications for SSL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IPSec not widely deployed (complexity, etc.)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The bottom line?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Internet less secure than it could be!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2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7460</TotalTime>
  <Words>9735</Words>
  <Application>Microsoft Macintosh PowerPoint</Application>
  <PresentationFormat>On-screen Show (4:3)</PresentationFormat>
  <Paragraphs>1437</Paragraphs>
  <Slides>183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183</vt:i4>
      </vt:variant>
    </vt:vector>
  </HeadingPairs>
  <TitlesOfParts>
    <vt:vector size="194" baseType="lpstr">
      <vt:lpstr>Arial</vt:lpstr>
      <vt:lpstr>Comic Sans MS</vt:lpstr>
      <vt:lpstr>Courier</vt:lpstr>
      <vt:lpstr>Courier New</vt:lpstr>
      <vt:lpstr>New Times Roman</vt:lpstr>
      <vt:lpstr>Symbol</vt:lpstr>
      <vt:lpstr>Times</vt:lpstr>
      <vt:lpstr>Times New Roman</vt:lpstr>
      <vt:lpstr>Times-Roman</vt:lpstr>
      <vt:lpstr>Wingdings</vt:lpstr>
      <vt:lpstr>Default Design</vt:lpstr>
      <vt:lpstr>Part III: Protocols</vt:lpstr>
      <vt:lpstr>Protocol</vt:lpstr>
      <vt:lpstr>Protocols</vt:lpstr>
      <vt:lpstr>Ideal Security Protocol</vt:lpstr>
      <vt:lpstr>Chapter 9:  Simple Security Protocols </vt:lpstr>
      <vt:lpstr>Secure Entry to NSA</vt:lpstr>
      <vt:lpstr>ATM Machine Protocol</vt:lpstr>
      <vt:lpstr>Identify Friend or Foe (IFF)</vt:lpstr>
      <vt:lpstr>MIG in the Middle</vt:lpstr>
      <vt:lpstr>Authentication Protocols</vt:lpstr>
      <vt:lpstr>Authentication</vt:lpstr>
      <vt:lpstr>Authentication</vt:lpstr>
      <vt:lpstr>Simple Authentication</vt:lpstr>
      <vt:lpstr>Authentication Attack</vt:lpstr>
      <vt:lpstr>Authentication Attack</vt:lpstr>
      <vt:lpstr>Better Authentication?</vt:lpstr>
      <vt:lpstr>Challenge-Response</vt:lpstr>
      <vt:lpstr>Nonce</vt:lpstr>
      <vt:lpstr>Challenge-Response</vt:lpstr>
      <vt:lpstr>Generic Challenge-Response</vt:lpstr>
      <vt:lpstr>Symmetric Key Notation</vt:lpstr>
      <vt:lpstr>Authentication: Symmetric Key</vt:lpstr>
      <vt:lpstr>Authenticate Alice Using Symmetric Key</vt:lpstr>
      <vt:lpstr>Mutual Authentication?</vt:lpstr>
      <vt:lpstr>Mutual Authentication</vt:lpstr>
      <vt:lpstr>Mutual Authentication</vt:lpstr>
      <vt:lpstr>Mutual Authentication Attack</vt:lpstr>
      <vt:lpstr>Mutual Authentication</vt:lpstr>
      <vt:lpstr>Symmetric Key Mutual Authentication</vt:lpstr>
      <vt:lpstr>Public Key Notation</vt:lpstr>
      <vt:lpstr>Public Key Authentication</vt:lpstr>
      <vt:lpstr>Public Key Authentication</vt:lpstr>
      <vt:lpstr>Public Keys</vt:lpstr>
      <vt:lpstr>Session Key</vt:lpstr>
      <vt:lpstr>Authentication &amp; Session Key</vt:lpstr>
      <vt:lpstr>Public Key Authentication and Session Key</vt:lpstr>
      <vt:lpstr>Public Key Authentication and Session Key</vt:lpstr>
      <vt:lpstr>Public Key Authentication and Session Key</vt:lpstr>
      <vt:lpstr>Timestamps</vt:lpstr>
      <vt:lpstr>Public Key Authentication with Timestamp T</vt:lpstr>
      <vt:lpstr>Public Key Authentication with Timestamp T</vt:lpstr>
      <vt:lpstr>Public Key Authentication with Timestamp T</vt:lpstr>
      <vt:lpstr>Public Key Authentication</vt:lpstr>
      <vt:lpstr>Public Key Authentication with Timestamp T</vt:lpstr>
      <vt:lpstr>Perfect Forward Secrecy</vt:lpstr>
      <vt:lpstr>Perfect Forward Secrecy</vt:lpstr>
      <vt:lpstr>Naïve Session Key Protocol</vt:lpstr>
      <vt:lpstr>Perfect Forward Secrecy</vt:lpstr>
      <vt:lpstr>Perfect Forward Secrecy</vt:lpstr>
      <vt:lpstr>Mutual Authentication, Session Key and PFS</vt:lpstr>
      <vt:lpstr>“Authentication” and TCP</vt:lpstr>
      <vt:lpstr>TCP-based Authentication</vt:lpstr>
      <vt:lpstr>TCP 3-way Handshake</vt:lpstr>
      <vt:lpstr>TCP Authentication Attack</vt:lpstr>
      <vt:lpstr>TCP Authentication Attack</vt:lpstr>
      <vt:lpstr>TCP Authentication Attack</vt:lpstr>
      <vt:lpstr>Zero Knowledge Proofs</vt:lpstr>
      <vt:lpstr>Zero Knowledge Proof (ZKP)</vt:lpstr>
      <vt:lpstr>Bob’s Cave</vt:lpstr>
      <vt:lpstr>Bob’s Cave</vt:lpstr>
      <vt:lpstr>Bob’s Cave</vt:lpstr>
      <vt:lpstr>Bob’s Cave</vt:lpstr>
      <vt:lpstr>Bob’s Cave</vt:lpstr>
      <vt:lpstr>Bob’s Cave</vt:lpstr>
      <vt:lpstr>Fiat-Shamir Protocol</vt:lpstr>
      <vt:lpstr>Fiat-Shamir</vt:lpstr>
      <vt:lpstr>Fiat-Shamir: e = 1</vt:lpstr>
      <vt:lpstr>Fiat-Shamir: e = 0</vt:lpstr>
      <vt:lpstr>Fiat-Shamir</vt:lpstr>
      <vt:lpstr>Does Fiat-Shamir Work?</vt:lpstr>
      <vt:lpstr>Fiat-Shamir Facts</vt:lpstr>
      <vt:lpstr>Fiat-Shamir Zero Knowledge?</vt:lpstr>
      <vt:lpstr>ZKP in the Real World</vt:lpstr>
      <vt:lpstr>Best Authentication Protocol?</vt:lpstr>
      <vt:lpstr>Tips for Analyzing Protocols</vt:lpstr>
      <vt:lpstr>Replay Attacks</vt:lpstr>
      <vt:lpstr>Reflection Attacks</vt:lpstr>
      <vt:lpstr>Replacement Attacks</vt:lpstr>
      <vt:lpstr>Replacement Attacks</vt:lpstr>
      <vt:lpstr>Man-in-the-Middle Attacks</vt:lpstr>
      <vt:lpstr>Chapter 10:  Real-World Protocols </vt:lpstr>
      <vt:lpstr>Real-World Protocols</vt:lpstr>
      <vt:lpstr>Secure Shell (SSH)</vt:lpstr>
      <vt:lpstr>SSH</vt:lpstr>
      <vt:lpstr>SSH</vt:lpstr>
      <vt:lpstr>Simplified SSH</vt:lpstr>
      <vt:lpstr>MiM Attack on SSH?</vt:lpstr>
      <vt:lpstr>Secure Socket Layer</vt:lpstr>
      <vt:lpstr>Socket layer</vt:lpstr>
      <vt:lpstr>What is SSL?</vt:lpstr>
      <vt:lpstr>Too-Simple SSL-like Protocol</vt:lpstr>
      <vt:lpstr>Simplified SSL Protocol</vt:lpstr>
      <vt:lpstr>SSL Keys</vt:lpstr>
      <vt:lpstr>SSL Authentication</vt:lpstr>
      <vt:lpstr>SSL MiM Attack?</vt:lpstr>
      <vt:lpstr>SSL Sessions vs Connections</vt:lpstr>
      <vt:lpstr>SSL Connection</vt:lpstr>
      <vt:lpstr>SSL vs IPSec</vt:lpstr>
      <vt:lpstr>SSL vs IPSec</vt:lpstr>
      <vt:lpstr>IPSec</vt:lpstr>
      <vt:lpstr>IPSec and SSL</vt:lpstr>
      <vt:lpstr>IPSec and Complexity</vt:lpstr>
      <vt:lpstr>IKE and ESP/AH</vt:lpstr>
      <vt:lpstr>IKE</vt:lpstr>
      <vt:lpstr>IKE</vt:lpstr>
      <vt:lpstr>IKE Phase 1</vt:lpstr>
      <vt:lpstr>IKE Phase 1</vt:lpstr>
      <vt:lpstr>IKE Phase 1</vt:lpstr>
      <vt:lpstr>IKE Phase 1: Digital Signature (Main Mode)</vt:lpstr>
      <vt:lpstr>IKE Phase 1: Digital Signature (Aggressive Mode)</vt:lpstr>
      <vt:lpstr>Main vs Aggressive Modes</vt:lpstr>
      <vt:lpstr>IKE Phase 1: Symmetric Key (Main Mode)</vt:lpstr>
      <vt:lpstr>Problems with Symmetric Key (Main Mode)</vt:lpstr>
      <vt:lpstr>IKE Phase 1: Symmetric Key (Aggressive Mode)</vt:lpstr>
      <vt:lpstr>IKE Phase 1: Public Key Encryption (Main Mode)</vt:lpstr>
      <vt:lpstr>IKE Phase 1: Public Key Encryption (Aggressive Mode)</vt:lpstr>
      <vt:lpstr>Public Key Encryption Issue?</vt:lpstr>
      <vt:lpstr>Public Key Encryption Issue?</vt:lpstr>
      <vt:lpstr>Plausible Deniability</vt:lpstr>
      <vt:lpstr>IKE Phase 1 “Cookies”</vt:lpstr>
      <vt:lpstr>IKE Phase 1 Summary</vt:lpstr>
      <vt:lpstr>IKE Phase 2</vt:lpstr>
      <vt:lpstr>IKE Phase 2</vt:lpstr>
      <vt:lpstr>IPSec</vt:lpstr>
      <vt:lpstr>IP Review</vt:lpstr>
      <vt:lpstr>IP and TCP</vt:lpstr>
      <vt:lpstr>IPSec Transport Mode</vt:lpstr>
      <vt:lpstr>IPSec: Host-to-Host</vt:lpstr>
      <vt:lpstr>IPSec Tunnel Mode</vt:lpstr>
      <vt:lpstr>IPSec: Firewall-to-Firewall</vt:lpstr>
      <vt:lpstr>Comparison of IPSec Modes</vt:lpstr>
      <vt:lpstr>IPSec Security</vt:lpstr>
      <vt:lpstr>AH vs ESP</vt:lpstr>
      <vt:lpstr>ESP NULL Encryption</vt:lpstr>
      <vt:lpstr>Why Does AH Exist? (1)</vt:lpstr>
      <vt:lpstr>Why Does AH Exist? (2)</vt:lpstr>
      <vt:lpstr>Why Does AH Exist? (3)</vt:lpstr>
      <vt:lpstr>Kerberos</vt:lpstr>
      <vt:lpstr>Kerberos</vt:lpstr>
      <vt:lpstr>Motivation for Kerberos</vt:lpstr>
      <vt:lpstr>Kerberos KDC</vt:lpstr>
      <vt:lpstr>Kerberos Tickets</vt:lpstr>
      <vt:lpstr>Kerberized Login</vt:lpstr>
      <vt:lpstr>Kerberized Login</vt:lpstr>
      <vt:lpstr>Alice Requests “Ticket to Bob”</vt:lpstr>
      <vt:lpstr>Alice Uses Ticket to Bob</vt:lpstr>
      <vt:lpstr>Kerberos</vt:lpstr>
      <vt:lpstr>Questions about Kerberos</vt:lpstr>
      <vt:lpstr>Kerberos Alternatives</vt:lpstr>
      <vt:lpstr>Kerberos Keys</vt:lpstr>
      <vt:lpstr>WEP</vt:lpstr>
      <vt:lpstr>WEP</vt:lpstr>
      <vt:lpstr>WEP Authentication</vt:lpstr>
      <vt:lpstr>WEP Issues</vt:lpstr>
      <vt:lpstr>WEP Integrity Problems</vt:lpstr>
      <vt:lpstr>More WEP Integrity Issues</vt:lpstr>
      <vt:lpstr>WEP Key</vt:lpstr>
      <vt:lpstr>WEP Encryption</vt:lpstr>
      <vt:lpstr>WEP IV Issues</vt:lpstr>
      <vt:lpstr>WEP IV Issues</vt:lpstr>
      <vt:lpstr>Another Active Attack</vt:lpstr>
      <vt:lpstr>Cryptanalytic Attack</vt:lpstr>
      <vt:lpstr>Cryptanalytic Attack</vt:lpstr>
      <vt:lpstr>WEP Conclusions</vt:lpstr>
      <vt:lpstr>GSM (In)Security</vt:lpstr>
      <vt:lpstr>Cell Phones</vt:lpstr>
      <vt:lpstr>GSM System Overview</vt:lpstr>
      <vt:lpstr>GSM System Components</vt:lpstr>
      <vt:lpstr>GSM System Components</vt:lpstr>
      <vt:lpstr>GSM Security Goals</vt:lpstr>
      <vt:lpstr>GSM Security Features</vt:lpstr>
      <vt:lpstr>GSM: Anonymity</vt:lpstr>
      <vt:lpstr>GSM: Authentication</vt:lpstr>
      <vt:lpstr>GSM: Confidentiality</vt:lpstr>
      <vt:lpstr>GSM Security</vt:lpstr>
      <vt:lpstr>GSM Insecurity (1)</vt:lpstr>
      <vt:lpstr>GSM Insecurity (2)</vt:lpstr>
      <vt:lpstr>GSM Insecurity (3)</vt:lpstr>
      <vt:lpstr>GSM Insecurity (4)</vt:lpstr>
      <vt:lpstr>GSM Conclusion</vt:lpstr>
      <vt:lpstr>3rd Generation Partnership Project (3GPP)</vt:lpstr>
      <vt:lpstr>Protocols Summary</vt:lpstr>
      <vt:lpstr>Coming Attractions…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Protocols</dc:title>
  <dc:subject/>
  <dc:creator>Mark Stamp</dc:creator>
  <cp:keywords/>
  <dc:description/>
  <cp:lastModifiedBy>Mark S Stamp</cp:lastModifiedBy>
  <cp:revision>1266</cp:revision>
  <cp:lastPrinted>2011-05-18T13:24:01Z</cp:lastPrinted>
  <dcterms:created xsi:type="dcterms:W3CDTF">2015-11-21T16:02:06Z</dcterms:created>
  <dcterms:modified xsi:type="dcterms:W3CDTF">2024-04-23T13:20:10Z</dcterms:modified>
  <cp:category/>
</cp:coreProperties>
</file>