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52"/>
  </p:notesMasterIdLst>
  <p:handoutMasterIdLst>
    <p:handoutMasterId r:id="rId53"/>
  </p:handoutMasterIdLst>
  <p:sldIdLst>
    <p:sldId id="256" r:id="rId2"/>
    <p:sldId id="333" r:id="rId3"/>
    <p:sldId id="334" r:id="rId4"/>
    <p:sldId id="872" r:id="rId5"/>
    <p:sldId id="870" r:id="rId6"/>
    <p:sldId id="871" r:id="rId7"/>
    <p:sldId id="371" r:id="rId8"/>
    <p:sldId id="341" r:id="rId9"/>
    <p:sldId id="336" r:id="rId10"/>
    <p:sldId id="338" r:id="rId11"/>
    <p:sldId id="339" r:id="rId12"/>
    <p:sldId id="340" r:id="rId13"/>
    <p:sldId id="278" r:id="rId14"/>
    <p:sldId id="279" r:id="rId15"/>
    <p:sldId id="259" r:id="rId16"/>
    <p:sldId id="260" r:id="rId17"/>
    <p:sldId id="301" r:id="rId18"/>
    <p:sldId id="262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8" r:id="rId33"/>
    <p:sldId id="315" r:id="rId34"/>
    <p:sldId id="319" r:id="rId35"/>
    <p:sldId id="316" r:id="rId36"/>
    <p:sldId id="317" r:id="rId37"/>
    <p:sldId id="280" r:id="rId38"/>
    <p:sldId id="335" r:id="rId39"/>
    <p:sldId id="281" r:id="rId40"/>
    <p:sldId id="282" r:id="rId41"/>
    <p:sldId id="283" r:id="rId42"/>
    <p:sldId id="320" r:id="rId43"/>
    <p:sldId id="284" r:id="rId44"/>
    <p:sldId id="285" r:id="rId45"/>
    <p:sldId id="286" r:id="rId46"/>
    <p:sldId id="288" r:id="rId47"/>
    <p:sldId id="289" r:id="rId48"/>
    <p:sldId id="293" r:id="rId49"/>
    <p:sldId id="321" r:id="rId50"/>
    <p:sldId id="873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E1F5FF"/>
    <a:srgbClr val="945200"/>
    <a:srgbClr val="A40000"/>
    <a:srgbClr val="B23C00"/>
    <a:srgbClr val="CC99FF"/>
    <a:srgbClr val="C6DEFF"/>
    <a:srgbClr val="A12A03"/>
    <a:srgbClr val="66CC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21" autoAdjust="0"/>
    <p:restoredTop sz="98450" autoAdjust="0"/>
  </p:normalViewPr>
  <p:slideViewPr>
    <p:cSldViewPr>
      <p:cViewPr varScale="1">
        <p:scale>
          <a:sx n="212" d="100"/>
          <a:sy n="212" d="100"/>
        </p:scale>
        <p:origin x="680" y="184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4504C-A0F5-524D-82C6-1B8158989AE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21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sp>
        <p:nvSpPr>
          <p:cNvPr id="2" name="TextBox 1"/>
          <p:cNvSpPr txBox="1"/>
          <p:nvPr userDrawn="1"/>
        </p:nvSpPr>
        <p:spPr>
          <a:xfrm>
            <a:off x="1000435" y="6263609"/>
            <a:ext cx="1742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Applied Data Science </a:t>
            </a:r>
            <a:r>
              <a:rPr lang="en-US" sz="1000" baseline="0" dirty="0"/>
              <a:t>Dept.</a:t>
            </a:r>
          </a:p>
          <a:p>
            <a:r>
              <a:rPr lang="en-US" sz="1000" baseline="0" dirty="0"/>
              <a:t>Fall 2023: November 20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388367" y="6263609"/>
            <a:ext cx="2645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DATA 225: </a:t>
            </a:r>
            <a:r>
              <a:rPr lang="en-US" sz="1000" baseline="0" dirty="0"/>
              <a:t>Database Systems for Analytics</a:t>
            </a:r>
            <a:br>
              <a:rPr lang="en-US" sz="1000" baseline="0" dirty="0"/>
            </a:br>
            <a:r>
              <a:rPr lang="en-US" sz="1000" baseline="0" dirty="0"/>
              <a:t>© Ronald Mak</a:t>
            </a:r>
            <a:endParaRPr lang="en-US" sz="1000" dirty="0"/>
          </a:p>
        </p:txBody>
      </p:sp>
      <p:pic>
        <p:nvPicPr>
          <p:cNvPr id="4" name="Picture 13" descr="SJSU-logo">
            <a:extLst>
              <a:ext uri="{FF2B5EF4-FFF2-40B4-BE49-F238E27FC236}">
                <a16:creationId xmlns:a16="http://schemas.microsoft.com/office/drawing/2014/main" id="{20218B9F-E2F0-72D3-2BBA-F5C4828A69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tnettricks.com/learn/mongodb/what-is-mongodb-and-why-to-use-it" TargetMode="Externa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ughtworks.com/insights/blog/nosql-databases-overview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ughtworks.com/insights/blog/nosql-databases-overview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bigdatalondon.files.wordpress.com/2015/06/hbase-table2.pn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ughtworks.com/insights/blog/nosql-databases-overview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lennilobel.wordpress.com/2015/06/01/relational-databases-vs-nosql-document-databases/" TargetMode="Externa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viewbubble.com/what-is-the-difference-between-scaling-horizontally-vs-scaling-vertically-scale-up-vs-scale-out/" TargetMode="External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ocean.com/community/tutorials/understanding-database-sharding" TargetMode="External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hevodata.com/learn/relational-database-vs-nosql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datasciencepedia.com/cap-theorem-big-data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ongodb.com/master/administration/install-community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DATA 225</a:t>
            </a:r>
            <a:br>
              <a:rPr lang="en-US" sz="3200" dirty="0"/>
            </a:br>
            <a:r>
              <a:rPr lang="en-US" dirty="0"/>
              <a:t>Database Systems for Analytics</a:t>
            </a:r>
            <a:br>
              <a:rPr lang="en-US" sz="3600" dirty="0"/>
            </a:br>
            <a:r>
              <a:rPr lang="en-US" sz="2400" dirty="0"/>
              <a:t>November 20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Applied Data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Fall 2023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3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2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29A7643-0D99-37CC-DA97-13489E8FB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097" y="4783963"/>
            <a:ext cx="1828780" cy="6460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3E393-823E-113E-CD16-FA31439D7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Survey Questions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D3D32-0B68-E2CF-C075-750E6DCA8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86511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well did they describe the </a:t>
            </a:r>
            <a:r>
              <a:rPr lang="en-US" u="sng" dirty="0"/>
              <a:t>application</a:t>
            </a:r>
            <a:r>
              <a:rPr lang="en-US" dirty="0"/>
              <a:t>?</a:t>
            </a:r>
          </a:p>
          <a:p>
            <a:pPr marL="952500" lvl="1" indent="-514350"/>
            <a:r>
              <a:rPr lang="en-US" dirty="0"/>
              <a:t>Is it clear what the application (both the operational and analytical parts) is supposed to do?</a:t>
            </a:r>
          </a:p>
          <a:p>
            <a:pPr marL="2341563" lvl="4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appropriate are the </a:t>
            </a:r>
            <a:r>
              <a:rPr lang="en-US" u="sng" dirty="0"/>
              <a:t>data sources</a:t>
            </a:r>
            <a:r>
              <a:rPr lang="en-US" dirty="0"/>
              <a:t>?</a:t>
            </a:r>
          </a:p>
          <a:p>
            <a:pPr marL="952500" lvl="1" indent="-514350"/>
            <a:r>
              <a:rPr lang="en-US" dirty="0"/>
              <a:t>Does the data source support the operational database functionality?</a:t>
            </a:r>
          </a:p>
          <a:p>
            <a:pPr marL="2341563" lvl="4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37722-DEA3-80A6-53BE-196D55D0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5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58918-B166-51D7-B170-351C5878C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Survey Questions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C5360-7B5D-37EC-FE58-6DEA0AC1C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How is the design of the </a:t>
            </a:r>
            <a:r>
              <a:rPr lang="en-US" u="sng" dirty="0"/>
              <a:t>operational database</a:t>
            </a:r>
            <a:r>
              <a:rPr lang="en-US" dirty="0"/>
              <a:t>?</a:t>
            </a:r>
          </a:p>
          <a:p>
            <a:pPr marL="952500" lvl="1" indent="-514350"/>
            <a:r>
              <a:rPr lang="en-US" dirty="0"/>
              <a:t>Did they explain it clearly?</a:t>
            </a:r>
          </a:p>
          <a:p>
            <a:pPr marL="952500" lvl="1" indent="-514350"/>
            <a:r>
              <a:rPr lang="en-US" dirty="0"/>
              <a:t>Is the design appropriate for the application?</a:t>
            </a:r>
          </a:p>
          <a:p>
            <a:pPr marL="2341563" lvl="4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How is the design of the </a:t>
            </a:r>
            <a:r>
              <a:rPr lang="en-US" u="sng" dirty="0"/>
              <a:t>analytical database</a:t>
            </a:r>
            <a:r>
              <a:rPr lang="en-US" dirty="0"/>
              <a:t>?</a:t>
            </a:r>
          </a:p>
          <a:p>
            <a:pPr marL="952500" lvl="1" indent="-514350"/>
            <a:r>
              <a:rPr lang="en-US" dirty="0"/>
              <a:t>Did they explain it clearly?</a:t>
            </a:r>
          </a:p>
          <a:p>
            <a:pPr marL="952500" lvl="1" indent="-514350"/>
            <a:r>
              <a:rPr lang="en-US" dirty="0"/>
              <a:t>Is the design appropriate for the application?</a:t>
            </a:r>
          </a:p>
          <a:p>
            <a:pPr marL="2341563" lvl="4" indent="-514350"/>
            <a:endParaRPr lang="en-US" dirty="0"/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How well did they design the </a:t>
            </a:r>
            <a:r>
              <a:rPr lang="en-US" u="sng" dirty="0"/>
              <a:t>ETL process</a:t>
            </a:r>
            <a:r>
              <a:rPr lang="en-US" dirty="0"/>
              <a:t>?</a:t>
            </a:r>
          </a:p>
          <a:p>
            <a:pPr marL="952500" lvl="1" indent="-514350"/>
            <a:r>
              <a:rPr lang="en-US" dirty="0"/>
              <a:t>ETL of data into the operational database.</a:t>
            </a:r>
          </a:p>
          <a:p>
            <a:pPr marL="952500" lvl="1" indent="-514350"/>
            <a:r>
              <a:rPr lang="en-US" dirty="0"/>
              <a:t>ETL of data into the analytical database.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AFC23-FDA0-DA05-F8F5-C75384A01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80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0503-B87D-0C67-28A1-AB3628684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Survey Questions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C95C0-7123-69CA-A792-4E436CDD1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/>
              <a:t>What do you think of the </a:t>
            </a:r>
            <a:r>
              <a:rPr lang="en-US" u="sng" dirty="0"/>
              <a:t>demo</a:t>
            </a:r>
            <a:r>
              <a:rPr lang="en-US" dirty="0"/>
              <a:t> of the operational database?</a:t>
            </a:r>
          </a:p>
          <a:p>
            <a:pPr marL="952500" lvl="1" indent="-514350"/>
            <a:r>
              <a:rPr lang="en-US" dirty="0"/>
              <a:t>Does it have appropriate functionality for the application?</a:t>
            </a:r>
          </a:p>
          <a:p>
            <a:pPr marL="2341563" lvl="4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What do you think of the </a:t>
            </a:r>
            <a:r>
              <a:rPr lang="en-US" u="sng" dirty="0"/>
              <a:t>demo</a:t>
            </a:r>
            <a:r>
              <a:rPr lang="en-US" dirty="0"/>
              <a:t> of the </a:t>
            </a:r>
            <a:br>
              <a:rPr lang="en-US" dirty="0"/>
            </a:br>
            <a:r>
              <a:rPr lang="en-US" dirty="0"/>
              <a:t>analytical database?</a:t>
            </a:r>
          </a:p>
          <a:p>
            <a:pPr marL="952500" lvl="1" indent="-514350"/>
            <a:r>
              <a:rPr lang="en-US" dirty="0"/>
              <a:t>Does it have appropriate functionality for the application?</a:t>
            </a:r>
          </a:p>
          <a:p>
            <a:pPr marL="2341563" lvl="4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What is your </a:t>
            </a:r>
            <a:r>
              <a:rPr lang="en-US" u="sng" dirty="0"/>
              <a:t>overall impression</a:t>
            </a:r>
            <a:r>
              <a:rPr lang="en-US" dirty="0"/>
              <a:t> of the presentation?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3DBF4-73FD-7D36-9AC0-E31A7FFAA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88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846267"/>
          </a:xfrm>
        </p:spPr>
        <p:txBody>
          <a:bodyPr/>
          <a:lstStyle/>
          <a:p>
            <a:r>
              <a:rPr lang="en-US" dirty="0"/>
              <a:t>“Not only SQL”</a:t>
            </a:r>
          </a:p>
          <a:p>
            <a:pPr lvl="4"/>
            <a:endParaRPr lang="en-US" dirty="0"/>
          </a:p>
          <a:p>
            <a:r>
              <a:rPr lang="en-US" dirty="0"/>
              <a:t>A mechanism to store and retrieve data</a:t>
            </a:r>
            <a:br>
              <a:rPr lang="en-US" dirty="0"/>
            </a:br>
            <a:r>
              <a:rPr lang="en-US" dirty="0"/>
              <a:t>that uses a model other than the tabular relations used in relational databases.</a:t>
            </a:r>
          </a:p>
          <a:p>
            <a:pPr lvl="4"/>
            <a:endParaRPr lang="en-US" dirty="0"/>
          </a:p>
          <a:p>
            <a:r>
              <a:rPr lang="en-US" dirty="0"/>
              <a:t>Big Data and real-time web applications.</a:t>
            </a:r>
          </a:p>
          <a:p>
            <a:pPr lvl="4"/>
            <a:endParaRPr lang="en-US" dirty="0"/>
          </a:p>
          <a:p>
            <a:r>
              <a:rPr lang="en-US" dirty="0"/>
              <a:t>Existed since the early 1960s but the term “NoSQL” became popular with Web 2.0 companies such as Google, Facebook, </a:t>
            </a:r>
            <a:br>
              <a:rPr lang="en-US" dirty="0"/>
            </a:br>
            <a:r>
              <a:rPr lang="en-US" dirty="0"/>
              <a:t>and Amazon.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3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NoSQL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770"/>
          </a:xfrm>
        </p:spPr>
        <p:txBody>
          <a:bodyPr/>
          <a:lstStyle/>
          <a:p>
            <a:r>
              <a:rPr lang="en-US" u="sng" dirty="0"/>
              <a:t>Simpler design.</a:t>
            </a:r>
          </a:p>
          <a:p>
            <a:pPr lvl="1"/>
            <a:r>
              <a:rPr lang="en-US" dirty="0"/>
              <a:t>Object-oriented programming that is </a:t>
            </a:r>
            <a:br>
              <a:rPr lang="en-US" dirty="0"/>
            </a:br>
            <a:r>
              <a:rPr lang="en-US" dirty="0"/>
              <a:t>easier to use and more flexible.</a:t>
            </a:r>
          </a:p>
          <a:p>
            <a:pPr marL="2316163" lvl="5" indent="-469900">
              <a:buSzPct val="70000"/>
            </a:pPr>
            <a:endParaRPr lang="en-US" dirty="0"/>
          </a:p>
          <a:p>
            <a:pPr marL="469900" lvl="1" indent="-469900"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dirty="0"/>
              <a:t>Data structures are </a:t>
            </a:r>
            <a:r>
              <a:rPr lang="en-US" sz="2800" u="sng" dirty="0"/>
              <a:t>more flexible </a:t>
            </a:r>
            <a:br>
              <a:rPr lang="en-US" sz="2800" dirty="0"/>
            </a:br>
            <a:r>
              <a:rPr lang="en-US" sz="2800" dirty="0"/>
              <a:t>than relational tables.</a:t>
            </a:r>
          </a:p>
          <a:p>
            <a:pPr marL="939800" lvl="2" indent="-469900">
              <a:buSzPct val="70000"/>
            </a:pPr>
            <a:r>
              <a:rPr lang="en-US" sz="2400" dirty="0"/>
              <a:t>Data modeling closer to real-world data.</a:t>
            </a:r>
          </a:p>
          <a:p>
            <a:pPr lvl="5"/>
            <a:endParaRPr lang="en-US" dirty="0"/>
          </a:p>
          <a:p>
            <a:r>
              <a:rPr lang="en-US" u="sng" dirty="0"/>
              <a:t>More scalable and better performance</a:t>
            </a:r>
            <a:r>
              <a:rPr lang="en-US" dirty="0"/>
              <a:t> than relational databases for certain applications.</a:t>
            </a:r>
          </a:p>
          <a:p>
            <a:pPr lvl="1"/>
            <a:r>
              <a:rPr lang="en-US" dirty="0"/>
              <a:t>Good for large volumes of rapidly changing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86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NoSQL Benefits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8320995" cy="4876770"/>
          </a:xfrm>
        </p:spPr>
        <p:txBody>
          <a:bodyPr/>
          <a:lstStyle/>
          <a:p>
            <a:r>
              <a:rPr lang="en-US" dirty="0"/>
              <a:t>More suitable for </a:t>
            </a:r>
            <a:r>
              <a:rPr lang="en-US" u="sng" dirty="0"/>
              <a:t>agile development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Agile sprints, quick schema iteration, </a:t>
            </a:r>
            <a:br>
              <a:rPr lang="en-US" dirty="0"/>
            </a:br>
            <a:r>
              <a:rPr lang="en-US" dirty="0"/>
              <a:t>and frequent code pushes.</a:t>
            </a:r>
          </a:p>
          <a:p>
            <a:pPr lvl="6"/>
            <a:endParaRPr lang="en-US" dirty="0"/>
          </a:p>
          <a:p>
            <a:pPr marL="469900" lvl="1" indent="-469900"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u="sng" dirty="0"/>
              <a:t>Finer control</a:t>
            </a:r>
            <a:r>
              <a:rPr lang="en-US" sz="2800" dirty="0"/>
              <a:t> over data availability.</a:t>
            </a:r>
          </a:p>
          <a:p>
            <a:pPr marL="2316163" lvl="5" indent="-469900">
              <a:buSzPct val="70000"/>
            </a:pPr>
            <a:endParaRPr lang="en-US" dirty="0"/>
          </a:p>
          <a:p>
            <a:r>
              <a:rPr lang="en-US" dirty="0"/>
              <a:t>Geographically distributed </a:t>
            </a:r>
            <a:r>
              <a:rPr lang="en-US" u="sng" dirty="0"/>
              <a:t>scale-out architecture </a:t>
            </a:r>
            <a:r>
              <a:rPr lang="en-US" dirty="0"/>
              <a:t>instead of an expensive, monolithic architecture.</a:t>
            </a:r>
          </a:p>
          <a:p>
            <a:pPr lvl="1"/>
            <a:r>
              <a:rPr lang="en-US" dirty="0">
                <a:solidFill>
                  <a:srgbClr val="B23C00"/>
                </a:solidFill>
              </a:rPr>
              <a:t>scale-out</a:t>
            </a:r>
            <a:r>
              <a:rPr lang="en-US" dirty="0"/>
              <a:t>: Add more nodes to a distributed system </a:t>
            </a:r>
            <a:br>
              <a:rPr lang="en-US" dirty="0"/>
            </a:br>
            <a:r>
              <a:rPr lang="en-US" dirty="0"/>
              <a:t>to </a:t>
            </a:r>
            <a:r>
              <a:rPr lang="en-US" u="sng" dirty="0"/>
              <a:t>expand it horizontally</a:t>
            </a:r>
            <a:r>
              <a:rPr lang="en-US" dirty="0"/>
              <a:t> rather than vertically.</a:t>
            </a:r>
          </a:p>
          <a:p>
            <a:pPr lvl="1"/>
            <a:r>
              <a:rPr lang="en-US" dirty="0">
                <a:solidFill>
                  <a:srgbClr val="B23C00"/>
                </a:solidFill>
              </a:rPr>
              <a:t>scale-up</a:t>
            </a:r>
            <a:r>
              <a:rPr lang="en-US" dirty="0"/>
              <a:t>: Expand a system vertically by adding more memory, processors, disk space,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68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NoSQL 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NoSQL databases </a:t>
            </a:r>
            <a:r>
              <a:rPr lang="en-US" u="sng" dirty="0"/>
              <a:t>compromise consistency</a:t>
            </a:r>
            <a:r>
              <a:rPr lang="en-US" dirty="0"/>
              <a:t> in favor of availability, </a:t>
            </a:r>
            <a:br>
              <a:rPr lang="en-US" dirty="0"/>
            </a:br>
            <a:r>
              <a:rPr lang="en-US" dirty="0"/>
              <a:t>partition tolerance, and speed. </a:t>
            </a:r>
          </a:p>
          <a:p>
            <a:pPr lvl="1"/>
            <a:r>
              <a:rPr lang="en-US" dirty="0"/>
              <a:t>More on this later.</a:t>
            </a:r>
          </a:p>
          <a:p>
            <a:pPr lvl="5"/>
            <a:endParaRPr lang="en-US" dirty="0"/>
          </a:p>
          <a:p>
            <a:r>
              <a:rPr lang="en-US" u="sng" dirty="0"/>
              <a:t>Low-level query languages</a:t>
            </a:r>
            <a:r>
              <a:rPr lang="en-US" dirty="0"/>
              <a:t> instead of SQL.</a:t>
            </a:r>
          </a:p>
          <a:p>
            <a:pPr lvl="1"/>
            <a:r>
              <a:rPr lang="en-US" dirty="0"/>
              <a:t>Often an API callable from various languages.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66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NoSQL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Key-value stores</a:t>
            </a:r>
          </a:p>
          <a:p>
            <a:r>
              <a:rPr lang="en-US" dirty="0"/>
              <a:t>Graph stores</a:t>
            </a:r>
          </a:p>
          <a:p>
            <a:r>
              <a:rPr lang="en-US" dirty="0"/>
              <a:t>Wide-column stores</a:t>
            </a:r>
          </a:p>
          <a:p>
            <a:r>
              <a:rPr lang="en-US" dirty="0"/>
              <a:t>Document databases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93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NoSQL Databases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86EA67-47BB-EC41-9A82-DC0BA2061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91" y="1783098"/>
            <a:ext cx="7955218" cy="30145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3C7C11-F6E7-6047-9A37-E2B11A34CC8B}"/>
              </a:ext>
            </a:extLst>
          </p:cNvPr>
          <p:cNvSpPr txBox="1"/>
          <p:nvPr/>
        </p:nvSpPr>
        <p:spPr>
          <a:xfrm>
            <a:off x="2184167" y="5276791"/>
            <a:ext cx="47756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https://www.dotnettricks.com/learn/mongodb/what-is-mongodb-and-why-to-use-it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8853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89" y="411163"/>
            <a:ext cx="8961022" cy="655637"/>
          </a:xfrm>
        </p:spPr>
        <p:txBody>
          <a:bodyPr/>
          <a:lstStyle/>
          <a:p>
            <a:r>
              <a:rPr lang="en-US" dirty="0"/>
              <a:t>Types of NoSQL Databases: Key-Value Stores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simplest NoSQL databases. </a:t>
            </a:r>
          </a:p>
          <a:p>
            <a:pPr lvl="4"/>
            <a:endParaRPr lang="en-US" dirty="0"/>
          </a:p>
          <a:p>
            <a:r>
              <a:rPr lang="en-US" dirty="0"/>
              <a:t>Store a single item in the database as an </a:t>
            </a:r>
            <a:r>
              <a:rPr lang="en-US" u="sng" dirty="0"/>
              <a:t>attribute name</a:t>
            </a:r>
            <a:r>
              <a:rPr lang="en-US" dirty="0"/>
              <a:t> (or “key”), together with its </a:t>
            </a:r>
            <a:r>
              <a:rPr lang="en-US" u="sng" dirty="0"/>
              <a:t>value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Like a giant hash table.</a:t>
            </a:r>
          </a:p>
          <a:p>
            <a:pPr lvl="4"/>
            <a:endParaRPr lang="en-US" dirty="0"/>
          </a:p>
          <a:p>
            <a:r>
              <a:rPr lang="en-US" dirty="0"/>
              <a:t>Some key-value stores allow each value to have a type, such as integer, which adds functionality.</a:t>
            </a:r>
          </a:p>
          <a:p>
            <a:pPr lvl="5"/>
            <a:endParaRPr lang="en-US" dirty="0"/>
          </a:p>
          <a:p>
            <a:r>
              <a:rPr lang="en-US" dirty="0"/>
              <a:t>Store session information, user profiles, </a:t>
            </a:r>
            <a:br>
              <a:rPr lang="en-US" dirty="0"/>
            </a:br>
            <a:r>
              <a:rPr lang="en-US" dirty="0"/>
              <a:t>shopping cart data,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99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27938-DD2C-C9A0-D054-FEC47086A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Evening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CA669-459A-21DA-5AB5-226C7E8E3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survey questions</a:t>
            </a:r>
          </a:p>
          <a:p>
            <a:pPr lvl="3"/>
            <a:endParaRPr lang="en-US" dirty="0"/>
          </a:p>
          <a:p>
            <a:r>
              <a:rPr lang="en-US" dirty="0"/>
              <a:t>NoSQL databases</a:t>
            </a:r>
          </a:p>
          <a:p>
            <a:pPr lvl="1"/>
            <a:r>
              <a:rPr lang="en-US" dirty="0"/>
              <a:t>benefits and disadvantages</a:t>
            </a:r>
          </a:p>
          <a:p>
            <a:pPr lvl="1"/>
            <a:r>
              <a:rPr lang="en-US" dirty="0"/>
              <a:t>types and brands</a:t>
            </a:r>
          </a:p>
          <a:p>
            <a:pPr lvl="1"/>
            <a:r>
              <a:rPr lang="en-US" dirty="0"/>
              <a:t>structured vs. semi-structured data</a:t>
            </a:r>
          </a:p>
          <a:p>
            <a:pPr lvl="1"/>
            <a:r>
              <a:rPr lang="en-US" dirty="0"/>
              <a:t>the document model</a:t>
            </a:r>
          </a:p>
          <a:p>
            <a:pPr lvl="1"/>
            <a:r>
              <a:rPr lang="en-US" dirty="0"/>
              <a:t>scalability, auto-</a:t>
            </a:r>
            <a:r>
              <a:rPr lang="en-US" dirty="0" err="1"/>
              <a:t>sharding</a:t>
            </a:r>
            <a:r>
              <a:rPr lang="en-US" dirty="0"/>
              <a:t>, replication</a:t>
            </a:r>
          </a:p>
          <a:p>
            <a:pPr lvl="1"/>
            <a:r>
              <a:rPr lang="en-US" dirty="0"/>
              <a:t>CAP theorem</a:t>
            </a:r>
          </a:p>
          <a:p>
            <a:pPr lvl="4"/>
            <a:endParaRPr lang="en-US" dirty="0"/>
          </a:p>
          <a:p>
            <a:r>
              <a:rPr lang="en-US" i="1" dirty="0"/>
              <a:t>Break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843EE-FD74-A092-0BFB-ADEB9B68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95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Key-Value Stores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21" y="1304438"/>
            <a:ext cx="7063957" cy="41147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10" y="5532097"/>
            <a:ext cx="1966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Key-value store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3455" y="6599867"/>
            <a:ext cx="41905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https://www.thoughtworks.com/insights/blog/nosql-databases-overview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9631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NoSQL Databases: Graph Stores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Store information about </a:t>
            </a:r>
            <a:r>
              <a:rPr lang="en-US" u="sng" dirty="0"/>
              <a:t>connected data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such as social networks, spatial data, </a:t>
            </a:r>
            <a:br>
              <a:rPr lang="en-US" dirty="0"/>
            </a:br>
            <a:r>
              <a:rPr lang="en-US" dirty="0"/>
              <a:t>routing information for goods and money, recommendation engines,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56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Stores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855" y="1775294"/>
            <a:ext cx="6492219" cy="41225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9049" y="1291549"/>
            <a:ext cx="153895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Graph store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455" y="6599867"/>
            <a:ext cx="41905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https://www.thoughtworks.com/insights/blog/nosql-databases-overview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0504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655637"/>
          </a:xfrm>
        </p:spPr>
        <p:txBody>
          <a:bodyPr/>
          <a:lstStyle/>
          <a:p>
            <a:r>
              <a:rPr lang="en-US" sz="2800" dirty="0"/>
              <a:t>Types of NoSQL Databases: Wide-Column Stores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Optimized for queries over large datasets.</a:t>
            </a:r>
          </a:p>
          <a:p>
            <a:r>
              <a:rPr lang="en-US" dirty="0"/>
              <a:t>Store columns of data together, instead of rows.</a:t>
            </a:r>
          </a:p>
          <a:p>
            <a:r>
              <a:rPr lang="en-US" dirty="0"/>
              <a:t>The number of columns and the format of the data in a column can vary from row to row.</a:t>
            </a:r>
          </a:p>
          <a:p>
            <a:pPr lvl="4"/>
            <a:endParaRPr lang="en-US" dirty="0"/>
          </a:p>
          <a:p>
            <a:r>
              <a:rPr lang="en-US" dirty="0"/>
              <a:t>Useful for content management systems, </a:t>
            </a:r>
            <a:br>
              <a:rPr lang="en-US" dirty="0"/>
            </a:br>
            <a:r>
              <a:rPr lang="en-US" dirty="0"/>
              <a:t>blogging platforms,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00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Wide-Column Stores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83293" y="1234464"/>
            <a:ext cx="232267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Wide-column store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2472" y="6611779"/>
            <a:ext cx="409905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2"/>
              </a:rPr>
              <a:t>https://bigdatalondon.files.wordpress.com/2015/06/hbase-table2.png</a:t>
            </a:r>
            <a:r>
              <a:rPr lang="en-US" sz="1000" dirty="0"/>
              <a:t> </a:t>
            </a:r>
          </a:p>
        </p:txBody>
      </p:sp>
      <p:pic>
        <p:nvPicPr>
          <p:cNvPr id="8" name="Picture 7" descr="Screen Shot 2016-05-04 at 10.56.5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123" y="1742518"/>
            <a:ext cx="7772315" cy="433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28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2" y="411163"/>
            <a:ext cx="8595311" cy="655637"/>
          </a:xfrm>
        </p:spPr>
        <p:txBody>
          <a:bodyPr/>
          <a:lstStyle/>
          <a:p>
            <a:r>
              <a:rPr lang="en-US" sz="2800" dirty="0"/>
              <a:t>Types of NoSQL Databases: Document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903"/>
            <a:ext cx="8229600" cy="4754828"/>
          </a:xfrm>
        </p:spPr>
        <p:txBody>
          <a:bodyPr/>
          <a:lstStyle/>
          <a:p>
            <a:r>
              <a:rPr lang="en-US" dirty="0">
                <a:solidFill>
                  <a:srgbClr val="A12A03"/>
                </a:solidFill>
              </a:rPr>
              <a:t>Document: </a:t>
            </a:r>
            <a:r>
              <a:rPr lang="en-US" dirty="0"/>
              <a:t>Each key is paired </a:t>
            </a:r>
            <a:br>
              <a:rPr lang="en-US" dirty="0"/>
            </a:br>
            <a:r>
              <a:rPr lang="en-US" dirty="0"/>
              <a:t>with a complex data structure. </a:t>
            </a:r>
          </a:p>
          <a:p>
            <a:pPr lvl="1"/>
            <a:r>
              <a:rPr lang="en-US" dirty="0"/>
              <a:t>Documents can contain many different </a:t>
            </a:r>
            <a:br>
              <a:rPr lang="en-US" dirty="0"/>
            </a:br>
            <a:r>
              <a:rPr lang="en-US" dirty="0"/>
              <a:t>key-value pairs, or key-array pairs, </a:t>
            </a:r>
            <a:br>
              <a:rPr lang="en-US" dirty="0"/>
            </a:br>
            <a:r>
              <a:rPr lang="en-US" dirty="0"/>
              <a:t>or even nested documents.</a:t>
            </a:r>
          </a:p>
          <a:p>
            <a:pPr lvl="5"/>
            <a:endParaRPr lang="en-US" dirty="0"/>
          </a:p>
          <a:p>
            <a:r>
              <a:rPr lang="en-US" dirty="0"/>
              <a:t>Useful for content management systems, </a:t>
            </a:r>
            <a:br>
              <a:rPr lang="en-US" dirty="0"/>
            </a:br>
            <a:r>
              <a:rPr lang="en-US" dirty="0"/>
              <a:t>blogging platforms, web analytics, real-time analytics, ecommerce-applications, etc.</a:t>
            </a:r>
          </a:p>
          <a:p>
            <a:pPr lvl="4"/>
            <a:endParaRPr lang="en-US" dirty="0"/>
          </a:p>
          <a:p>
            <a:r>
              <a:rPr lang="en-US" dirty="0"/>
              <a:t>Example: </a:t>
            </a:r>
            <a:r>
              <a:rPr lang="en-US" dirty="0" err="1"/>
              <a:t>MongoDB</a:t>
            </a:r>
            <a:endParaRPr lang="en-US" dirty="0"/>
          </a:p>
          <a:p>
            <a:pPr lvl="5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96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Databases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05923"/>
            <a:ext cx="9144000" cy="31775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3293" y="1291549"/>
            <a:ext cx="248021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Document database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76727" y="5897853"/>
            <a:ext cx="4190545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https://www.thoughtworks.com/insights/blog/nosql-databases-overview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6065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vs. Semi-Structured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Structured data</a:t>
            </a:r>
          </a:p>
          <a:p>
            <a:pPr lvl="1"/>
            <a:r>
              <a:rPr lang="en-US" dirty="0"/>
              <a:t>Stored in tables of a relational database.</a:t>
            </a:r>
          </a:p>
          <a:p>
            <a:pPr lvl="1"/>
            <a:r>
              <a:rPr lang="en-US" dirty="0"/>
              <a:t>A schema describes data formats and relationships.</a:t>
            </a:r>
          </a:p>
          <a:p>
            <a:pPr lvl="6"/>
            <a:endParaRPr lang="en-US" dirty="0"/>
          </a:p>
          <a:p>
            <a:r>
              <a:rPr lang="en-US" dirty="0"/>
              <a:t>Semi-structured data</a:t>
            </a:r>
          </a:p>
          <a:p>
            <a:pPr lvl="1"/>
            <a:r>
              <a:rPr lang="en-US" dirty="0"/>
              <a:t>Data does not reside in a relational database.</a:t>
            </a:r>
          </a:p>
          <a:p>
            <a:pPr lvl="1"/>
            <a:r>
              <a:rPr lang="en-US" dirty="0"/>
              <a:t>Data may contain tags to separate semantic elements and enforce hierarchies of records and fields within the data (self-describing structure).</a:t>
            </a:r>
          </a:p>
          <a:p>
            <a:pPr lvl="1"/>
            <a:r>
              <a:rPr lang="en-US" dirty="0"/>
              <a:t>Examples: XML and JSON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3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9D4BB5-97FA-A94C-B464-83558DB84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86" y="4160512"/>
            <a:ext cx="4754828" cy="2099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Document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047990"/>
          </a:xfrm>
        </p:spPr>
        <p:txBody>
          <a:bodyPr/>
          <a:lstStyle/>
          <a:p>
            <a:r>
              <a:rPr lang="en-US" dirty="0"/>
              <a:t>Semi-structured data.</a:t>
            </a:r>
          </a:p>
          <a:p>
            <a:r>
              <a:rPr lang="en-US" dirty="0"/>
              <a:t>Typically, </a:t>
            </a:r>
            <a:r>
              <a:rPr lang="en-US" dirty="0">
                <a:solidFill>
                  <a:srgbClr val="B23C00"/>
                </a:solidFill>
              </a:rPr>
              <a:t>JSON</a:t>
            </a:r>
            <a:r>
              <a:rPr lang="en-US" dirty="0"/>
              <a:t> (JavaScript Object Notation).</a:t>
            </a:r>
          </a:p>
          <a:p>
            <a:r>
              <a:rPr lang="en-US" dirty="0"/>
              <a:t>The document’s internal structure provides </a:t>
            </a:r>
            <a:br>
              <a:rPr lang="en-US" dirty="0"/>
            </a:br>
            <a:r>
              <a:rPr lang="en-US" dirty="0"/>
              <a:t>the metadata to use for query optimization.</a:t>
            </a:r>
          </a:p>
          <a:p>
            <a:r>
              <a:rPr lang="en-US" dirty="0"/>
              <a:t>Type information is embedded in the data.</a:t>
            </a:r>
          </a:p>
          <a:p>
            <a:r>
              <a:rPr lang="en-US" dirty="0"/>
              <a:t>Each instance of data is different from others.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28A410-1AB6-474C-901E-FE2FE0672AEB}"/>
              </a:ext>
            </a:extLst>
          </p:cNvPr>
          <p:cNvSpPr txBox="1"/>
          <p:nvPr/>
        </p:nvSpPr>
        <p:spPr>
          <a:xfrm>
            <a:off x="1730517" y="6582489"/>
            <a:ext cx="5682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https://lennilobel.wordpress.com/2015/06/01/relational-databases-vs-nosql-document-databases/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8532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Document Model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Query on any field</a:t>
            </a:r>
            <a:r>
              <a:rPr lang="en-US" dirty="0"/>
              <a:t> within a document.</a:t>
            </a:r>
          </a:p>
          <a:p>
            <a:pPr lvl="4"/>
            <a:endParaRPr lang="en-US" dirty="0"/>
          </a:p>
          <a:p>
            <a:r>
              <a:rPr lang="en-US" dirty="0"/>
              <a:t>Most natural and productive.</a:t>
            </a:r>
          </a:p>
          <a:p>
            <a:pPr lvl="5"/>
            <a:endParaRPr lang="en-US" dirty="0"/>
          </a:p>
          <a:p>
            <a:r>
              <a:rPr lang="en-US" dirty="0"/>
              <a:t>Maps directly to the objects </a:t>
            </a:r>
            <a:br>
              <a:rPr lang="en-US" dirty="0"/>
            </a:br>
            <a:r>
              <a:rPr lang="en-US" dirty="0"/>
              <a:t>of an object-oriented language.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50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156E3-B8E4-C05F-6167-6A64B832F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Evening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95FB1-3636-CB92-1D75-AD8FC29FA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MongoDB</a:t>
            </a:r>
          </a:p>
          <a:p>
            <a:pPr lvl="1"/>
            <a:r>
              <a:rPr lang="en-US" dirty="0"/>
              <a:t>Python interface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pymongo</a:t>
            </a:r>
          </a:p>
          <a:p>
            <a:pPr lvl="1"/>
            <a:r>
              <a:rPr lang="en-US" dirty="0"/>
              <a:t>collections and documents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school</a:t>
            </a:r>
            <a:r>
              <a:rPr lang="en-US" dirty="0"/>
              <a:t> database</a:t>
            </a:r>
          </a:p>
          <a:p>
            <a:pPr lvl="1"/>
            <a:r>
              <a:rPr lang="en-US" dirty="0"/>
              <a:t>queries with joins and matches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08B44-F340-8711-CC88-79AF9B44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57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NoSQL Agile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/>
              <a:t>Unlike relational databases, NoSQL does not require schemas to be defined in advance.</a:t>
            </a:r>
          </a:p>
          <a:p>
            <a:pPr lvl="1"/>
            <a:r>
              <a:rPr lang="en-US" dirty="0"/>
              <a:t>No database downtime to update a schema.</a:t>
            </a:r>
          </a:p>
          <a:p>
            <a:pPr lvl="6"/>
            <a:endParaRPr lang="en-US" dirty="0"/>
          </a:p>
          <a:p>
            <a:r>
              <a:rPr lang="en-US" dirty="0"/>
              <a:t>NoSQL can effectively address data that’s completely unstructured or unknown in advance.</a:t>
            </a:r>
          </a:p>
          <a:p>
            <a:pPr lvl="1"/>
            <a:r>
              <a:rPr lang="en-US" dirty="0"/>
              <a:t>Insert data without a predefined schema.</a:t>
            </a:r>
          </a:p>
          <a:p>
            <a:pPr lvl="6"/>
            <a:endParaRPr lang="en-US" dirty="0"/>
          </a:p>
          <a:p>
            <a:r>
              <a:rPr lang="en-US" dirty="0"/>
              <a:t>Apply validation rules within the database.</a:t>
            </a:r>
          </a:p>
          <a:p>
            <a:pPr lvl="1"/>
            <a:r>
              <a:rPr lang="en-US" dirty="0"/>
              <a:t>Enforce governance across data.</a:t>
            </a:r>
          </a:p>
          <a:p>
            <a:pPr lvl="1"/>
            <a:r>
              <a:rPr lang="en-US" dirty="0"/>
              <a:t>Maintain the agility benefits of a dynamic schema.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12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Scale-up</a:t>
            </a:r>
          </a:p>
          <a:p>
            <a:pPr lvl="1"/>
            <a:r>
              <a:rPr lang="en-US" dirty="0"/>
              <a:t>Relational databases scale </a:t>
            </a:r>
            <a:r>
              <a:rPr lang="en-US" u="sng" dirty="0"/>
              <a:t>vertically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Increase the database server’s capabilities </a:t>
            </a:r>
            <a:br>
              <a:rPr lang="en-US" dirty="0"/>
            </a:br>
            <a:r>
              <a:rPr lang="en-US" dirty="0"/>
              <a:t>in order to increase performance.</a:t>
            </a:r>
          </a:p>
          <a:p>
            <a:pPr lvl="5"/>
            <a:endParaRPr lang="en-US" dirty="0"/>
          </a:p>
          <a:p>
            <a:r>
              <a:rPr lang="en-US" dirty="0"/>
              <a:t>Scale-out</a:t>
            </a:r>
          </a:p>
          <a:p>
            <a:pPr lvl="1"/>
            <a:r>
              <a:rPr lang="en-US" dirty="0"/>
              <a:t>Scale </a:t>
            </a:r>
            <a:r>
              <a:rPr lang="en-US" u="sng" dirty="0"/>
              <a:t>horizontally</a:t>
            </a:r>
            <a:r>
              <a:rPr lang="en-US" dirty="0"/>
              <a:t> to support rapidly growing applications by adding more servers.</a:t>
            </a:r>
          </a:p>
          <a:p>
            <a:pPr lvl="1"/>
            <a:r>
              <a:rPr lang="en-US" dirty="0"/>
              <a:t>NoSQL databases support </a:t>
            </a:r>
            <a:r>
              <a:rPr lang="en-US" dirty="0">
                <a:solidFill>
                  <a:srgbClr val="B23C00"/>
                </a:solidFill>
              </a:rPr>
              <a:t>auto-sharding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5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65A06-725E-0F4B-BD6A-E3F2C7F21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372DD-BDB3-4345-AAB8-8FCF3DE97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4DDCD8-B897-9A44-847D-0438E07E2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76" y="1508781"/>
            <a:ext cx="7498048" cy="3651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9E7153-C082-634E-9BBB-EB42B9E665C3}"/>
              </a:ext>
            </a:extLst>
          </p:cNvPr>
          <p:cNvSpPr txBox="1"/>
          <p:nvPr/>
        </p:nvSpPr>
        <p:spPr>
          <a:xfrm>
            <a:off x="1007642" y="5581177"/>
            <a:ext cx="71304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https://interviewbubble.com/what-is-the-difference-between-scaling-horizontally-vs-scaling-vertically-scale-up-vs-scale-out/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86155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Auto-Sharding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67" y="1295400"/>
            <a:ext cx="8778143" cy="4876770"/>
          </a:xfrm>
        </p:spPr>
        <p:txBody>
          <a:bodyPr/>
          <a:lstStyle/>
          <a:p>
            <a:r>
              <a:rPr lang="en-US" dirty="0"/>
              <a:t>NoSQL databases natively and automatically spread data across an arbitrary number of servers.</a:t>
            </a:r>
          </a:p>
          <a:p>
            <a:pPr lvl="4"/>
            <a:endParaRPr lang="en-US" dirty="0"/>
          </a:p>
          <a:p>
            <a:r>
              <a:rPr lang="en-US" dirty="0"/>
              <a:t>Applications do not need to be aware </a:t>
            </a:r>
            <a:br>
              <a:rPr lang="en-US" dirty="0"/>
            </a:br>
            <a:r>
              <a:rPr lang="en-US" dirty="0"/>
              <a:t>of the composition of the server pool.</a:t>
            </a:r>
          </a:p>
          <a:p>
            <a:pPr lvl="4"/>
            <a:endParaRPr lang="en-US" dirty="0"/>
          </a:p>
          <a:p>
            <a:r>
              <a:rPr lang="en-US" dirty="0"/>
              <a:t>Data and query load are automatically balanced across servers.</a:t>
            </a:r>
          </a:p>
          <a:p>
            <a:pPr lvl="4"/>
            <a:endParaRPr lang="en-US" dirty="0"/>
          </a:p>
          <a:p>
            <a:r>
              <a:rPr lang="en-US" dirty="0"/>
              <a:t>When a server goes down, it can be quickly </a:t>
            </a:r>
            <a:br>
              <a:rPr lang="en-US" dirty="0"/>
            </a:br>
            <a:r>
              <a:rPr lang="en-US" dirty="0"/>
              <a:t>and transparently replaced without application disruption.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20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BA9AC-669F-DB42-B7BD-186F1DE3C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Auto-Sharding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A6E67-665F-5248-A9B0-957862BCC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9D6D43-FF29-FD40-AE52-6C9782374B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757" y="1158234"/>
            <a:ext cx="5948486" cy="50139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257786-AD53-7649-9DDB-B8027416EC56}"/>
              </a:ext>
            </a:extLst>
          </p:cNvPr>
          <p:cNvSpPr txBox="1"/>
          <p:nvPr/>
        </p:nvSpPr>
        <p:spPr>
          <a:xfrm>
            <a:off x="2097604" y="6002179"/>
            <a:ext cx="49487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https://www.digitalocean.com/community/tutorials/understanding-database-sharding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9513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Auto-</a:t>
            </a:r>
            <a:r>
              <a:rPr lang="en-US" dirty="0" err="1"/>
              <a:t>sharding</a:t>
            </a:r>
            <a:r>
              <a:rPr lang="en-US" dirty="0"/>
              <a:t> works well with </a:t>
            </a:r>
            <a:r>
              <a:rPr lang="en-US" u="sng" dirty="0"/>
              <a:t>cloud computing</a:t>
            </a:r>
            <a:r>
              <a:rPr lang="en-US" dirty="0"/>
              <a:t>.</a:t>
            </a:r>
          </a:p>
          <a:p>
            <a:pPr lvl="3"/>
            <a:endParaRPr lang="en-US" dirty="0"/>
          </a:p>
          <a:p>
            <a:r>
              <a:rPr lang="en-US" dirty="0"/>
              <a:t>Example: Amazon Web Services</a:t>
            </a:r>
          </a:p>
          <a:p>
            <a:pPr lvl="1"/>
            <a:r>
              <a:rPr lang="en-US" dirty="0"/>
              <a:t>Provides virtually unlimited capacity on demand.</a:t>
            </a:r>
          </a:p>
          <a:p>
            <a:pPr lvl="1"/>
            <a:r>
              <a:rPr lang="en-US" dirty="0"/>
              <a:t>Takes care of all the necessary infrastructure administration tasks.</a:t>
            </a:r>
          </a:p>
          <a:p>
            <a:pPr lvl="1"/>
            <a:r>
              <a:rPr lang="en-US" dirty="0"/>
              <a:t>Developers no longer need to construct complex, expensive platforms to support their applications.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266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NoSQL Data 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Automatic database replication</a:t>
            </a:r>
            <a:r>
              <a:rPr lang="en-US" dirty="0"/>
              <a:t> maintains availability in the event of outages or </a:t>
            </a:r>
            <a:br>
              <a:rPr lang="en-US" dirty="0"/>
            </a:br>
            <a:r>
              <a:rPr lang="en-US" dirty="0"/>
              <a:t>planned maintenance events.</a:t>
            </a:r>
          </a:p>
          <a:p>
            <a:pPr lvl="1"/>
            <a:r>
              <a:rPr lang="en-US" dirty="0"/>
              <a:t>Automated failover and recovery.</a:t>
            </a:r>
          </a:p>
          <a:p>
            <a:pPr lvl="4"/>
            <a:endParaRPr lang="en-US" dirty="0"/>
          </a:p>
          <a:p>
            <a:r>
              <a:rPr lang="en-US" u="sng" dirty="0"/>
              <a:t>Distribute the database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across multiple geographic regions to withstand regional failures and enable data localization.</a:t>
            </a:r>
          </a:p>
          <a:p>
            <a:pPr lvl="1"/>
            <a:r>
              <a:rPr lang="en-US" dirty="0"/>
              <a:t>No requirement for separate applications or expensive add-ons to implement replication.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8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NoSQL Data Caching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Integrated caching</a:t>
            </a:r>
            <a:r>
              <a:rPr lang="en-US" dirty="0"/>
              <a:t> capabilities.</a:t>
            </a:r>
          </a:p>
          <a:p>
            <a:pPr lvl="1"/>
            <a:r>
              <a:rPr lang="en-US" dirty="0"/>
              <a:t>Keep frequently-used data in system memory </a:t>
            </a:r>
            <a:br>
              <a:rPr lang="en-US" dirty="0"/>
            </a:br>
            <a:r>
              <a:rPr lang="en-US" dirty="0"/>
              <a:t>as much as possible.</a:t>
            </a:r>
          </a:p>
          <a:p>
            <a:pPr lvl="1"/>
            <a:r>
              <a:rPr lang="en-US" dirty="0"/>
              <a:t>No need for a separate caching layer.</a:t>
            </a:r>
          </a:p>
          <a:p>
            <a:pPr lvl="5"/>
            <a:endParaRPr lang="en-US" dirty="0"/>
          </a:p>
          <a:p>
            <a:r>
              <a:rPr lang="en-US" dirty="0"/>
              <a:t>Available fully managed, integrated in-memory </a:t>
            </a:r>
            <a:r>
              <a:rPr lang="en-US" u="sng" dirty="0"/>
              <a:t>database management layer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Support workloads that demand the highest throughput and lowest latency.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4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EEA32-50C4-E3C7-4C0A-16F844A18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NoSQL Advantages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7FD3B-6B0E-EC87-F87C-977CAFA52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5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D8014714-DEC8-85DA-FA55-AAE0F2DF5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387" y="1417342"/>
            <a:ext cx="5649225" cy="33794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1F5696-5225-CF14-EA50-C9B1B7366150}"/>
              </a:ext>
            </a:extLst>
          </p:cNvPr>
          <p:cNvSpPr txBox="1"/>
          <p:nvPr/>
        </p:nvSpPr>
        <p:spPr>
          <a:xfrm>
            <a:off x="2875061" y="4892024"/>
            <a:ext cx="3393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https://hevodata.com/learn/relational-database-vs-nosql/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97403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C</a:t>
            </a:r>
            <a:r>
              <a:rPr lang="en-US" dirty="0"/>
              <a:t>onsistency</a:t>
            </a:r>
          </a:p>
          <a:p>
            <a:pPr lvl="1"/>
            <a:r>
              <a:rPr lang="en-US" dirty="0"/>
              <a:t>All nodes of a distributed </a:t>
            </a:r>
            <a:br>
              <a:rPr lang="en-US" dirty="0"/>
            </a:br>
            <a:r>
              <a:rPr lang="en-US" dirty="0"/>
              <a:t>system see the same data </a:t>
            </a:r>
            <a:br>
              <a:rPr lang="en-US" dirty="0"/>
            </a:br>
            <a:r>
              <a:rPr lang="en-US" dirty="0"/>
              <a:t>at the same time.</a:t>
            </a:r>
          </a:p>
          <a:p>
            <a:pPr lvl="6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A</a:t>
            </a:r>
            <a:r>
              <a:rPr lang="en-US" dirty="0"/>
              <a:t>vailability</a:t>
            </a:r>
          </a:p>
          <a:p>
            <a:pPr lvl="1"/>
            <a:r>
              <a:rPr lang="en-US" dirty="0"/>
              <a:t>A guarantee that every request gets a response whether the request succeeded or failed.</a:t>
            </a:r>
          </a:p>
          <a:p>
            <a:pPr lvl="6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P</a:t>
            </a:r>
            <a:r>
              <a:rPr lang="en-US" dirty="0"/>
              <a:t>artition tolerance</a:t>
            </a:r>
          </a:p>
          <a:p>
            <a:pPr lvl="1"/>
            <a:r>
              <a:rPr lang="en-US" dirty="0"/>
              <a:t>The system continues to operate despite arbitrary network partitioning (splitting) due to device failures.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0676D-B74B-6447-83F7-3BA1BAF39144}"/>
              </a:ext>
            </a:extLst>
          </p:cNvPr>
          <p:cNvSpPr txBox="1"/>
          <p:nvPr/>
        </p:nvSpPr>
        <p:spPr>
          <a:xfrm>
            <a:off x="5471056" y="1295400"/>
            <a:ext cx="2621487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Relational databases</a:t>
            </a:r>
            <a:br>
              <a:rPr lang="en-US" sz="2000" dirty="0">
                <a:solidFill>
                  <a:srgbClr val="0033CC"/>
                </a:solidFill>
              </a:rPr>
            </a:br>
            <a:r>
              <a:rPr lang="en-US" sz="2000" dirty="0">
                <a:solidFill>
                  <a:srgbClr val="0033CC"/>
                </a:solidFill>
              </a:rPr>
              <a:t>have </a:t>
            </a:r>
            <a:r>
              <a:rPr lang="en-US" sz="2000" dirty="0">
                <a:solidFill>
                  <a:srgbClr val="B23C00"/>
                </a:solidFill>
              </a:rPr>
              <a:t>ACID</a:t>
            </a:r>
            <a:r>
              <a:rPr lang="en-US" sz="2000" dirty="0">
                <a:solidFill>
                  <a:srgbClr val="0033CC"/>
                </a:solidFill>
              </a:rPr>
              <a:t> properties</a:t>
            </a:r>
            <a:br>
              <a:rPr lang="en-US" sz="2000" dirty="0">
                <a:solidFill>
                  <a:srgbClr val="0033CC"/>
                </a:solidFill>
              </a:rPr>
            </a:br>
            <a:r>
              <a:rPr lang="en-US" sz="2000" dirty="0">
                <a:solidFill>
                  <a:srgbClr val="0033CC"/>
                </a:solidFill>
              </a:rPr>
              <a:t>for </a:t>
            </a:r>
            <a:r>
              <a:rPr lang="en-US" sz="2000" u="sng" dirty="0">
                <a:solidFill>
                  <a:srgbClr val="0033CC"/>
                </a:solidFill>
              </a:rPr>
              <a:t>transactions</a:t>
            </a:r>
            <a:r>
              <a:rPr lang="en-US" sz="2000" dirty="0">
                <a:solidFill>
                  <a:srgbClr val="0033CC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B23C00"/>
                </a:solidFill>
              </a:rPr>
              <a:t>A</a:t>
            </a:r>
            <a:r>
              <a:rPr lang="en-US" sz="2000" dirty="0">
                <a:solidFill>
                  <a:srgbClr val="0033CC"/>
                </a:solidFill>
              </a:rPr>
              <a:t>tomicity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B23C00"/>
                </a:solidFill>
              </a:rPr>
              <a:t>C</a:t>
            </a:r>
            <a:r>
              <a:rPr lang="en-US" sz="2000" dirty="0">
                <a:solidFill>
                  <a:srgbClr val="0033CC"/>
                </a:solidFill>
              </a:rPr>
              <a:t>onsistency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B23C00"/>
                </a:solidFill>
              </a:rPr>
              <a:t>I</a:t>
            </a:r>
            <a:r>
              <a:rPr lang="en-US" sz="2000" dirty="0">
                <a:solidFill>
                  <a:srgbClr val="0033CC"/>
                </a:solidFill>
              </a:rPr>
              <a:t>solation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B23C00"/>
                </a:solidFill>
              </a:rPr>
              <a:t>D</a:t>
            </a:r>
            <a:r>
              <a:rPr lang="en-US" sz="2000" dirty="0">
                <a:solidFill>
                  <a:srgbClr val="0033CC"/>
                </a:solidFill>
              </a:rPr>
              <a:t>urability</a:t>
            </a:r>
          </a:p>
        </p:txBody>
      </p:sp>
    </p:spTree>
    <p:extLst>
      <p:ext uri="{BB962C8B-B14F-4D97-AF65-F5344CB8AC3E}">
        <p14:creationId xmlns:p14="http://schemas.microsoft.com/office/powerpoint/2010/main" val="274796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73D06-EA73-CA80-6518-7711AA5BD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Database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1C3AC-072A-981D-83F9-62DE9603D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project team produces:</a:t>
            </a:r>
          </a:p>
          <a:p>
            <a:pPr lvl="1"/>
            <a:r>
              <a:rPr lang="en-US" dirty="0"/>
              <a:t>Operational database </a:t>
            </a:r>
            <a:br>
              <a:rPr lang="en-US" dirty="0"/>
            </a:br>
            <a:r>
              <a:rPr lang="en-US" dirty="0"/>
              <a:t>    + GUI-based Python application</a:t>
            </a:r>
          </a:p>
          <a:p>
            <a:pPr lvl="1"/>
            <a:r>
              <a:rPr lang="en-US" dirty="0"/>
              <a:t>Analytical database </a:t>
            </a:r>
            <a:br>
              <a:rPr lang="en-US" dirty="0"/>
            </a:br>
            <a:r>
              <a:rPr lang="en-US" dirty="0"/>
              <a:t>    + GUI-based Python application</a:t>
            </a:r>
          </a:p>
          <a:p>
            <a:pPr lvl="4"/>
            <a:endParaRPr lang="en-US" dirty="0"/>
          </a:p>
          <a:p>
            <a:r>
              <a:rPr lang="en-US" dirty="0"/>
              <a:t>Demonstrate how well you can apply what you learned during the semester.</a:t>
            </a:r>
          </a:p>
          <a:p>
            <a:pPr lvl="1"/>
            <a:r>
              <a:rPr lang="en-US" dirty="0"/>
              <a:t>Not all technologies have to be used.</a:t>
            </a:r>
          </a:p>
          <a:p>
            <a:pPr lvl="4"/>
            <a:endParaRPr lang="en-US" dirty="0"/>
          </a:p>
          <a:p>
            <a:r>
              <a:rPr lang="en-US" dirty="0"/>
              <a:t>Live demos</a:t>
            </a:r>
          </a:p>
          <a:p>
            <a:pPr lvl="1"/>
            <a:r>
              <a:rPr lang="en-US" dirty="0"/>
              <a:t>Evaluated by the class via Canvas surveys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E457B-7D81-D7CA-0013-B308E770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862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354" y="2148854"/>
            <a:ext cx="5693157" cy="4010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Theorem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33714"/>
          </a:xfrm>
        </p:spPr>
        <p:txBody>
          <a:bodyPr/>
          <a:lstStyle/>
          <a:p>
            <a:r>
              <a:rPr lang="en-US" dirty="0"/>
              <a:t>Consistency, availability, partition tolerance:</a:t>
            </a:r>
            <a:br>
              <a:rPr lang="en-US" dirty="0"/>
            </a:br>
            <a:r>
              <a:rPr lang="en-US" dirty="0"/>
              <a:t>You can only </a:t>
            </a:r>
            <a:r>
              <a:rPr lang="en-US" u="sng" dirty="0"/>
              <a:t>choose two out of three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4"/>
            <a:endParaRPr lang="en-US" dirty="0"/>
          </a:p>
          <a:p>
            <a:pPr lvl="1"/>
            <a:r>
              <a:rPr lang="en-US" dirty="0"/>
              <a:t>Different NoSQL</a:t>
            </a:r>
            <a:br>
              <a:rPr lang="en-US" dirty="0"/>
            </a:br>
            <a:r>
              <a:rPr lang="en-US" dirty="0"/>
              <a:t>databases </a:t>
            </a:r>
            <a:br>
              <a:rPr lang="en-US" dirty="0"/>
            </a:br>
            <a:r>
              <a:rPr lang="en-US" dirty="0"/>
              <a:t>emphasize </a:t>
            </a:r>
            <a:br>
              <a:rPr lang="en-US" dirty="0"/>
            </a:br>
            <a:r>
              <a:rPr lang="en-US" u="sng" dirty="0"/>
              <a:t>different pairs</a:t>
            </a:r>
            <a:br>
              <a:rPr lang="en-US" dirty="0"/>
            </a:br>
            <a:r>
              <a:rPr lang="en-US" dirty="0"/>
              <a:t>of CAP.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D757BE-E079-2A47-88FF-9829490BEFCB}"/>
              </a:ext>
            </a:extLst>
          </p:cNvPr>
          <p:cNvSpPr txBox="1"/>
          <p:nvPr/>
        </p:nvSpPr>
        <p:spPr>
          <a:xfrm>
            <a:off x="4480561" y="5929114"/>
            <a:ext cx="30957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http://datasciencepedia.com/cap-theorem-big-data/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22406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vs. NoSQL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8685" y="1325903"/>
          <a:ext cx="8138070" cy="4790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66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8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SQL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NoSQL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SQL 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Key-value, graph, wide-column,</a:t>
                      </a:r>
                      <a:r>
                        <a:rPr lang="en-US" baseline="0" dirty="0"/>
                        <a:t> document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Development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Early 1970s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Late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2000s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Various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Schemas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Fixed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Dynamic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Horizontal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Development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Mix of closed- </a:t>
                      </a:r>
                    </a:p>
                    <a:p>
                      <a:r>
                        <a:rPr lang="en-US" dirty="0"/>
                        <a:t>and open-source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Open-source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Transaction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 certain</a:t>
                      </a:r>
                      <a:r>
                        <a:rPr lang="en-US" baseline="0" dirty="0"/>
                        <a:t> levels (e.g., document vs. database) depending on the application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manipulation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Via SQL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Via</a:t>
                      </a:r>
                      <a:r>
                        <a:rPr lang="en-US" baseline="0" dirty="0"/>
                        <a:t> object-oriented API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Consistency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</a:t>
                      </a:r>
                      <a:r>
                        <a:rPr lang="en-US" baseline="0" dirty="0"/>
                        <a:t> be strong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Depends</a:t>
                      </a:r>
                      <a:r>
                        <a:rPr lang="en-US" baseline="0" dirty="0"/>
                        <a:t> on the database product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6965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7E72E-7BC8-FBFD-5138-31B5A6E3D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B76F9-FEF5-1DF8-F64E-98DEB95F6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60863-A0A4-42F6-EDAC-FF44E74A3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31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From “hu</a:t>
            </a:r>
            <a:r>
              <a:rPr lang="en-US" u="sng" dirty="0"/>
              <a:t>mongo</a:t>
            </a:r>
            <a:r>
              <a:rPr lang="en-US" dirty="0">
                <a:solidFill>
                  <a:srgbClr val="000000"/>
                </a:solidFill>
              </a:rPr>
              <a:t>us”</a:t>
            </a:r>
          </a:p>
          <a:p>
            <a:pPr lvl="4"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Scalable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High performance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Open-source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Document-oriented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Schema-free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404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Horizontal scaling</a:t>
            </a:r>
            <a:endParaRPr lang="en-US" sz="1800" i="1" dirty="0"/>
          </a:p>
          <a:p>
            <a:pPr>
              <a:defRPr/>
            </a:pPr>
            <a:r>
              <a:rPr lang="en-US" dirty="0"/>
              <a:t>Indexing</a:t>
            </a:r>
          </a:p>
          <a:p>
            <a:pPr>
              <a:defRPr/>
            </a:pPr>
            <a:r>
              <a:rPr lang="en-US" dirty="0"/>
              <a:t>Replication/failover support</a:t>
            </a:r>
          </a:p>
          <a:p>
            <a:pPr lvl="4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Documents are stored in </a:t>
            </a:r>
            <a:r>
              <a:rPr lang="en-US" dirty="0">
                <a:solidFill>
                  <a:srgbClr val="B23C00"/>
                </a:solidFill>
              </a:rPr>
              <a:t>BSON</a:t>
            </a:r>
            <a:r>
              <a:rPr lang="en-US" dirty="0"/>
              <a:t> (binary JSON)</a:t>
            </a:r>
          </a:p>
          <a:p>
            <a:pPr lvl="1">
              <a:defRPr/>
            </a:pPr>
            <a:r>
              <a:rPr lang="en-US" dirty="0"/>
              <a:t>Binary serialization of JSON-like objects.</a:t>
            </a:r>
          </a:p>
          <a:p>
            <a:pPr lvl="1">
              <a:defRPr/>
            </a:pPr>
            <a:r>
              <a:rPr lang="en-US" dirty="0"/>
              <a:t>Import or query any valid JSON object.</a:t>
            </a:r>
          </a:p>
          <a:p>
            <a:pPr lvl="4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Query syntax based on JavaScript.</a:t>
            </a:r>
          </a:p>
          <a:p>
            <a:pPr lvl="1">
              <a:defRPr/>
            </a:pPr>
            <a:r>
              <a:rPr lang="en-US" dirty="0"/>
              <a:t>Use the Python-MongoDB connector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pymongo</a:t>
            </a:r>
            <a:r>
              <a:rPr lang="en-US" dirty="0"/>
              <a:t>.</a:t>
            </a:r>
          </a:p>
          <a:p>
            <a:pPr lvl="1">
              <a:defRPr/>
            </a:pPr>
            <a:r>
              <a:rPr lang="en-US" dirty="0"/>
              <a:t>Queries integrated into Python code.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467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Documents and Collections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Documents</a:t>
            </a:r>
            <a:r>
              <a:rPr lang="en-US" dirty="0"/>
              <a:t> are analogous to records (rows) </a:t>
            </a:r>
            <a:br>
              <a:rPr lang="en-US" dirty="0"/>
            </a:br>
            <a:r>
              <a:rPr lang="en-US" dirty="0"/>
              <a:t>of a relational database.</a:t>
            </a:r>
          </a:p>
          <a:p>
            <a:pPr lvl="4"/>
            <a:endParaRPr lang="en-US" dirty="0"/>
          </a:p>
          <a:p>
            <a:r>
              <a:rPr lang="en-US" u="sng" dirty="0"/>
              <a:t>Collections</a:t>
            </a:r>
            <a:r>
              <a:rPr lang="en-US" dirty="0"/>
              <a:t> are analogous to relational tables.</a:t>
            </a:r>
          </a:p>
          <a:p>
            <a:pPr lvl="5"/>
            <a:endParaRPr lang="en-US" dirty="0"/>
          </a:p>
          <a:p>
            <a:r>
              <a:rPr lang="en-US" dirty="0"/>
              <a:t>A MongoDB query returns a </a:t>
            </a:r>
            <a:r>
              <a:rPr lang="en-US" u="sng" dirty="0"/>
              <a:t>cursor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instead of records.</a:t>
            </a:r>
          </a:p>
          <a:p>
            <a:pPr lvl="1"/>
            <a:r>
              <a:rPr lang="en-US" dirty="0"/>
              <a:t>Use the cursor to iterate through the result set.</a:t>
            </a:r>
          </a:p>
          <a:p>
            <a:pPr lvl="1"/>
            <a:r>
              <a:rPr lang="en-US" dirty="0"/>
              <a:t>Better performance: More efficient than loading </a:t>
            </a:r>
            <a:br>
              <a:rPr lang="en-US" dirty="0"/>
            </a:br>
            <a:r>
              <a:rPr lang="en-US" dirty="0"/>
              <a:t>all the objects into memory.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659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document model (and the graph model) can be consistent or eventually consistent.</a:t>
            </a:r>
          </a:p>
          <a:p>
            <a:pPr lvl="1"/>
            <a:r>
              <a:rPr lang="en-US" u="sng" dirty="0"/>
              <a:t>Eventually consistent</a:t>
            </a:r>
            <a:r>
              <a:rPr lang="en-US" dirty="0"/>
              <a:t>: Database changes are propagated to all nodes “eventually”.</a:t>
            </a:r>
          </a:p>
          <a:p>
            <a:pPr lvl="2"/>
            <a:r>
              <a:rPr lang="en-US" dirty="0"/>
              <a:t>Typically, within milliseconds</a:t>
            </a:r>
          </a:p>
          <a:p>
            <a:pPr lvl="1"/>
            <a:r>
              <a:rPr lang="en-US" u="sng" dirty="0"/>
              <a:t>Stale reads</a:t>
            </a:r>
            <a:r>
              <a:rPr lang="en-US" dirty="0"/>
              <a:t>: Updated data not immediately returned.</a:t>
            </a:r>
          </a:p>
          <a:p>
            <a:pPr lvl="5"/>
            <a:endParaRPr lang="en-US" dirty="0"/>
          </a:p>
          <a:p>
            <a:r>
              <a:rPr lang="en-US" dirty="0"/>
              <a:t>MongoDB consistency is tunable.</a:t>
            </a:r>
          </a:p>
          <a:p>
            <a:pPr lvl="1"/>
            <a:r>
              <a:rPr lang="en-US" dirty="0"/>
              <a:t>By default, all data is consistent.</a:t>
            </a:r>
          </a:p>
          <a:p>
            <a:pPr lvl="1"/>
            <a:r>
              <a:rPr lang="en-US" dirty="0"/>
              <a:t>All reads and writes access the primary data copy.</a:t>
            </a:r>
          </a:p>
          <a:p>
            <a:pPr lvl="1"/>
            <a:r>
              <a:rPr lang="en-US" dirty="0"/>
              <a:t>Read operations possible on the secondary copies.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4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Eventually Consistent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Fast data inserts.</a:t>
            </a:r>
          </a:p>
          <a:p>
            <a:pPr lvl="5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Updates and deletes are more complex.</a:t>
            </a:r>
          </a:p>
          <a:p>
            <a:pPr lvl="1"/>
            <a:r>
              <a:rPr lang="en-US" dirty="0"/>
              <a:t>There can be periods of time during which </a:t>
            </a:r>
            <a:br>
              <a:rPr lang="en-US" dirty="0"/>
            </a:br>
            <a:r>
              <a:rPr lang="en-US" dirty="0"/>
              <a:t>not all copies of the data are synchronized.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82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047990"/>
          </a:xfrm>
        </p:spPr>
        <p:txBody>
          <a:bodyPr/>
          <a:lstStyle/>
          <a:p>
            <a:r>
              <a:rPr lang="en-US" dirty="0"/>
              <a:t>Install MongoDB Community Edition 6.0.1: </a:t>
            </a:r>
            <a:r>
              <a:rPr lang="en-US" sz="2000" dirty="0">
                <a:hlinkClick r:id="rId2"/>
              </a:rPr>
              <a:t>https://docs.mongodb.com/master/administration/install-community/</a:t>
            </a:r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Start and stop the MongoDB server:</a:t>
            </a:r>
          </a:p>
          <a:p>
            <a:pPr lvl="1"/>
            <a:r>
              <a:rPr lang="en-US" dirty="0"/>
              <a:t>Follow the online instructions for Windows </a:t>
            </a:r>
            <a:br>
              <a:rPr lang="en-US" dirty="0"/>
            </a:br>
            <a:r>
              <a:rPr lang="en-US" dirty="0"/>
              <a:t>and Mac OS.</a:t>
            </a:r>
          </a:p>
          <a:p>
            <a:pPr lvl="4"/>
            <a:endParaRPr lang="en-US" dirty="0"/>
          </a:p>
          <a:p>
            <a:r>
              <a:rPr lang="en-US" dirty="0"/>
              <a:t>Install the Python connector to MongoDB:</a:t>
            </a:r>
          </a:p>
          <a:p>
            <a:pPr lvl="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BB0DE9-5FF4-CBC5-88F1-8A661E063038}"/>
              </a:ext>
            </a:extLst>
          </p:cNvPr>
          <p:cNvSpPr txBox="1"/>
          <p:nvPr/>
        </p:nvSpPr>
        <p:spPr>
          <a:xfrm>
            <a:off x="3245355" y="4434829"/>
            <a:ext cx="2653290" cy="338554"/>
          </a:xfrm>
          <a:prstGeom prst="rect">
            <a:avLst/>
          </a:prstGeom>
          <a:solidFill>
            <a:srgbClr val="E1F5FF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pip3 install pymongo</a:t>
            </a:r>
          </a:p>
        </p:txBody>
      </p:sp>
    </p:spTree>
    <p:extLst>
      <p:ext uri="{BB962C8B-B14F-4D97-AF65-F5344CB8AC3E}">
        <p14:creationId xmlns:p14="http://schemas.microsoft.com/office/powerpoint/2010/main" val="1466692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21104-8EAC-B725-C491-0E4BB7FEA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Demo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6F3A1-1310-EBB8-0F4A-D8D8D833E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590795"/>
          </a:xfrm>
        </p:spPr>
        <p:txBody>
          <a:bodyPr/>
          <a:lstStyle/>
          <a:p>
            <a:r>
              <a:rPr lang="en-US" dirty="0"/>
              <a:t>We will use MongoDB to recreate </a:t>
            </a:r>
            <a:br>
              <a:rPr lang="en-US" dirty="0"/>
            </a:br>
            <a:r>
              <a:rPr lang="en-US" dirty="0"/>
              <a:t>the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school</a:t>
            </a:r>
            <a:r>
              <a:rPr lang="en-US" dirty="0"/>
              <a:t> relational database.</a:t>
            </a:r>
          </a:p>
          <a:p>
            <a:pPr lvl="1"/>
            <a:r>
              <a:rPr lang="en-US" dirty="0"/>
              <a:t>tables </a:t>
            </a:r>
            <a:r>
              <a:rPr lang="en-US" dirty="0">
                <a:sym typeface="Wingdings" pitchFamily="2" charset="2"/>
              </a:rPr>
              <a:t> collections</a:t>
            </a:r>
          </a:p>
          <a:p>
            <a:pPr lvl="1"/>
            <a:r>
              <a:rPr lang="en-US" dirty="0">
                <a:sym typeface="Wingdings" pitchFamily="2" charset="2"/>
              </a:rPr>
              <a:t>table rows  documents</a:t>
            </a:r>
          </a:p>
          <a:p>
            <a:pPr lvl="4"/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Example notebooks: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8C7B2-B4A4-4415-0485-469749442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13DF58-E12E-68BC-373C-D999C71CB140}"/>
              </a:ext>
            </a:extLst>
          </p:cNvPr>
          <p:cNvSpPr txBox="1"/>
          <p:nvPr/>
        </p:nvSpPr>
        <p:spPr>
          <a:xfrm>
            <a:off x="4480561" y="3439110"/>
            <a:ext cx="271260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13-1-SchoolDatabase.ipynb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AC4802-5B9D-42DF-CB04-D1C83D08F8D8}"/>
              </a:ext>
            </a:extLst>
          </p:cNvPr>
          <p:cNvSpPr txBox="1"/>
          <p:nvPr/>
        </p:nvSpPr>
        <p:spPr>
          <a:xfrm>
            <a:off x="4480561" y="3827527"/>
            <a:ext cx="281519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13-2-ContactCollection.ipynb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F377B3-DA35-2806-FEF6-AA3371869CFA}"/>
              </a:ext>
            </a:extLst>
          </p:cNvPr>
          <p:cNvSpPr txBox="1"/>
          <p:nvPr/>
        </p:nvSpPr>
        <p:spPr>
          <a:xfrm>
            <a:off x="4480561" y="4215945"/>
            <a:ext cx="281519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13-3-StudentCollection.ipynb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3DA92E-029C-E99A-BE94-D8CC5519A769}"/>
              </a:ext>
            </a:extLst>
          </p:cNvPr>
          <p:cNvSpPr txBox="1"/>
          <p:nvPr/>
        </p:nvSpPr>
        <p:spPr>
          <a:xfrm>
            <a:off x="4480561" y="4596270"/>
            <a:ext cx="283731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13-4-TeacherCollection.ipynb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AF2272-1D5C-45B1-A597-57E0983D91A9}"/>
              </a:ext>
            </a:extLst>
          </p:cNvPr>
          <p:cNvSpPr txBox="1"/>
          <p:nvPr/>
        </p:nvSpPr>
        <p:spPr>
          <a:xfrm>
            <a:off x="4480561" y="4976595"/>
            <a:ext cx="261962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13-5-ClassCollection.ipynb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715B3C-A94B-CCB1-50B2-1432DE0DBA6C}"/>
              </a:ext>
            </a:extLst>
          </p:cNvPr>
          <p:cNvSpPr txBox="1"/>
          <p:nvPr/>
        </p:nvSpPr>
        <p:spPr>
          <a:xfrm>
            <a:off x="4480561" y="5373105"/>
            <a:ext cx="264335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13-6-TakesCollection.ipynb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CF0F15-8360-0298-D07A-E3AD9F8DE95F}"/>
              </a:ext>
            </a:extLst>
          </p:cNvPr>
          <p:cNvSpPr txBox="1"/>
          <p:nvPr/>
        </p:nvSpPr>
        <p:spPr>
          <a:xfrm>
            <a:off x="4480561" y="5753431"/>
            <a:ext cx="255390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13-7-SchoolQueries.ipynb</a:t>
            </a:r>
          </a:p>
        </p:txBody>
      </p:sp>
    </p:spTree>
    <p:extLst>
      <p:ext uri="{BB962C8B-B14F-4D97-AF65-F5344CB8AC3E}">
        <p14:creationId xmlns:p14="http://schemas.microsoft.com/office/powerpoint/2010/main" val="2116932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73D06-EA73-CA80-6518-7711AA5BD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Database Projects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1C3AC-072A-981D-83F9-62DE9603D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for the operational database</a:t>
            </a:r>
          </a:p>
          <a:p>
            <a:pPr lvl="1"/>
            <a:r>
              <a:rPr lang="en-US" dirty="0"/>
              <a:t>Actual commerce or experimental data</a:t>
            </a:r>
          </a:p>
          <a:p>
            <a:pPr lvl="1"/>
            <a:r>
              <a:rPr lang="en-US" dirty="0"/>
              <a:t>Dataset(s) downloaded from the web</a:t>
            </a:r>
          </a:p>
          <a:p>
            <a:pPr lvl="1"/>
            <a:r>
              <a:rPr lang="en-US" dirty="0"/>
              <a:t>Artificially generated data (e.g., </a:t>
            </a:r>
            <a:r>
              <a:rPr lang="en-US" dirty="0" err="1">
                <a:solidFill>
                  <a:srgbClr val="0033CC"/>
                </a:solidFill>
              </a:rPr>
              <a:t>mockeroo</a:t>
            </a:r>
            <a:r>
              <a:rPr lang="en-US" dirty="0"/>
              <a:t>)</a:t>
            </a:r>
          </a:p>
          <a:p>
            <a:pPr lvl="4"/>
            <a:endParaRPr lang="en-US" dirty="0"/>
          </a:p>
          <a:p>
            <a:r>
              <a:rPr lang="en-US" dirty="0"/>
              <a:t>The frontend GUI-based Python application for the operational database should demonstrate </a:t>
            </a:r>
            <a:r>
              <a:rPr lang="en-US" u="sng" dirty="0"/>
              <a:t>user queries and updates</a:t>
            </a:r>
            <a:r>
              <a:rPr lang="en-US" dirty="0"/>
              <a:t> and display their results.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E457B-7D81-D7CA-0013-B308E770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195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CE7FE-A855-2EEA-3F7F-305CE1F3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</a:t>
            </a:r>
            <a:r>
              <a:rPr lang="en-US"/>
              <a:t>#11: </a:t>
            </a:r>
            <a:r>
              <a:rPr lang="en-US" dirty="0"/>
              <a:t>MongoDB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93D8E-0FA9-9541-2C3B-73F1A5A07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Recreate four of your database tables (operational, analytical, or both) as </a:t>
            </a:r>
            <a:br>
              <a:rPr lang="en-US" dirty="0"/>
            </a:br>
            <a:r>
              <a:rPr lang="en-US" dirty="0"/>
              <a:t>MongoDB collections.</a:t>
            </a:r>
          </a:p>
          <a:p>
            <a:r>
              <a:rPr lang="en-US" dirty="0"/>
              <a:t>Add some sample documents to the collections.</a:t>
            </a:r>
          </a:p>
          <a:p>
            <a:r>
              <a:rPr lang="en-US" dirty="0"/>
              <a:t>Perform three queries with joins:</a:t>
            </a:r>
          </a:p>
          <a:p>
            <a:pPr lvl="1"/>
            <a:r>
              <a:rPr lang="en-US" dirty="0"/>
              <a:t>with two collections</a:t>
            </a:r>
          </a:p>
          <a:p>
            <a:pPr lvl="1"/>
            <a:r>
              <a:rPr lang="en-US" dirty="0"/>
              <a:t>with three collections</a:t>
            </a:r>
          </a:p>
          <a:p>
            <a:pPr lvl="1"/>
            <a:r>
              <a:rPr lang="en-US" dirty="0"/>
              <a:t>with four collections</a:t>
            </a:r>
          </a:p>
          <a:p>
            <a:pPr lvl="4"/>
            <a:endParaRPr lang="en-US" dirty="0"/>
          </a:p>
          <a:p>
            <a:r>
              <a:rPr lang="en-US" dirty="0"/>
              <a:t>Team assignment</a:t>
            </a:r>
          </a:p>
          <a:p>
            <a:pPr lvl="1"/>
            <a:r>
              <a:rPr lang="en-US" dirty="0"/>
              <a:t>due Monday, May 8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92EE6-6BC8-D89A-7476-FE1FF127D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69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71322-62C1-91F6-2BB1-212849E8E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Database Projects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97382-AEBB-7893-06D5-E52A1A33D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for the analytical database</a:t>
            </a:r>
          </a:p>
          <a:p>
            <a:pPr lvl="1"/>
            <a:r>
              <a:rPr lang="en-US" dirty="0"/>
              <a:t>Extracted from the operational database.</a:t>
            </a:r>
          </a:p>
          <a:p>
            <a:pPr lvl="1"/>
            <a:r>
              <a:rPr lang="en-US" dirty="0"/>
              <a:t>ETL from external sources.</a:t>
            </a:r>
          </a:p>
          <a:p>
            <a:pPr lvl="4"/>
            <a:endParaRPr lang="en-US" dirty="0"/>
          </a:p>
          <a:p>
            <a:r>
              <a:rPr lang="en-US" dirty="0"/>
              <a:t>The frontend GUI-based Python application for the analytical database should demonstrate </a:t>
            </a:r>
            <a:r>
              <a:rPr lang="en-US" u="sng" dirty="0"/>
              <a:t>analytical operations</a:t>
            </a:r>
            <a:r>
              <a:rPr lang="en-US" dirty="0"/>
              <a:t> and display their results.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025A14-403B-1EB4-19AE-C4103F26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835BFC-0DAA-CA09-232A-55981FA516F4}"/>
              </a:ext>
            </a:extLst>
          </p:cNvPr>
          <p:cNvSpPr txBox="1"/>
          <p:nvPr/>
        </p:nvSpPr>
        <p:spPr>
          <a:xfrm>
            <a:off x="2044289" y="4883978"/>
            <a:ext cx="505542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Database projects due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Monday, December 18 @ 11:59 PM</a:t>
            </a:r>
          </a:p>
        </p:txBody>
      </p:sp>
    </p:spTree>
    <p:extLst>
      <p:ext uri="{BB962C8B-B14F-4D97-AF65-F5344CB8AC3E}">
        <p14:creationId xmlns:p14="http://schemas.microsoft.com/office/powerpoint/2010/main" val="250184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Database Projects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code (notebook or standalone)</a:t>
            </a:r>
          </a:p>
          <a:p>
            <a:pPr lvl="1"/>
            <a:r>
              <a:rPr lang="en-US" dirty="0"/>
              <a:t>Use a shared server (provide access)</a:t>
            </a:r>
          </a:p>
          <a:p>
            <a:pPr lvl="4"/>
            <a:endParaRPr lang="en-US" dirty="0"/>
          </a:p>
          <a:p>
            <a:r>
              <a:rPr lang="en-US" dirty="0"/>
              <a:t>Written report (10 – 20 pages)</a:t>
            </a:r>
          </a:p>
          <a:p>
            <a:pPr lvl="1"/>
            <a:r>
              <a:rPr lang="en-US" dirty="0"/>
              <a:t>What is the application?</a:t>
            </a:r>
          </a:p>
          <a:p>
            <a:pPr lvl="1"/>
            <a:r>
              <a:rPr lang="en-US" dirty="0"/>
              <a:t>Describe your operational and analytical databases.</a:t>
            </a:r>
          </a:p>
          <a:p>
            <a:pPr lvl="1"/>
            <a:r>
              <a:rPr lang="en-US" dirty="0"/>
              <a:t>What data did you use, and where did you get it?</a:t>
            </a:r>
          </a:p>
          <a:p>
            <a:pPr lvl="1"/>
            <a:r>
              <a:rPr lang="en-US" dirty="0"/>
              <a:t>Include:</a:t>
            </a:r>
          </a:p>
          <a:p>
            <a:pPr lvl="2"/>
            <a:r>
              <a:rPr lang="en-US" dirty="0"/>
              <a:t>ER diagram</a:t>
            </a:r>
          </a:p>
          <a:p>
            <a:pPr lvl="2"/>
            <a:r>
              <a:rPr lang="en-US" dirty="0"/>
              <a:t>Relational and star schemas</a:t>
            </a:r>
          </a:p>
          <a:p>
            <a:pPr lvl="2"/>
            <a:r>
              <a:rPr lang="en-US" dirty="0"/>
              <a:t>Operational and analytical queries</a:t>
            </a:r>
          </a:p>
          <a:p>
            <a:pPr lvl="2"/>
            <a:r>
              <a:rPr lang="en-US" dirty="0"/>
              <a:t>User scenarios with screen shots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73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903FF-726A-7611-4CDC-0CF66F451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Presentation 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80CA2-D948-4344-0A60-9DCA39899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85928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Monday, December 4</a:t>
            </a:r>
          </a:p>
          <a:p>
            <a:pPr lvl="4"/>
            <a:endParaRPr lang="en-US" dirty="0"/>
          </a:p>
          <a:p>
            <a:r>
              <a:rPr lang="en-US" dirty="0"/>
              <a:t>Maximum </a:t>
            </a:r>
            <a:r>
              <a:rPr lang="en-US" u="sng" dirty="0"/>
              <a:t>15 minutes</a:t>
            </a:r>
            <a:r>
              <a:rPr lang="en-US" dirty="0"/>
              <a:t> each!</a:t>
            </a:r>
          </a:p>
          <a:p>
            <a:pPr lvl="1"/>
            <a:r>
              <a:rPr lang="en-US" dirty="0"/>
              <a:t>We have 11 teams.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61389-B78C-CB3E-3198-3FB0FC8A2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7F694-FCF5-3DBF-CE3C-37AB9612E3EA}"/>
              </a:ext>
            </a:extLst>
          </p:cNvPr>
          <p:cNvSpPr txBox="1"/>
          <p:nvPr/>
        </p:nvSpPr>
        <p:spPr>
          <a:xfrm>
            <a:off x="1431557" y="3383283"/>
            <a:ext cx="6280886" cy="20005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We can assume that each application has users.</a:t>
            </a:r>
          </a:p>
          <a:p>
            <a:pPr algn="ctr"/>
            <a:endParaRPr lang="en-US" sz="1200" dirty="0">
              <a:solidFill>
                <a:srgbClr val="0033CC"/>
              </a:solidFill>
            </a:endParaRP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Don’t waste time demonstrating registering new users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and logging in existing users.</a:t>
            </a:r>
          </a:p>
          <a:p>
            <a:pPr algn="ctr"/>
            <a:endParaRPr lang="en-US" sz="1200" dirty="0">
              <a:solidFill>
                <a:srgbClr val="0033CC"/>
              </a:solidFill>
            </a:endParaRP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Demonstrate the </a:t>
            </a:r>
            <a:r>
              <a:rPr lang="en-US" sz="2000" u="sng" dirty="0">
                <a:solidFill>
                  <a:srgbClr val="0033CC"/>
                </a:solidFill>
              </a:rPr>
              <a:t>key features</a:t>
            </a:r>
            <a:r>
              <a:rPr lang="en-US" sz="2000" dirty="0">
                <a:solidFill>
                  <a:srgbClr val="0033CC"/>
                </a:solidFill>
              </a:rPr>
              <a:t> your 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operational and analytical database applications.</a:t>
            </a:r>
          </a:p>
        </p:txBody>
      </p:sp>
    </p:spTree>
    <p:extLst>
      <p:ext uri="{BB962C8B-B14F-4D97-AF65-F5344CB8AC3E}">
        <p14:creationId xmlns:p14="http://schemas.microsoft.com/office/powerpoint/2010/main" val="2416124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ED8D2-811F-B2A3-ED26-2CBE9B40F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Survey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63913-E3C7-2FB5-0B31-FBC61F34B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/>
              <a:t>As each project team gives its oral presentation, each student in the rest of the class will individually evaluate the presentation by taking part in a survey on Canvas.</a:t>
            </a:r>
          </a:p>
          <a:p>
            <a:pPr lvl="4"/>
            <a:endParaRPr lang="en-US" dirty="0"/>
          </a:p>
          <a:p>
            <a:r>
              <a:rPr lang="en-US" dirty="0"/>
              <a:t>Rate each survey question:</a:t>
            </a:r>
            <a:br>
              <a:rPr lang="en-US" dirty="0"/>
            </a:br>
            <a:r>
              <a:rPr lang="en-US" dirty="0"/>
              <a:t>Poor, OK, Good, or Excellent.</a:t>
            </a:r>
          </a:p>
          <a:p>
            <a:pPr lvl="4"/>
            <a:endParaRPr lang="en-US" dirty="0"/>
          </a:p>
          <a:p>
            <a:r>
              <a:rPr lang="en-US" dirty="0"/>
              <a:t>Don’t do the survey for your own project team.</a:t>
            </a:r>
          </a:p>
          <a:p>
            <a:pPr lvl="4"/>
            <a:endParaRPr lang="en-US" dirty="0"/>
          </a:p>
          <a:p>
            <a:r>
              <a:rPr lang="en-US" dirty="0"/>
              <a:t>Completing each survey is worth 10 points (total 90 points for 9 surveys) for each student.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5109B-DFD0-8848-F668-057DAD542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70293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70199</TotalTime>
  <Words>2305</Words>
  <Application>Microsoft Macintosh PowerPoint</Application>
  <PresentationFormat>On-screen Show (4:3)</PresentationFormat>
  <Paragraphs>449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Courier New</vt:lpstr>
      <vt:lpstr>Times New Roman</vt:lpstr>
      <vt:lpstr>Wingdings</vt:lpstr>
      <vt:lpstr>Quadrant</vt:lpstr>
      <vt:lpstr>DATA 225 Database Systems for Analytics November 20 Class Meeting</vt:lpstr>
      <vt:lpstr>This Evening</vt:lpstr>
      <vt:lpstr>This Evening, cont’d</vt:lpstr>
      <vt:lpstr>Team Database Projects</vt:lpstr>
      <vt:lpstr>Team Database Projects, cont’d</vt:lpstr>
      <vt:lpstr>Team Database Projects, cont’d</vt:lpstr>
      <vt:lpstr>Team Database Projects, cont’d</vt:lpstr>
      <vt:lpstr>Project Presentation Presentations</vt:lpstr>
      <vt:lpstr>Project Survey Questions</vt:lpstr>
      <vt:lpstr>Project Survey Questions, cont’d</vt:lpstr>
      <vt:lpstr>Project Survey Questions, cont’d</vt:lpstr>
      <vt:lpstr>Project Survey Questions, cont’d</vt:lpstr>
      <vt:lpstr>NoSQL</vt:lpstr>
      <vt:lpstr>NoSQL Benefits</vt:lpstr>
      <vt:lpstr>NoSQL Benefits, cont’d</vt:lpstr>
      <vt:lpstr>NoSQL Disadvantages</vt:lpstr>
      <vt:lpstr>Types of NoSQL Databases</vt:lpstr>
      <vt:lpstr>Types of NoSQL Databases, cont’d</vt:lpstr>
      <vt:lpstr>Types of NoSQL Databases: Key-Value Stores</vt:lpstr>
      <vt:lpstr>Key-Value Stores, cont’d</vt:lpstr>
      <vt:lpstr>Types of NoSQL Databases: Graph Stores</vt:lpstr>
      <vt:lpstr>Graph Stores, cont’d</vt:lpstr>
      <vt:lpstr>Types of NoSQL Databases: Wide-Column Stores</vt:lpstr>
      <vt:lpstr>Wide-Column Stores, cont’d</vt:lpstr>
      <vt:lpstr>Types of NoSQL Databases: Document Databases</vt:lpstr>
      <vt:lpstr>Document Databases, cont’d</vt:lpstr>
      <vt:lpstr>Structured vs. Semi-Structured Data</vt:lpstr>
      <vt:lpstr>The Document Model</vt:lpstr>
      <vt:lpstr>The Document Model, cont’d</vt:lpstr>
      <vt:lpstr>NoSQL Agile Development</vt:lpstr>
      <vt:lpstr>Scalability</vt:lpstr>
      <vt:lpstr>Scalability, cont’d</vt:lpstr>
      <vt:lpstr>Auto-Sharding</vt:lpstr>
      <vt:lpstr>Auto-Sharding, cont’d</vt:lpstr>
      <vt:lpstr>Cloud Computing</vt:lpstr>
      <vt:lpstr>NoSQL Data Replication</vt:lpstr>
      <vt:lpstr>NoSQL Data Caching</vt:lpstr>
      <vt:lpstr>NoSQL Advantages</vt:lpstr>
      <vt:lpstr>CAP Theorem</vt:lpstr>
      <vt:lpstr>CAP Theorem, cont’d</vt:lpstr>
      <vt:lpstr>SQL vs. NoSQL</vt:lpstr>
      <vt:lpstr>Break</vt:lpstr>
      <vt:lpstr>MongoDB</vt:lpstr>
      <vt:lpstr>MongoDB Features</vt:lpstr>
      <vt:lpstr>MongoDB Documents and Collections</vt:lpstr>
      <vt:lpstr>MongoDB Consistency</vt:lpstr>
      <vt:lpstr>Eventually Consistent Data</vt:lpstr>
      <vt:lpstr>MongoDB Demo</vt:lpstr>
      <vt:lpstr>MongoDB Demo, cont’d</vt:lpstr>
      <vt:lpstr>Assignment #11: MongoDB</vt:lpstr>
    </vt:vector>
  </TitlesOfParts>
  <Manager/>
  <Company>San Jose State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 Mak</cp:lastModifiedBy>
  <cp:revision>824</cp:revision>
  <dcterms:created xsi:type="dcterms:W3CDTF">2008-01-12T03:52:55Z</dcterms:created>
  <dcterms:modified xsi:type="dcterms:W3CDTF">2023-11-20T09:31:37Z</dcterms:modified>
  <cp:category/>
</cp:coreProperties>
</file>