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6" r:id="rId2"/>
    <p:sldId id="316" r:id="rId3"/>
    <p:sldId id="313" r:id="rId4"/>
    <p:sldId id="314" r:id="rId5"/>
    <p:sldId id="257" r:id="rId6"/>
    <p:sldId id="258" r:id="rId7"/>
    <p:sldId id="259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63" r:id="rId17"/>
    <p:sldId id="270" r:id="rId18"/>
    <p:sldId id="26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2" r:id="rId29"/>
    <p:sldId id="280" r:id="rId30"/>
    <p:sldId id="281" r:id="rId31"/>
    <p:sldId id="283" r:id="rId32"/>
    <p:sldId id="284" r:id="rId33"/>
    <p:sldId id="285" r:id="rId34"/>
    <p:sldId id="345" r:id="rId35"/>
    <p:sldId id="286" r:id="rId36"/>
    <p:sldId id="287" r:id="rId37"/>
    <p:sldId id="288" r:id="rId38"/>
    <p:sldId id="289" r:id="rId39"/>
    <p:sldId id="291" r:id="rId40"/>
    <p:sldId id="294" r:id="rId41"/>
    <p:sldId id="293" r:id="rId42"/>
    <p:sldId id="295" r:id="rId43"/>
    <p:sldId id="296" r:id="rId44"/>
    <p:sldId id="300" r:id="rId45"/>
    <p:sldId id="301" r:id="rId46"/>
    <p:sldId id="305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C6DEFF"/>
    <a:srgbClr val="A12A03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74" autoAdjust="0"/>
    <p:restoredTop sz="98450" autoAdjust="0"/>
  </p:normalViewPr>
  <p:slideViewPr>
    <p:cSldViewPr>
      <p:cViewPr varScale="1">
        <p:scale>
          <a:sx n="210" d="100"/>
          <a:sy n="210" d="100"/>
        </p:scale>
        <p:origin x="464" y="18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2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Fall 2023: October 30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88367" y="6263609"/>
            <a:ext cx="2645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225: </a:t>
            </a:r>
            <a:r>
              <a:rPr lang="en-US" sz="1000" baseline="0" dirty="0"/>
              <a:t>Database Systems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  <p:pic>
        <p:nvPicPr>
          <p:cNvPr id="4" name="Picture 13" descr="SJSU-logo">
            <a:extLst>
              <a:ext uri="{FF2B5EF4-FFF2-40B4-BE49-F238E27FC236}">
                <a16:creationId xmlns:a16="http://schemas.microsoft.com/office/drawing/2014/main" id="{650D295A-78DE-6A44-BC05-FD4D760FC2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225</a:t>
            </a:r>
            <a:br>
              <a:rPr lang="en-US" sz="3200" dirty="0"/>
            </a:br>
            <a:r>
              <a:rPr lang="en-US" dirty="0"/>
              <a:t>Database Systems for Analytics</a:t>
            </a:r>
            <a:br>
              <a:rPr lang="en-US" sz="3600" dirty="0"/>
            </a:br>
            <a:r>
              <a:rPr lang="en-US" sz="2400" dirty="0"/>
              <a:t>October 30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2023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Time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Contains the current state of affairs.</a:t>
            </a:r>
          </a:p>
          <a:p>
            <a:pPr lvl="1"/>
            <a:r>
              <a:rPr lang="en-US" dirty="0"/>
              <a:t>Frequently updated.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Current situation plus </a:t>
            </a:r>
            <a:r>
              <a:rPr lang="en-US" u="sng" dirty="0"/>
              <a:t>snapshots of the past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Snapshots are calculated once </a:t>
            </a:r>
            <a:br>
              <a:rPr lang="en-US" dirty="0"/>
            </a:br>
            <a:r>
              <a:rPr lang="en-US" dirty="0"/>
              <a:t>and physically stored for repeated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5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Amounts and Query 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754829"/>
          </a:xfrm>
        </p:spPr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Frequent queries by more users.</a:t>
            </a:r>
          </a:p>
          <a:p>
            <a:pPr lvl="1"/>
            <a:r>
              <a:rPr lang="en-US" dirty="0"/>
              <a:t>Small amounts of data per query.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Fewer queries by fewer users.</a:t>
            </a:r>
          </a:p>
          <a:p>
            <a:pPr lvl="1"/>
            <a:r>
              <a:rPr lang="en-US" dirty="0"/>
              <a:t>Can have large amounts of data per query.</a:t>
            </a:r>
          </a:p>
          <a:p>
            <a:pPr lvl="5"/>
            <a:endParaRPr lang="en-US" dirty="0"/>
          </a:p>
          <a:p>
            <a:r>
              <a:rPr lang="en-US"/>
              <a:t>Difficult to optimize </a:t>
            </a:r>
            <a:r>
              <a:rPr lang="en-US" dirty="0"/>
              <a:t>for both:</a:t>
            </a:r>
          </a:p>
          <a:p>
            <a:pPr lvl="1"/>
            <a:r>
              <a:rPr lang="en-US" dirty="0"/>
              <a:t>Frequent queries + small amounts of data</a:t>
            </a:r>
          </a:p>
          <a:p>
            <a:pPr lvl="1"/>
            <a:r>
              <a:rPr lang="en-US" dirty="0"/>
              <a:t>Less frequent queries + large amounts of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7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Regularly updated by end users.</a:t>
            </a:r>
          </a:p>
          <a:p>
            <a:pPr lvl="1"/>
            <a:r>
              <a:rPr lang="en-US" dirty="0"/>
              <a:t>Insert, modify, and delete data.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End users can </a:t>
            </a:r>
            <a:r>
              <a:rPr lang="en-US" u="sng" dirty="0"/>
              <a:t>only retrieve</a:t>
            </a:r>
            <a:r>
              <a:rPr lang="en-US" dirty="0"/>
              <a:t> data.</a:t>
            </a:r>
          </a:p>
          <a:p>
            <a:pPr lvl="1"/>
            <a:r>
              <a:rPr lang="en-US" dirty="0"/>
              <a:t>Updates by end users not allowed.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0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Goal is to reduce data redundancy.</a:t>
            </a:r>
          </a:p>
          <a:p>
            <a:pPr lvl="1"/>
            <a:r>
              <a:rPr lang="en-US" dirty="0"/>
              <a:t>Eliminate update anomalies.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Updates by end users are not allowed.</a:t>
            </a:r>
          </a:p>
          <a:p>
            <a:pPr lvl="1"/>
            <a:r>
              <a:rPr lang="en-US" u="sng" dirty="0"/>
              <a:t>No danger of update anomalies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Eliminating data redundancies is not as critical.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3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Support day-to-day operations.</a:t>
            </a:r>
          </a:p>
          <a:p>
            <a:pPr lvl="1"/>
            <a:r>
              <a:rPr lang="en-US" dirty="0"/>
              <a:t>Used by all types of employees, customers, etc. </a:t>
            </a:r>
            <a:br>
              <a:rPr lang="en-US" dirty="0"/>
            </a:br>
            <a:r>
              <a:rPr lang="en-US" dirty="0"/>
              <a:t>for various </a:t>
            </a:r>
            <a:r>
              <a:rPr lang="en-US" u="sng" dirty="0"/>
              <a:t>tactical purposes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Used by a narrower set of users </a:t>
            </a:r>
            <a:br>
              <a:rPr lang="en-US" dirty="0"/>
            </a:br>
            <a:r>
              <a:rPr lang="en-US" dirty="0"/>
              <a:t>for </a:t>
            </a:r>
            <a:r>
              <a:rPr lang="en-US" u="sng" dirty="0"/>
              <a:t>decision-making purposes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u="sng" dirty="0"/>
              <a:t>Application-oriented</a:t>
            </a:r>
          </a:p>
          <a:p>
            <a:pPr lvl="1"/>
            <a:r>
              <a:rPr lang="en-US" dirty="0"/>
              <a:t>Created to support an application that serves </a:t>
            </a:r>
            <a:br>
              <a:rPr lang="en-US" dirty="0"/>
            </a:br>
            <a:r>
              <a:rPr lang="en-US" dirty="0"/>
              <a:t>one or more </a:t>
            </a:r>
            <a:r>
              <a:rPr lang="en-US" u="sng" dirty="0"/>
              <a:t>business operations and processes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Enable the efficient functioning of the application </a:t>
            </a:r>
            <a:br>
              <a:rPr lang="en-US" dirty="0"/>
            </a:br>
            <a:r>
              <a:rPr lang="en-US" dirty="0"/>
              <a:t>that it supports.</a:t>
            </a:r>
          </a:p>
          <a:p>
            <a:pPr lvl="4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u="sng" dirty="0"/>
              <a:t>Subject-oriented</a:t>
            </a:r>
          </a:p>
          <a:p>
            <a:pPr lvl="1"/>
            <a:r>
              <a:rPr lang="en-US" dirty="0"/>
              <a:t>Created for the </a:t>
            </a:r>
            <a:r>
              <a:rPr lang="en-US" u="sng" dirty="0"/>
              <a:t>analysis of one or more business subject areas</a:t>
            </a:r>
            <a:r>
              <a:rPr lang="en-US" dirty="0"/>
              <a:t> such as sales, returns, cost, profit,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0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311" cy="655637"/>
          </a:xfrm>
        </p:spPr>
        <p:txBody>
          <a:bodyPr/>
          <a:lstStyle/>
          <a:p>
            <a:r>
              <a:rPr lang="en-US" dirty="0"/>
              <a:t>An Application-Oriented Operational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6" y="1234464"/>
            <a:ext cx="6211585" cy="547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4951" y="4160512"/>
            <a:ext cx="345236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Support the</a:t>
            </a:r>
          </a:p>
          <a:p>
            <a:r>
              <a:rPr lang="en-US" sz="1800" u="sng" dirty="0">
                <a:solidFill>
                  <a:srgbClr val="0033CC"/>
                </a:solidFill>
              </a:rPr>
              <a:t>Visits and Payments application </a:t>
            </a:r>
          </a:p>
          <a:p>
            <a:r>
              <a:rPr lang="en-US" sz="1800" dirty="0">
                <a:solidFill>
                  <a:srgbClr val="0033CC"/>
                </a:solidFill>
              </a:rPr>
              <a:t>of a health club.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3028" y="5440658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84056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Subject-Oriented Analytical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696" y="1325903"/>
            <a:ext cx="72104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53694" y="4251951"/>
            <a:ext cx="2993127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Support the </a:t>
            </a:r>
            <a:r>
              <a:rPr lang="en-US" sz="1800" u="sng" dirty="0">
                <a:solidFill>
                  <a:srgbClr val="0033CC"/>
                </a:solidFill>
              </a:rPr>
              <a:t>analysis</a:t>
            </a:r>
            <a:r>
              <a:rPr lang="en-US" sz="1800" dirty="0">
                <a:solidFill>
                  <a:srgbClr val="0033CC"/>
                </a:solidFill>
              </a:rPr>
              <a:t> of the</a:t>
            </a:r>
          </a:p>
          <a:p>
            <a:pPr algn="ctr"/>
            <a:r>
              <a:rPr lang="en-US" sz="1800" u="sng" dirty="0">
                <a:solidFill>
                  <a:srgbClr val="0033CC"/>
                </a:solidFill>
              </a:rPr>
              <a:t>subject of revenue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for a health club.</a:t>
            </a:r>
          </a:p>
          <a:p>
            <a:pPr algn="ctr"/>
            <a:endParaRPr lang="en-US" sz="800" dirty="0">
              <a:solidFill>
                <a:srgbClr val="0033CC"/>
              </a:solidFill>
            </a:endParaRP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The data comes from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the operational database.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401132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vs. Analytical Data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23002" y="1182465"/>
          <a:ext cx="722368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8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6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Operational Data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Analytical Data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Data Makeup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/>
                        <a:t>Typical time horizon: days/months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Typical time horizon: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/>
                        <a:t>Detailed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Summarized (and/or detailed)</a:t>
                      </a:r>
                      <a:endParaRPr lang="en-US" sz="1800" dirty="0">
                        <a:latin typeface="Franklin Gothic Book" charset="0"/>
                        <a:ea typeface="MS PGoth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Values over time (snapshots)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Technical</a:t>
                      </a:r>
                      <a:r>
                        <a:rPr lang="en-US" sz="1800" baseline="0" dirty="0"/>
                        <a:t> Differences</a:t>
                      </a:r>
                      <a:endParaRPr lang="en-US" sz="1800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Small amounts used in a process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Large amounts used in a process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High frequency of access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Low/Modest frequency of access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Can be updated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Read (and append) only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Non-redundant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Redundancy not an issue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Functional</a:t>
                      </a:r>
                      <a:r>
                        <a:rPr lang="en-US" sz="1800" baseline="0" dirty="0"/>
                        <a:t> Differences</a:t>
                      </a:r>
                      <a:endParaRPr lang="en-US" sz="1800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Used by all types of employees</a:t>
                      </a:r>
                    </a:p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for tactical purposes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Used by fewer</a:t>
                      </a:r>
                      <a:r>
                        <a:rPr lang="en-US" sz="1800" baseline="0" dirty="0">
                          <a:latin typeface="Franklin Gothic Book" charset="0"/>
                          <a:ea typeface="MS PGothic" charset="0"/>
                        </a:rPr>
                        <a:t> </a:t>
                      </a:r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employees</a:t>
                      </a:r>
                    </a:p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for decision making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Application oriented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Subject</a:t>
                      </a:r>
                      <a:r>
                        <a:rPr lang="en-US" sz="1800" baseline="0" dirty="0"/>
                        <a:t> oriented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233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 Warehouse?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warehouse is a </a:t>
            </a:r>
            <a:r>
              <a:rPr lang="en-US" u="sng" dirty="0"/>
              <a:t>structured repository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</a:t>
            </a:r>
            <a:r>
              <a:rPr lang="en-US" u="sng" dirty="0"/>
              <a:t>integrated</a:t>
            </a:r>
            <a:r>
              <a:rPr lang="en-US" dirty="0"/>
              <a:t>, </a:t>
            </a:r>
            <a:r>
              <a:rPr lang="en-US" u="sng" dirty="0"/>
              <a:t>subject-oriented</a:t>
            </a:r>
            <a:r>
              <a:rPr lang="en-US" dirty="0"/>
              <a:t>, </a:t>
            </a:r>
            <a:r>
              <a:rPr lang="en-US" u="sng" dirty="0"/>
              <a:t>enterprise-wide</a:t>
            </a:r>
            <a:r>
              <a:rPr lang="en-US" dirty="0"/>
              <a:t>, </a:t>
            </a:r>
            <a:r>
              <a:rPr lang="en-US" u="sng" dirty="0"/>
              <a:t>historical</a:t>
            </a:r>
            <a:r>
              <a:rPr lang="en-US" dirty="0"/>
              <a:t>, and </a:t>
            </a:r>
            <a:r>
              <a:rPr lang="en-US" u="sng" dirty="0"/>
              <a:t>time-variant</a:t>
            </a:r>
            <a:r>
              <a:rPr lang="en-US" dirty="0"/>
              <a:t> data.</a:t>
            </a:r>
          </a:p>
          <a:p>
            <a:pPr lvl="4"/>
            <a:endParaRPr lang="en-US" sz="1200" dirty="0">
              <a:cs typeface="+mn-cs"/>
            </a:endParaRPr>
          </a:p>
          <a:p>
            <a:r>
              <a:rPr lang="en-US" dirty="0"/>
              <a:t>The purpose of the data warehouse is </a:t>
            </a:r>
            <a:br>
              <a:rPr lang="en-US" dirty="0"/>
            </a:br>
            <a:r>
              <a:rPr lang="en-US" dirty="0"/>
              <a:t>the </a:t>
            </a:r>
            <a:r>
              <a:rPr lang="en-US" u="sng" dirty="0"/>
              <a:t>retrieval of analytical information</a:t>
            </a:r>
            <a:r>
              <a:rPr lang="en-US" dirty="0"/>
              <a:t>.</a:t>
            </a:r>
          </a:p>
          <a:p>
            <a:pPr lvl="4"/>
            <a:endParaRPr lang="en-US" sz="1200" dirty="0">
              <a:cs typeface="+mn-cs"/>
            </a:endParaRPr>
          </a:p>
          <a:p>
            <a:r>
              <a:rPr lang="en-US" dirty="0"/>
              <a:t>A data warehouse can store both detailed </a:t>
            </a:r>
            <a:br>
              <a:rPr lang="en-US" dirty="0"/>
            </a:br>
            <a:r>
              <a:rPr lang="en-US" dirty="0"/>
              <a:t>and summarized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2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0398-751B-BA5F-5590-2C33C2B1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9C2C-4CD9-659E-2870-4183D03F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Checkpoint Exam #2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Operational vs. analytical databases</a:t>
            </a:r>
          </a:p>
          <a:p>
            <a:r>
              <a:rPr lang="en-US" dirty="0"/>
              <a:t>Application-oriented vs. subject-oriented</a:t>
            </a:r>
          </a:p>
          <a:p>
            <a:r>
              <a:rPr lang="en-US" dirty="0"/>
              <a:t>Data warehouse</a:t>
            </a:r>
          </a:p>
          <a:p>
            <a:pPr lvl="1"/>
            <a:r>
              <a:rPr lang="en-US" dirty="0"/>
              <a:t>data warehouse components</a:t>
            </a:r>
          </a:p>
          <a:p>
            <a:pPr lvl="1"/>
            <a:r>
              <a:rPr lang="en-US" dirty="0"/>
              <a:t>business intelligence (BI)</a:t>
            </a:r>
          </a:p>
          <a:p>
            <a:r>
              <a:rPr lang="en-US" dirty="0"/>
              <a:t>Dimensional modeling</a:t>
            </a:r>
          </a:p>
          <a:p>
            <a:pPr lvl="1"/>
            <a:r>
              <a:rPr lang="en-US" dirty="0"/>
              <a:t>star schema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78A73-3F66-4E26-3B63-D8A51B0A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34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5336"/>
            <a:ext cx="8229600" cy="3345590"/>
          </a:xfrm>
        </p:spPr>
        <p:txBody>
          <a:bodyPr/>
          <a:lstStyle/>
          <a:p>
            <a:r>
              <a:rPr lang="en-US" dirty="0"/>
              <a:t>A data warehouse is a database that contains </a:t>
            </a:r>
            <a:r>
              <a:rPr lang="en-US" u="sng" dirty="0"/>
              <a:t>analytically useful information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Any database is a structured repository.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97D4A-1FE8-007B-1643-1FE6B58A90C1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1938602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5335"/>
            <a:ext cx="8229600" cy="3345590"/>
          </a:xfrm>
        </p:spPr>
        <p:txBody>
          <a:bodyPr/>
          <a:lstStyle/>
          <a:p>
            <a:r>
              <a:rPr lang="en-US" dirty="0"/>
              <a:t>The data warehouse integrates analytically useful data from existing operational databases in the organization.</a:t>
            </a:r>
          </a:p>
          <a:p>
            <a:pPr lvl="4"/>
            <a:endParaRPr lang="en-US" dirty="0"/>
          </a:p>
          <a:p>
            <a:r>
              <a:rPr lang="en-US" dirty="0"/>
              <a:t>Copy the data from the operational databases into the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0F9ADB-E6D9-B26E-6BA1-C24B9E7E796D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42388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Subject-Oriented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3433437"/>
          </a:xfrm>
        </p:spPr>
        <p:txBody>
          <a:bodyPr/>
          <a:lstStyle/>
          <a:p>
            <a:r>
              <a:rPr lang="en-US" dirty="0"/>
              <a:t>Operational database</a:t>
            </a:r>
          </a:p>
          <a:p>
            <a:pPr lvl="1"/>
            <a:r>
              <a:rPr lang="en-US" dirty="0"/>
              <a:t>Support a specific </a:t>
            </a:r>
            <a:r>
              <a:rPr lang="en-US" u="sng" dirty="0"/>
              <a:t>business operation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Data warehouse</a:t>
            </a:r>
          </a:p>
          <a:p>
            <a:pPr lvl="1"/>
            <a:r>
              <a:rPr lang="en-US" dirty="0"/>
              <a:t>Analyze specific </a:t>
            </a:r>
            <a:r>
              <a:rPr lang="en-US" u="sng" dirty="0"/>
              <a:t>business subject areas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C21BAA-F98A-01A5-F4C3-96FBA675A072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2609530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Enterprise-Wide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3433437"/>
          </a:xfrm>
        </p:spPr>
        <p:txBody>
          <a:bodyPr/>
          <a:lstStyle/>
          <a:p>
            <a:r>
              <a:rPr lang="en-US" dirty="0"/>
              <a:t>The data warehouse provides an </a:t>
            </a:r>
            <a:br>
              <a:rPr lang="en-US" dirty="0"/>
            </a:br>
            <a:r>
              <a:rPr lang="en-US" dirty="0"/>
              <a:t>enterprise-wide view of analytical data.</a:t>
            </a:r>
          </a:p>
          <a:p>
            <a:pPr lvl="5"/>
            <a:endParaRPr lang="en-US" dirty="0"/>
          </a:p>
          <a:p>
            <a:r>
              <a:rPr lang="en-US" dirty="0"/>
              <a:t>Example subject: Cost</a:t>
            </a:r>
          </a:p>
          <a:p>
            <a:pPr lvl="1"/>
            <a:r>
              <a:rPr lang="en-US" dirty="0"/>
              <a:t>Bring into the data warehouse all </a:t>
            </a:r>
            <a:br>
              <a:rPr lang="en-US" dirty="0"/>
            </a:br>
            <a:r>
              <a:rPr lang="en-US" dirty="0"/>
              <a:t>analytically useful cost data. </a:t>
            </a:r>
          </a:p>
          <a:p>
            <a:pPr lvl="1"/>
            <a:r>
              <a:rPr lang="en-US" dirty="0"/>
              <a:t>Possibly from individual operational databases at different business locations.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33F06F-B6AA-97D4-A764-D619D406B927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2186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3433437"/>
          </a:xfrm>
        </p:spPr>
        <p:txBody>
          <a:bodyPr/>
          <a:lstStyle/>
          <a:p>
            <a:r>
              <a:rPr lang="en-US" dirty="0"/>
              <a:t>The data warehouse has a </a:t>
            </a:r>
            <a:r>
              <a:rPr lang="en-US" u="sng" dirty="0"/>
              <a:t>longer time horizon </a:t>
            </a:r>
            <a:r>
              <a:rPr lang="en-US" dirty="0"/>
              <a:t>than in operational databases.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Operational database: typically, 60-90 days</a:t>
            </a:r>
          </a:p>
          <a:p>
            <a:pPr lvl="1"/>
            <a:r>
              <a:rPr lang="en-US" dirty="0"/>
              <a:t>Data warehouse: typically, multiple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66C22-7D33-2CAC-61E3-E7986BAE78A3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101628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3433437"/>
          </a:xfrm>
        </p:spPr>
        <p:txBody>
          <a:bodyPr/>
          <a:lstStyle/>
          <a:p>
            <a:r>
              <a:rPr lang="en-US" dirty="0"/>
              <a:t>The data warehouse contains slices or snapshots of data from </a:t>
            </a:r>
            <a:r>
              <a:rPr lang="en-US" u="sng" dirty="0"/>
              <a:t>different periods of time </a:t>
            </a:r>
            <a:r>
              <a:rPr lang="en-US" dirty="0"/>
              <a:t>across its time horizon.</a:t>
            </a:r>
          </a:p>
          <a:p>
            <a:pPr lvl="4"/>
            <a:endParaRPr lang="en-US" dirty="0"/>
          </a:p>
          <a:p>
            <a:r>
              <a:rPr lang="en-US" dirty="0"/>
              <a:t>Example: Analyze and compare the cost for the first quarter of last year vs. the cost for the first quarter from two years ago.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12725-C8CF-FF1B-B9A0-598A0133A49C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375778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of 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049"/>
            <a:ext cx="8229600" cy="3524876"/>
          </a:xfrm>
        </p:spPr>
        <p:txBody>
          <a:bodyPr/>
          <a:lstStyle/>
          <a:p>
            <a:r>
              <a:rPr lang="en-US" u="sng" dirty="0"/>
              <a:t>Periodically load data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from the operational databases into the data warehouse.</a:t>
            </a:r>
          </a:p>
          <a:p>
            <a:pPr lvl="1"/>
            <a:r>
              <a:rPr lang="en-US" dirty="0"/>
              <a:t>Automatically append the new data </a:t>
            </a:r>
            <a:br>
              <a:rPr lang="en-US" dirty="0"/>
            </a:br>
            <a:r>
              <a:rPr lang="en-US" dirty="0"/>
              <a:t>to the existing data.</a:t>
            </a:r>
          </a:p>
          <a:p>
            <a:r>
              <a:rPr lang="en-US" dirty="0"/>
              <a:t>Data that has been loaded into the </a:t>
            </a:r>
            <a:br>
              <a:rPr lang="en-US" dirty="0"/>
            </a:br>
            <a:r>
              <a:rPr lang="en-US" dirty="0"/>
              <a:t>data warehouse is </a:t>
            </a:r>
            <a:r>
              <a:rPr lang="en-US" u="sng" dirty="0"/>
              <a:t>not subject to changes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Users can </a:t>
            </a:r>
            <a:r>
              <a:rPr lang="en-US" u="sng" dirty="0"/>
              <a:t>only retrieve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from a data warehouse.</a:t>
            </a:r>
          </a:p>
          <a:p>
            <a:pPr lvl="1"/>
            <a:r>
              <a:rPr lang="en-US" u="sng" dirty="0"/>
              <a:t>Nonvolatile, static, read-only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3EB862-AC7E-83D9-C377-A9AEDC926815}"/>
              </a:ext>
            </a:extLst>
          </p:cNvPr>
          <p:cNvSpPr txBox="1"/>
          <p:nvPr/>
        </p:nvSpPr>
        <p:spPr>
          <a:xfrm>
            <a:off x="1303881" y="1325903"/>
            <a:ext cx="65362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The data warehouse is a </a:t>
            </a:r>
            <a:r>
              <a:rPr lang="en-US" sz="2400" u="sng" dirty="0">
                <a:solidFill>
                  <a:srgbClr val="0033CC"/>
                </a:solidFill>
              </a:rPr>
              <a:t>structured repository</a:t>
            </a:r>
            <a:r>
              <a:rPr lang="en-US" sz="2400" dirty="0">
                <a:solidFill>
                  <a:srgbClr val="0033CC"/>
                </a:solidFill>
              </a:rPr>
              <a:t> of </a:t>
            </a:r>
            <a:r>
              <a:rPr lang="en-US" sz="2400" u="sng" dirty="0">
                <a:solidFill>
                  <a:srgbClr val="0033CC"/>
                </a:solidFill>
              </a:rPr>
              <a:t>integrated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subject-oriented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enterprise-wide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u="sng" dirty="0">
                <a:solidFill>
                  <a:srgbClr val="0033CC"/>
                </a:solidFill>
              </a:rPr>
              <a:t>historical</a:t>
            </a:r>
            <a:r>
              <a:rPr lang="en-US" sz="2400" dirty="0">
                <a:solidFill>
                  <a:srgbClr val="0033CC"/>
                </a:solidFill>
              </a:rPr>
              <a:t>, and </a:t>
            </a:r>
            <a:r>
              <a:rPr lang="en-US" sz="2400" u="sng" dirty="0">
                <a:solidFill>
                  <a:srgbClr val="0033CC"/>
                </a:solidFill>
              </a:rPr>
              <a:t>time-variant</a:t>
            </a:r>
            <a:r>
              <a:rPr lang="en-US" sz="2400" dirty="0">
                <a:solidFill>
                  <a:srgbClr val="0033CC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43665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5949"/>
            <a:ext cx="8229600" cy="655637"/>
          </a:xfrm>
        </p:spPr>
        <p:txBody>
          <a:bodyPr/>
          <a:lstStyle/>
          <a:p>
            <a:r>
              <a:rPr lang="en-US" dirty="0"/>
              <a:t>Detailed and/or Summarized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data</a:t>
            </a:r>
          </a:p>
          <a:p>
            <a:pPr lvl="1"/>
            <a:r>
              <a:rPr lang="en-US" dirty="0"/>
              <a:t>AKA atomic data, transaction-level data</a:t>
            </a:r>
          </a:p>
          <a:p>
            <a:pPr lvl="2"/>
            <a:r>
              <a:rPr lang="en-US" dirty="0"/>
              <a:t>Example: An ATM transaction</a:t>
            </a:r>
          </a:p>
          <a:p>
            <a:pPr lvl="6"/>
            <a:endParaRPr lang="en-US" dirty="0"/>
          </a:p>
          <a:p>
            <a:r>
              <a:rPr lang="en-US" dirty="0"/>
              <a:t>Summarized data</a:t>
            </a:r>
          </a:p>
          <a:p>
            <a:pPr lvl="1"/>
            <a:r>
              <a:rPr lang="en-US" dirty="0"/>
              <a:t>Each record represents calculations based on </a:t>
            </a:r>
            <a:r>
              <a:rPr lang="en-US" u="sng" dirty="0"/>
              <a:t>multiple instances</a:t>
            </a:r>
            <a:r>
              <a:rPr lang="en-US" dirty="0"/>
              <a:t> of transaction-level data.</a:t>
            </a:r>
          </a:p>
          <a:p>
            <a:pPr lvl="2"/>
            <a:r>
              <a:rPr lang="en-US" dirty="0"/>
              <a:t>Example: The total amount of ATM withdrawals </a:t>
            </a:r>
            <a:br>
              <a:rPr lang="en-US" dirty="0"/>
            </a:br>
            <a:r>
              <a:rPr lang="en-US" dirty="0"/>
              <a:t>during one month for one account.</a:t>
            </a:r>
          </a:p>
          <a:p>
            <a:pPr lvl="1"/>
            <a:r>
              <a:rPr lang="en-US" u="sng" dirty="0"/>
              <a:t>Coarser level of detail</a:t>
            </a:r>
            <a:r>
              <a:rPr lang="en-US" dirty="0"/>
              <a:t> than transaction data.</a:t>
            </a:r>
          </a:p>
          <a:p>
            <a:pPr lvl="1"/>
            <a:r>
              <a:rPr lang="en-US" dirty="0"/>
              <a:t>A data warehouse that contains the data at the </a:t>
            </a:r>
            <a:br>
              <a:rPr lang="en-US" dirty="0"/>
            </a:br>
            <a:r>
              <a:rPr lang="en-US" dirty="0"/>
              <a:t>finest level of detail is the most powerful.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4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Data Warehouse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systems</a:t>
            </a:r>
          </a:p>
          <a:p>
            <a:pPr lvl="4"/>
            <a:endParaRPr lang="en-US" dirty="0"/>
          </a:p>
          <a:p>
            <a:r>
              <a:rPr lang="en-US" dirty="0"/>
              <a:t>Extract-transform-load (ETL) infrastructure</a:t>
            </a:r>
          </a:p>
          <a:p>
            <a:pPr lvl="4"/>
            <a:endParaRPr lang="en-US" dirty="0"/>
          </a:p>
          <a:p>
            <a:r>
              <a:rPr lang="en-US" dirty="0"/>
              <a:t>Data warehouse</a:t>
            </a:r>
          </a:p>
          <a:p>
            <a:pPr lvl="4"/>
            <a:endParaRPr lang="en-US" dirty="0"/>
          </a:p>
          <a:p>
            <a:r>
              <a:rPr lang="en-US" dirty="0"/>
              <a:t>Front-end applications</a:t>
            </a:r>
          </a:p>
          <a:p>
            <a:pPr lvl="1"/>
            <a:r>
              <a:rPr lang="en-US" dirty="0"/>
              <a:t>Business Intelligence (BI)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03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Data Warehouse Components</a:t>
            </a:r>
            <a:r>
              <a:rPr lang="en-US" sz="2800" i="1" dirty="0">
                <a:solidFill>
                  <a:schemeClr val="tx1"/>
                </a:solidFill>
              </a:rPr>
              <a:t>, cont’d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Example: An organization where users use multiple operational data stores for daily operational purposes.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98" y="2663154"/>
            <a:ext cx="493395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45" y="5440658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60642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Deluge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 of all the data ever created</a:t>
            </a:r>
            <a:br>
              <a:rPr lang="en-US" dirty="0"/>
            </a:br>
            <a:r>
              <a:rPr lang="en-US" dirty="0"/>
              <a:t>was created in the </a:t>
            </a:r>
            <a:r>
              <a:rPr lang="en-US" u="sng" dirty="0"/>
              <a:t>past two years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2.5 </a:t>
            </a:r>
            <a:r>
              <a:rPr lang="en-US" u="sng" dirty="0"/>
              <a:t>quintillion</a:t>
            </a:r>
            <a:r>
              <a:rPr lang="en-US" dirty="0"/>
              <a:t> bytes of data per day</a:t>
            </a:r>
            <a:br>
              <a:rPr lang="en-US" dirty="0"/>
            </a:br>
            <a:r>
              <a:rPr lang="en-US" dirty="0"/>
              <a:t>is being created.</a:t>
            </a:r>
          </a:p>
          <a:p>
            <a:pPr lvl="1"/>
            <a:r>
              <a:rPr lang="en-US" dirty="0"/>
              <a:t>2.5 x 10</a:t>
            </a:r>
            <a:r>
              <a:rPr lang="en-US" baseline="30000" dirty="0"/>
              <a:t>18</a:t>
            </a:r>
          </a:p>
          <a:p>
            <a:pPr lvl="1"/>
            <a:r>
              <a:rPr lang="en-US" dirty="0"/>
              <a:t>That’s </a:t>
            </a:r>
            <a:r>
              <a:rPr lang="en-US" u="sng" dirty="0"/>
              <a:t>a lot</a:t>
            </a:r>
            <a:r>
              <a:rPr lang="en-US" dirty="0"/>
              <a:t> of data!</a:t>
            </a:r>
          </a:p>
          <a:p>
            <a:pPr lvl="4"/>
            <a:endParaRPr lang="en-US" dirty="0"/>
          </a:p>
          <a:p>
            <a:r>
              <a:rPr lang="en-US" dirty="0"/>
              <a:t>80% of the data is “dark data”</a:t>
            </a:r>
          </a:p>
          <a:p>
            <a:pPr lvl="1"/>
            <a:r>
              <a:rPr lang="en-US" dirty="0"/>
              <a:t>i.e., unstructured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06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Data Warehouse Components</a:t>
            </a:r>
            <a:r>
              <a:rPr lang="en-US" i="1" dirty="0">
                <a:solidFill>
                  <a:schemeClr val="tx1"/>
                </a:solidFill>
              </a:rPr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/>
              <a:t>Example: A data warehouse with multiple internal and external data 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18" y="2240293"/>
            <a:ext cx="6427476" cy="45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52571" y="6080731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318341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databases and other operational data repositories that provide analytically useful information for the data warehouse.</a:t>
            </a:r>
          </a:p>
          <a:p>
            <a:pPr lvl="4"/>
            <a:endParaRPr lang="en-US" dirty="0"/>
          </a:p>
          <a:p>
            <a:r>
              <a:rPr lang="en-US" dirty="0"/>
              <a:t>Therefore, each such operational data store </a:t>
            </a:r>
            <a:br>
              <a:rPr lang="en-US" dirty="0"/>
            </a:br>
            <a:r>
              <a:rPr lang="en-US" dirty="0"/>
              <a:t>has two purposes: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The original operational purpose.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A source for the data warehouse.</a:t>
            </a:r>
          </a:p>
          <a:p>
            <a:pPr lvl="5"/>
            <a:endParaRPr lang="en-US" dirty="0"/>
          </a:p>
          <a:p>
            <a:r>
              <a:rPr lang="en-US" dirty="0"/>
              <a:t>Both internal and external data sources.</a:t>
            </a:r>
          </a:p>
          <a:p>
            <a:pPr lvl="1"/>
            <a:r>
              <a:rPr lang="en-US" dirty="0"/>
              <a:t>Example external: third-party market research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Extract-Transform-Load (ETL)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Extract</a:t>
            </a:r>
            <a:r>
              <a:rPr lang="en-US" dirty="0"/>
              <a:t> analytically useful data from the operational data sources.</a:t>
            </a:r>
          </a:p>
          <a:p>
            <a:pPr lvl="4"/>
            <a:endParaRPr lang="en-US" dirty="0"/>
          </a:p>
          <a:p>
            <a:r>
              <a:rPr lang="en-US" u="sng" dirty="0"/>
              <a:t>Transform</a:t>
            </a:r>
            <a:r>
              <a:rPr lang="en-US" dirty="0"/>
              <a:t> the source data</a:t>
            </a:r>
          </a:p>
          <a:p>
            <a:pPr lvl="1"/>
            <a:r>
              <a:rPr lang="en-US" dirty="0"/>
              <a:t>Make it conform to the structure of the </a:t>
            </a:r>
            <a:br>
              <a:rPr lang="en-US" dirty="0"/>
            </a:br>
            <a:r>
              <a:rPr lang="en-US" dirty="0"/>
              <a:t>subject-oriented data warehouse.</a:t>
            </a:r>
          </a:p>
          <a:p>
            <a:pPr lvl="1"/>
            <a:r>
              <a:rPr lang="en-US" dirty="0"/>
              <a:t>Ensure data quality through processes such as </a:t>
            </a:r>
            <a:br>
              <a:rPr lang="en-US" dirty="0"/>
            </a:br>
            <a:r>
              <a:rPr lang="en-US" dirty="0"/>
              <a:t>data cleansing and scrubbing.</a:t>
            </a:r>
          </a:p>
          <a:p>
            <a:pPr lvl="5"/>
            <a:endParaRPr lang="en-US" dirty="0"/>
          </a:p>
          <a:p>
            <a:r>
              <a:rPr lang="en-US" u="sng" dirty="0"/>
              <a:t>Load</a:t>
            </a:r>
            <a:r>
              <a:rPr lang="en-US" dirty="0"/>
              <a:t> the transformed and quality-assured data into the target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7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an ETL operation occurs periodically for the target data warehouse.</a:t>
            </a:r>
          </a:p>
          <a:p>
            <a:pPr lvl="1"/>
            <a:r>
              <a:rPr lang="en-US" dirty="0"/>
              <a:t>Common: Perform ETL nightly.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Active data warehouse</a:t>
            </a:r>
            <a:r>
              <a:rPr lang="en-US" dirty="0"/>
              <a:t>: retrieval of data from the operational data sources is continuous.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3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Intelligence (BI)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25902"/>
            <a:ext cx="8320994" cy="4754829"/>
          </a:xfrm>
        </p:spPr>
        <p:txBody>
          <a:bodyPr/>
          <a:lstStyle/>
          <a:p>
            <a:r>
              <a:rPr lang="en-US" dirty="0"/>
              <a:t>A technology-driven process to analyze data and present </a:t>
            </a:r>
            <a:r>
              <a:rPr lang="en-US" u="sng" dirty="0"/>
              <a:t>actionable knowledge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help corporate executives, business managers and other end users make more informed business decisions.</a:t>
            </a:r>
          </a:p>
          <a:p>
            <a:pPr lvl="4"/>
            <a:endParaRPr lang="en-US" dirty="0"/>
          </a:p>
          <a:p>
            <a:r>
              <a:rPr lang="en-US" dirty="0"/>
              <a:t>Tools, applications and methodologies to collect data, prepare it for analysis, query the data, and create reports, dashboards, and other data visualizations.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639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Intelligence (BI)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34464"/>
            <a:ext cx="8320994" cy="5120584"/>
          </a:xfrm>
        </p:spPr>
        <p:txBody>
          <a:bodyPr/>
          <a:lstStyle/>
          <a:p>
            <a:r>
              <a:rPr lang="en-US" dirty="0"/>
              <a:t>Front-end applications that allow users who are analysts to access the data and functions </a:t>
            </a:r>
            <a:br>
              <a:rPr lang="en-US" dirty="0"/>
            </a:br>
            <a:r>
              <a:rPr lang="en-US" dirty="0"/>
              <a:t>of the data warehouse.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6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584966"/>
          </a:xfrm>
        </p:spPr>
        <p:txBody>
          <a:bodyPr/>
          <a:lstStyle/>
          <a:p>
            <a:r>
              <a:rPr lang="en-US" dirty="0"/>
              <a:t>Same principles as a data warehouse.</a:t>
            </a:r>
          </a:p>
          <a:p>
            <a:r>
              <a:rPr lang="en-US" dirty="0"/>
              <a:t>More limited scope: one subject only.</a:t>
            </a:r>
          </a:p>
          <a:p>
            <a:r>
              <a:rPr lang="en-US" dirty="0"/>
              <a:t>Not necessarily an enterprise-wide focus.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78771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02433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Data Marts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Standalone</a:t>
            </a:r>
          </a:p>
          <a:p>
            <a:r>
              <a:rPr lang="en-US" dirty="0"/>
              <a:t>Created the same way as a data warehouse.</a:t>
            </a:r>
          </a:p>
          <a:p>
            <a:r>
              <a:rPr lang="en-US" dirty="0"/>
              <a:t>Have their own data sources </a:t>
            </a:r>
            <a:br>
              <a:rPr lang="en-US" dirty="0"/>
            </a:br>
            <a:r>
              <a:rPr lang="en-US" dirty="0"/>
              <a:t>and ETL infrastructure.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858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Data Marts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have its own data sources.</a:t>
            </a:r>
          </a:p>
          <a:p>
            <a:r>
              <a:rPr lang="en-US" dirty="0"/>
              <a:t>Data comes from the data warehouse.</a:t>
            </a:r>
          </a:p>
          <a:p>
            <a:pPr lvl="5"/>
            <a:endParaRPr lang="en-US" dirty="0"/>
          </a:p>
          <a:p>
            <a:r>
              <a:rPr lang="en-US" dirty="0"/>
              <a:t>Provide users with a subset of the data.</a:t>
            </a:r>
          </a:p>
          <a:p>
            <a:pPr lvl="1"/>
            <a:r>
              <a:rPr lang="en-US" dirty="0"/>
              <a:t>User get only the data they need or want </a:t>
            </a:r>
            <a:br>
              <a:rPr lang="en-US" dirty="0"/>
            </a:br>
            <a:r>
              <a:rPr lang="en-US" dirty="0"/>
              <a:t>or allowed to have access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83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Create a Data Warehouse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261081"/>
            <a:ext cx="86106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85054" y="5806102"/>
            <a:ext cx="2973891" cy="461665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An iterative process!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4394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28191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Transformation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6450" y="2023061"/>
            <a:ext cx="726431" cy="40011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35818" y="3150809"/>
            <a:ext cx="146769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A12A03"/>
                </a:solidFill>
              </a:rPr>
              <a:t>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2769" y="4278557"/>
            <a:ext cx="1453793" cy="400110"/>
          </a:xfrm>
          <a:prstGeom prst="rect">
            <a:avLst/>
          </a:prstGeom>
          <a:solidFill>
            <a:srgbClr val="FFFFC2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Knowledge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4215" y="5406304"/>
            <a:ext cx="1110901" cy="40011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Wisdom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569666" y="1325903"/>
            <a:ext cx="1510146" cy="697158"/>
            <a:chOff x="4569666" y="1325903"/>
            <a:chExt cx="1510146" cy="697158"/>
          </a:xfrm>
        </p:grpSpPr>
        <p:cxnSp>
          <p:nvCxnSpPr>
            <p:cNvPr id="10" name="Straight Arrow Connector 9"/>
            <p:cNvCxnSpPr>
              <a:endCxn id="5" idx="0"/>
            </p:cNvCxnSpPr>
            <p:nvPr/>
          </p:nvCxnSpPr>
          <p:spPr bwMode="auto">
            <a:xfrm flipH="1">
              <a:off x="4569666" y="1325903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" name="TextBox 13"/>
            <p:cNvSpPr txBox="1"/>
            <p:nvPr/>
          </p:nvSpPr>
          <p:spPr>
            <a:xfrm>
              <a:off x="4663439" y="1417342"/>
              <a:ext cx="14163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collect values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569666" y="2423171"/>
            <a:ext cx="1533290" cy="697158"/>
            <a:chOff x="4569666" y="2423171"/>
            <a:chExt cx="1533290" cy="697158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 flipH="1">
              <a:off x="4569666" y="2423171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4663439" y="2514610"/>
              <a:ext cx="1439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metadata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569666" y="3554793"/>
            <a:ext cx="1339326" cy="697158"/>
            <a:chOff x="4569666" y="3611878"/>
            <a:chExt cx="1339326" cy="697158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 flipH="1">
              <a:off x="4569666" y="3611878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4663439" y="3703317"/>
              <a:ext cx="12455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context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69666" y="4709146"/>
            <a:ext cx="1270898" cy="697158"/>
            <a:chOff x="4569666" y="4709146"/>
            <a:chExt cx="1270898" cy="697158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4569666" y="4709146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4663439" y="4800585"/>
              <a:ext cx="11771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insight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005879" y="1965976"/>
            <a:ext cx="2707497" cy="1737341"/>
            <a:chOff x="767235" y="1965976"/>
            <a:chExt cx="2707497" cy="1737341"/>
          </a:xfrm>
        </p:grpSpPr>
        <p:sp>
          <p:nvSpPr>
            <p:cNvPr id="23" name="Left Brace 22"/>
            <p:cNvSpPr/>
            <p:nvPr/>
          </p:nvSpPr>
          <p:spPr bwMode="auto">
            <a:xfrm>
              <a:off x="2926098" y="1965976"/>
              <a:ext cx="548634" cy="1737341"/>
            </a:xfrm>
            <a:prstGeom prst="leftBrac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7235" y="2514610"/>
              <a:ext cx="2173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 dirty="0"/>
                <a:t>Often together</a:t>
              </a:r>
            </a:p>
            <a:p>
              <a:pPr algn="r"/>
              <a:r>
                <a:rPr lang="en-US" sz="1800" dirty="0"/>
                <a:t>simply called “data”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07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ETL Infrastructure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ETL infrastructure must reconcile all the differences between the multiple operational sources and the target data warehouse.</a:t>
            </a:r>
          </a:p>
          <a:p>
            <a:pPr lvl="4"/>
            <a:endParaRPr lang="en-US" dirty="0"/>
          </a:p>
          <a:p>
            <a:r>
              <a:rPr lang="en-US" dirty="0"/>
              <a:t>Decide how to bring in information without creating misleading duplicates.</a:t>
            </a:r>
          </a:p>
          <a:p>
            <a:pPr lvl="4"/>
            <a:endParaRPr lang="en-US" dirty="0"/>
          </a:p>
          <a:p>
            <a:r>
              <a:rPr lang="en-US" u="sng" dirty="0"/>
              <a:t>Creating the ETL infrastructure is often </a:t>
            </a:r>
            <a:br>
              <a:rPr lang="en-US" u="sng" dirty="0"/>
            </a:br>
            <a:r>
              <a:rPr lang="en-US" u="sng" dirty="0"/>
              <a:t>the most time- and resource-consuming part </a:t>
            </a:r>
            <a:br>
              <a:rPr lang="en-US" u="sng" dirty="0"/>
            </a:br>
            <a:r>
              <a:rPr lang="en-US" u="sng" dirty="0"/>
              <a:t>of developing a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9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the BI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Front-end BI applications enable users to analyze the data in the data warehouse.</a:t>
            </a:r>
          </a:p>
          <a:p>
            <a:pPr lvl="4"/>
            <a:endParaRPr lang="en-US" dirty="0"/>
          </a:p>
          <a:p>
            <a:r>
              <a:rPr lang="en-US" dirty="0"/>
              <a:t>Typical </a:t>
            </a:r>
            <a:r>
              <a:rPr lang="en-US" u="sng" dirty="0"/>
              <a:t>business intelligence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functions:</a:t>
            </a:r>
          </a:p>
          <a:p>
            <a:pPr lvl="1"/>
            <a:r>
              <a:rPr lang="en-US" dirty="0"/>
              <a:t>Query the data.</a:t>
            </a:r>
          </a:p>
          <a:p>
            <a:pPr lvl="1"/>
            <a:r>
              <a:rPr lang="en-US" dirty="0"/>
              <a:t>Perform ad hoc analyses on the fly.</a:t>
            </a:r>
          </a:p>
          <a:p>
            <a:pPr lvl="1"/>
            <a:r>
              <a:rPr lang="en-US" dirty="0"/>
              <a:t>Generate reports and graphs.</a:t>
            </a:r>
          </a:p>
          <a:p>
            <a:pPr lvl="1"/>
            <a:r>
              <a:rPr lang="en-US" dirty="0"/>
              <a:t>Control a dashboard, often in real time.</a:t>
            </a:r>
          </a:p>
          <a:p>
            <a:pPr lvl="1"/>
            <a:r>
              <a:rPr lang="en-US" dirty="0"/>
              <a:t>Create data visualizations.</a:t>
            </a:r>
          </a:p>
          <a:p>
            <a:pPr lvl="1"/>
            <a:r>
              <a:rPr lang="en-US" dirty="0"/>
              <a:t>Advanced: data mining.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971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the BI Applications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goal of BI is to provide useful </a:t>
            </a:r>
            <a:br>
              <a:rPr lang="en-US" dirty="0"/>
            </a:br>
            <a:r>
              <a:rPr lang="en-US" u="sng" dirty="0"/>
              <a:t>business insights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</a:t>
            </a:r>
            <a:r>
              <a:rPr lang="en-US" u="sng" dirty="0"/>
              <a:t>actionable knowledge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for the decision makers.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023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type of data model used for data warehouses and data marts.</a:t>
            </a:r>
          </a:p>
          <a:p>
            <a:pPr lvl="1"/>
            <a:r>
              <a:rPr lang="en-US" dirty="0"/>
              <a:t>Subject-oriented analytical databases</a:t>
            </a:r>
          </a:p>
          <a:p>
            <a:pPr lvl="5"/>
            <a:endParaRPr lang="en-US" dirty="0"/>
          </a:p>
          <a:p>
            <a:r>
              <a:rPr lang="en-US" dirty="0"/>
              <a:t>The dimensional model is commonly based on the relational data model.</a:t>
            </a:r>
          </a:p>
          <a:p>
            <a:pPr lvl="4"/>
            <a:endParaRPr lang="en-US" dirty="0"/>
          </a:p>
          <a:p>
            <a:r>
              <a:rPr lang="en-US" dirty="0"/>
              <a:t>Two types of tables:</a:t>
            </a:r>
          </a:p>
          <a:p>
            <a:pPr lvl="1"/>
            <a:r>
              <a:rPr lang="en-US" dirty="0"/>
              <a:t>dimension tables</a:t>
            </a:r>
          </a:p>
          <a:p>
            <a:pPr lvl="1"/>
            <a:r>
              <a:rPr lang="en-US" dirty="0"/>
              <a:t>fact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dimensional relational schema</a:t>
            </a:r>
            <a:r>
              <a:rPr lang="en-US" dirty="0"/>
              <a:t> contains dimension tables and fact tables.</a:t>
            </a:r>
          </a:p>
          <a:p>
            <a:pPr lvl="1"/>
            <a:r>
              <a:rPr lang="en-US" dirty="0"/>
              <a:t>Often called a </a:t>
            </a:r>
            <a:r>
              <a:rPr lang="en-US" dirty="0">
                <a:solidFill>
                  <a:srgbClr val="B23C00"/>
                </a:solidFill>
              </a:rPr>
              <a:t>star schema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Each dimension table contains</a:t>
            </a:r>
          </a:p>
          <a:p>
            <a:pPr lvl="1"/>
            <a:r>
              <a:rPr lang="en-US" dirty="0"/>
              <a:t>a primary key</a:t>
            </a:r>
          </a:p>
          <a:p>
            <a:pPr lvl="1"/>
            <a:r>
              <a:rPr lang="en-US" dirty="0"/>
              <a:t>attributes that are used for the analysis </a:t>
            </a:r>
            <a:br>
              <a:rPr lang="en-US" dirty="0"/>
            </a:br>
            <a:r>
              <a:rPr lang="en-US" dirty="0"/>
              <a:t>of the measures in the fact tables</a:t>
            </a:r>
          </a:p>
          <a:p>
            <a:pPr lvl="5"/>
            <a:endParaRPr lang="en-US" dirty="0"/>
          </a:p>
          <a:p>
            <a:r>
              <a:rPr lang="en-US" dirty="0"/>
              <a:t>Each fact table contains</a:t>
            </a:r>
          </a:p>
          <a:p>
            <a:pPr lvl="1"/>
            <a:r>
              <a:rPr lang="en-US" dirty="0"/>
              <a:t>fact-measure attributes</a:t>
            </a:r>
          </a:p>
          <a:p>
            <a:pPr lvl="1"/>
            <a:r>
              <a:rPr lang="en-US" dirty="0"/>
              <a:t>foreign keys to the dimension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679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 Schema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417342"/>
            <a:ext cx="776287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57483" y="5308951"/>
            <a:ext cx="302903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A dimensional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9141653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 Model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277938"/>
            <a:ext cx="81153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37476" y="4526268"/>
            <a:ext cx="166904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Dimensional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562" y="1508781"/>
            <a:ext cx="2970685" cy="523220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Nearly every star schema includes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 date- or time-related dimension.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94376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a company’s </a:t>
            </a:r>
            <a:r>
              <a:rPr lang="en-US" u="sng" dirty="0"/>
              <a:t>day-to-day operations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company can have multiple </a:t>
            </a:r>
            <a:br>
              <a:rPr lang="en-US" dirty="0"/>
            </a:br>
            <a:r>
              <a:rPr lang="en-US" dirty="0"/>
              <a:t>operational data sources.</a:t>
            </a:r>
          </a:p>
          <a:p>
            <a:pPr lvl="4"/>
            <a:endParaRPr lang="en-US" dirty="0"/>
          </a:p>
          <a:p>
            <a:r>
              <a:rPr lang="en-US" dirty="0"/>
              <a:t>Contains operational information.</a:t>
            </a:r>
          </a:p>
          <a:p>
            <a:pPr lvl="1"/>
            <a:r>
              <a:rPr lang="en-US" dirty="0"/>
              <a:t>AKA transactional information.</a:t>
            </a:r>
          </a:p>
          <a:p>
            <a:pPr lvl="5"/>
            <a:endParaRPr lang="en-US" dirty="0"/>
          </a:p>
          <a:p>
            <a:r>
              <a:rPr lang="en-US" dirty="0"/>
              <a:t>Example operational data:</a:t>
            </a:r>
          </a:p>
          <a:p>
            <a:pPr lvl="1"/>
            <a:r>
              <a:rPr lang="en-US" dirty="0"/>
              <a:t>sales transactions</a:t>
            </a:r>
          </a:p>
          <a:p>
            <a:pPr lvl="1"/>
            <a:r>
              <a:rPr lang="en-US" dirty="0"/>
              <a:t>ATM withdrawals</a:t>
            </a:r>
          </a:p>
          <a:p>
            <a:pPr lvl="1"/>
            <a:r>
              <a:rPr lang="en-US" dirty="0"/>
              <a:t>results from ongoing scientific experiments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2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Collected for </a:t>
            </a:r>
            <a:r>
              <a:rPr lang="en-US" u="sng" dirty="0"/>
              <a:t>decision support and data analysis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Example analytical information:</a:t>
            </a:r>
          </a:p>
          <a:p>
            <a:pPr lvl="1"/>
            <a:r>
              <a:rPr lang="en-US" dirty="0"/>
              <a:t>patterns of ATM usage during the day</a:t>
            </a:r>
          </a:p>
          <a:p>
            <a:pPr lvl="1"/>
            <a:r>
              <a:rPr lang="en-US" dirty="0"/>
              <a:t>sales trends over the past year</a:t>
            </a:r>
          </a:p>
          <a:p>
            <a:pPr lvl="1"/>
            <a:r>
              <a:rPr lang="en-US" dirty="0"/>
              <a:t>common results from experimental practices</a:t>
            </a:r>
          </a:p>
          <a:p>
            <a:pPr lvl="5"/>
            <a:endParaRPr lang="en-US" dirty="0"/>
          </a:p>
          <a:p>
            <a:r>
              <a:rPr lang="en-US" u="sng" dirty="0"/>
              <a:t>Analytical information is based on </a:t>
            </a:r>
            <a:br>
              <a:rPr lang="en-US" u="sng" dirty="0"/>
            </a:br>
            <a:r>
              <a:rPr lang="en-US" u="sng" dirty="0"/>
              <a:t>operational information.</a:t>
            </a:r>
          </a:p>
          <a:p>
            <a:pPr lvl="1"/>
            <a:r>
              <a:rPr lang="en-US" dirty="0"/>
              <a:t>Extracted from the operational databases.</a:t>
            </a:r>
          </a:p>
          <a:p>
            <a:pPr lvl="1"/>
            <a:r>
              <a:rPr lang="en-US" dirty="0"/>
              <a:t>Possibly augmented by third-party data 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vs. 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solidFill>
                  <a:srgbClr val="B23C00"/>
                </a:solidFill>
              </a:rPr>
              <a:t>data warehouse </a:t>
            </a:r>
            <a:r>
              <a:rPr lang="en-US" dirty="0"/>
              <a:t>as a separate </a:t>
            </a:r>
            <a:r>
              <a:rPr lang="en-US" dirty="0">
                <a:solidFill>
                  <a:srgbClr val="B23C00"/>
                </a:solidFill>
              </a:rPr>
              <a:t>analytical database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Don’t slow down the performance of the operational database by also making it </a:t>
            </a:r>
            <a:br>
              <a:rPr lang="en-US" dirty="0"/>
            </a:br>
            <a:r>
              <a:rPr lang="en-US" dirty="0"/>
              <a:t>support analytical operations.</a:t>
            </a:r>
          </a:p>
          <a:p>
            <a:pPr lvl="4"/>
            <a:endParaRPr lang="en-US" dirty="0"/>
          </a:p>
          <a:p>
            <a:r>
              <a:rPr lang="en-US" dirty="0"/>
              <a:t>It’s often impossible to structure a single database that is optimal for both operational and analytical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Horizon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Shorter time horizon: typically 60 to 90 days.</a:t>
            </a:r>
          </a:p>
          <a:p>
            <a:pPr lvl="2"/>
            <a:r>
              <a:rPr lang="en-US" dirty="0"/>
              <a:t>Archive data after 60 to 90 days.</a:t>
            </a:r>
          </a:p>
          <a:p>
            <a:pPr lvl="1"/>
            <a:r>
              <a:rPr lang="en-US" u="sng" dirty="0"/>
              <a:t>Frequent queries and updates</a:t>
            </a:r>
            <a:r>
              <a:rPr lang="en-US" dirty="0"/>
              <a:t> by multiple users.</a:t>
            </a:r>
          </a:p>
          <a:p>
            <a:pPr lvl="2"/>
            <a:r>
              <a:rPr lang="en-US" dirty="0"/>
              <a:t>Small amounts of data retrieved from each query.</a:t>
            </a:r>
          </a:p>
          <a:p>
            <a:pPr lvl="1"/>
            <a:r>
              <a:rPr lang="en-US" dirty="0"/>
              <a:t>Don’t penalize the performance of typical queries </a:t>
            </a:r>
            <a:br>
              <a:rPr lang="en-US" dirty="0"/>
            </a:br>
            <a:r>
              <a:rPr lang="en-US" dirty="0"/>
              <a:t>for the sake of an occasional atypical query.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Look for </a:t>
            </a:r>
            <a:r>
              <a:rPr lang="en-US" u="sng" dirty="0"/>
              <a:t>patterns and trends over many years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Specialized queries</a:t>
            </a:r>
            <a:r>
              <a:rPr lang="en-US" dirty="0"/>
              <a:t> by a few data analysts.</a:t>
            </a:r>
          </a:p>
          <a:p>
            <a:pPr lvl="2"/>
            <a:r>
              <a:rPr lang="en-US" dirty="0"/>
              <a:t>Possibly large amounts of data from each query.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9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Data Detail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u="sng" dirty="0"/>
              <a:t>Detailed data</a:t>
            </a:r>
            <a:r>
              <a:rPr lang="en-US" dirty="0"/>
              <a:t> about each transaction.</a:t>
            </a:r>
          </a:p>
          <a:p>
            <a:pPr lvl="1"/>
            <a:r>
              <a:rPr lang="en-US" dirty="0"/>
              <a:t>Summarized data are not stored but are </a:t>
            </a:r>
            <a:br>
              <a:rPr lang="en-US" dirty="0"/>
            </a:br>
            <a:r>
              <a:rPr lang="en-US" u="sng" dirty="0"/>
              <a:t>derived attributes</a:t>
            </a:r>
            <a:r>
              <a:rPr lang="en-US" dirty="0"/>
              <a:t> calculated with formulas.</a:t>
            </a:r>
          </a:p>
          <a:p>
            <a:pPr lvl="1"/>
            <a:r>
              <a:rPr lang="en-US" dirty="0"/>
              <a:t>Summary data is subject to </a:t>
            </a:r>
            <a:r>
              <a:rPr lang="en-US" u="sng" dirty="0"/>
              <a:t>frequent changes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Summarized data is </a:t>
            </a:r>
            <a:r>
              <a:rPr lang="en-US" u="sng" dirty="0"/>
              <a:t>physically stored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Summarized data is often </a:t>
            </a:r>
            <a:r>
              <a:rPr lang="en-US" u="sng" dirty="0"/>
              <a:t>precomputed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Summarized data is </a:t>
            </a:r>
            <a:r>
              <a:rPr lang="en-US" u="sng" dirty="0"/>
              <a:t>historical and unchanging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5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54974</TotalTime>
  <Words>2144</Words>
  <Application>Microsoft Macintosh PowerPoint</Application>
  <PresentationFormat>On-screen Show (4:3)</PresentationFormat>
  <Paragraphs>418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Franklin Gothic Book</vt:lpstr>
      <vt:lpstr>Times New Roman</vt:lpstr>
      <vt:lpstr>Wingdings</vt:lpstr>
      <vt:lpstr>Quadrant</vt:lpstr>
      <vt:lpstr>DATA 225 Database Systems for Analytics October 30 Class Meeting</vt:lpstr>
      <vt:lpstr>This Evening</vt:lpstr>
      <vt:lpstr>The Data Deluge</vt:lpstr>
      <vt:lpstr>A Transformation</vt:lpstr>
      <vt:lpstr>Operational Data</vt:lpstr>
      <vt:lpstr>Analytical Data</vt:lpstr>
      <vt:lpstr>Operational vs. Analytical Data</vt:lpstr>
      <vt:lpstr>Time Horizon</vt:lpstr>
      <vt:lpstr>Level of Data Detail</vt:lpstr>
      <vt:lpstr>Data Time Representation</vt:lpstr>
      <vt:lpstr>Data Amounts and Query Frequency</vt:lpstr>
      <vt:lpstr>Data Updates</vt:lpstr>
      <vt:lpstr>Data Redundancy</vt:lpstr>
      <vt:lpstr>Data Audience</vt:lpstr>
      <vt:lpstr>Data Orientation</vt:lpstr>
      <vt:lpstr>An Application-Oriented Operational Database</vt:lpstr>
      <vt:lpstr>A Subject-Oriented Analytical Database</vt:lpstr>
      <vt:lpstr>Operational vs. Analytical Data, cont’d</vt:lpstr>
      <vt:lpstr>What is a Data Warehouse?</vt:lpstr>
      <vt:lpstr>Structured Repository</vt:lpstr>
      <vt:lpstr>Integrated</vt:lpstr>
      <vt:lpstr>Subject-Oriented</vt:lpstr>
      <vt:lpstr>Enterprise-Wide</vt:lpstr>
      <vt:lpstr>Historical</vt:lpstr>
      <vt:lpstr>Time-Variant</vt:lpstr>
      <vt:lpstr>Retrieval of Analytical Data</vt:lpstr>
      <vt:lpstr>Detailed and/or Summarized Data</vt:lpstr>
      <vt:lpstr>Data Warehouse Components</vt:lpstr>
      <vt:lpstr>Data Warehouse Components, cont’d</vt:lpstr>
      <vt:lpstr>Data Warehouse Components, cont’d</vt:lpstr>
      <vt:lpstr>Source Systems</vt:lpstr>
      <vt:lpstr>Extract-Transform-Load (ETL)</vt:lpstr>
      <vt:lpstr>Data Warehouse</vt:lpstr>
      <vt:lpstr>Business Intelligence (BI)</vt:lpstr>
      <vt:lpstr>Business Intelligence (BI) Applications</vt:lpstr>
      <vt:lpstr>Data Marts</vt:lpstr>
      <vt:lpstr>Independent Data Marts</vt:lpstr>
      <vt:lpstr>Dependent Data Marts</vt:lpstr>
      <vt:lpstr>Steps to Create a Data Warehouse</vt:lpstr>
      <vt:lpstr>Create the ETL Infrastructure</vt:lpstr>
      <vt:lpstr>Develop the BI Applications</vt:lpstr>
      <vt:lpstr>Develop the BI Applications, cont’d</vt:lpstr>
      <vt:lpstr>Dimensional Modeling</vt:lpstr>
      <vt:lpstr>Star Schema</vt:lpstr>
      <vt:lpstr>Star Schema, cont’d</vt:lpstr>
      <vt:lpstr>Dimensional Model Example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725</cp:revision>
  <dcterms:created xsi:type="dcterms:W3CDTF">2008-01-12T03:52:55Z</dcterms:created>
  <dcterms:modified xsi:type="dcterms:W3CDTF">2023-10-30T07:37:00Z</dcterms:modified>
  <cp:category/>
</cp:coreProperties>
</file>