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6" r:id="rId2"/>
    <p:sldId id="316" r:id="rId3"/>
    <p:sldId id="323" r:id="rId4"/>
    <p:sldId id="873" r:id="rId5"/>
    <p:sldId id="874" r:id="rId6"/>
    <p:sldId id="875" r:id="rId7"/>
    <p:sldId id="877" r:id="rId8"/>
    <p:sldId id="257" r:id="rId9"/>
    <p:sldId id="258" r:id="rId10"/>
    <p:sldId id="320" r:id="rId11"/>
    <p:sldId id="321" r:id="rId12"/>
    <p:sldId id="876" r:id="rId13"/>
    <p:sldId id="322" r:id="rId14"/>
    <p:sldId id="324" r:id="rId15"/>
    <p:sldId id="325" r:id="rId16"/>
    <p:sldId id="863" r:id="rId17"/>
    <p:sldId id="869" r:id="rId18"/>
    <p:sldId id="261" r:id="rId19"/>
    <p:sldId id="280" r:id="rId20"/>
    <p:sldId id="864" r:id="rId21"/>
    <p:sldId id="865" r:id="rId22"/>
    <p:sldId id="868" r:id="rId23"/>
    <p:sldId id="317" r:id="rId24"/>
    <p:sldId id="318" r:id="rId25"/>
    <p:sldId id="319" r:id="rId26"/>
    <p:sldId id="872" r:id="rId27"/>
    <p:sldId id="870" r:id="rId28"/>
    <p:sldId id="871" r:id="rId29"/>
    <p:sldId id="371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E1F5FF"/>
    <a:srgbClr val="B23C00"/>
    <a:srgbClr val="C6DEFF"/>
    <a:srgbClr val="A12A03"/>
    <a:srgbClr val="66CC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05" autoAdjust="0"/>
    <p:restoredTop sz="98450" autoAdjust="0"/>
  </p:normalViewPr>
  <p:slideViewPr>
    <p:cSldViewPr>
      <p:cViewPr varScale="1">
        <p:scale>
          <a:sx n="223" d="100"/>
          <a:sy n="223" d="100"/>
        </p:scale>
        <p:origin x="1144" y="184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10/22/23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21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Fall 2023: October 23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88367" y="6263609"/>
            <a:ext cx="2645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225: </a:t>
            </a:r>
            <a:r>
              <a:rPr lang="en-US" sz="1000" baseline="0" dirty="0"/>
              <a:t>Database Systems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225</a:t>
            </a:r>
            <a:br>
              <a:rPr lang="en-US" sz="3200" dirty="0"/>
            </a:br>
            <a:r>
              <a:rPr lang="en-US" dirty="0"/>
              <a:t>Database Systems for Analytics</a:t>
            </a:r>
            <a:br>
              <a:rPr lang="en-US" sz="3600" dirty="0"/>
            </a:br>
            <a:r>
              <a:rPr lang="en-US" sz="2400" dirty="0"/>
              <a:t>October 23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2023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6F14-1057-1A23-1C0D-20139A158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Cleaning the Data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40E59-0EF8-DACF-B17E-F8F2947C7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Irrelevant data</a:t>
            </a:r>
          </a:p>
          <a:p>
            <a:pPr lvl="1"/>
            <a:r>
              <a:rPr lang="en-US" dirty="0"/>
              <a:t>Ignore data that is not pertinent to your analysis.</a:t>
            </a:r>
          </a:p>
          <a:p>
            <a:pPr lvl="1"/>
            <a:r>
              <a:rPr lang="en-US" dirty="0"/>
              <a:t>Be wary of unexpected correlations between the “irrelevant” data and the data you want to analyze.</a:t>
            </a:r>
          </a:p>
          <a:p>
            <a:pPr lvl="4"/>
            <a:endParaRPr lang="en-US" dirty="0"/>
          </a:p>
          <a:p>
            <a:r>
              <a:rPr lang="en-US" dirty="0"/>
              <a:t>Resolution</a:t>
            </a:r>
          </a:p>
          <a:p>
            <a:pPr lvl="1"/>
            <a:r>
              <a:rPr lang="en-US" dirty="0"/>
              <a:t>Data that is not at the scale that you need.</a:t>
            </a:r>
          </a:p>
          <a:p>
            <a:pPr lvl="1"/>
            <a:r>
              <a:rPr lang="en-US" dirty="0"/>
              <a:t>Example: Daily data but you need hourly data.</a:t>
            </a:r>
          </a:p>
          <a:p>
            <a:pPr lvl="4"/>
            <a:endParaRPr lang="en-US" dirty="0"/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You need to reformat your data to work with your analysis procedures.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F7C6A-DBC0-F787-53EC-8A5B600C6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C23E7-D07B-7C2F-0219-170239E59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 Missing or Corrupted Data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6724-F0E8-1100-B4E8-4A27DDBAC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data records may have missing or corrupted field values.</a:t>
            </a:r>
          </a:p>
          <a:p>
            <a:pPr lvl="1"/>
            <a:r>
              <a:rPr lang="en-US" dirty="0"/>
              <a:t>You don’t want to throw out those records entirely because other fields of the records contain important values.</a:t>
            </a:r>
          </a:p>
          <a:p>
            <a:pPr lvl="4"/>
            <a:endParaRPr lang="en-US" dirty="0"/>
          </a:p>
          <a:p>
            <a:r>
              <a:rPr lang="en-US" dirty="0"/>
              <a:t>How can you replace the bad field values in ways that allow you to analyze all the data and won’t bias your analysis?</a:t>
            </a:r>
          </a:p>
          <a:p>
            <a:pPr lvl="1"/>
            <a:r>
              <a:rPr lang="en-US" dirty="0"/>
              <a:t>Replace with average values. Which averages?</a:t>
            </a:r>
          </a:p>
          <a:p>
            <a:pPr lvl="1"/>
            <a:r>
              <a:rPr lang="en-US" dirty="0"/>
              <a:t>Use regression to replace with approximate values.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9DC93-A8E0-3961-4F81-39CE5B74C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3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0D140-D485-B19A-9231-5A4E663AA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Prediction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4AD6B-F3FC-942E-B0A4-3EDAEDC7D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35525"/>
          </a:xfrm>
        </p:spPr>
        <p:txBody>
          <a:bodyPr/>
          <a:lstStyle/>
          <a:p>
            <a:r>
              <a:rPr lang="en-US" dirty="0"/>
              <a:t>We want to analyze the Titanic data to see </a:t>
            </a:r>
            <a:br>
              <a:rPr lang="en-US" dirty="0"/>
            </a:br>
            <a:r>
              <a:rPr lang="en-US" dirty="0"/>
              <a:t>how well </a:t>
            </a:r>
            <a:r>
              <a:rPr lang="en-US" u="sng" dirty="0"/>
              <a:t>correlated</a:t>
            </a:r>
            <a:r>
              <a:rPr lang="en-US" dirty="0"/>
              <a:t> are the passengers’ survival, age, sex, and passenger class.</a:t>
            </a:r>
          </a:p>
          <a:p>
            <a:pPr lvl="1"/>
            <a:r>
              <a:rPr lang="en-US" dirty="0"/>
              <a:t>How well does one value predict another?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6CDC7-5CFC-8B01-CA65-2A085CE36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701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24C15-FA5B-3DFF-2B44-B09FFCE1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Titanic Survival Data: Missing 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7234C-06E4-CC3D-2399-7B9868D4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/>
              <a:t>Problem: The Titanic Survival data contains passengers with missing ages.</a:t>
            </a:r>
          </a:p>
          <a:p>
            <a:pPr lvl="1"/>
            <a:r>
              <a:rPr lang="en-US" dirty="0"/>
              <a:t>Ages listed as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4CC05C-FA82-A8B9-2CDD-8024B6E7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B0B8-C0D1-C78C-EFB0-A561BCB4A2BB}"/>
              </a:ext>
            </a:extLst>
          </p:cNvPr>
          <p:cNvSpPr txBox="1"/>
          <p:nvPr/>
        </p:nvSpPr>
        <p:spPr>
          <a:xfrm>
            <a:off x="1829903" y="2788927"/>
            <a:ext cx="5484194" cy="32316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"Wilkes, Mrs. James (Ellen Needs","yes","female",47,"3rd"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"Willer, Mr. Aaron (Abi Weller","no","male",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"Willey, Mr. Edward","no","male",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"Williams, Mr. Howard Hugh Harr","no","male",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"Williams, Mr. Leslie","no","male",28.5,"3rd"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Windelov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Mr. Einar","no","male",21,"3rd"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"Wirz, Mr. Albert","no","male",27,"3rd"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"Wiseman, Mr. Phillippe","no","male",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Wittevrongel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Mr. Camille","no","male",36,"3rd"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Yasbeck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Mr. Antoni","no","male",27,"3rd"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Yasbeck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Mrs. Antoni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Selini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Al","yes","female",15,"3rd"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Youseff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Mr. Gerious","no","male",45.5,"3rd"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"Yousif, Mr. Wazli","no","male",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Yousseff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Mr. Gerious","no","male",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Zabour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Miss. Hileni","no","female",14.5,"3rd"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Zabour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Miss. Thamine","no","female",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,"3rd"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Zakarian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Mr. Mapriededer","no","male",26.5,"3rd”</a:t>
            </a:r>
          </a:p>
        </p:txBody>
      </p:sp>
    </p:spTree>
    <p:extLst>
      <p:ext uri="{BB962C8B-B14F-4D97-AF65-F5344CB8AC3E}">
        <p14:creationId xmlns:p14="http://schemas.microsoft.com/office/powerpoint/2010/main" val="388358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0B3BC-B81A-3B4E-1E4B-A738BC46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Replacing Missing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58894-5447-04C4-BBE9-81E6BCD95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Replace a missing value with an </a:t>
            </a:r>
            <a:r>
              <a:rPr lang="en-US" u="sng" dirty="0"/>
              <a:t>average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What average can we use that won’t bias or otherwise adversely affect our analysis?</a:t>
            </a:r>
          </a:p>
          <a:p>
            <a:pPr lvl="4"/>
            <a:endParaRPr lang="en-US" dirty="0"/>
          </a:p>
          <a:p>
            <a:r>
              <a:rPr lang="en-US" dirty="0"/>
              <a:t>Use </a:t>
            </a:r>
            <a:r>
              <a:rPr lang="en-US" u="sng" dirty="0"/>
              <a:t>regression</a:t>
            </a:r>
            <a:r>
              <a:rPr lang="en-US" dirty="0"/>
              <a:t> to supply a replacement value.</a:t>
            </a:r>
          </a:p>
          <a:p>
            <a:pPr lvl="1"/>
            <a:r>
              <a:rPr lang="en-US" dirty="0"/>
              <a:t>How many independent variables?</a:t>
            </a:r>
          </a:p>
          <a:p>
            <a:pPr lvl="1"/>
            <a:r>
              <a:rPr lang="en-US" dirty="0"/>
              <a:t>Linear or higher order regression?</a:t>
            </a:r>
          </a:p>
          <a:p>
            <a:pPr lvl="4"/>
            <a:endParaRPr lang="en-US" dirty="0"/>
          </a:p>
          <a:p>
            <a:r>
              <a:rPr lang="en-US" dirty="0"/>
              <a:t>Should we perform the replacements on the client side in Python code or in the remote database using SQL?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37E842-DB72-5F39-2687-F9DB20FA5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0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DE137-5B9A-C2AE-3D48-5DEA8CB5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Side vs. Server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5C183-EF2C-C5E6-AE81-664F35236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want to </a:t>
            </a:r>
            <a:r>
              <a:rPr lang="en-US" u="sng" dirty="0"/>
              <a:t>reduce network traffic and latencies </a:t>
            </a:r>
            <a:r>
              <a:rPr lang="en-US" dirty="0"/>
              <a:t>between the client and the server.</a:t>
            </a:r>
          </a:p>
          <a:p>
            <a:pPr lvl="4"/>
            <a:endParaRPr lang="en-US" dirty="0"/>
          </a:p>
          <a:p>
            <a:r>
              <a:rPr lang="en-US" dirty="0"/>
              <a:t>Therefore, it is undesirable to download table rows from the database server in order to calculate averages or regression coefficients </a:t>
            </a:r>
            <a:br>
              <a:rPr lang="en-US" dirty="0"/>
            </a:br>
            <a:r>
              <a:rPr lang="en-US" dirty="0"/>
              <a:t>on the client side.</a:t>
            </a:r>
          </a:p>
          <a:p>
            <a:pPr lvl="1"/>
            <a:r>
              <a:rPr lang="en-US" dirty="0"/>
              <a:t>Especially if the table contains many rows.</a:t>
            </a:r>
          </a:p>
          <a:p>
            <a:pPr lvl="4"/>
            <a:endParaRPr lang="en-US" dirty="0"/>
          </a:p>
          <a:p>
            <a:r>
              <a:rPr lang="en-US" dirty="0"/>
              <a:t>Use SQL code to do the calculations in the database and download only the results.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9F0B3-BFDB-5F73-94E4-45201313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10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ECA33-199D-4EE0-90E7-2C2AD95FA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 Missing Ages in the Titanic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45F01-6CE7-F6DD-CEFA-B646F6AA9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Replace missing ages with </a:t>
            </a:r>
            <a:r>
              <a:rPr lang="en-US" u="sng" dirty="0"/>
              <a:t>average</a:t>
            </a:r>
            <a:r>
              <a:rPr lang="en-US" dirty="0"/>
              <a:t> values.</a:t>
            </a:r>
          </a:p>
          <a:p>
            <a:pPr lvl="1"/>
            <a:r>
              <a:rPr lang="en-US" dirty="0"/>
              <a:t>Which averages to use?</a:t>
            </a:r>
          </a:p>
          <a:p>
            <a:pPr lvl="4"/>
            <a:endParaRPr lang="en-US" dirty="0"/>
          </a:p>
          <a:p>
            <a:r>
              <a:rPr lang="en-US" dirty="0"/>
              <a:t>Exploration</a:t>
            </a:r>
          </a:p>
          <a:p>
            <a:pPr lvl="1"/>
            <a:r>
              <a:rPr lang="en-US" dirty="0"/>
              <a:t>Perform the replacements with different averages </a:t>
            </a:r>
            <a:br>
              <a:rPr lang="en-US" dirty="0"/>
            </a:br>
            <a:r>
              <a:rPr lang="en-US" dirty="0"/>
              <a:t>on the client side using Python code:</a:t>
            </a:r>
          </a:p>
          <a:p>
            <a:pPr lvl="4"/>
            <a:endParaRPr lang="en-US" dirty="0"/>
          </a:p>
          <a:p>
            <a:r>
              <a:rPr lang="en-US" dirty="0"/>
              <a:t>Analysis</a:t>
            </a:r>
          </a:p>
          <a:p>
            <a:pPr lvl="1"/>
            <a:r>
              <a:rPr lang="en-US" dirty="0"/>
              <a:t>Perform the replacements in the database using SQL: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DF87F-66E8-6FD7-3BDC-396428227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DE193E-4F2E-E5DA-82ED-82DA3665CC50}"/>
              </a:ext>
            </a:extLst>
          </p:cNvPr>
          <p:cNvSpPr txBox="1"/>
          <p:nvPr/>
        </p:nvSpPr>
        <p:spPr>
          <a:xfrm>
            <a:off x="3566171" y="3821958"/>
            <a:ext cx="3249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TitanicReplaceAges-Python.ipynb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788A01-6EFB-BF19-92DA-5760D4C01F84}"/>
              </a:ext>
            </a:extLst>
          </p:cNvPr>
          <p:cNvSpPr txBox="1"/>
          <p:nvPr/>
        </p:nvSpPr>
        <p:spPr>
          <a:xfrm>
            <a:off x="3566171" y="5007679"/>
            <a:ext cx="312463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TitanicReplaceAges-SQL.ipynb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500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0E2BA-C1FB-3C7C-7E48-F884A5CC8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97FB5-2EA4-2CAF-5B35-690D52FB9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6D11D-B99B-6A76-DBC8-E03EC2C49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05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88D5-519F-7D96-9299-43EF1024A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6C02E-F4EE-7BDA-FC89-C908CDCDD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93891"/>
          </a:xfrm>
        </p:spPr>
        <p:txBody>
          <a:bodyPr/>
          <a:lstStyle/>
          <a:p>
            <a:r>
              <a:rPr lang="en-US" dirty="0"/>
              <a:t>If the “good” data points are linear, </a:t>
            </a:r>
            <a:br>
              <a:rPr lang="en-US" dirty="0"/>
            </a:br>
            <a:r>
              <a:rPr lang="en-US" dirty="0"/>
              <a:t>use </a:t>
            </a:r>
            <a:r>
              <a:rPr lang="en-US" dirty="0">
                <a:solidFill>
                  <a:srgbClr val="C00000"/>
                </a:solidFill>
              </a:rPr>
              <a:t>linear regression analysis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compute replacement values</a:t>
            </a:r>
            <a:br>
              <a:rPr lang="en-US" dirty="0"/>
            </a:br>
            <a:r>
              <a:rPr lang="en-US" dirty="0"/>
              <a:t>for the missing or corrupted values.</a:t>
            </a:r>
          </a:p>
          <a:p>
            <a:pPr lvl="4"/>
            <a:endParaRPr lang="en-US" dirty="0"/>
          </a:p>
          <a:p>
            <a:r>
              <a:rPr lang="en-US" dirty="0"/>
              <a:t>Calculate the </a:t>
            </a:r>
            <a:r>
              <a:rPr lang="en-US" dirty="0">
                <a:solidFill>
                  <a:srgbClr val="C00000"/>
                </a:solidFill>
              </a:rPr>
              <a:t>regression coefficients</a:t>
            </a:r>
            <a:r>
              <a:rPr lang="en-US" dirty="0"/>
              <a:t> on the client side with Python code after downloading table rows.</a:t>
            </a:r>
          </a:p>
          <a:p>
            <a:pPr lvl="4"/>
            <a:endParaRPr lang="en-US" dirty="0"/>
          </a:p>
          <a:p>
            <a:r>
              <a:rPr lang="en-US" dirty="0"/>
              <a:t>Calculate the regression coefficients on the remote database server using SQL.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58FB4-7623-2882-A3B5-E27552AE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435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90335D7-3148-AB44-87FF-E31621033E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255" y="3520439"/>
            <a:ext cx="2603500" cy="24003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D33DEFF-5DF0-2D4C-B963-B064CF92C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28" y="411163"/>
            <a:ext cx="8710126" cy="655637"/>
          </a:xfrm>
        </p:spPr>
        <p:txBody>
          <a:bodyPr/>
          <a:lstStyle/>
          <a:p>
            <a:r>
              <a:rPr lang="en-US" dirty="0"/>
              <a:t>Use Linear Regression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F3B56-288A-5C47-9DE6-6BEB7166E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</a:t>
            </a:r>
            <a:r>
              <a:rPr lang="en-US" u="sng" dirty="0"/>
              <a:t>single independen</a:t>
            </a:r>
            <a:r>
              <a:rPr lang="en-US" dirty="0"/>
              <a:t>t variable, recall the </a:t>
            </a:r>
            <a:r>
              <a:rPr lang="en-US" dirty="0">
                <a:solidFill>
                  <a:srgbClr val="B23C00"/>
                </a:solidFill>
              </a:rPr>
              <a:t>slope-intercept form </a:t>
            </a:r>
            <a:r>
              <a:rPr lang="en-US" dirty="0"/>
              <a:t>of a line:</a:t>
            </a:r>
          </a:p>
          <a:p>
            <a:endParaRPr lang="en-US" dirty="0"/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is the slope of the line</a:t>
            </a:r>
          </a:p>
          <a:p>
            <a:pPr lvl="2"/>
            <a:r>
              <a:rPr lang="en-US" dirty="0"/>
              <a:t>How much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increases when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increases by 1.</a:t>
            </a:r>
          </a:p>
          <a:p>
            <a:pPr lvl="1"/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 is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value where the line </a:t>
            </a:r>
            <a:br>
              <a:rPr lang="en-US" dirty="0"/>
            </a:br>
            <a:r>
              <a:rPr lang="en-US" dirty="0"/>
              <a:t>intercepts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/>
              <a:t> axis (</a:t>
            </a:r>
            <a:r>
              <a:rPr lang="en-US" i="1" dirty="0"/>
              <a:t>i.e.</a:t>
            </a:r>
            <a:r>
              <a:rPr lang="en-US" dirty="0"/>
              <a:t>, where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en-US" dirty="0"/>
              <a:t>)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is positive, the line rises from</a:t>
            </a:r>
            <a:br>
              <a:rPr lang="en-US" dirty="0"/>
            </a:br>
            <a:r>
              <a:rPr lang="en-US" dirty="0"/>
              <a:t>left to right. 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is negative, the</a:t>
            </a:r>
            <a:br>
              <a:rPr lang="en-US" dirty="0"/>
            </a:br>
            <a:r>
              <a:rPr lang="en-US" dirty="0"/>
              <a:t>line falls. If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r>
              <a:rPr lang="en-US" dirty="0"/>
              <a:t>, the line is</a:t>
            </a:r>
            <a:br>
              <a:rPr lang="en-US" dirty="0"/>
            </a:br>
            <a:r>
              <a:rPr lang="en-US" dirty="0"/>
              <a:t>horizontal at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D0D84-7EE6-E54C-BCBB-D71E67205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19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B55764-5E1D-934D-AA25-A86BFEB84F6F}"/>
              </a:ext>
            </a:extLst>
          </p:cNvPr>
          <p:cNvSpPr txBox="1"/>
          <p:nvPr/>
        </p:nvSpPr>
        <p:spPr>
          <a:xfrm>
            <a:off x="3828046" y="2235823"/>
            <a:ext cx="148790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mx</a:t>
            </a:r>
            <a:r>
              <a:rPr lang="en-US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i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526479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10398-751B-BA5F-5590-2C33C2B1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B9C2C-4CD9-659E-2870-4183D03FE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Generate a bar chart</a:t>
            </a:r>
          </a:p>
          <a:p>
            <a:pPr lvl="1"/>
            <a:r>
              <a:rPr lang="en-US" dirty="0"/>
              <a:t>data from client-side Python</a:t>
            </a:r>
          </a:p>
          <a:p>
            <a:pPr lvl="1"/>
            <a:r>
              <a:rPr lang="en-US" dirty="0"/>
              <a:t>data from server-side SQL</a:t>
            </a:r>
          </a:p>
          <a:p>
            <a:pPr lvl="4"/>
            <a:endParaRPr lang="en-US" dirty="0"/>
          </a:p>
          <a:p>
            <a:r>
              <a:rPr lang="en-US" dirty="0"/>
              <a:t>Cleaning data prior to analysis</a:t>
            </a:r>
          </a:p>
          <a:p>
            <a:pPr lvl="4"/>
            <a:endParaRPr lang="en-US" dirty="0"/>
          </a:p>
          <a:p>
            <a:r>
              <a:rPr lang="en-US" dirty="0"/>
              <a:t>Replace missing or corrupt values with averages</a:t>
            </a:r>
          </a:p>
          <a:p>
            <a:pPr lvl="1"/>
            <a:r>
              <a:rPr lang="en-US" dirty="0"/>
              <a:t>using client-side Python code</a:t>
            </a:r>
          </a:p>
          <a:p>
            <a:pPr lvl="1"/>
            <a:r>
              <a:rPr lang="en-US" dirty="0"/>
              <a:t>using server-side SQL</a:t>
            </a:r>
          </a:p>
          <a:p>
            <a:pPr lvl="4"/>
            <a:endParaRPr lang="en-US" dirty="0"/>
          </a:p>
          <a:p>
            <a:r>
              <a:rPr lang="en-US" i="1" dirty="0"/>
              <a:t>Break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78A73-3F66-4E26-3B63-D8A51B0AD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1337FD-293F-35F6-EC03-75F6510CE278}"/>
              </a:ext>
            </a:extLst>
          </p:cNvPr>
          <p:cNvSpPr txBox="1"/>
          <p:nvPr/>
        </p:nvSpPr>
        <p:spPr>
          <a:xfrm>
            <a:off x="5760707" y="1600220"/>
            <a:ext cx="1752403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It’s time to do</a:t>
            </a:r>
          </a:p>
          <a:p>
            <a:r>
              <a:rPr lang="en-US" sz="2000" dirty="0">
                <a:solidFill>
                  <a:srgbClr val="0033CC"/>
                </a:solidFill>
              </a:rPr>
              <a:t>data analysis!</a:t>
            </a:r>
          </a:p>
        </p:txBody>
      </p:sp>
    </p:spTree>
    <p:extLst>
      <p:ext uri="{BB962C8B-B14F-4D97-AF65-F5344CB8AC3E}">
        <p14:creationId xmlns:p14="http://schemas.microsoft.com/office/powerpoint/2010/main" val="1821034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hart&#10;&#10;Description automatically generated">
            <a:extLst>
              <a:ext uri="{FF2B5EF4-FFF2-40B4-BE49-F238E27FC236}">
                <a16:creationId xmlns:a16="http://schemas.microsoft.com/office/drawing/2014/main" id="{B7F02F7F-D9DE-D496-042B-E5448C730C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0561" y="1325902"/>
            <a:ext cx="3881502" cy="48462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B688D5-519F-7D96-9299-43EF1024A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Linear Regression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6C02E-F4EE-7BDA-FC89-C908CDCDD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399"/>
            <a:ext cx="4206239" cy="3907977"/>
          </a:xfrm>
        </p:spPr>
        <p:txBody>
          <a:bodyPr/>
          <a:lstStyle/>
          <a:p>
            <a:r>
              <a:rPr lang="en-US" dirty="0"/>
              <a:t>Single independent </a:t>
            </a:r>
            <a:br>
              <a:rPr lang="en-US" dirty="0"/>
            </a:br>
            <a:r>
              <a:rPr lang="en-US" dirty="0"/>
              <a:t>variable example.</a:t>
            </a:r>
          </a:p>
          <a:p>
            <a:pPr lvl="1"/>
            <a:r>
              <a:rPr lang="en-US" dirty="0"/>
              <a:t>Replace missing </a:t>
            </a:r>
            <a:br>
              <a:rPr lang="en-US" dirty="0"/>
            </a:br>
            <a:r>
              <a:rPr lang="en-US" dirty="0"/>
              <a:t>values.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Calculations on the </a:t>
            </a:r>
            <a:br>
              <a:rPr lang="en-US" dirty="0"/>
            </a:br>
            <a:r>
              <a:rPr lang="en-US" dirty="0"/>
              <a:t>client side with Python </a:t>
            </a:r>
            <a:br>
              <a:rPr lang="en-US" dirty="0"/>
            </a:br>
            <a:r>
              <a:rPr lang="en-US" dirty="0"/>
              <a:t>code and on the </a:t>
            </a:r>
            <a:br>
              <a:rPr lang="en-US" dirty="0"/>
            </a:br>
            <a:r>
              <a:rPr lang="en-US" dirty="0"/>
              <a:t>server side with SQL</a:t>
            </a:r>
            <a:br>
              <a:rPr lang="en-US" dirty="0"/>
            </a:br>
            <a:r>
              <a:rPr lang="en-US" dirty="0"/>
              <a:t>to compute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58FB4-7623-2882-A3B5-E27552AE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859D41-4DA0-3E65-C76E-5A624FE684E3}"/>
              </a:ext>
            </a:extLst>
          </p:cNvPr>
          <p:cNvSpPr txBox="1"/>
          <p:nvPr/>
        </p:nvSpPr>
        <p:spPr>
          <a:xfrm>
            <a:off x="1828830" y="5257780"/>
            <a:ext cx="271420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StudentBooks-Python.ipynb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937823-49D7-FC9D-AE39-B1DA7FF70E78}"/>
              </a:ext>
            </a:extLst>
          </p:cNvPr>
          <p:cNvSpPr txBox="1"/>
          <p:nvPr/>
        </p:nvSpPr>
        <p:spPr>
          <a:xfrm>
            <a:off x="1828830" y="5650738"/>
            <a:ext cx="248657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StudentBooks-SQL.ipynb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13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able&#10;&#10;Description automatically generated">
            <a:extLst>
              <a:ext uri="{FF2B5EF4-FFF2-40B4-BE49-F238E27FC236}">
                <a16:creationId xmlns:a16="http://schemas.microsoft.com/office/drawing/2014/main" id="{87E5F42F-5BDB-D109-2DCE-C2EAB6CCB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939" y="1387661"/>
            <a:ext cx="4483176" cy="43586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BB688D5-519F-7D96-9299-43EF1024A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Linear Regression</a:t>
            </a:r>
            <a:r>
              <a:rPr lang="en-US" i="1" dirty="0"/>
              <a:t>, cont’d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56C02E-F4EE-7BDA-FC89-C908CDCDDF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1"/>
                <a:ext cx="5760702" cy="4450904"/>
              </a:xfrm>
            </p:spPr>
            <p:txBody>
              <a:bodyPr/>
              <a:lstStyle/>
              <a:p>
                <a:r>
                  <a:rPr lang="en-US" dirty="0"/>
                  <a:t>Multiple regression </a:t>
                </a:r>
                <a:br>
                  <a:rPr lang="en-US" dirty="0"/>
                </a:br>
                <a:r>
                  <a:rPr lang="en-US" dirty="0"/>
                  <a:t>example with two </a:t>
                </a:r>
                <a:br>
                  <a:rPr lang="en-US" dirty="0"/>
                </a:br>
                <a:r>
                  <a:rPr lang="en-US" dirty="0"/>
                  <a:t>independent variables.</a:t>
                </a:r>
              </a:p>
              <a:p>
                <a:pPr lvl="1"/>
                <a:r>
                  <a:rPr lang="en-US" dirty="0"/>
                  <a:t>Replace missing </a:t>
                </a:r>
                <a:br>
                  <a:rPr lang="en-US" dirty="0"/>
                </a:br>
                <a:r>
                  <a:rPr lang="en-US" dirty="0"/>
                  <a:t>values.</a:t>
                </a:r>
              </a:p>
              <a:p>
                <a:pPr lvl="4"/>
                <a:endParaRPr lang="en-US" dirty="0"/>
              </a:p>
              <a:p>
                <a:pPr lvl="1"/>
                <a:r>
                  <a:rPr lang="en-US" dirty="0"/>
                  <a:t>Calculations to</a:t>
                </a:r>
                <a:br>
                  <a:rPr lang="en-US" dirty="0"/>
                </a:br>
                <a:r>
                  <a:rPr lang="en-US" dirty="0"/>
                  <a:t>compute the</a:t>
                </a:r>
                <a:br>
                  <a:rPr lang="en-US" dirty="0"/>
                </a:br>
                <a:r>
                  <a:rPr lang="en-US" dirty="0"/>
                  <a:t>regression </a:t>
                </a:r>
                <a:br>
                  <a:rPr lang="en-US" dirty="0"/>
                </a:br>
                <a:r>
                  <a:rPr lang="en-US" dirty="0"/>
                  <a:t>coefficients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i="1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56C02E-F4EE-7BDA-FC89-C908CDCDDF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1"/>
                <a:ext cx="5760702" cy="4450904"/>
              </a:xfrm>
              <a:blipFill>
                <a:blip r:embed="rId3"/>
                <a:stretch>
                  <a:fillRect l="-881" t="-1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58FB4-7623-2882-A3B5-E27552AE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5F227A-FD84-62B2-8095-F6A36BD2BD91}"/>
              </a:ext>
            </a:extLst>
          </p:cNvPr>
          <p:cNvSpPr txBox="1"/>
          <p:nvPr/>
        </p:nvSpPr>
        <p:spPr>
          <a:xfrm>
            <a:off x="1554513" y="5636352"/>
            <a:ext cx="232627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HomePrices-SQL.ipynb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21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88D5-519F-7D96-9299-43EF1024A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Linear Regression</a:t>
            </a:r>
            <a:r>
              <a:rPr lang="en-US" i="1" dirty="0"/>
              <a:t>, cont’d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56C02E-F4EE-7BDA-FC89-C908CDCDDF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1"/>
                <a:ext cx="4297678" cy="3596623"/>
              </a:xfrm>
            </p:spPr>
            <p:txBody>
              <a:bodyPr/>
              <a:lstStyle/>
              <a:p>
                <a:r>
                  <a:rPr lang="en-US" dirty="0"/>
                  <a:t>Multiple regression </a:t>
                </a:r>
                <a:br>
                  <a:rPr lang="en-US" dirty="0"/>
                </a:br>
                <a:r>
                  <a:rPr lang="en-US" dirty="0"/>
                  <a:t>example with three </a:t>
                </a:r>
                <a:br>
                  <a:rPr lang="en-US" dirty="0"/>
                </a:br>
                <a:r>
                  <a:rPr lang="en-US" dirty="0"/>
                  <a:t>independent variables.</a:t>
                </a:r>
              </a:p>
              <a:p>
                <a:pPr lvl="4"/>
                <a:endParaRPr lang="en-US" dirty="0"/>
              </a:p>
              <a:p>
                <a:pPr lvl="1"/>
                <a:r>
                  <a:rPr lang="en-US" dirty="0"/>
                  <a:t>Calculations to</a:t>
                </a:r>
                <a:br>
                  <a:rPr lang="en-US" dirty="0"/>
                </a:br>
                <a:r>
                  <a:rPr lang="en-US" dirty="0"/>
                  <a:t>compute the</a:t>
                </a:r>
                <a:br>
                  <a:rPr lang="en-US" dirty="0"/>
                </a:br>
                <a:r>
                  <a:rPr lang="en-US" dirty="0"/>
                  <a:t>regression </a:t>
                </a:r>
                <a:br>
                  <a:rPr lang="en-US" dirty="0"/>
                </a:br>
                <a:r>
                  <a:rPr lang="en-US" dirty="0"/>
                  <a:t>coefficients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1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i="1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56C02E-F4EE-7BDA-FC89-C908CDCDDF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1"/>
                <a:ext cx="4297678" cy="3596623"/>
              </a:xfrm>
              <a:blipFill>
                <a:blip r:embed="rId2"/>
                <a:stretch>
                  <a:fillRect l="-1180" t="-2120" r="-1770" b="-10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58FB4-7623-2882-A3B5-E27552AE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86FD5A-8886-A202-0CB1-CFCC57A96527}"/>
              </a:ext>
            </a:extLst>
          </p:cNvPr>
          <p:cNvSpPr txBox="1"/>
          <p:nvPr/>
        </p:nvSpPr>
        <p:spPr>
          <a:xfrm>
            <a:off x="1163299" y="4892024"/>
            <a:ext cx="298831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ThreeIndependents-SQL.ipynb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9" name="Picture 8" descr="Text&#10;&#10;Description automatically generated with low confidence">
            <a:extLst>
              <a:ext uri="{FF2B5EF4-FFF2-40B4-BE49-F238E27FC236}">
                <a16:creationId xmlns:a16="http://schemas.microsoft.com/office/drawing/2014/main" id="{283BA9D4-87F0-01E1-EB45-FCD863B37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756" y="1315632"/>
            <a:ext cx="2336908" cy="44834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BB406FE-44CF-0B2A-7F7D-9ADAA3D42EAB}"/>
                  </a:ext>
                </a:extLst>
              </p:cNvPr>
              <p:cNvSpPr txBox="1"/>
              <p:nvPr/>
            </p:nvSpPr>
            <p:spPr>
              <a:xfrm>
                <a:off x="4068312" y="5623536"/>
                <a:ext cx="4075796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BB406FE-44CF-0B2A-7F7D-9ADAA3D42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312" y="5623536"/>
                <a:ext cx="4075796" cy="461665"/>
              </a:xfrm>
              <a:prstGeom prst="rect">
                <a:avLst/>
              </a:prstGeom>
              <a:blipFill>
                <a:blip r:embed="rId4"/>
                <a:stretch>
                  <a:fillRect b="-1578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385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B6DEE-FAA4-8ED1-B69F-F7E12F6E3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Outliers?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03011-B75F-DAEB-976B-4D2168408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data values to consider outliers depends on the application.</a:t>
            </a:r>
          </a:p>
          <a:p>
            <a:pPr lvl="1"/>
            <a:r>
              <a:rPr lang="en-US" dirty="0"/>
              <a:t>Example: A person’s age is negative </a:t>
            </a:r>
            <a:br>
              <a:rPr lang="en-US" dirty="0"/>
            </a:br>
            <a:r>
              <a:rPr lang="en-US" dirty="0"/>
              <a:t>or over 125 years.</a:t>
            </a:r>
          </a:p>
          <a:p>
            <a:pPr lvl="4"/>
            <a:endParaRPr lang="en-US" dirty="0"/>
          </a:p>
          <a:p>
            <a:r>
              <a:rPr lang="en-US" dirty="0"/>
              <a:t>Throwing out or replacing an outlier may cause you to miss something important in your data!</a:t>
            </a:r>
          </a:p>
          <a:p>
            <a:pPr lvl="1"/>
            <a:r>
              <a:rPr lang="en-US" dirty="0"/>
              <a:t>You can treat an outlier like a missing value </a:t>
            </a:r>
            <a:br>
              <a:rPr lang="en-US" dirty="0"/>
            </a:br>
            <a:r>
              <a:rPr lang="en-US" dirty="0"/>
              <a:t>and replace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196283-2D80-EB76-1801-6F0C543C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631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1E0B2-4EAC-16EB-55AF-0152D8B17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Outliers? </a:t>
            </a:r>
            <a:r>
              <a:rPr lang="en-US" i="1" dirty="0"/>
              <a:t>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9C59E-BE6E-524F-A355-22EBEBFDE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A statistical definition of outliers: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Reminder: The interquartile range (IQR) of a dataset are the values within the second (Q2) and third (Q3) quartiles</a:t>
            </a:r>
          </a:p>
          <a:p>
            <a:pPr lvl="1"/>
            <a:r>
              <a:rPr lang="en-US" dirty="0"/>
              <a:t>Middle values that include 25 – 75% of the values.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E54543-4F48-346F-5F8E-BB50ADC03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Picture 5" descr="Chart, box and whisker chart&#10;&#10;Description automatically generated">
            <a:extLst>
              <a:ext uri="{FF2B5EF4-FFF2-40B4-BE49-F238E27FC236}">
                <a16:creationId xmlns:a16="http://schemas.microsoft.com/office/drawing/2014/main" id="{2BA4228C-1986-8301-905C-BF9DB179F2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27" y="1955995"/>
            <a:ext cx="5029145" cy="19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873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64502-C470-A199-CBD1-57B948825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Several Weeks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175BA-A086-B5B9-7001-20F7EE30F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vs. analytical databases</a:t>
            </a:r>
          </a:p>
          <a:p>
            <a:r>
              <a:rPr lang="en-US" dirty="0"/>
              <a:t>How to structure a relational database to facilitate data analysis.</a:t>
            </a:r>
          </a:p>
          <a:p>
            <a:pPr lvl="1"/>
            <a:r>
              <a:rPr lang="en-US" dirty="0"/>
              <a:t>dimensional modeling</a:t>
            </a:r>
          </a:p>
          <a:p>
            <a:pPr lvl="1"/>
            <a:r>
              <a:rPr lang="en-US" dirty="0"/>
              <a:t>fact tables and dimension tables</a:t>
            </a:r>
          </a:p>
          <a:p>
            <a:pPr lvl="1"/>
            <a:r>
              <a:rPr lang="en-US" dirty="0"/>
              <a:t>star schema</a:t>
            </a:r>
          </a:p>
          <a:p>
            <a:r>
              <a:rPr lang="en-US" dirty="0"/>
              <a:t>Online analytical processing (OLAP)</a:t>
            </a:r>
          </a:p>
          <a:p>
            <a:r>
              <a:rPr lang="en-US" dirty="0"/>
              <a:t>Data warehouse</a:t>
            </a:r>
          </a:p>
          <a:p>
            <a:r>
              <a:rPr lang="en-US" dirty="0"/>
              <a:t>NoSQL databases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03E71-17DD-5CFE-49DE-5B56F8BD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082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73D06-EA73-CA80-6518-7711AA5BD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Database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1C3AC-072A-981D-83F9-62DE9603D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project team produces:</a:t>
            </a:r>
          </a:p>
          <a:p>
            <a:pPr lvl="1"/>
            <a:r>
              <a:rPr lang="en-US" dirty="0"/>
              <a:t>Operational database </a:t>
            </a:r>
            <a:br>
              <a:rPr lang="en-US" dirty="0"/>
            </a:br>
            <a:r>
              <a:rPr lang="en-US" dirty="0"/>
              <a:t>    + GUI-based Python application</a:t>
            </a:r>
          </a:p>
          <a:p>
            <a:pPr lvl="1"/>
            <a:r>
              <a:rPr lang="en-US" dirty="0"/>
              <a:t>Analytical database </a:t>
            </a:r>
            <a:br>
              <a:rPr lang="en-US" dirty="0"/>
            </a:br>
            <a:r>
              <a:rPr lang="en-US" dirty="0"/>
              <a:t>    + GUI-based Python application</a:t>
            </a:r>
          </a:p>
          <a:p>
            <a:pPr lvl="4"/>
            <a:endParaRPr lang="en-US" dirty="0"/>
          </a:p>
          <a:p>
            <a:r>
              <a:rPr lang="en-US" dirty="0"/>
              <a:t>Demonstrate how well you can apply what you learned during the semester.</a:t>
            </a:r>
          </a:p>
          <a:p>
            <a:pPr lvl="1"/>
            <a:r>
              <a:rPr lang="en-US" dirty="0"/>
              <a:t>Not all technologies have to be used.</a:t>
            </a:r>
          </a:p>
          <a:p>
            <a:pPr lvl="4"/>
            <a:endParaRPr lang="en-US" dirty="0"/>
          </a:p>
          <a:p>
            <a:r>
              <a:rPr lang="en-US" dirty="0"/>
              <a:t>Live demos</a:t>
            </a:r>
          </a:p>
          <a:p>
            <a:pPr lvl="1"/>
            <a:r>
              <a:rPr lang="en-US" dirty="0"/>
              <a:t>Evaluated by the class via Canvas surveys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E457B-7D81-D7CA-0013-B308E770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862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73D06-EA73-CA80-6518-7711AA5BD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Database Projects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1C3AC-072A-981D-83F9-62DE9603D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for the operational database</a:t>
            </a:r>
          </a:p>
          <a:p>
            <a:pPr lvl="1"/>
            <a:r>
              <a:rPr lang="en-US" dirty="0"/>
              <a:t>Actual commerce or experimental data</a:t>
            </a:r>
          </a:p>
          <a:p>
            <a:pPr lvl="1"/>
            <a:r>
              <a:rPr lang="en-US" dirty="0"/>
              <a:t>Dataset(s) downloaded from the web</a:t>
            </a:r>
          </a:p>
          <a:p>
            <a:pPr lvl="1"/>
            <a:r>
              <a:rPr lang="en-US" dirty="0"/>
              <a:t>Artificially generated data (e.g., </a:t>
            </a:r>
            <a:r>
              <a:rPr lang="en-US" dirty="0" err="1">
                <a:solidFill>
                  <a:srgbClr val="0033CC"/>
                </a:solidFill>
              </a:rPr>
              <a:t>mockeroo</a:t>
            </a:r>
            <a:r>
              <a:rPr lang="en-US" dirty="0"/>
              <a:t>)</a:t>
            </a:r>
          </a:p>
          <a:p>
            <a:pPr lvl="4"/>
            <a:endParaRPr lang="en-US" dirty="0"/>
          </a:p>
          <a:p>
            <a:r>
              <a:rPr lang="en-US" dirty="0"/>
              <a:t>The frontend GUI-based Python application for the operational database should demonstrate </a:t>
            </a:r>
            <a:r>
              <a:rPr lang="en-US" u="sng" dirty="0"/>
              <a:t>user queries and updates</a:t>
            </a:r>
            <a:r>
              <a:rPr lang="en-US" dirty="0"/>
              <a:t> and display their results.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E457B-7D81-D7CA-0013-B308E770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195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71322-62C1-91F6-2BB1-212849E8E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Database Projects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97382-AEBB-7893-06D5-E52A1A33D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for the analytical database</a:t>
            </a:r>
          </a:p>
          <a:p>
            <a:pPr lvl="1"/>
            <a:r>
              <a:rPr lang="en-US" dirty="0"/>
              <a:t>Extracted from the operational database.</a:t>
            </a:r>
          </a:p>
          <a:p>
            <a:pPr lvl="1"/>
            <a:r>
              <a:rPr lang="en-US" dirty="0"/>
              <a:t>ETL from external sources.</a:t>
            </a:r>
          </a:p>
          <a:p>
            <a:pPr lvl="4"/>
            <a:endParaRPr lang="en-US" dirty="0"/>
          </a:p>
          <a:p>
            <a:r>
              <a:rPr lang="en-US" dirty="0"/>
              <a:t>The frontend GUI-based Python application for the analytical database should demonstrate </a:t>
            </a:r>
            <a:r>
              <a:rPr lang="en-US" u="sng" dirty="0"/>
              <a:t>analytical operations</a:t>
            </a:r>
            <a:r>
              <a:rPr lang="en-US" dirty="0"/>
              <a:t> and display their results.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25A14-403B-1EB4-19AE-C4103F26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844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Database Projects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code (notebook or standalone)</a:t>
            </a:r>
          </a:p>
          <a:p>
            <a:pPr lvl="1"/>
            <a:r>
              <a:rPr lang="en-US" dirty="0"/>
              <a:t>Use a shared server (provide access)</a:t>
            </a:r>
          </a:p>
          <a:p>
            <a:pPr lvl="4"/>
            <a:endParaRPr lang="en-US" dirty="0"/>
          </a:p>
          <a:p>
            <a:r>
              <a:rPr lang="en-US" dirty="0"/>
              <a:t>Written report (10 – 20 pages)</a:t>
            </a:r>
          </a:p>
          <a:p>
            <a:pPr lvl="1"/>
            <a:r>
              <a:rPr lang="en-US" dirty="0"/>
              <a:t>What is the application?</a:t>
            </a:r>
          </a:p>
          <a:p>
            <a:pPr lvl="1"/>
            <a:r>
              <a:rPr lang="en-US" dirty="0"/>
              <a:t>Describe your operational and analytical databases.</a:t>
            </a:r>
          </a:p>
          <a:p>
            <a:pPr lvl="1"/>
            <a:r>
              <a:rPr lang="en-US" dirty="0"/>
              <a:t>What data did you use, and where did you get it?</a:t>
            </a:r>
          </a:p>
          <a:p>
            <a:pPr lvl="1"/>
            <a:r>
              <a:rPr lang="en-US" dirty="0"/>
              <a:t>Include:</a:t>
            </a:r>
          </a:p>
          <a:p>
            <a:pPr lvl="2"/>
            <a:r>
              <a:rPr lang="en-US" dirty="0"/>
              <a:t>ER diagram</a:t>
            </a:r>
          </a:p>
          <a:p>
            <a:pPr lvl="2"/>
            <a:r>
              <a:rPr lang="en-US" dirty="0"/>
              <a:t>Relational and star schemas</a:t>
            </a:r>
          </a:p>
          <a:p>
            <a:pPr lvl="2"/>
            <a:r>
              <a:rPr lang="en-US" dirty="0"/>
              <a:t>Operational and analytical queries</a:t>
            </a:r>
          </a:p>
          <a:p>
            <a:pPr lvl="2"/>
            <a:r>
              <a:rPr lang="en-US" dirty="0"/>
              <a:t>User scenarios with screen shots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73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10398-751B-BA5F-5590-2C33C2B1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B9C2C-4CD9-659E-2870-4183D03FE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Replace missing of corrupt values with </a:t>
            </a:r>
            <a:br>
              <a:rPr lang="en-US" dirty="0"/>
            </a:br>
            <a:r>
              <a:rPr lang="en-US" dirty="0"/>
              <a:t>regression</a:t>
            </a:r>
          </a:p>
          <a:p>
            <a:pPr lvl="1"/>
            <a:r>
              <a:rPr lang="en-US" dirty="0"/>
              <a:t>one, two, and three independent variables</a:t>
            </a:r>
          </a:p>
          <a:p>
            <a:pPr lvl="1"/>
            <a:r>
              <a:rPr lang="en-US" dirty="0"/>
              <a:t>using client-side Python code</a:t>
            </a:r>
          </a:p>
          <a:p>
            <a:pPr lvl="1"/>
            <a:r>
              <a:rPr lang="en-US" dirty="0"/>
              <a:t>using server-side SQL</a:t>
            </a:r>
          </a:p>
          <a:p>
            <a:pPr lvl="4"/>
            <a:endParaRPr lang="en-US" dirty="0"/>
          </a:p>
          <a:p>
            <a:r>
              <a:rPr lang="en-US" dirty="0"/>
              <a:t>What to do about outliers</a:t>
            </a:r>
          </a:p>
          <a:p>
            <a:pPr lvl="4"/>
            <a:endParaRPr lang="en-US" dirty="0"/>
          </a:p>
          <a:p>
            <a:r>
              <a:rPr lang="en-US" dirty="0"/>
              <a:t>Team project description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78A73-3F66-4E26-3B63-D8A51B0AD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49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24AF3-8E56-B8FB-8EA4-40A751D68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Titanic Ages Bar Chart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81100-A1E4-AF86-F7C5-1F0A48111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bar chart of the passengers’ known ages from the Titanic database.</a:t>
            </a:r>
          </a:p>
          <a:p>
            <a:pPr lvl="1"/>
            <a:r>
              <a:rPr lang="en-US" dirty="0"/>
              <a:t>senior: age &gt;= 65</a:t>
            </a:r>
          </a:p>
          <a:p>
            <a:pPr lvl="1"/>
            <a:r>
              <a:rPr lang="en-US" dirty="0"/>
              <a:t>adult: age &gt;= 25</a:t>
            </a:r>
          </a:p>
          <a:p>
            <a:pPr lvl="1"/>
            <a:r>
              <a:rPr lang="en-US" dirty="0"/>
              <a:t>youth: age &gt;= 20</a:t>
            </a:r>
          </a:p>
          <a:p>
            <a:pPr lvl="1"/>
            <a:r>
              <a:rPr lang="en-US" dirty="0"/>
              <a:t>teen: age &gt;= 13</a:t>
            </a:r>
          </a:p>
          <a:p>
            <a:pPr lvl="1"/>
            <a:r>
              <a:rPr lang="en-US" dirty="0"/>
              <a:t>child: age &gt;= 2</a:t>
            </a:r>
          </a:p>
          <a:p>
            <a:pPr lvl="1"/>
            <a:r>
              <a:rPr lang="en-US" dirty="0"/>
              <a:t>baby: age &gt; 0</a:t>
            </a:r>
          </a:p>
          <a:p>
            <a:pPr lvl="3"/>
            <a:endParaRPr lang="en-US" dirty="0"/>
          </a:p>
          <a:p>
            <a:r>
              <a:rPr lang="en-US" dirty="0"/>
              <a:t>We can query and download all the data and use Python to calculate the frequencies.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1B60C9-1FB2-0246-11F3-F308C6529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2CAF4A1-AC31-372D-5B09-A81567E30BD2}"/>
              </a:ext>
            </a:extLst>
          </p:cNvPr>
          <p:cNvSpPr txBox="1"/>
          <p:nvPr/>
        </p:nvSpPr>
        <p:spPr>
          <a:xfrm>
            <a:off x="3383293" y="6277560"/>
            <a:ext cx="285405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TitanicBarChart-Python.ipynb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5" name="Picture 14" descr="A graph of age number&#10;&#10;Description automatically generated">
            <a:extLst>
              <a:ext uri="{FF2B5EF4-FFF2-40B4-BE49-F238E27FC236}">
                <a16:creationId xmlns:a16="http://schemas.microsoft.com/office/drawing/2014/main" id="{E0AB9A59-AC12-A07B-B28D-638DCA42FA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3366" y="2258041"/>
            <a:ext cx="3479800" cy="290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892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153">
            <a:extLst>
              <a:ext uri="{FF2B5EF4-FFF2-40B4-BE49-F238E27FC236}">
                <a16:creationId xmlns:a16="http://schemas.microsoft.com/office/drawing/2014/main" id="{CE084D5B-25CA-FF29-C527-3CBCE815D3A8}"/>
              </a:ext>
            </a:extLst>
          </p:cNvPr>
          <p:cNvSpPr/>
          <p:nvPr/>
        </p:nvSpPr>
        <p:spPr bwMode="auto">
          <a:xfrm>
            <a:off x="5303512" y="1281453"/>
            <a:ext cx="3108926" cy="54710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BA8D99-768C-1226-9EFD-90061752B216}"/>
              </a:ext>
            </a:extLst>
          </p:cNvPr>
          <p:cNvSpPr/>
          <p:nvPr/>
        </p:nvSpPr>
        <p:spPr bwMode="auto">
          <a:xfrm>
            <a:off x="1280196" y="1281453"/>
            <a:ext cx="1737341" cy="493770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EDC78BE-AD7D-6BEE-028B-80E0F8773FD1}"/>
              </a:ext>
            </a:extLst>
          </p:cNvPr>
          <p:cNvGrpSpPr/>
          <p:nvPr/>
        </p:nvGrpSpPr>
        <p:grpSpPr>
          <a:xfrm>
            <a:off x="1626550" y="1935676"/>
            <a:ext cx="925627" cy="920533"/>
            <a:chOff x="545350" y="1337152"/>
            <a:chExt cx="925627" cy="920533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0194891-EA0E-95CC-D206-9F320A920FC8}"/>
                </a:ext>
              </a:extLst>
            </p:cNvPr>
            <p:cNvSpPr/>
            <p:nvPr/>
          </p:nvSpPr>
          <p:spPr bwMode="auto">
            <a:xfrm>
              <a:off x="548685" y="1337152"/>
              <a:ext cx="922292" cy="920533"/>
            </a:xfrm>
            <a:prstGeom prst="ellipse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FAA6BD7-9F47-8D43-E358-7C28FEFB3D18}"/>
                </a:ext>
              </a:extLst>
            </p:cNvPr>
            <p:cNvSpPr txBox="1"/>
            <p:nvPr/>
          </p:nvSpPr>
          <p:spPr>
            <a:xfrm>
              <a:off x="545350" y="1417342"/>
              <a:ext cx="9156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Python</a:t>
              </a:r>
            </a:p>
            <a:p>
              <a:pPr algn="ctr"/>
              <a:r>
                <a:rPr lang="en-US" sz="1200" dirty="0"/>
                <a:t>database</a:t>
              </a:r>
            </a:p>
            <a:p>
              <a:pPr algn="ctr"/>
              <a:r>
                <a:rPr lang="en-US" sz="1200" dirty="0"/>
                <a:t>application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CE77DB0-22BE-D793-84ED-547D0893B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Client-Server Architecture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149306C-68E3-A79C-D51E-AEBA611F228D}"/>
              </a:ext>
            </a:extLst>
          </p:cNvPr>
          <p:cNvGrpSpPr/>
          <p:nvPr/>
        </p:nvGrpSpPr>
        <p:grpSpPr>
          <a:xfrm>
            <a:off x="5577829" y="4207502"/>
            <a:ext cx="2560292" cy="2011658"/>
            <a:chOff x="5760707" y="3794756"/>
            <a:chExt cx="2560292" cy="201165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7AF1207-7ACD-B4F4-ACED-FC5334A4ACCA}"/>
                </a:ext>
              </a:extLst>
            </p:cNvPr>
            <p:cNvSpPr/>
            <p:nvPr/>
          </p:nvSpPr>
          <p:spPr bwMode="auto">
            <a:xfrm>
              <a:off x="5760707" y="3794756"/>
              <a:ext cx="2560292" cy="201165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1BAAF62-4AAA-BC96-2B63-2BF7EE4F7F81}"/>
                </a:ext>
              </a:extLst>
            </p:cNvPr>
            <p:cNvSpPr/>
            <p:nvPr/>
          </p:nvSpPr>
          <p:spPr bwMode="auto">
            <a:xfrm>
              <a:off x="6355060" y="4087481"/>
              <a:ext cx="1371585" cy="142620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46BA2C6-8584-8E64-074D-CF6EE86B598E}"/>
                </a:ext>
              </a:extLst>
            </p:cNvPr>
            <p:cNvSpPr txBox="1"/>
            <p:nvPr/>
          </p:nvSpPr>
          <p:spPr>
            <a:xfrm>
              <a:off x="6573416" y="4963728"/>
              <a:ext cx="9348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Apache</a:t>
              </a:r>
            </a:p>
            <a:p>
              <a:pPr algn="ctr"/>
              <a:r>
                <a:rPr lang="en-US" sz="1200" dirty="0"/>
                <a:t>web server</a:t>
              </a:r>
            </a:p>
          </p:txBody>
        </p:sp>
        <p:sp>
          <p:nvSpPr>
            <p:cNvPr id="12" name="Cloud 11">
              <a:extLst>
                <a:ext uri="{FF2B5EF4-FFF2-40B4-BE49-F238E27FC236}">
                  <a16:creationId xmlns:a16="http://schemas.microsoft.com/office/drawing/2014/main" id="{EC4310FB-3D14-B758-3401-E88F87937BAA}"/>
                </a:ext>
              </a:extLst>
            </p:cNvPr>
            <p:cNvSpPr/>
            <p:nvPr/>
          </p:nvSpPr>
          <p:spPr bwMode="auto">
            <a:xfrm>
              <a:off x="6445452" y="4251951"/>
              <a:ext cx="1190798" cy="711777"/>
            </a:xfrm>
            <a:prstGeom prst="cloud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503F1F2-688F-3758-3231-EEA3FA95158C}"/>
                </a:ext>
              </a:extLst>
            </p:cNvPr>
            <p:cNvSpPr txBox="1"/>
            <p:nvPr/>
          </p:nvSpPr>
          <p:spPr>
            <a:xfrm>
              <a:off x="6661580" y="4448034"/>
              <a:ext cx="78899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Web apps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B7CDA18-964E-E203-8FCD-62CC9B8B13C8}"/>
              </a:ext>
            </a:extLst>
          </p:cNvPr>
          <p:cNvGrpSpPr/>
          <p:nvPr/>
        </p:nvGrpSpPr>
        <p:grpSpPr>
          <a:xfrm>
            <a:off x="1645953" y="5060745"/>
            <a:ext cx="912300" cy="975536"/>
            <a:chOff x="548685" y="5024871"/>
            <a:chExt cx="881293" cy="920535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60A5D1B-F98D-651A-563D-BE97BECD7A0E}"/>
                </a:ext>
              </a:extLst>
            </p:cNvPr>
            <p:cNvSpPr/>
            <p:nvPr/>
          </p:nvSpPr>
          <p:spPr bwMode="auto">
            <a:xfrm>
              <a:off x="548685" y="5024871"/>
              <a:ext cx="881293" cy="920535"/>
            </a:xfrm>
            <a:prstGeom prst="ellipse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1A714E3-28FD-2C3A-2E89-3D1E9F72DCC6}"/>
                </a:ext>
              </a:extLst>
            </p:cNvPr>
            <p:cNvSpPr txBox="1"/>
            <p:nvPr/>
          </p:nvSpPr>
          <p:spPr>
            <a:xfrm>
              <a:off x="615671" y="5252054"/>
              <a:ext cx="7473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Web</a:t>
              </a:r>
            </a:p>
            <a:p>
              <a:pPr algn="ctr"/>
              <a:r>
                <a:rPr lang="en-US" sz="1200" dirty="0"/>
                <a:t>Browser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997A6FD-ECAA-43F4-462F-D2DD9BE0C2B4}"/>
              </a:ext>
            </a:extLst>
          </p:cNvPr>
          <p:cNvGrpSpPr/>
          <p:nvPr/>
        </p:nvGrpSpPr>
        <p:grpSpPr>
          <a:xfrm>
            <a:off x="1645953" y="4019754"/>
            <a:ext cx="922292" cy="920534"/>
            <a:chOff x="548685" y="3796840"/>
            <a:chExt cx="922292" cy="920534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E8BC222-239E-BD32-1F78-0E40FA01872A}"/>
                </a:ext>
              </a:extLst>
            </p:cNvPr>
            <p:cNvSpPr/>
            <p:nvPr/>
          </p:nvSpPr>
          <p:spPr bwMode="auto">
            <a:xfrm>
              <a:off x="548685" y="3796840"/>
              <a:ext cx="922292" cy="920534"/>
            </a:xfrm>
            <a:prstGeom prst="ellipse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16EFCC4-749D-523B-1825-FBD453DD2705}"/>
                </a:ext>
              </a:extLst>
            </p:cNvPr>
            <p:cNvSpPr txBox="1"/>
            <p:nvPr/>
          </p:nvSpPr>
          <p:spPr>
            <a:xfrm>
              <a:off x="615331" y="3854241"/>
              <a:ext cx="78899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/>
                <a:t>Terminal </a:t>
              </a:r>
            </a:p>
            <a:p>
              <a:pPr algn="ctr"/>
              <a:r>
                <a:rPr lang="en-US" sz="1100" dirty="0"/>
                <a:t>running</a:t>
              </a:r>
            </a:p>
            <a:p>
              <a:pPr algn="ctr"/>
              <a:r>
                <a:rPr lang="en-US" sz="110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mysql</a:t>
              </a:r>
              <a:r>
                <a:rPr lang="en-US" sz="1100" dirty="0"/>
                <a:t> </a:t>
              </a:r>
            </a:p>
            <a:p>
              <a:pPr algn="ctr"/>
              <a:r>
                <a:rPr lang="en-US" sz="1100" dirty="0"/>
                <a:t>client app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9E4393D7-9F41-5D9D-6F19-FCA88CC0813A}"/>
              </a:ext>
            </a:extLst>
          </p:cNvPr>
          <p:cNvSpPr txBox="1"/>
          <p:nvPr/>
        </p:nvSpPr>
        <p:spPr>
          <a:xfrm>
            <a:off x="1399300" y="1353105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Local machine</a:t>
            </a:r>
            <a:br>
              <a:rPr lang="en-US" dirty="0"/>
            </a:br>
            <a:r>
              <a:rPr lang="en-US" sz="1200" dirty="0"/>
              <a:t>localhost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F8C0F1D-D55F-9EEE-10E2-282EE72A4632}"/>
              </a:ext>
            </a:extLst>
          </p:cNvPr>
          <p:cNvGrpSpPr/>
          <p:nvPr/>
        </p:nvGrpSpPr>
        <p:grpSpPr>
          <a:xfrm>
            <a:off x="5577829" y="1415509"/>
            <a:ext cx="2560292" cy="2011658"/>
            <a:chOff x="5760707" y="1420152"/>
            <a:chExt cx="2560292" cy="201165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21BF2E3-FF9F-6308-04FE-48D53BFA2C2E}"/>
                </a:ext>
              </a:extLst>
            </p:cNvPr>
            <p:cNvSpPr/>
            <p:nvPr/>
          </p:nvSpPr>
          <p:spPr bwMode="auto">
            <a:xfrm>
              <a:off x="5760707" y="1420152"/>
              <a:ext cx="2560292" cy="201165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ED08D91-13A7-CF70-DEA8-468E74847787}"/>
                </a:ext>
              </a:extLst>
            </p:cNvPr>
            <p:cNvSpPr/>
            <p:nvPr/>
          </p:nvSpPr>
          <p:spPr bwMode="auto">
            <a:xfrm>
              <a:off x="6355060" y="1717674"/>
              <a:ext cx="1371585" cy="142620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C5CDDB3-D9E9-761B-5893-A5BC98176534}"/>
                </a:ext>
              </a:extLst>
            </p:cNvPr>
            <p:cNvSpPr txBox="1"/>
            <p:nvPr/>
          </p:nvSpPr>
          <p:spPr>
            <a:xfrm>
              <a:off x="6398689" y="1783098"/>
              <a:ext cx="12843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MySQL</a:t>
              </a:r>
            </a:p>
            <a:p>
              <a:pPr algn="ctr"/>
              <a:r>
                <a:rPr lang="en-US" sz="1200" dirty="0"/>
                <a:t>database server</a:t>
              </a:r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D0EC9925-D2C5-DBAB-A562-80D63D75E7BE}"/>
                </a:ext>
              </a:extLst>
            </p:cNvPr>
            <p:cNvSpPr/>
            <p:nvPr/>
          </p:nvSpPr>
          <p:spPr bwMode="auto">
            <a:xfrm>
              <a:off x="6617112" y="2190104"/>
              <a:ext cx="847478" cy="694905"/>
            </a:xfrm>
            <a:prstGeom prst="ca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Databases</a:t>
              </a:r>
              <a:endPara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98FC1B-5070-6F8F-995B-2B46232DE225}"/>
                </a:ext>
              </a:extLst>
            </p:cNvPr>
            <p:cNvSpPr txBox="1"/>
            <p:nvPr/>
          </p:nvSpPr>
          <p:spPr>
            <a:xfrm>
              <a:off x="6694153" y="2880366"/>
              <a:ext cx="73609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Port 3306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3B41EAC0-7DEB-45CA-4430-F06CC214C189}"/>
              </a:ext>
            </a:extLst>
          </p:cNvPr>
          <p:cNvSpPr txBox="1"/>
          <p:nvPr/>
        </p:nvSpPr>
        <p:spPr>
          <a:xfrm>
            <a:off x="6400780" y="3525023"/>
            <a:ext cx="914390" cy="584775"/>
          </a:xfrm>
          <a:prstGeom prst="rect">
            <a:avLst/>
          </a:prstGeom>
          <a:solidFill>
            <a:schemeClr val="bg1"/>
          </a:solidFill>
          <a:ln>
            <a:solidFill>
              <a:srgbClr val="C6DEFF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SELECT * </a:t>
            </a:r>
            <a:br>
              <a:rPr lang="en-US" sz="800" b="1" dirty="0">
                <a:solidFill>
                  <a:srgbClr val="0033CC"/>
                </a:solidFill>
              </a:rPr>
            </a:br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FROM teacher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20CA165-D008-D1E0-7411-71A17DF6D7B9}"/>
              </a:ext>
            </a:extLst>
          </p:cNvPr>
          <p:cNvSpPr txBox="1"/>
          <p:nvPr/>
        </p:nvSpPr>
        <p:spPr>
          <a:xfrm>
            <a:off x="3383293" y="1935676"/>
            <a:ext cx="914390" cy="584775"/>
          </a:xfrm>
          <a:prstGeom prst="rect">
            <a:avLst/>
          </a:prstGeom>
          <a:noFill/>
          <a:ln>
            <a:solidFill>
              <a:srgbClr val="C6DEFF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SELECT * </a:t>
            </a:r>
            <a:br>
              <a:rPr lang="en-US" sz="800" b="1" dirty="0">
                <a:solidFill>
                  <a:srgbClr val="0033CC"/>
                </a:solidFill>
              </a:rPr>
            </a:br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FROM teacher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F4CFF84-0DEA-13DF-8027-E783F84552B9}"/>
              </a:ext>
            </a:extLst>
          </p:cNvPr>
          <p:cNvSpPr txBox="1"/>
          <p:nvPr/>
        </p:nvSpPr>
        <p:spPr>
          <a:xfrm>
            <a:off x="3383293" y="2977715"/>
            <a:ext cx="914390" cy="584775"/>
          </a:xfrm>
          <a:prstGeom prst="rect">
            <a:avLst/>
          </a:prstGeom>
          <a:noFill/>
          <a:ln>
            <a:solidFill>
              <a:srgbClr val="C6DEFF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SELECT * </a:t>
            </a:r>
            <a:br>
              <a:rPr lang="en-US" sz="800" b="1" dirty="0">
                <a:solidFill>
                  <a:srgbClr val="0033CC"/>
                </a:solidFill>
              </a:rPr>
            </a:br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FROM teacher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D5CF0AD-9083-D387-E126-2F090E819FB9}"/>
              </a:ext>
            </a:extLst>
          </p:cNvPr>
          <p:cNvSpPr txBox="1"/>
          <p:nvPr/>
        </p:nvSpPr>
        <p:spPr>
          <a:xfrm>
            <a:off x="3383293" y="4024008"/>
            <a:ext cx="914390" cy="584775"/>
          </a:xfrm>
          <a:prstGeom prst="rect">
            <a:avLst/>
          </a:prstGeom>
          <a:noFill/>
          <a:ln>
            <a:solidFill>
              <a:srgbClr val="C6DEFF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SELECT * </a:t>
            </a:r>
            <a:br>
              <a:rPr lang="en-US" sz="800" b="1" dirty="0">
                <a:solidFill>
                  <a:srgbClr val="0033CC"/>
                </a:solidFill>
              </a:rPr>
            </a:br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FROM teacher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</p:txBody>
      </p: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4A69BC62-A6CA-30D2-785E-39FCA06A32CF}"/>
              </a:ext>
            </a:extLst>
          </p:cNvPr>
          <p:cNvCxnSpPr>
            <a:cxnSpLocks/>
            <a:stCxn id="81" idx="6"/>
            <a:endCxn id="34" idx="1"/>
          </p:cNvCxnSpPr>
          <p:nvPr/>
        </p:nvCxnSpPr>
        <p:spPr bwMode="auto">
          <a:xfrm>
            <a:off x="2516630" y="2228063"/>
            <a:ext cx="866663" cy="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" name="Curved Connector 44">
            <a:extLst>
              <a:ext uri="{FF2B5EF4-FFF2-40B4-BE49-F238E27FC236}">
                <a16:creationId xmlns:a16="http://schemas.microsoft.com/office/drawing/2014/main" id="{11E25E06-9C46-7EB9-CB84-31DCEED38CD4}"/>
              </a:ext>
            </a:extLst>
          </p:cNvPr>
          <p:cNvCxnSpPr>
            <a:cxnSpLocks/>
            <a:stCxn id="34" idx="3"/>
            <a:endCxn id="7" idx="1"/>
          </p:cNvCxnSpPr>
          <p:nvPr/>
        </p:nvCxnSpPr>
        <p:spPr bwMode="auto">
          <a:xfrm flipV="1">
            <a:off x="4297683" y="1921894"/>
            <a:ext cx="2075363" cy="306170"/>
          </a:xfrm>
          <a:prstGeom prst="curvedConnector4">
            <a:avLst>
              <a:gd name="adj1" fmla="val 55258"/>
              <a:gd name="adj2" fmla="val 112220"/>
            </a:avLst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" name="Curved Connector 46">
            <a:extLst>
              <a:ext uri="{FF2B5EF4-FFF2-40B4-BE49-F238E27FC236}">
                <a16:creationId xmlns:a16="http://schemas.microsoft.com/office/drawing/2014/main" id="{3EE22CA3-6976-6E3D-BFE0-FD43BFAFDEB2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2489849" y="2272866"/>
            <a:ext cx="3692983" cy="315146"/>
          </a:xfrm>
          <a:prstGeom prst="curvedConnector4">
            <a:avLst>
              <a:gd name="adj1" fmla="val 44307"/>
              <a:gd name="adj2" fmla="val 181495"/>
            </a:avLst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946DC20-0D90-9DA8-A106-DA8A5D2C9414}"/>
              </a:ext>
            </a:extLst>
          </p:cNvPr>
          <p:cNvGrpSpPr/>
          <p:nvPr/>
        </p:nvGrpSpPr>
        <p:grpSpPr>
          <a:xfrm>
            <a:off x="1610483" y="2977716"/>
            <a:ext cx="957762" cy="920533"/>
            <a:chOff x="513215" y="2564971"/>
            <a:chExt cx="957762" cy="920533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DF50674-936D-9D4A-6509-0672E51C7DB9}"/>
                </a:ext>
              </a:extLst>
            </p:cNvPr>
            <p:cNvSpPr/>
            <p:nvPr/>
          </p:nvSpPr>
          <p:spPr bwMode="auto">
            <a:xfrm>
              <a:off x="548685" y="2564971"/>
              <a:ext cx="922292" cy="920533"/>
            </a:xfrm>
            <a:prstGeom prst="ellipse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620E3CD-39C3-8F9E-3835-2F14A4D7D4C5}"/>
                </a:ext>
              </a:extLst>
            </p:cNvPr>
            <p:cNvSpPr txBox="1"/>
            <p:nvPr/>
          </p:nvSpPr>
          <p:spPr>
            <a:xfrm>
              <a:off x="513215" y="2794404"/>
              <a:ext cx="9577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MySQL</a:t>
              </a:r>
            </a:p>
            <a:p>
              <a:pPr algn="ctr"/>
              <a:r>
                <a:rPr lang="en-US" sz="1200" dirty="0"/>
                <a:t>Workbench</a:t>
              </a:r>
            </a:p>
          </p:txBody>
        </p:sp>
      </p:grpSp>
      <p:cxnSp>
        <p:nvCxnSpPr>
          <p:cNvPr id="62" name="Curved Connector 61">
            <a:extLst>
              <a:ext uri="{FF2B5EF4-FFF2-40B4-BE49-F238E27FC236}">
                <a16:creationId xmlns:a16="http://schemas.microsoft.com/office/drawing/2014/main" id="{E4D418E6-21AC-D4CC-6DB6-F95B77D8A0F2}"/>
              </a:ext>
            </a:extLst>
          </p:cNvPr>
          <p:cNvCxnSpPr>
            <a:cxnSpLocks/>
            <a:stCxn id="87" idx="6"/>
            <a:endCxn id="35" idx="1"/>
          </p:cNvCxnSpPr>
          <p:nvPr/>
        </p:nvCxnSpPr>
        <p:spPr bwMode="auto">
          <a:xfrm flipV="1">
            <a:off x="2530243" y="3270103"/>
            <a:ext cx="853050" cy="726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" name="Curved Connector 63">
            <a:extLst>
              <a:ext uri="{FF2B5EF4-FFF2-40B4-BE49-F238E27FC236}">
                <a16:creationId xmlns:a16="http://schemas.microsoft.com/office/drawing/2014/main" id="{EF1E6898-D3DE-B68D-2347-9B820A150D4C}"/>
              </a:ext>
            </a:extLst>
          </p:cNvPr>
          <p:cNvCxnSpPr>
            <a:cxnSpLocks/>
            <a:stCxn id="35" idx="3"/>
            <a:endCxn id="7" idx="2"/>
          </p:cNvCxnSpPr>
          <p:nvPr/>
        </p:nvCxnSpPr>
        <p:spPr bwMode="auto">
          <a:xfrm flipV="1">
            <a:off x="4297683" y="2426135"/>
            <a:ext cx="1874499" cy="84396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6" name="Oval 65">
            <a:extLst>
              <a:ext uri="{FF2B5EF4-FFF2-40B4-BE49-F238E27FC236}">
                <a16:creationId xmlns:a16="http://schemas.microsoft.com/office/drawing/2014/main" id="{5EA52553-A2BB-C149-8ED9-5DD5164535A8}"/>
              </a:ext>
            </a:extLst>
          </p:cNvPr>
          <p:cNvSpPr/>
          <p:nvPr/>
        </p:nvSpPr>
        <p:spPr bwMode="auto">
          <a:xfrm>
            <a:off x="6182831" y="2195839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A45D9646-5C35-7C5A-C497-913BFDB800AA}"/>
              </a:ext>
            </a:extLst>
          </p:cNvPr>
          <p:cNvSpPr/>
          <p:nvPr/>
        </p:nvSpPr>
        <p:spPr bwMode="auto">
          <a:xfrm>
            <a:off x="6354281" y="1884689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415BF29C-55A3-1EB1-2BE7-DDB34751B63E}"/>
              </a:ext>
            </a:extLst>
          </p:cNvPr>
          <p:cNvSpPr/>
          <p:nvPr/>
        </p:nvSpPr>
        <p:spPr bwMode="auto">
          <a:xfrm>
            <a:off x="6156049" y="2367842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C99E274-EF70-19CB-5400-25A35837806B}"/>
              </a:ext>
            </a:extLst>
          </p:cNvPr>
          <p:cNvSpPr/>
          <p:nvPr/>
        </p:nvSpPr>
        <p:spPr bwMode="auto">
          <a:xfrm>
            <a:off x="6215809" y="2596466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63FBD381-32D9-4D66-0735-AC6E05CED381}"/>
              </a:ext>
            </a:extLst>
          </p:cNvPr>
          <p:cNvSpPr/>
          <p:nvPr/>
        </p:nvSpPr>
        <p:spPr bwMode="auto">
          <a:xfrm>
            <a:off x="2333752" y="2131690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D1DE9212-1A5F-1121-00D0-2A50381D83F6}"/>
              </a:ext>
            </a:extLst>
          </p:cNvPr>
          <p:cNvSpPr/>
          <p:nvPr/>
        </p:nvSpPr>
        <p:spPr bwMode="auto">
          <a:xfrm>
            <a:off x="2333752" y="2442840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739964C-85E8-CCFD-0325-EBA988AC2E32}"/>
              </a:ext>
            </a:extLst>
          </p:cNvPr>
          <p:cNvSpPr/>
          <p:nvPr/>
        </p:nvSpPr>
        <p:spPr bwMode="auto">
          <a:xfrm>
            <a:off x="2347365" y="3180993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2A109246-7ECE-755B-E8F7-631E52A652DC}"/>
              </a:ext>
            </a:extLst>
          </p:cNvPr>
          <p:cNvSpPr/>
          <p:nvPr/>
        </p:nvSpPr>
        <p:spPr bwMode="auto">
          <a:xfrm>
            <a:off x="2255926" y="3614221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94" name="Curved Connector 93">
            <a:extLst>
              <a:ext uri="{FF2B5EF4-FFF2-40B4-BE49-F238E27FC236}">
                <a16:creationId xmlns:a16="http://schemas.microsoft.com/office/drawing/2014/main" id="{9BA105EC-8677-D367-174D-3810E4F435C1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3818430" y="1335231"/>
            <a:ext cx="1017755" cy="3830569"/>
          </a:xfrm>
          <a:prstGeom prst="curvedConnector3">
            <a:avLst>
              <a:gd name="adj1" fmla="val 107141"/>
            </a:avLst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id="{80634B27-2CAF-C210-5370-AE0765C8B44F}"/>
              </a:ext>
            </a:extLst>
          </p:cNvPr>
          <p:cNvSpPr/>
          <p:nvPr/>
        </p:nvSpPr>
        <p:spPr bwMode="auto">
          <a:xfrm>
            <a:off x="2359307" y="4227318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105" name="Curved Connector 104">
            <a:extLst>
              <a:ext uri="{FF2B5EF4-FFF2-40B4-BE49-F238E27FC236}">
                <a16:creationId xmlns:a16="http://schemas.microsoft.com/office/drawing/2014/main" id="{E13639FF-12DC-C818-C3E6-30806812762E}"/>
              </a:ext>
            </a:extLst>
          </p:cNvPr>
          <p:cNvCxnSpPr>
            <a:stCxn id="103" idx="6"/>
            <a:endCxn id="36" idx="1"/>
          </p:cNvCxnSpPr>
          <p:nvPr/>
        </p:nvCxnSpPr>
        <p:spPr bwMode="auto">
          <a:xfrm flipV="1">
            <a:off x="2542185" y="4316396"/>
            <a:ext cx="841108" cy="7295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4" name="Oval 113">
            <a:extLst>
              <a:ext uri="{FF2B5EF4-FFF2-40B4-BE49-F238E27FC236}">
                <a16:creationId xmlns:a16="http://schemas.microsoft.com/office/drawing/2014/main" id="{0FF40FBC-8DE0-E07E-2D1E-4263AD30EB59}"/>
              </a:ext>
            </a:extLst>
          </p:cNvPr>
          <p:cNvSpPr/>
          <p:nvPr/>
        </p:nvSpPr>
        <p:spPr bwMode="auto">
          <a:xfrm>
            <a:off x="6334729" y="2756670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116" name="Curved Connector 115">
            <a:extLst>
              <a:ext uri="{FF2B5EF4-FFF2-40B4-BE49-F238E27FC236}">
                <a16:creationId xmlns:a16="http://schemas.microsoft.com/office/drawing/2014/main" id="{1A025165-0707-D9B1-7C50-54CDCAD4D8F0}"/>
              </a:ext>
            </a:extLst>
          </p:cNvPr>
          <p:cNvCxnSpPr>
            <a:cxnSpLocks/>
            <a:stCxn id="36" idx="3"/>
            <a:endCxn id="114" idx="3"/>
          </p:cNvCxnSpPr>
          <p:nvPr/>
        </p:nvCxnSpPr>
        <p:spPr bwMode="auto">
          <a:xfrm flipV="1">
            <a:off x="4297683" y="2921188"/>
            <a:ext cx="2063828" cy="139520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0" name="Oval 119">
            <a:extLst>
              <a:ext uri="{FF2B5EF4-FFF2-40B4-BE49-F238E27FC236}">
                <a16:creationId xmlns:a16="http://schemas.microsoft.com/office/drawing/2014/main" id="{BECDA379-959F-5D4C-771D-75814504344B}"/>
              </a:ext>
            </a:extLst>
          </p:cNvPr>
          <p:cNvSpPr/>
          <p:nvPr/>
        </p:nvSpPr>
        <p:spPr bwMode="auto">
          <a:xfrm>
            <a:off x="7146570" y="2809698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124" name="Curved Connector 123">
            <a:extLst>
              <a:ext uri="{FF2B5EF4-FFF2-40B4-BE49-F238E27FC236}">
                <a16:creationId xmlns:a16="http://schemas.microsoft.com/office/drawing/2014/main" id="{48E10289-F44A-2145-B710-0CEB9B6315CD}"/>
              </a:ext>
            </a:extLst>
          </p:cNvPr>
          <p:cNvCxnSpPr>
            <a:cxnSpLocks/>
            <a:endCxn id="8" idx="2"/>
          </p:cNvCxnSpPr>
          <p:nvPr/>
        </p:nvCxnSpPr>
        <p:spPr bwMode="auto">
          <a:xfrm flipV="1">
            <a:off x="2568245" y="5213331"/>
            <a:ext cx="3603937" cy="358979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" name="Curved Connector 125">
            <a:extLst>
              <a:ext uri="{FF2B5EF4-FFF2-40B4-BE49-F238E27FC236}">
                <a16:creationId xmlns:a16="http://schemas.microsoft.com/office/drawing/2014/main" id="{AC838A68-CAB4-AA70-640C-82CFA58FE49D}"/>
              </a:ext>
            </a:extLst>
          </p:cNvPr>
          <p:cNvCxnSpPr>
            <a:cxnSpLocks/>
            <a:stCxn id="144" idx="3"/>
            <a:endCxn id="23" idx="5"/>
          </p:cNvCxnSpPr>
          <p:nvPr/>
        </p:nvCxnSpPr>
        <p:spPr bwMode="auto">
          <a:xfrm rot="5400000">
            <a:off x="4183951" y="3805715"/>
            <a:ext cx="328401" cy="3847002"/>
          </a:xfrm>
          <a:prstGeom prst="curvedConnector3">
            <a:avLst>
              <a:gd name="adj1" fmla="val 182176"/>
            </a:avLst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7005E649-4F08-A75F-8E94-F10E74913417}"/>
              </a:ext>
            </a:extLst>
          </p:cNvPr>
          <p:cNvCxnSpPr>
            <a:cxnSpLocks/>
            <a:stCxn id="8" idx="0"/>
            <a:endCxn id="33" idx="2"/>
          </p:cNvCxnSpPr>
          <p:nvPr/>
        </p:nvCxnSpPr>
        <p:spPr bwMode="auto">
          <a:xfrm flipV="1">
            <a:off x="6857975" y="4109798"/>
            <a:ext cx="0" cy="39042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1A0C7A30-E120-7A6F-EA45-9F749DB66B5A}"/>
              </a:ext>
            </a:extLst>
          </p:cNvPr>
          <p:cNvCxnSpPr>
            <a:stCxn id="33" idx="0"/>
            <a:endCxn id="7" idx="4"/>
          </p:cNvCxnSpPr>
          <p:nvPr/>
        </p:nvCxnSpPr>
        <p:spPr bwMode="auto">
          <a:xfrm flipV="1">
            <a:off x="6857975" y="3139238"/>
            <a:ext cx="0" cy="38578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Oval 138">
            <a:extLst>
              <a:ext uri="{FF2B5EF4-FFF2-40B4-BE49-F238E27FC236}">
                <a16:creationId xmlns:a16="http://schemas.microsoft.com/office/drawing/2014/main" id="{9656365F-489B-C1C5-9344-76DA23FC15E9}"/>
              </a:ext>
            </a:extLst>
          </p:cNvPr>
          <p:cNvSpPr/>
          <p:nvPr/>
        </p:nvSpPr>
        <p:spPr bwMode="auto">
          <a:xfrm>
            <a:off x="7349770" y="5019498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141" name="Curved Connector 140">
            <a:extLst>
              <a:ext uri="{FF2B5EF4-FFF2-40B4-BE49-F238E27FC236}">
                <a16:creationId xmlns:a16="http://schemas.microsoft.com/office/drawing/2014/main" id="{47F133ED-5AF9-DA42-17D2-86DFE569EE06}"/>
              </a:ext>
            </a:extLst>
          </p:cNvPr>
          <p:cNvCxnSpPr>
            <a:cxnSpLocks/>
            <a:stCxn id="120" idx="6"/>
            <a:endCxn id="139" idx="6"/>
          </p:cNvCxnSpPr>
          <p:nvPr/>
        </p:nvCxnSpPr>
        <p:spPr bwMode="auto">
          <a:xfrm>
            <a:off x="7329448" y="2906071"/>
            <a:ext cx="203200" cy="2209800"/>
          </a:xfrm>
          <a:prstGeom prst="curvedConnector3">
            <a:avLst>
              <a:gd name="adj1" fmla="val 212500"/>
            </a:avLst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4" name="Oval 143">
            <a:extLst>
              <a:ext uri="{FF2B5EF4-FFF2-40B4-BE49-F238E27FC236}">
                <a16:creationId xmlns:a16="http://schemas.microsoft.com/office/drawing/2014/main" id="{5EE05A4A-94F4-A6DD-0E86-A55DD1027CF6}"/>
              </a:ext>
            </a:extLst>
          </p:cNvPr>
          <p:cNvSpPr/>
          <p:nvPr/>
        </p:nvSpPr>
        <p:spPr bwMode="auto">
          <a:xfrm>
            <a:off x="6244870" y="5400498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A4DE44D0-0E42-4F75-78EC-B425B17F8757}"/>
              </a:ext>
            </a:extLst>
          </p:cNvPr>
          <p:cNvSpPr txBox="1"/>
          <p:nvPr/>
        </p:nvSpPr>
        <p:spPr>
          <a:xfrm>
            <a:off x="4415428" y="2442292"/>
            <a:ext cx="56137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results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A41913A6-592F-CE09-2C1E-2C0FE6C46AEC}"/>
              </a:ext>
            </a:extLst>
          </p:cNvPr>
          <p:cNvSpPr txBox="1"/>
          <p:nvPr/>
        </p:nvSpPr>
        <p:spPr>
          <a:xfrm>
            <a:off x="4327307" y="3706226"/>
            <a:ext cx="56137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results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2DE30E2C-F6F9-A9B6-0FC2-694D9EB627FD}"/>
              </a:ext>
            </a:extLst>
          </p:cNvPr>
          <p:cNvSpPr txBox="1"/>
          <p:nvPr/>
        </p:nvSpPr>
        <p:spPr>
          <a:xfrm>
            <a:off x="4067465" y="6000287"/>
            <a:ext cx="56137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results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1C95C622-8688-42D6-A76A-AF25A2206861}"/>
              </a:ext>
            </a:extLst>
          </p:cNvPr>
          <p:cNvSpPr txBox="1"/>
          <p:nvPr/>
        </p:nvSpPr>
        <p:spPr>
          <a:xfrm>
            <a:off x="7439642" y="3708838"/>
            <a:ext cx="56137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results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6045F04-476A-DB2C-5D8B-AA44C3A59FEF}"/>
              </a:ext>
            </a:extLst>
          </p:cNvPr>
          <p:cNvSpPr txBox="1"/>
          <p:nvPr/>
        </p:nvSpPr>
        <p:spPr>
          <a:xfrm>
            <a:off x="3802393" y="5135258"/>
            <a:ext cx="914390" cy="584775"/>
          </a:xfrm>
          <a:prstGeom prst="rect">
            <a:avLst/>
          </a:prstGeom>
          <a:solidFill>
            <a:schemeClr val="bg1"/>
          </a:solidFill>
          <a:ln>
            <a:solidFill>
              <a:srgbClr val="C6DEFF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SELECT * </a:t>
            </a:r>
            <a:br>
              <a:rPr lang="en-US" sz="800" b="1" dirty="0">
                <a:solidFill>
                  <a:srgbClr val="0033CC"/>
                </a:solidFill>
              </a:rPr>
            </a:br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FROM teacher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DA29CFA2-C008-C7D4-3DD8-9C635D5D8848}"/>
              </a:ext>
            </a:extLst>
          </p:cNvPr>
          <p:cNvSpPr txBox="1"/>
          <p:nvPr/>
        </p:nvSpPr>
        <p:spPr>
          <a:xfrm>
            <a:off x="5842308" y="6174082"/>
            <a:ext cx="2061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Remote machine</a:t>
            </a:r>
          </a:p>
          <a:p>
            <a:pPr algn="ctr"/>
            <a:r>
              <a:rPr lang="en-US" sz="1200" dirty="0"/>
              <a:t>IES-ADS-</a:t>
            </a:r>
            <a:r>
              <a:rPr lang="en-US" sz="1200" dirty="0" err="1"/>
              <a:t>ClassDB.sjsu.edu</a:t>
            </a:r>
            <a:endParaRPr lang="en-US" sz="1200" dirty="0"/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4C3000FC-0323-7BD7-F988-772CACF1A5E6}"/>
              </a:ext>
            </a:extLst>
          </p:cNvPr>
          <p:cNvGrpSpPr/>
          <p:nvPr/>
        </p:nvGrpSpPr>
        <p:grpSpPr>
          <a:xfrm>
            <a:off x="3033670" y="1267197"/>
            <a:ext cx="2269797" cy="783999"/>
            <a:chOff x="3033670" y="1267197"/>
            <a:chExt cx="2269797" cy="783999"/>
          </a:xfrm>
        </p:grpSpPr>
        <p:sp>
          <p:nvSpPr>
            <p:cNvPr id="161" name="Lightning Bolt 160">
              <a:extLst>
                <a:ext uri="{FF2B5EF4-FFF2-40B4-BE49-F238E27FC236}">
                  <a16:creationId xmlns:a16="http://schemas.microsoft.com/office/drawing/2014/main" id="{B16EACF6-2298-109F-304C-0C1FE5A224EF}"/>
                </a:ext>
              </a:extLst>
            </p:cNvPr>
            <p:cNvSpPr/>
            <p:nvPr/>
          </p:nvSpPr>
          <p:spPr bwMode="auto">
            <a:xfrm>
              <a:off x="3033670" y="1267197"/>
              <a:ext cx="2269797" cy="783999"/>
            </a:xfrm>
            <a:prstGeom prst="lightningBolt">
              <a:avLst/>
            </a:prstGeom>
            <a:solidFill>
              <a:srgbClr val="FFFF00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6A83AAEB-EB13-7A50-2A14-98020D521D41}"/>
                </a:ext>
              </a:extLst>
            </p:cNvPr>
            <p:cNvSpPr txBox="1"/>
            <p:nvPr/>
          </p:nvSpPr>
          <p:spPr>
            <a:xfrm>
              <a:off x="3524536" y="1299896"/>
              <a:ext cx="6319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0033CC"/>
                  </a:solidFill>
                </a:rPr>
                <a:t>network</a:t>
              </a:r>
            </a:p>
          </p:txBody>
        </p:sp>
      </p:grp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27459ED-5F49-1B44-29CA-BFDFEF1F360A}"/>
              </a:ext>
            </a:extLst>
          </p:cNvPr>
          <p:cNvSpPr/>
          <p:nvPr/>
        </p:nvSpPr>
        <p:spPr bwMode="auto">
          <a:xfrm>
            <a:off x="3291854" y="6282976"/>
            <a:ext cx="2011613" cy="34638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00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CC4D4-56D1-5D8A-6307-3A2066EA3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Titanic Ages Bar Chart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D18BB-B3E3-966C-A1D7-CB74FD9D7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28135"/>
          </a:xfrm>
        </p:spPr>
        <p:txBody>
          <a:bodyPr/>
          <a:lstStyle/>
          <a:p>
            <a:r>
              <a:rPr lang="en-US" dirty="0"/>
              <a:t>We do </a:t>
            </a:r>
            <a:r>
              <a:rPr lang="en-US" u="sng" dirty="0"/>
              <a:t>not</a:t>
            </a:r>
            <a:r>
              <a:rPr lang="en-US" dirty="0"/>
              <a:t> want to download large amounts of data from the database and cause much </a:t>
            </a:r>
            <a:r>
              <a:rPr lang="en-US" u="sng" dirty="0"/>
              <a:t>network traffic and latency</a:t>
            </a:r>
            <a:r>
              <a:rPr lang="en-US" dirty="0"/>
              <a:t> to perform frequency calculations on the client side.</a:t>
            </a:r>
          </a:p>
          <a:p>
            <a:pPr lvl="1"/>
            <a:r>
              <a:rPr lang="en-US" dirty="0"/>
              <a:t>Big Data</a:t>
            </a:r>
          </a:p>
          <a:p>
            <a:pPr lvl="4"/>
            <a:endParaRPr lang="en-US" dirty="0"/>
          </a:p>
          <a:p>
            <a:r>
              <a:rPr lang="en-US" dirty="0"/>
              <a:t>Instead, have the database perform the frequency calculations on the server side </a:t>
            </a:r>
            <a:br>
              <a:rPr lang="en-US" dirty="0"/>
            </a:br>
            <a:r>
              <a:rPr lang="en-US" dirty="0"/>
              <a:t>and only download the counts.</a:t>
            </a:r>
          </a:p>
          <a:p>
            <a:pPr lvl="1"/>
            <a:r>
              <a:rPr lang="en-US" dirty="0"/>
              <a:t>A much, much smaller amount of data.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D6F5D4-580F-15FE-1E9D-66F14F566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33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EF0C-DAF3-E1EE-6C6A-2C99C5CA4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56C8F-E93F-CE2A-70A4-73645F794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145258"/>
          </a:xfrm>
        </p:spPr>
        <p:txBody>
          <a:bodyPr/>
          <a:lstStyle/>
          <a:p>
            <a:r>
              <a:rPr lang="en-US" dirty="0"/>
              <a:t>Syntax and semantics of the SQL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function.</a:t>
            </a:r>
          </a:p>
          <a:p>
            <a:pPr lvl="1"/>
            <a:r>
              <a:rPr lang="en-US" dirty="0"/>
              <a:t>Do not confuse with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 used in stored procedures and functions.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Evaluate the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conditional_expression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Then the value of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function is</a:t>
            </a:r>
          </a:p>
          <a:p>
            <a:pPr lvl="1"/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value_if_true</a:t>
            </a:r>
            <a:r>
              <a:rPr lang="en-US" dirty="0"/>
              <a:t> if the condition evaluates to true</a:t>
            </a:r>
          </a:p>
          <a:p>
            <a:pPr lvl="1"/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value_if_false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otherwise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B0EA19-4122-FBA2-8CAF-0CA1B9A71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66DEC2-0D72-9FEB-E468-E94AC5517BCE}"/>
              </a:ext>
            </a:extLst>
          </p:cNvPr>
          <p:cNvSpPr txBox="1"/>
          <p:nvPr/>
        </p:nvSpPr>
        <p:spPr>
          <a:xfrm>
            <a:off x="1385358" y="2788927"/>
            <a:ext cx="637328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conditional_expression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value_if_true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value_if_false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C2DBF7-DA2C-7933-234C-2F324DF859C9}"/>
              </a:ext>
            </a:extLst>
          </p:cNvPr>
          <p:cNvSpPr txBox="1"/>
          <p:nvPr/>
        </p:nvSpPr>
        <p:spPr>
          <a:xfrm>
            <a:off x="3207491" y="5650738"/>
            <a:ext cx="27290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TitanicBarCharts-SQL.ipynb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591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82281-754C-CD9E-FACA-4F3195BD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Data Scientists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6C251-91BE-A0A7-477D-EAD90C679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Surveys show that data scientists spend an average of </a:t>
            </a:r>
            <a:r>
              <a:rPr lang="en-US" dirty="0">
                <a:solidFill>
                  <a:srgbClr val="C00000"/>
                </a:solidFill>
              </a:rPr>
              <a:t>80%</a:t>
            </a:r>
            <a:r>
              <a:rPr lang="en-US" dirty="0"/>
              <a:t> of their time acquiring, cleaning, transforming, and loading data.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ETL </a:t>
            </a:r>
            <a:r>
              <a:rPr lang="en-US" dirty="0"/>
              <a:t>(extract, transform, and load).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“Data wrangling”</a:t>
            </a:r>
          </a:p>
          <a:p>
            <a:pPr lvl="1"/>
            <a:r>
              <a:rPr lang="en-US" dirty="0"/>
              <a:t>The remaining time for analyzing the data?</a:t>
            </a:r>
          </a:p>
          <a:p>
            <a:pPr lvl="4"/>
            <a:endParaRPr lang="en-US" dirty="0"/>
          </a:p>
          <a:p>
            <a:r>
              <a:rPr lang="en-US" dirty="0"/>
              <a:t>How do we structure the data in a database </a:t>
            </a:r>
            <a:br>
              <a:rPr lang="en-US" dirty="0"/>
            </a:br>
            <a:r>
              <a:rPr lang="en-US" dirty="0"/>
              <a:t>to facilitate data analysis?</a:t>
            </a:r>
          </a:p>
          <a:p>
            <a:pPr lvl="1"/>
            <a:r>
              <a:rPr lang="en-US" dirty="0"/>
              <a:t>What if it’s “Big Data” and we want to do </a:t>
            </a:r>
            <a:br>
              <a:rPr lang="en-US" dirty="0"/>
            </a:br>
            <a:r>
              <a:rPr lang="en-US" dirty="0"/>
              <a:t>data mining?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30A46-123F-07BD-F513-18254525F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3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A37F-F558-53CA-CB5A-3868338D5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Cleaning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7E891-63DB-5A79-E5B2-531C30552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Missing or corrupted data values</a:t>
            </a:r>
          </a:p>
          <a:p>
            <a:pPr lvl="1"/>
            <a:r>
              <a:rPr lang="en-US" dirty="0"/>
              <a:t>Throw out records containing missing </a:t>
            </a:r>
            <a:br>
              <a:rPr lang="en-US" dirty="0"/>
            </a:br>
            <a:r>
              <a:rPr lang="en-US" dirty="0"/>
              <a:t>or corrupted data.</a:t>
            </a:r>
          </a:p>
          <a:p>
            <a:pPr lvl="1"/>
            <a:r>
              <a:rPr lang="en-US" dirty="0"/>
              <a:t>Replace the missing or corrupted data.</a:t>
            </a:r>
          </a:p>
          <a:p>
            <a:pPr lvl="1"/>
            <a:r>
              <a:rPr lang="en-US" dirty="0"/>
              <a:t>Will these tactics </a:t>
            </a:r>
            <a:r>
              <a:rPr lang="en-US" u="sng" dirty="0"/>
              <a:t>bias</a:t>
            </a:r>
            <a:r>
              <a:rPr lang="en-US" dirty="0"/>
              <a:t> your data analysis?</a:t>
            </a:r>
          </a:p>
          <a:p>
            <a:pPr lvl="4"/>
            <a:endParaRPr lang="en-US" dirty="0"/>
          </a:p>
          <a:p>
            <a:r>
              <a:rPr lang="en-US" dirty="0"/>
              <a:t>Outliers</a:t>
            </a:r>
          </a:p>
          <a:p>
            <a:pPr lvl="1"/>
            <a:r>
              <a:rPr lang="en-US" dirty="0"/>
              <a:t>What values are outliers?</a:t>
            </a:r>
          </a:p>
          <a:p>
            <a:pPr lvl="1"/>
            <a:r>
              <a:rPr lang="en-US" dirty="0"/>
              <a:t>Throw out or replace the outliers?</a:t>
            </a:r>
          </a:p>
          <a:p>
            <a:pPr lvl="1"/>
            <a:r>
              <a:rPr lang="en-US" dirty="0"/>
              <a:t>How do we know the outlier values aren’t </a:t>
            </a:r>
            <a:br>
              <a:rPr lang="en-US" dirty="0"/>
            </a:br>
            <a:r>
              <a:rPr lang="en-US" u="sng" dirty="0"/>
              <a:t>statistically significant</a:t>
            </a:r>
            <a:r>
              <a:rPr lang="en-US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EECFB-AF27-0537-8BBB-2E9E0DBFE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68857</TotalTime>
  <Words>1893</Words>
  <Application>Microsoft Macintosh PowerPoint</Application>
  <PresentationFormat>On-screen Show (4:3)</PresentationFormat>
  <Paragraphs>312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Cambria Math</vt:lpstr>
      <vt:lpstr>Courier New</vt:lpstr>
      <vt:lpstr>Times New Roman</vt:lpstr>
      <vt:lpstr>Wingdings</vt:lpstr>
      <vt:lpstr>Quadrant</vt:lpstr>
      <vt:lpstr>DATA 225 Database Systems for Analytics October 23 Class Meeting</vt:lpstr>
      <vt:lpstr>This Evening</vt:lpstr>
      <vt:lpstr>This Evening, cont’d</vt:lpstr>
      <vt:lpstr>Titanic Ages Bar Chart</vt:lpstr>
      <vt:lpstr>Recall: Client-Server Architecture</vt:lpstr>
      <vt:lpstr>Titanic Ages Bar Chart, cont’d</vt:lpstr>
      <vt:lpstr>SQL IF Function</vt:lpstr>
      <vt:lpstr>What Do Data Scientists Do?</vt:lpstr>
      <vt:lpstr>Cleaning the Data</vt:lpstr>
      <vt:lpstr>Cleaning the Data, cont’d</vt:lpstr>
      <vt:lpstr>Replace Missing or Corrupted Data Values</vt:lpstr>
      <vt:lpstr>A Prediction Problem</vt:lpstr>
      <vt:lpstr>Titanic Survival Data: Missing Ages</vt:lpstr>
      <vt:lpstr>Replacing Missing Data</vt:lpstr>
      <vt:lpstr>Client Side vs. Server Side</vt:lpstr>
      <vt:lpstr>Replace Missing Ages in the Titanic Data</vt:lpstr>
      <vt:lpstr>Break</vt:lpstr>
      <vt:lpstr>Use Linear Regression</vt:lpstr>
      <vt:lpstr>Use Linear Regression, cont’d</vt:lpstr>
      <vt:lpstr>Use Linear Regression, cont’d</vt:lpstr>
      <vt:lpstr>Use Linear Regression, cont’d</vt:lpstr>
      <vt:lpstr>Use Linear Regression, cont’d</vt:lpstr>
      <vt:lpstr>What are Outliers?</vt:lpstr>
      <vt:lpstr>What are Outliers? cont’d</vt:lpstr>
      <vt:lpstr>Next Several Weeks</vt:lpstr>
      <vt:lpstr>Team Database Projects</vt:lpstr>
      <vt:lpstr>Team Database Projects, cont’d</vt:lpstr>
      <vt:lpstr>Team Database Projects, cont’d</vt:lpstr>
      <vt:lpstr>Team Database Projects,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723</cp:revision>
  <dcterms:created xsi:type="dcterms:W3CDTF">2008-01-12T03:52:55Z</dcterms:created>
  <dcterms:modified xsi:type="dcterms:W3CDTF">2023-10-23T08:12:32Z</dcterms:modified>
  <cp:category/>
</cp:coreProperties>
</file>