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85"/>
  </p:notesMasterIdLst>
  <p:handoutMasterIdLst>
    <p:handoutMasterId r:id="rId86"/>
  </p:handoutMasterIdLst>
  <p:sldIdLst>
    <p:sldId id="256" r:id="rId2"/>
    <p:sldId id="826" r:id="rId3"/>
    <p:sldId id="330" r:id="rId4"/>
    <p:sldId id="257" r:id="rId5"/>
    <p:sldId id="259" r:id="rId6"/>
    <p:sldId id="260" r:id="rId7"/>
    <p:sldId id="845" r:id="rId8"/>
    <p:sldId id="846" r:id="rId9"/>
    <p:sldId id="847" r:id="rId10"/>
    <p:sldId id="312" r:id="rId11"/>
    <p:sldId id="829" r:id="rId12"/>
    <p:sldId id="828" r:id="rId13"/>
    <p:sldId id="834" r:id="rId14"/>
    <p:sldId id="355" r:id="rId15"/>
    <p:sldId id="356" r:id="rId16"/>
    <p:sldId id="357" r:id="rId17"/>
    <p:sldId id="358" r:id="rId18"/>
    <p:sldId id="832" r:id="rId19"/>
    <p:sldId id="360" r:id="rId20"/>
    <p:sldId id="362" r:id="rId21"/>
    <p:sldId id="361" r:id="rId22"/>
    <p:sldId id="364" r:id="rId23"/>
    <p:sldId id="408" r:id="rId24"/>
    <p:sldId id="836" r:id="rId25"/>
    <p:sldId id="827" r:id="rId26"/>
    <p:sldId id="365" r:id="rId27"/>
    <p:sldId id="369" r:id="rId28"/>
    <p:sldId id="366" r:id="rId29"/>
    <p:sldId id="367" r:id="rId30"/>
    <p:sldId id="371" r:id="rId31"/>
    <p:sldId id="372" r:id="rId32"/>
    <p:sldId id="373" r:id="rId33"/>
    <p:sldId id="374" r:id="rId34"/>
    <p:sldId id="381" r:id="rId35"/>
    <p:sldId id="835" r:id="rId36"/>
    <p:sldId id="383" r:id="rId37"/>
    <p:sldId id="384" r:id="rId38"/>
    <p:sldId id="385" r:id="rId39"/>
    <p:sldId id="386" r:id="rId40"/>
    <p:sldId id="387" r:id="rId41"/>
    <p:sldId id="388" r:id="rId42"/>
    <p:sldId id="392" r:id="rId43"/>
    <p:sldId id="391" r:id="rId44"/>
    <p:sldId id="393" r:id="rId45"/>
    <p:sldId id="394" r:id="rId46"/>
    <p:sldId id="395" r:id="rId47"/>
    <p:sldId id="396" r:id="rId48"/>
    <p:sldId id="397" r:id="rId49"/>
    <p:sldId id="398" r:id="rId50"/>
    <p:sldId id="399" r:id="rId51"/>
    <p:sldId id="400" r:id="rId52"/>
    <p:sldId id="401" r:id="rId53"/>
    <p:sldId id="837" r:id="rId54"/>
    <p:sldId id="838" r:id="rId55"/>
    <p:sldId id="839" r:id="rId56"/>
    <p:sldId id="840" r:id="rId57"/>
    <p:sldId id="402" r:id="rId58"/>
    <p:sldId id="403" r:id="rId59"/>
    <p:sldId id="404" r:id="rId60"/>
    <p:sldId id="841" r:id="rId61"/>
    <p:sldId id="405" r:id="rId62"/>
    <p:sldId id="406" r:id="rId63"/>
    <p:sldId id="842" r:id="rId64"/>
    <p:sldId id="407" r:id="rId65"/>
    <p:sldId id="843" r:id="rId66"/>
    <p:sldId id="844" r:id="rId67"/>
    <p:sldId id="409" r:id="rId68"/>
    <p:sldId id="421" r:id="rId69"/>
    <p:sldId id="422" r:id="rId70"/>
    <p:sldId id="424" r:id="rId71"/>
    <p:sldId id="423" r:id="rId72"/>
    <p:sldId id="416" r:id="rId73"/>
    <p:sldId id="417" r:id="rId74"/>
    <p:sldId id="418" r:id="rId75"/>
    <p:sldId id="419" r:id="rId76"/>
    <p:sldId id="420" r:id="rId77"/>
    <p:sldId id="427" r:id="rId78"/>
    <p:sldId id="426" r:id="rId79"/>
    <p:sldId id="431" r:id="rId80"/>
    <p:sldId id="428" r:id="rId81"/>
    <p:sldId id="429" r:id="rId82"/>
    <p:sldId id="430" r:id="rId83"/>
    <p:sldId id="425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B23C00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6" autoAdjust="0"/>
    <p:restoredTop sz="98450" autoAdjust="0"/>
  </p:normalViewPr>
  <p:slideViewPr>
    <p:cSldViewPr>
      <p:cViewPr varScale="1">
        <p:scale>
          <a:sx n="211" d="100"/>
          <a:sy n="211" d="100"/>
        </p:scale>
        <p:origin x="208" y="5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10/15/23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8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October 16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llstackpython.com/object-relational-mappers-orm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c/refman/8.0/en/innodb-checkpoints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1401/" TargetMode="External"/><Relationship Id="rId2" Type="http://schemas.openxmlformats.org/officeDocument/2006/relationships/hyperlink" Target="http://en.wikipedia.org/wiki/IBM_1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-thelen.org/1401Project/1401RestorationPage.html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-data.com/storage-consolidation/" TargetMode="Externa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hyperlink" Target="http://www.maxtronic.com/index.php/techenical-briefs/raid-tutoria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tronic.com/index.php/techenical-briefs/raid-tutorial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osketts.net/2011/07/06/defining-failure-mttr-mttf-mtbf/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October 16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Object-Relational Mapping (ORM)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5105375"/>
          </a:xfrm>
        </p:spPr>
        <p:txBody>
          <a:bodyPr/>
          <a:lstStyle/>
          <a:p>
            <a:r>
              <a:rPr lang="en-US" dirty="0"/>
              <a:t>Object-relational mapping (ORM) is</a:t>
            </a:r>
            <a:br>
              <a:rPr lang="en-US" dirty="0"/>
            </a:br>
            <a:r>
              <a:rPr lang="en-US" dirty="0"/>
              <a:t>a set of techniques to overcome the </a:t>
            </a:r>
            <a:br>
              <a:rPr lang="en-US" dirty="0"/>
            </a:br>
            <a:r>
              <a:rPr lang="en-US" dirty="0"/>
              <a:t>“impedance mismatch” between objects </a:t>
            </a:r>
            <a:br>
              <a:rPr lang="en-US" dirty="0"/>
            </a:br>
            <a:r>
              <a:rPr lang="en-US" dirty="0"/>
              <a:t>and relational data.</a:t>
            </a:r>
          </a:p>
          <a:p>
            <a:pPr lvl="1"/>
            <a:r>
              <a:rPr lang="en-US" dirty="0"/>
              <a:t>object-oriented Python: </a:t>
            </a:r>
            <a:r>
              <a:rPr lang="en-US" u="sng" dirty="0"/>
              <a:t>classes and objects</a:t>
            </a:r>
          </a:p>
          <a:p>
            <a:pPr lvl="1"/>
            <a:r>
              <a:rPr lang="en-US" dirty="0"/>
              <a:t>relational database: </a:t>
            </a:r>
            <a:r>
              <a:rPr lang="en-US" u="sng" dirty="0"/>
              <a:t>tables and records</a:t>
            </a:r>
          </a:p>
          <a:p>
            <a:pPr lvl="4"/>
            <a:endParaRPr lang="en-US" dirty="0"/>
          </a:p>
          <a:p>
            <a:r>
              <a:rPr lang="en-US" dirty="0"/>
              <a:t>ORM allows us to create, load, and query database tables using only </a:t>
            </a:r>
            <a:r>
              <a:rPr lang="en-US"/>
              <a:t>Python </a:t>
            </a:r>
            <a:br>
              <a:rPr lang="en-US"/>
            </a:br>
            <a:r>
              <a:rPr lang="en-US"/>
              <a:t>and </a:t>
            </a:r>
            <a:r>
              <a:rPr lang="en-US" dirty="0"/>
              <a:t>without writing SQL.</a:t>
            </a:r>
          </a:p>
          <a:p>
            <a:pPr lvl="1"/>
            <a:r>
              <a:rPr lang="en-US" dirty="0"/>
              <a:t>Map database tables to Python classes.</a:t>
            </a:r>
          </a:p>
          <a:p>
            <a:pPr lvl="1"/>
            <a:r>
              <a:rPr lang="en-US" dirty="0"/>
              <a:t>Hide differences in SQL dialects.</a:t>
            </a:r>
          </a:p>
          <a:p>
            <a:pPr lvl="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D668-4FA4-8DFD-AC89-CE848D4F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ORM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9CAFB-043F-23F3-3C29-1466905A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Python ORM libraries.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https://www.fullstackpython.com/object-relational-mappers-orms.html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We will look at </a:t>
            </a:r>
            <a:r>
              <a:rPr lang="en-US" dirty="0">
                <a:solidFill>
                  <a:srgbClr val="C00000"/>
                </a:solidFill>
              </a:rPr>
              <a:t>SQLAlchemy</a:t>
            </a:r>
            <a:r>
              <a:rPr lang="en-US" dirty="0"/>
              <a:t> tonight.</a:t>
            </a:r>
          </a:p>
          <a:p>
            <a:pPr lvl="5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2C911-7A78-996A-0BDC-EDCDBD0C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88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BAB82-2F96-2F9B-401D-075A7C88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SQLAlchemy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A068-A167-3F1D-8091-3823C541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341"/>
            <a:ext cx="8229600" cy="3108927"/>
          </a:xfrm>
        </p:spPr>
        <p:txBody>
          <a:bodyPr/>
          <a:lstStyle/>
          <a:p>
            <a:r>
              <a:rPr lang="en-US" dirty="0"/>
              <a:t>Install SQLAlchemy: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ORM examples: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school</a:t>
            </a:r>
            <a:r>
              <a:rPr lang="en-US" dirty="0"/>
              <a:t> database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</a:t>
            </a:r>
            <a:r>
              <a:rPr lang="en-US" dirty="0"/>
              <a:t>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84AC3-40CD-346C-7BA2-7AB0D350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20BA4-FEA3-6F91-CE75-66AA268F1959}"/>
              </a:ext>
            </a:extLst>
          </p:cNvPr>
          <p:cNvSpPr txBox="1"/>
          <p:nvPr/>
        </p:nvSpPr>
        <p:spPr>
          <a:xfrm>
            <a:off x="2894297" y="2053839"/>
            <a:ext cx="335540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pip3 install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sqlalchemy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7B433-E335-7919-F506-0365FB34EC69}"/>
              </a:ext>
            </a:extLst>
          </p:cNvPr>
          <p:cNvSpPr txBox="1"/>
          <p:nvPr/>
        </p:nvSpPr>
        <p:spPr>
          <a:xfrm>
            <a:off x="4480561" y="3520439"/>
            <a:ext cx="187102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ORM-</a:t>
            </a:r>
            <a:r>
              <a:rPr lang="en-US" dirty="0" err="1">
                <a:solidFill>
                  <a:srgbClr val="FFFF00"/>
                </a:solidFill>
              </a:rPr>
              <a:t>school.ipynb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BA839-0F62-E4DC-3C25-B1399FC6D776}"/>
              </a:ext>
            </a:extLst>
          </p:cNvPr>
          <p:cNvSpPr txBox="1"/>
          <p:nvPr/>
        </p:nvSpPr>
        <p:spPr>
          <a:xfrm>
            <a:off x="4480561" y="3977634"/>
            <a:ext cx="211295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ORM-</a:t>
            </a:r>
            <a:r>
              <a:rPr lang="en-US" dirty="0" err="1">
                <a:solidFill>
                  <a:srgbClr val="FFFF00"/>
                </a:solidFill>
              </a:rPr>
              <a:t>customer.ipynb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7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54CB-3E09-88FE-CB1B-C9A941F6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A7CF-F2C2-C671-333D-2E541F17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penalties.</a:t>
            </a:r>
          </a:p>
          <a:p>
            <a:pPr lvl="4"/>
            <a:endParaRPr lang="en-US" dirty="0"/>
          </a:p>
          <a:p>
            <a:r>
              <a:rPr lang="en-US" dirty="0"/>
              <a:t>Obfuscated Python code.</a:t>
            </a:r>
          </a:p>
          <a:p>
            <a:pPr lvl="1"/>
            <a:r>
              <a:rPr lang="en-US" dirty="0"/>
              <a:t>Are you confident that the ORM is performing </a:t>
            </a:r>
            <a:br>
              <a:rPr lang="en-US" dirty="0"/>
            </a:br>
            <a:r>
              <a:rPr lang="en-US" dirty="0"/>
              <a:t>the database operations that you expect?</a:t>
            </a:r>
          </a:p>
          <a:p>
            <a:pPr lvl="1"/>
            <a:r>
              <a:rPr lang="en-US" dirty="0"/>
              <a:t>“Let Python be Python and SQL be SQL.”</a:t>
            </a:r>
          </a:p>
          <a:p>
            <a:pPr lvl="4"/>
            <a:endParaRPr lang="en-US" dirty="0"/>
          </a:p>
          <a:p>
            <a:r>
              <a:rPr lang="en-US" dirty="0"/>
              <a:t>An extra layer of software between </a:t>
            </a:r>
            <a:br>
              <a:rPr lang="en-US" dirty="0"/>
            </a:br>
            <a:r>
              <a:rPr lang="en-US" dirty="0"/>
              <a:t>you and the database.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CB777-3AFE-DAA2-3E6E-10F1BFE1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8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the database during transactions.</a:t>
            </a:r>
          </a:p>
          <a:p>
            <a:pPr lvl="5"/>
            <a:endParaRPr lang="en-US" dirty="0"/>
          </a:p>
          <a:p>
            <a:pPr eaLnBrk="1" hangingPunct="1">
              <a:defRPr/>
            </a:pPr>
            <a:r>
              <a:rPr lang="en-US" dirty="0"/>
              <a:t>Concurrency control</a:t>
            </a:r>
          </a:p>
          <a:p>
            <a:pPr lvl="1">
              <a:defRPr/>
            </a:pPr>
            <a:r>
              <a:rPr lang="en-US" dirty="0"/>
              <a:t>Allow simultaneous use of the database </a:t>
            </a:r>
            <a:br>
              <a:rPr lang="en-US" dirty="0"/>
            </a:br>
            <a:r>
              <a:rPr lang="en-US" dirty="0"/>
              <a:t>without users interfering with one another.</a:t>
            </a:r>
          </a:p>
          <a:p>
            <a:pPr lvl="3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Recovery</a:t>
            </a:r>
          </a:p>
          <a:p>
            <a:pPr lvl="1">
              <a:defRPr/>
            </a:pPr>
            <a:r>
              <a:rPr lang="en-US" dirty="0"/>
              <a:t>Restore the database to </a:t>
            </a:r>
            <a:br>
              <a:rPr lang="en-US" dirty="0"/>
            </a:br>
            <a:r>
              <a:rPr lang="en-US" dirty="0"/>
              <a:t>a correct state after a failure.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Update of One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3291849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/>
              <a:t>Locate the record to be updated.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Bring the page into the buffer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Write the update to the buffer.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r>
              <a:rPr lang="en-US" altLang="en-US" dirty="0"/>
              <a:t>Write the modified page out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1" descr="9781284079050_CH09_FIG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5" y="1325903"/>
            <a:ext cx="40227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892339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a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More complicated transactions may involve several updates.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 modified buffer page might not be written to disk immediately after the transaction completes.</a:t>
            </a:r>
          </a:p>
          <a:p>
            <a:pPr lvl="4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We should assume there is a delay before the actual disk write is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2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Ideas About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A12A03"/>
                </a:solidFill>
              </a:rPr>
              <a:t>Transaction</a:t>
            </a:r>
            <a:r>
              <a:rPr lang="en-US" dirty="0"/>
              <a:t>: a </a:t>
            </a:r>
            <a:r>
              <a:rPr lang="en-US" u="sng" dirty="0"/>
              <a:t>logical unit of work</a:t>
            </a:r>
            <a:r>
              <a:rPr lang="en-US" dirty="0"/>
              <a:t> that takes the database from one </a:t>
            </a:r>
            <a:r>
              <a:rPr lang="en-US" u="sng" dirty="0"/>
              <a:t>consistent state</a:t>
            </a:r>
            <a:r>
              <a:rPr lang="en-US" dirty="0"/>
              <a:t> to another.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Transactions can terminate successfully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A12A03"/>
                </a:solidFill>
              </a:rPr>
              <a:t>commit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>
              <a:solidFill>
                <a:srgbClr val="A12A03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/>
              <a:t>Transactions can terminate unsuccessfully </a:t>
            </a:r>
            <a:br>
              <a:rPr lang="en-US" dirty="0"/>
            </a:br>
            <a:r>
              <a:rPr lang="en-US" dirty="0"/>
              <a:t>and be </a:t>
            </a:r>
            <a:r>
              <a:rPr lang="en-US" dirty="0">
                <a:solidFill>
                  <a:srgbClr val="A12A03"/>
                </a:solidFill>
              </a:rPr>
              <a:t>aborted.</a:t>
            </a:r>
          </a:p>
          <a:p>
            <a:pPr lvl="4">
              <a:lnSpc>
                <a:spcPct val="90000"/>
              </a:lnSpc>
              <a:defRPr/>
            </a:pPr>
            <a:endParaRPr lang="en-US" dirty="0">
              <a:solidFill>
                <a:srgbClr val="A12A03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Aborted transactions must be </a:t>
            </a:r>
            <a:r>
              <a:rPr lang="en-US" dirty="0">
                <a:solidFill>
                  <a:srgbClr val="A12A03"/>
                </a:solidFill>
              </a:rPr>
              <a:t>rolled back </a:t>
            </a:r>
            <a:r>
              <a:rPr lang="en-US" dirty="0"/>
              <a:t>(undone) if they changed the database.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Committed transactions cannot be rolled 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57C7-FBA8-F18D-DC70-9F52EF97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70B9C-E7BE-E3D0-7177-0DABAF7F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tomicity</a:t>
            </a:r>
          </a:p>
          <a:p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onsistency</a:t>
            </a:r>
          </a:p>
          <a:p>
            <a:r>
              <a:rPr lang="en-US" dirty="0">
                <a:solidFill>
                  <a:srgbClr val="C00000"/>
                </a:solidFill>
              </a:rPr>
              <a:t>I</a:t>
            </a:r>
            <a:r>
              <a:rPr lang="en-US" dirty="0"/>
              <a:t>solation</a:t>
            </a:r>
          </a:p>
          <a:p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urability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C1D07-EF53-1B07-E799-5B4CDD15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85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Transactions: Atomicity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set of database update operations </a:t>
            </a:r>
            <a:br>
              <a:rPr lang="en-US" dirty="0"/>
            </a:br>
            <a:r>
              <a:rPr lang="en-US" dirty="0"/>
              <a:t>are </a:t>
            </a:r>
            <a:r>
              <a:rPr lang="en-US" u="sng" dirty="0"/>
              <a:t>all</a:t>
            </a:r>
            <a:r>
              <a:rPr lang="en-US" dirty="0"/>
              <a:t> carried out, or </a:t>
            </a:r>
            <a:r>
              <a:rPr lang="en-US" u="sng" dirty="0"/>
              <a:t>none</a:t>
            </a:r>
            <a:r>
              <a:rPr lang="en-US" dirty="0"/>
              <a:t> are.</a:t>
            </a:r>
          </a:p>
          <a:p>
            <a:pPr lvl="1"/>
            <a:r>
              <a:rPr lang="en-US" dirty="0"/>
              <a:t>Guarantee that multiple operations that alter tables can be treated as </a:t>
            </a:r>
            <a:r>
              <a:rPr lang="en-US" u="sng" dirty="0"/>
              <a:t>one indivisible unit of work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 DBMS must </a:t>
            </a:r>
            <a:r>
              <a:rPr lang="en-US" dirty="0">
                <a:solidFill>
                  <a:srgbClr val="A12A03"/>
                </a:solidFill>
              </a:rPr>
              <a:t>roll back </a:t>
            </a:r>
            <a:r>
              <a:rPr lang="en-US" dirty="0"/>
              <a:t>a</a:t>
            </a:r>
            <a:r>
              <a:rPr lang="en-US" dirty="0">
                <a:solidFill>
                  <a:srgbClr val="A12A03"/>
                </a:solidFill>
              </a:rPr>
              <a:t> </a:t>
            </a:r>
            <a:r>
              <a:rPr lang="en-US" dirty="0"/>
              <a:t>transaction </a:t>
            </a:r>
            <a:br>
              <a:rPr lang="en-US" dirty="0"/>
            </a:br>
            <a:r>
              <a:rPr lang="en-US" dirty="0"/>
              <a:t>if it changed the database but was not able</a:t>
            </a:r>
            <a:br>
              <a:rPr lang="en-US" dirty="0"/>
            </a:br>
            <a:r>
              <a:rPr lang="en-US" dirty="0"/>
              <a:t>to complete successfully.</a:t>
            </a:r>
          </a:p>
          <a:p>
            <a:pPr lvl="4"/>
            <a:endParaRPr lang="en-US" dirty="0"/>
          </a:p>
          <a:p>
            <a:r>
              <a:rPr lang="en-US" dirty="0"/>
              <a:t>The rollback process uses the database server’s log of the transaction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8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Triggers and events</a:t>
            </a:r>
          </a:p>
          <a:p>
            <a:r>
              <a:rPr lang="en-US" dirty="0"/>
              <a:t>Object-relational mapping</a:t>
            </a:r>
          </a:p>
          <a:p>
            <a:r>
              <a:rPr lang="en-US" dirty="0"/>
              <a:t>Transactions</a:t>
            </a:r>
          </a:p>
          <a:p>
            <a:r>
              <a:rPr lang="en-US" dirty="0"/>
              <a:t>ACID properties</a:t>
            </a:r>
          </a:p>
          <a:p>
            <a:pPr lvl="4"/>
            <a:endParaRPr lang="en-US" i="1" dirty="0"/>
          </a:p>
          <a:p>
            <a:r>
              <a:rPr lang="en-US" i="1" dirty="0"/>
              <a:t>Break</a:t>
            </a:r>
          </a:p>
          <a:p>
            <a:pPr lvl="4"/>
            <a:endParaRPr lang="en-US" i="1" dirty="0"/>
          </a:p>
          <a:p>
            <a:r>
              <a:rPr lang="en-US" dirty="0"/>
              <a:t>Concurrency and locking</a:t>
            </a:r>
          </a:p>
          <a:p>
            <a:r>
              <a:rPr lang="en-US" dirty="0"/>
              <a:t>Data loss and recovery</a:t>
            </a:r>
          </a:p>
          <a:p>
            <a:r>
              <a:rPr lang="en-US" dirty="0"/>
              <a:t>Reliability and RAID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9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265" cy="655637"/>
          </a:xfrm>
        </p:spPr>
        <p:txBody>
          <a:bodyPr/>
          <a:lstStyle/>
          <a:p>
            <a:r>
              <a:rPr lang="en-US" dirty="0"/>
              <a:t>ACID Properties of Transactions: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u="sng" dirty="0"/>
              <a:t>Applications</a:t>
            </a:r>
            <a:r>
              <a:rPr lang="en-US" dirty="0"/>
              <a:t> are responsible for ensuring that each transaction, if executed </a:t>
            </a:r>
            <a:r>
              <a:rPr lang="en-US" u="sng" dirty="0"/>
              <a:t>individually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leaves the database in a </a:t>
            </a:r>
            <a:r>
              <a:rPr lang="en-US" u="sng" dirty="0"/>
              <a:t>consistent state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 inconsistency: During a transfer of $100 from Account A to Account B, subtract $100 from Account A but fail to add $100 to Account B.</a:t>
            </a:r>
          </a:p>
          <a:p>
            <a:pPr lvl="4"/>
            <a:endParaRPr lang="en-US" dirty="0"/>
          </a:p>
          <a:p>
            <a:r>
              <a:rPr lang="en-US" dirty="0"/>
              <a:t>The DBMS’s </a:t>
            </a:r>
            <a:r>
              <a:rPr lang="en-US" dirty="0">
                <a:solidFill>
                  <a:srgbClr val="C00000"/>
                </a:solidFill>
              </a:rPr>
              <a:t>concurrency control subsystem </a:t>
            </a:r>
            <a:r>
              <a:rPr lang="en-US" dirty="0"/>
              <a:t>ensures this for </a:t>
            </a:r>
            <a:r>
              <a:rPr lang="en-US" u="sng" dirty="0"/>
              <a:t>multiple</a:t>
            </a:r>
            <a:r>
              <a:rPr lang="en-US" dirty="0"/>
              <a:t> transactions.</a:t>
            </a:r>
          </a:p>
          <a:p>
            <a:pPr lvl="1"/>
            <a:r>
              <a:rPr lang="en-US" dirty="0"/>
              <a:t>Multiple users can be updating the database 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0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Transactions: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transactions execute simultaneously, </a:t>
            </a:r>
            <a:br>
              <a:rPr lang="en-US" dirty="0"/>
            </a:br>
            <a:r>
              <a:rPr lang="en-US" dirty="0"/>
              <a:t>the DBMS ensures that the final effect is </a:t>
            </a:r>
            <a:br>
              <a:rPr lang="en-US" dirty="0"/>
            </a:br>
            <a:r>
              <a:rPr lang="en-US" dirty="0"/>
              <a:t>as if the transactions were executed serially (i.e., in isolation).</a:t>
            </a:r>
          </a:p>
          <a:p>
            <a:pPr lvl="4"/>
            <a:endParaRPr lang="en-US" dirty="0"/>
          </a:p>
          <a:p>
            <a:r>
              <a:rPr lang="en-US" dirty="0"/>
              <a:t>Interleaved transactions should not interfere, nor present intermediate results to one another, before having reached a committed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5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 of Transactions: Durability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effect of any </a:t>
            </a:r>
            <a:r>
              <a:rPr lang="en-US" u="sng" dirty="0"/>
              <a:t>committed</a:t>
            </a:r>
            <a:r>
              <a:rPr lang="en-US" dirty="0"/>
              <a:t> transaction </a:t>
            </a:r>
            <a:br>
              <a:rPr lang="en-US" dirty="0"/>
            </a:br>
            <a:r>
              <a:rPr lang="en-US" dirty="0"/>
              <a:t>is recorded in the database.</a:t>
            </a:r>
          </a:p>
          <a:p>
            <a:pPr lvl="1"/>
            <a:r>
              <a:rPr lang="en-US" dirty="0"/>
              <a:t>Even if the system crashes before all its writes </a:t>
            </a:r>
            <a:br>
              <a:rPr lang="en-US" dirty="0"/>
            </a:br>
            <a:r>
              <a:rPr lang="en-US" dirty="0"/>
              <a:t>are made to the database.</a:t>
            </a:r>
          </a:p>
          <a:p>
            <a:pPr lvl="5"/>
            <a:endParaRPr lang="en-US" dirty="0"/>
          </a:p>
          <a:p>
            <a:r>
              <a:rPr lang="en-US" dirty="0"/>
              <a:t>The DBMS’s </a:t>
            </a:r>
            <a:r>
              <a:rPr lang="en-US" dirty="0">
                <a:solidFill>
                  <a:srgbClr val="A12A03"/>
                </a:solidFill>
              </a:rPr>
              <a:t>recovery subsystem </a:t>
            </a:r>
            <a:r>
              <a:rPr lang="en-US" dirty="0"/>
              <a:t>guarantees durability.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4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Support in MySQL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13746"/>
          </a:xfrm>
        </p:spPr>
        <p:txBody>
          <a:bodyPr/>
          <a:lstStyle/>
          <a:p>
            <a:r>
              <a:rPr lang="en-US" dirty="0"/>
              <a:t>MySQL is normally in </a:t>
            </a:r>
            <a:r>
              <a:rPr lang="en-US" dirty="0">
                <a:solidFill>
                  <a:srgbClr val="B23C00"/>
                </a:solidFill>
              </a:rPr>
              <a:t>auto-commit </a:t>
            </a:r>
            <a:r>
              <a:rPr lang="en-US" dirty="0"/>
              <a:t>mode.</a:t>
            </a:r>
          </a:p>
          <a:p>
            <a:pPr lvl="1"/>
            <a:r>
              <a:rPr lang="en-US" dirty="0"/>
              <a:t>Each statement is committed </a:t>
            </a:r>
            <a:br>
              <a:rPr lang="en-US" dirty="0"/>
            </a:br>
            <a:r>
              <a:rPr lang="en-US" dirty="0"/>
              <a:t>as soon as it has executed.</a:t>
            </a:r>
          </a:p>
          <a:p>
            <a:pPr lvl="1"/>
            <a:r>
              <a:rPr lang="en-US" dirty="0"/>
              <a:t>Each statement is its own transaction.</a:t>
            </a:r>
          </a:p>
          <a:p>
            <a:pPr lvl="4"/>
            <a:endParaRPr lang="en-US" dirty="0"/>
          </a:p>
          <a:p>
            <a:r>
              <a:rPr lang="en-US" dirty="0"/>
              <a:t>MySQL Connector/Python turns auto-commit </a:t>
            </a:r>
            <a:r>
              <a:rPr lang="en-US" u="sng" dirty="0"/>
              <a:t>off</a:t>
            </a:r>
            <a:r>
              <a:rPr lang="en-US" dirty="0"/>
              <a:t> by default.</a:t>
            </a:r>
          </a:p>
          <a:p>
            <a:pPr lvl="1"/>
            <a:r>
              <a:rPr lang="en-US" dirty="0"/>
              <a:t>Use the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autocommit</a:t>
            </a:r>
            <a:r>
              <a:rPr lang="en-US" dirty="0"/>
              <a:t> keyword to turn it on or off.</a:t>
            </a:r>
          </a:p>
          <a:p>
            <a:pPr lvl="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24146-5635-50CB-751B-593246DCFE58}"/>
              </a:ext>
            </a:extLst>
          </p:cNvPr>
          <p:cNvSpPr txBox="1"/>
          <p:nvPr/>
        </p:nvSpPr>
        <p:spPr>
          <a:xfrm>
            <a:off x="1342590" y="4753082"/>
            <a:ext cx="64588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 =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MySQLConnection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autocommit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=True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69380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0EE1-CB76-841D-77B8-04133137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Support in MySQL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9933-CFB0-2A63-88D0-0CEF2CC0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/>
              <a:t>To perform an explicit transaction, turn off </a:t>
            </a:r>
            <a:br>
              <a:rPr lang="en-US" dirty="0"/>
            </a:br>
            <a:r>
              <a:rPr lang="en-US" dirty="0"/>
              <a:t>auto-commit with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START TRANSACTION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After performing operations that are part of </a:t>
            </a:r>
            <a:br>
              <a:rPr lang="en-US" dirty="0"/>
            </a:br>
            <a:r>
              <a:rPr lang="en-US" dirty="0"/>
              <a:t>the transaction,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 ROLLBACK</a:t>
            </a:r>
            <a:r>
              <a:rPr lang="en-US" dirty="0"/>
              <a:t> or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COMMIT</a:t>
            </a:r>
            <a:r>
              <a:rPr lang="en-US" dirty="0"/>
              <a:t> the transaction.</a:t>
            </a:r>
          </a:p>
          <a:p>
            <a:pPr lvl="4"/>
            <a:endParaRPr lang="en-US" dirty="0"/>
          </a:p>
          <a:p>
            <a:r>
              <a:rPr lang="en-US" dirty="0"/>
              <a:t>Examples: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E284-FE03-DC93-EE66-16EA5E4B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35392-2E5D-43A1-5A75-07FAFABC7C41}"/>
              </a:ext>
            </a:extLst>
          </p:cNvPr>
          <p:cNvSpPr txBox="1"/>
          <p:nvPr/>
        </p:nvSpPr>
        <p:spPr>
          <a:xfrm>
            <a:off x="2926098" y="4160512"/>
            <a:ext cx="296946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Transactions-</a:t>
            </a:r>
            <a:r>
              <a:rPr lang="en-US" dirty="0" err="1">
                <a:solidFill>
                  <a:srgbClr val="FFFF00"/>
                </a:solidFill>
              </a:rPr>
              <a:t>commands.ipynb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4EA15-8B4A-F26A-18AE-451206EF1DD8}"/>
              </a:ext>
            </a:extLst>
          </p:cNvPr>
          <p:cNvSpPr txBox="1"/>
          <p:nvPr/>
        </p:nvSpPr>
        <p:spPr>
          <a:xfrm>
            <a:off x="2926098" y="4571217"/>
            <a:ext cx="275306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Transactions-</a:t>
            </a:r>
            <a:r>
              <a:rPr lang="en-US" dirty="0" err="1">
                <a:solidFill>
                  <a:srgbClr val="FFFF00"/>
                </a:solidFill>
              </a:rPr>
              <a:t>methods.ipynb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38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5996D-B03D-BBEE-9DDA-4DD5D6B0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0D28-4494-3CBD-6330-8B058E46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092A7-829E-CF86-77E6-88BEEB1E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2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6838"/>
            <a:ext cx="8229600" cy="460245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B23C00"/>
                </a:solidFill>
              </a:rPr>
              <a:t>Concurrency control </a:t>
            </a:r>
            <a:r>
              <a:rPr lang="en-US" dirty="0"/>
              <a:t>is needed when transactions are permitted to execute simultaneously, if at least one is an update.</a:t>
            </a:r>
          </a:p>
          <a:p>
            <a:pPr lvl="4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Potential problems due to a lack of </a:t>
            </a:r>
            <a:br>
              <a:rPr lang="en-US" dirty="0"/>
            </a:br>
            <a:r>
              <a:rPr lang="en-US" dirty="0"/>
              <a:t>concurrency control: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Lost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Uncommitted update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Inconsistent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Problems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9781284079050_CH09_FIG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629798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Update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642" y="4983463"/>
            <a:ext cx="23102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Jack’s update is lost.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2B232-B6D6-1B6A-15F9-F5100AF8B835}"/>
              </a:ext>
            </a:extLst>
          </p:cNvPr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374614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6" descr="9781284079050_CH09_FIG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74" y="1377925"/>
            <a:ext cx="60166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Uncommitted Update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6095" y="5349219"/>
            <a:ext cx="2382383" cy="58477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rollback invalidates </a:t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>
                <a:solidFill>
                  <a:srgbClr val="0033CC"/>
                </a:solidFill>
              </a:rPr>
              <a:t>data used by the other.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9A04D-8795-0D74-175B-081146786C86}"/>
              </a:ext>
            </a:extLst>
          </p:cNvPr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25371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6" descr="9781284079050_CH09_FIG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1340140"/>
            <a:ext cx="5303462" cy="472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Analysis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84" y="3429000"/>
            <a:ext cx="2343398" cy="1692771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Transaction SUMBAL</a:t>
            </a:r>
          </a:p>
          <a:p>
            <a:r>
              <a:rPr lang="en-US" dirty="0">
                <a:solidFill>
                  <a:srgbClr val="0033CC"/>
                </a:solidFill>
              </a:rPr>
              <a:t>reads several values</a:t>
            </a:r>
          </a:p>
          <a:p>
            <a:r>
              <a:rPr lang="en-US" dirty="0">
                <a:solidFill>
                  <a:srgbClr val="0033CC"/>
                </a:solidFill>
              </a:rPr>
              <a:t>to sum them.</a:t>
            </a:r>
          </a:p>
          <a:p>
            <a:r>
              <a:rPr lang="en-US" sz="800" dirty="0">
                <a:solidFill>
                  <a:srgbClr val="0033CC"/>
                </a:solidFill>
              </a:rPr>
              <a:t> </a:t>
            </a:r>
          </a:p>
          <a:p>
            <a:r>
              <a:rPr lang="en-US" dirty="0">
                <a:solidFill>
                  <a:srgbClr val="0033CC"/>
                </a:solidFill>
              </a:rPr>
              <a:t>But meanwhile,</a:t>
            </a:r>
          </a:p>
          <a:p>
            <a:r>
              <a:rPr lang="en-US" dirty="0">
                <a:solidFill>
                  <a:srgbClr val="0033CC"/>
                </a:solidFill>
              </a:rPr>
              <a:t>transaction TRANSFER</a:t>
            </a:r>
          </a:p>
          <a:p>
            <a:r>
              <a:rPr lang="en-US" dirty="0">
                <a:solidFill>
                  <a:srgbClr val="0033CC"/>
                </a:solidFill>
              </a:rPr>
              <a:t>updates those values.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DAB46-976A-563E-17CF-68ABAE6B8D98}"/>
              </a:ext>
            </a:extLst>
          </p:cNvPr>
          <p:cNvSpPr txBox="1"/>
          <p:nvPr/>
        </p:nvSpPr>
        <p:spPr>
          <a:xfrm>
            <a:off x="1045636" y="5532097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A7DB2-711C-AA18-544C-955549DB2115}"/>
              </a:ext>
            </a:extLst>
          </p:cNvPr>
          <p:cNvSpPr txBox="1"/>
          <p:nvPr/>
        </p:nvSpPr>
        <p:spPr>
          <a:xfrm>
            <a:off x="681476" y="1340140"/>
            <a:ext cx="2077813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SUMBAL</a:t>
            </a:r>
          </a:p>
          <a:p>
            <a:r>
              <a:rPr lang="en-US" dirty="0"/>
              <a:t>Compute the sum</a:t>
            </a:r>
          </a:p>
          <a:p>
            <a:r>
              <a:rPr lang="en-US" dirty="0"/>
              <a:t>of all three balances.</a:t>
            </a:r>
          </a:p>
          <a:p>
            <a:endParaRPr lang="en-US" sz="800" dirty="0"/>
          </a:p>
          <a:p>
            <a:r>
              <a:rPr lang="en-US" b="1" dirty="0"/>
              <a:t>TRANSFER</a:t>
            </a:r>
          </a:p>
          <a:p>
            <a:r>
              <a:rPr lang="en-US" dirty="0"/>
              <a:t>Move $1000 from</a:t>
            </a:r>
          </a:p>
          <a:p>
            <a:r>
              <a:rPr lang="en-US" dirty="0"/>
              <a:t>BAL_A to BAL_C.</a:t>
            </a:r>
          </a:p>
        </p:txBody>
      </p:sp>
    </p:spTree>
    <p:extLst>
      <p:ext uri="{BB962C8B-B14F-4D97-AF65-F5344CB8AC3E}">
        <p14:creationId xmlns:p14="http://schemas.microsoft.com/office/powerpoint/2010/main" val="39767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3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October 21, 11:30 – closing time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</a:t>
            </a:r>
            <a:r>
              <a:rPr lang="en-US" u="sng" dirty="0"/>
              <a:t>fully restored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Non-Repeatable Read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transaction reads an item.</a:t>
            </a:r>
          </a:p>
          <a:p>
            <a:pPr lvl="5"/>
            <a:endParaRPr lang="en-US" dirty="0"/>
          </a:p>
          <a:p>
            <a:r>
              <a:rPr lang="en-US" dirty="0"/>
              <a:t>The second transaction writes </a:t>
            </a:r>
            <a:br>
              <a:rPr lang="en-US" dirty="0"/>
            </a:br>
            <a:r>
              <a:rPr lang="en-US" dirty="0"/>
              <a:t>a new value for the item.</a:t>
            </a:r>
          </a:p>
          <a:p>
            <a:pPr lvl="5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first transaction rereads the item </a:t>
            </a:r>
            <a:br>
              <a:rPr lang="en-US" sz="2800" dirty="0"/>
            </a:br>
            <a:r>
              <a:rPr lang="en-US" sz="2800" dirty="0"/>
              <a:t>and gets a different value.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Phantom 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transaction T1 reads a set of rows.</a:t>
            </a:r>
          </a:p>
          <a:p>
            <a:pPr lvl="5"/>
            <a:endParaRPr lang="en-US" dirty="0"/>
          </a:p>
          <a:p>
            <a:r>
              <a:rPr lang="en-US" dirty="0"/>
              <a:t>The transaction T2 inserts a row.</a:t>
            </a:r>
          </a:p>
          <a:p>
            <a:pPr lvl="5"/>
            <a:endParaRPr lang="en-US" dirty="0"/>
          </a:p>
          <a:p>
            <a:pPr marL="469900" lvl="1" indent="-469900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The transaction T1 reads the rows again </a:t>
            </a:r>
            <a:br>
              <a:rPr lang="en-US" sz="2800" dirty="0"/>
            </a:br>
            <a:r>
              <a:rPr lang="en-US" sz="2800" dirty="0"/>
              <a:t>and sees the new row.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5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Conflicts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two transactions are </a:t>
            </a:r>
            <a:r>
              <a:rPr lang="en-US" u="sng" dirty="0"/>
              <a:t>only reading</a:t>
            </a:r>
            <a:r>
              <a:rPr lang="en-US" dirty="0"/>
              <a:t> data items, they do </a:t>
            </a:r>
            <a:r>
              <a:rPr lang="en-US" u="sng" dirty="0"/>
              <a:t>not</a:t>
            </a:r>
            <a:r>
              <a:rPr lang="en-US" dirty="0"/>
              <a:t> conflict, and execution </a:t>
            </a:r>
            <a:r>
              <a:rPr lang="en-US" u="sng" dirty="0"/>
              <a:t>order is not important</a:t>
            </a:r>
            <a:r>
              <a:rPr lang="en-US" dirty="0"/>
              <a:t>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two transactions operate on completely </a:t>
            </a:r>
            <a:r>
              <a:rPr lang="en-US" u="sng" dirty="0"/>
              <a:t>separate</a:t>
            </a:r>
            <a:r>
              <a:rPr lang="en-US" dirty="0"/>
              <a:t> data items, they do </a:t>
            </a:r>
            <a:r>
              <a:rPr lang="en-US" u="sng" dirty="0"/>
              <a:t>not</a:t>
            </a:r>
            <a:r>
              <a:rPr lang="en-US" dirty="0"/>
              <a:t> conflict, </a:t>
            </a:r>
            <a:br>
              <a:rPr lang="en-US" dirty="0"/>
            </a:br>
            <a:r>
              <a:rPr lang="en-US" dirty="0"/>
              <a:t>and execution </a:t>
            </a:r>
            <a:r>
              <a:rPr lang="en-US" u="sng" dirty="0"/>
              <a:t>order is not important</a:t>
            </a:r>
            <a:r>
              <a:rPr lang="en-US" dirty="0"/>
              <a:t>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If one transaction writes to a data item and another transaction either reads or writes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u="sng" dirty="0"/>
              <a:t>same</a:t>
            </a:r>
            <a:r>
              <a:rPr lang="en-US" dirty="0"/>
              <a:t> data item, then execution </a:t>
            </a:r>
            <a:br>
              <a:rPr lang="en-US" dirty="0"/>
            </a:br>
            <a:r>
              <a:rPr lang="en-US" u="sng" dirty="0"/>
              <a:t>order </a:t>
            </a:r>
            <a:r>
              <a:rPr lang="en-US" b="1" u="sng" dirty="0"/>
              <a:t>is</a:t>
            </a:r>
            <a:r>
              <a:rPr lang="en-US" u="sng" dirty="0"/>
              <a:t> important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Conflicts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Therefore, two operations </a:t>
            </a:r>
            <a:r>
              <a:rPr lang="en-US" u="sng" dirty="0"/>
              <a:t>conflict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only if </a:t>
            </a:r>
            <a:r>
              <a:rPr lang="en-US" u="sng" dirty="0"/>
              <a:t>all</a:t>
            </a:r>
            <a:r>
              <a:rPr lang="en-US" dirty="0"/>
              <a:t> of these are true: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They belong to different transactions.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They access the same data item.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At least one of them writes to the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42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A transaction can ask the DBMS to place </a:t>
            </a:r>
            <a:br>
              <a:rPr lang="en-US" altLang="en-US" dirty="0"/>
            </a:br>
            <a:r>
              <a:rPr lang="en-US" altLang="en-US" u="sng" dirty="0"/>
              <a:t>locks</a:t>
            </a:r>
            <a:r>
              <a:rPr lang="en-US" altLang="en-US" dirty="0"/>
              <a:t> on database objects to prevent another transaction from modifying the objects.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Locking and unlocking can be made </a:t>
            </a:r>
            <a:r>
              <a:rPr lang="en-US" altLang="en-US" u="sng" dirty="0"/>
              <a:t>implicitly</a:t>
            </a:r>
            <a:r>
              <a:rPr lang="en-US" altLang="en-US" dirty="0"/>
              <a:t> by the DBMS when a transaction begins and commits, respectively.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/>
              <a:t>The transaction manager interacts with the </a:t>
            </a:r>
            <a:br>
              <a:rPr lang="en-US" altLang="en-US" dirty="0"/>
            </a:br>
            <a:r>
              <a:rPr lang="en-US" altLang="en-US" dirty="0">
                <a:solidFill>
                  <a:srgbClr val="C00000"/>
                </a:solidFill>
              </a:rPr>
              <a:t>lock manager</a:t>
            </a:r>
            <a:r>
              <a:rPr lang="en-US" altLang="en-US" dirty="0"/>
              <a:t>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>
              <a:lnSpc>
                <a:spcPct val="80000"/>
              </a:lnSpc>
              <a:defRPr/>
            </a:pPr>
            <a:r>
              <a:rPr lang="en-US" altLang="en-US" dirty="0"/>
              <a:t>Explicit locking: SQL </a:t>
            </a:r>
            <a:r>
              <a:rPr lang="en-US" alt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 TABLES</a:t>
            </a:r>
            <a:r>
              <a:rPr lang="en-US" altLang="en-US" dirty="0"/>
              <a:t> and </a:t>
            </a:r>
            <a:br>
              <a:rPr lang="en-US" altLang="en-US" dirty="0"/>
            </a:br>
            <a:r>
              <a:rPr lang="en-US" alt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UNLOCK TABLES</a:t>
            </a:r>
            <a:r>
              <a:rPr lang="en-US" altLang="en-US" dirty="0"/>
              <a:t> commands.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63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D2A3-12DF-713F-FB8B-C8B0EAE7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5B6C-5A70-65A7-A579-083181EB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Transactions may be made to </a:t>
            </a:r>
            <a:r>
              <a:rPr lang="en-US" altLang="en-US" u="sng" dirty="0">
                <a:ea typeface="ＭＳ Ｐゴシック" pitchFamily="34" charset="-128"/>
              </a:rPr>
              <a:t>wait</a:t>
            </a:r>
            <a:r>
              <a:rPr lang="en-US" altLang="en-US" dirty="0">
                <a:ea typeface="ＭＳ Ｐゴシック" pitchFamily="34" charset="-128"/>
              </a:rPr>
              <a:t> 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until locks are released before their </a:t>
            </a:r>
            <a:br>
              <a:rPr lang="en-US" altLang="en-US" dirty="0">
                <a:ea typeface="ＭＳ Ｐゴシック" pitchFamily="34" charset="-128"/>
              </a:rPr>
            </a:br>
            <a:r>
              <a:rPr lang="en-US" altLang="en-US" dirty="0">
                <a:ea typeface="ＭＳ Ｐゴシック" pitchFamily="34" charset="-128"/>
              </a:rPr>
              <a:t>lock requests can be granted.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Objects of various sizes (database, table, page, record, data item) can be locked.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dirty="0">
                <a:ea typeface="ＭＳ Ｐゴシック" pitchFamily="34" charset="-128"/>
              </a:rPr>
              <a:t>Size determines the </a:t>
            </a:r>
            <a:r>
              <a:rPr lang="en-US" altLang="en-US" u="sng" dirty="0"/>
              <a:t>granularity</a:t>
            </a:r>
            <a:r>
              <a:rPr lang="en-US" altLang="en-US" dirty="0"/>
              <a:t> </a:t>
            </a:r>
            <a:r>
              <a:rPr lang="en-US" altLang="en-US" dirty="0">
                <a:ea typeface="ＭＳ Ｐゴシック" pitchFamily="34" charset="-128"/>
              </a:rPr>
              <a:t>of the lock.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C03F5-FE8B-7EFB-FA9D-D517EA4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67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and Exclusive 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transaction must </a:t>
            </a:r>
            <a:r>
              <a:rPr lang="en-US" u="sng" dirty="0"/>
              <a:t>acquire a lock</a:t>
            </a:r>
            <a:r>
              <a:rPr lang="en-US" dirty="0"/>
              <a:t> on any item </a:t>
            </a:r>
            <a:br>
              <a:rPr lang="en-US" dirty="0"/>
            </a:br>
            <a:r>
              <a:rPr lang="en-US" dirty="0"/>
              <a:t>that it needs to read or write.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A12A03"/>
                </a:solidFill>
              </a:rPr>
              <a:t>Shared lock</a:t>
            </a:r>
          </a:p>
          <a:p>
            <a:pPr lvl="1"/>
            <a:r>
              <a:rPr lang="en-US" u="sng" dirty="0"/>
              <a:t>Multiple transactions</a:t>
            </a:r>
            <a:r>
              <a:rPr lang="en-US" dirty="0"/>
              <a:t> can </a:t>
            </a:r>
            <a:r>
              <a:rPr lang="en-US" u="sng" dirty="0"/>
              <a:t>read but not update</a:t>
            </a:r>
            <a:r>
              <a:rPr lang="en-US" dirty="0"/>
              <a:t> the item, if no other transaction has an exclusive lock on the item.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A12A03"/>
                </a:solidFill>
              </a:rPr>
              <a:t>Exclusive lock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single transaction</a:t>
            </a:r>
            <a:r>
              <a:rPr lang="en-US" dirty="0"/>
              <a:t> can </a:t>
            </a:r>
            <a:r>
              <a:rPr lang="en-US" u="sng" dirty="0"/>
              <a:t>both read and update</a:t>
            </a:r>
            <a:r>
              <a:rPr lang="en-US" dirty="0"/>
              <a:t> the item, if no other transaction has a shared or exclusive lock on the item.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21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3" descr="9781284079050_CH09_FIGF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08" y="1691659"/>
            <a:ext cx="5029145" cy="197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7E5745-107F-FC5A-CA20-DBDFC000BCF0}"/>
              </a:ext>
            </a:extLst>
          </p:cNvPr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1639061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Two transactions are each waiting for locks </a:t>
            </a:r>
            <a:br>
              <a:rPr lang="en-US" dirty="0"/>
            </a:br>
            <a:r>
              <a:rPr lang="en-US" dirty="0"/>
              <a:t>held by the other to be released.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9781284079050_CH09_FIGF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81" y="2423171"/>
            <a:ext cx="4775672" cy="34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3998B-CE74-1037-99DE-2A9633FA9BCF}"/>
              </a:ext>
            </a:extLst>
          </p:cNvPr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686416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Guarantees serializability.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Every transaction acquires </a:t>
            </a:r>
            <a:r>
              <a:rPr lang="en-US" u="sng" dirty="0"/>
              <a:t>all its locks</a:t>
            </a:r>
            <a:r>
              <a:rPr lang="en-US" dirty="0"/>
              <a:t> before releasing any, but not necessarily all at once.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A transaction has two phases:</a:t>
            </a:r>
          </a:p>
          <a:p>
            <a:pPr lvl="4">
              <a:lnSpc>
                <a:spcPct val="80000"/>
              </a:lnSpc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Growing phase: The transaction obtains locks.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Shrinking phase: The transaction releases locks.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Once it enters its shrinking phase, a transaction cannot obtain a new 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795292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1" descr="9781284079050_CH09_FIG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965976"/>
            <a:ext cx="6297984" cy="356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D84F6-5428-F26E-1CC9-6D3A9C105200}"/>
              </a:ext>
            </a:extLst>
          </p:cNvPr>
          <p:cNvSpPr txBox="1"/>
          <p:nvPr/>
        </p:nvSpPr>
        <p:spPr>
          <a:xfrm>
            <a:off x="1621642" y="5619960"/>
            <a:ext cx="231028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Jack’s update is lost.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60189-3319-4849-EAF0-7C3E5A7CD194}"/>
              </a:ext>
            </a:extLst>
          </p:cNvPr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1614373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Locking Protocol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After application of two-phase locking: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5" descr="9781284079050_CH09_FIGF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74" y="1893541"/>
            <a:ext cx="6209954" cy="427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1596BD-FEDE-BB54-0E65-EEC3A7886A44}"/>
              </a:ext>
            </a:extLst>
          </p:cNvPr>
          <p:cNvSpPr txBox="1"/>
          <p:nvPr/>
        </p:nvSpPr>
        <p:spPr>
          <a:xfrm>
            <a:off x="6239239" y="6172170"/>
            <a:ext cx="180744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Databases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Ricardo &amp;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2355045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AKA </a:t>
            </a:r>
            <a:r>
              <a:rPr lang="en-US" dirty="0">
                <a:solidFill>
                  <a:srgbClr val="A12A03"/>
                </a:solidFill>
              </a:rPr>
              <a:t>validation techniques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Assume that conflicts will be rare.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Transactions proceed as if there were no concurrency problems.</a:t>
            </a:r>
          </a:p>
          <a:p>
            <a:pPr lvl="5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Before a transaction commits, perform a check to determine whether a conflict has occurred.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If there is a conflict, must roll back the transaction.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Assume rollback will be rare.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Rollback is the price to be paid for eliminating locks.</a:t>
            </a:r>
          </a:p>
          <a:p>
            <a:pPr lvl="5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Allow more concurrency, since no locking.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4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types of failures can affect database processing:</a:t>
            </a:r>
          </a:p>
          <a:p>
            <a:pPr lvl="4"/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Natural physical disasters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Sabotage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Carelessness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Disk malfunctions that result in loss of stored data.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System crashes due to hardware malfunctions that result in loss of main and cache memory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System software errors that result in abnormal termination or damage to the DBMS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Application software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81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Effects of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Loss of main memory, </a:t>
            </a:r>
            <a:br>
              <a:rPr lang="en-US" dirty="0"/>
            </a:br>
            <a:r>
              <a:rPr lang="en-US" dirty="0"/>
              <a:t>including database buffers.</a:t>
            </a:r>
          </a:p>
          <a:p>
            <a:pPr eaLnBrk="1" hangingPunct="1">
              <a:defRPr/>
            </a:pPr>
            <a:r>
              <a:rPr lang="en-US" dirty="0"/>
              <a:t>Loss of the disk copy of the database.</a:t>
            </a:r>
          </a:p>
          <a:p>
            <a:pPr eaLnBrk="1" hangingPunct="1">
              <a:defRPr/>
            </a:pPr>
            <a:r>
              <a:rPr lang="en-US" dirty="0"/>
              <a:t>Failure to write data safely to disk.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The DBMS recovery subsystem uses techniques that minimize these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DBMS subsystem responsible for ensuring atomicity and durability for transactions in the event of failure.</a:t>
            </a:r>
          </a:p>
          <a:p>
            <a:pPr eaLnBrk="1" hangingPunct="1">
              <a:defRPr/>
            </a:pPr>
            <a:r>
              <a:rPr lang="en-US" altLang="en-US" u="sng" dirty="0"/>
              <a:t>Atomicity</a:t>
            </a:r>
            <a:r>
              <a:rPr lang="en-US" altLang="en-US" dirty="0"/>
              <a:t>: Perform all or none of a transaction.</a:t>
            </a:r>
          </a:p>
          <a:p>
            <a:pPr lvl="1">
              <a:defRPr/>
            </a:pPr>
            <a:r>
              <a:rPr lang="en-US" altLang="en-US" dirty="0"/>
              <a:t>All the effects of committed transactions must reach the database, and that the effects of any uncommitted transactions must be undone.</a:t>
            </a:r>
          </a:p>
          <a:p>
            <a:pPr eaLnBrk="1" hangingPunct="1">
              <a:defRPr/>
            </a:pPr>
            <a:r>
              <a:rPr lang="en-US" altLang="en-US" u="sng" dirty="0"/>
              <a:t>Durability</a:t>
            </a:r>
            <a:r>
              <a:rPr lang="en-US" altLang="en-US" dirty="0"/>
              <a:t>: Effects of a committed transaction are permanent.</a:t>
            </a:r>
          </a:p>
          <a:p>
            <a:pPr lvl="1" eaLnBrk="1" hangingPunct="1">
              <a:defRPr/>
            </a:pPr>
            <a:r>
              <a:rPr lang="en-US" altLang="en-US" dirty="0"/>
              <a:t>All effects must survive loss of main memory, loss of disk storage, and failure to write safely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Disk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Do frequent backups.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case of disk failure, the backup can be brought up to date using a log of transactions.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Good practices:</a:t>
            </a:r>
          </a:p>
          <a:p>
            <a:pPr lvl="1">
              <a:defRPr/>
            </a:pPr>
            <a:r>
              <a:rPr lang="en-US" dirty="0"/>
              <a:t>mirrored disks</a:t>
            </a:r>
          </a:p>
          <a:p>
            <a:pPr lvl="1">
              <a:defRPr/>
            </a:pPr>
            <a:r>
              <a:rPr lang="en-US" dirty="0"/>
              <a:t>other RAID storage</a:t>
            </a:r>
          </a:p>
          <a:p>
            <a:pPr lvl="1">
              <a:defRPr/>
            </a:pPr>
            <a:r>
              <a:rPr lang="en-US" dirty="0"/>
              <a:t>remote live backup 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91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to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>
              <a:defRPr/>
            </a:pPr>
            <a:r>
              <a:rPr lang="en-US" dirty="0"/>
              <a:t>Write modified pages first to the local disk </a:t>
            </a:r>
            <a:br>
              <a:rPr lang="en-US" dirty="0"/>
            </a:br>
            <a:r>
              <a:rPr lang="en-US" dirty="0"/>
              <a:t>and then to the mirror or remote disk.</a:t>
            </a:r>
          </a:p>
          <a:p>
            <a:pPr lvl="1">
              <a:defRPr/>
            </a:pPr>
            <a:r>
              <a:rPr lang="en-US" dirty="0"/>
              <a:t>The output is considered done </a:t>
            </a:r>
            <a:br>
              <a:rPr lang="en-US" dirty="0"/>
            </a:br>
            <a:r>
              <a:rPr lang="en-US" dirty="0"/>
              <a:t>after both writes are complete.</a:t>
            </a:r>
          </a:p>
          <a:p>
            <a:pPr lvl="5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a data transfer error is detected, </a:t>
            </a:r>
            <a:br>
              <a:rPr lang="en-US" dirty="0"/>
            </a:br>
            <a:r>
              <a:rPr lang="en-US" dirty="0"/>
              <a:t>examine both copies.</a:t>
            </a:r>
          </a:p>
          <a:p>
            <a:pPr lvl="1">
              <a:defRPr/>
            </a:pPr>
            <a:r>
              <a:rPr lang="en-US" dirty="0"/>
              <a:t>If they are identical, the data is correct.</a:t>
            </a:r>
          </a:p>
          <a:p>
            <a:pPr lvl="1">
              <a:defRPr/>
            </a:pPr>
            <a:r>
              <a:rPr lang="en-US" dirty="0"/>
              <a:t>If one has an error condition, use the other copy to replace the faulty data.</a:t>
            </a:r>
          </a:p>
          <a:p>
            <a:pPr lvl="1">
              <a:defRPr/>
            </a:pPr>
            <a:r>
              <a:rPr lang="en-US" dirty="0"/>
              <a:t>If neither has an error condition but they have different values, undo the writes.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If system failure occurs:</a:t>
            </a:r>
          </a:p>
          <a:p>
            <a:pPr lvl="4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Database buffers are lost.</a:t>
            </a:r>
          </a:p>
          <a:p>
            <a:pPr lvl="1" eaLnBrk="1" hangingPunct="1">
              <a:defRPr/>
            </a:pPr>
            <a:r>
              <a:rPr lang="en-US" dirty="0"/>
              <a:t>Disk copy of the database survives, but it may be incorrect due to partial transactions.</a:t>
            </a:r>
          </a:p>
          <a:p>
            <a:pPr lvl="5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 transaction can commit once its writes are made to the database buffers.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Updates made to buffers are not automatically written to disk, even for committed transactions.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Failure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There may be a delay between a commit and actual disk writing.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the system fails during this delay, we must ensure that these updates reach the disk copy of the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5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01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Contains records of each transaction showing:</a:t>
            </a:r>
          </a:p>
          <a:p>
            <a:pPr lvl="1" eaLnBrk="1" hangingPunct="1">
              <a:defRPr/>
            </a:pPr>
            <a:r>
              <a:rPr lang="en-US" dirty="0"/>
              <a:t>the start of a transaction</a:t>
            </a:r>
          </a:p>
          <a:p>
            <a:pPr lvl="1" eaLnBrk="1" hangingPunct="1">
              <a:defRPr/>
            </a:pPr>
            <a:r>
              <a:rPr lang="en-US" dirty="0"/>
              <a:t>the write operations of a transaction</a:t>
            </a:r>
          </a:p>
          <a:p>
            <a:pPr lvl="1" eaLnBrk="1" hangingPunct="1">
              <a:defRPr/>
            </a:pPr>
            <a:r>
              <a:rPr lang="en-US" dirty="0"/>
              <a:t>the end of a transaction</a:t>
            </a:r>
          </a:p>
          <a:p>
            <a:pPr eaLnBrk="1" hangingPunct="1">
              <a:defRPr/>
            </a:pPr>
            <a:r>
              <a:rPr lang="en-US" dirty="0"/>
              <a:t>If system fails, the log is examined: </a:t>
            </a:r>
          </a:p>
          <a:p>
            <a:pPr lvl="1">
              <a:defRPr/>
            </a:pPr>
            <a:r>
              <a:rPr lang="en-US" dirty="0"/>
              <a:t>what transactions to redo </a:t>
            </a:r>
          </a:p>
          <a:p>
            <a:pPr lvl="1">
              <a:defRPr/>
            </a:pPr>
            <a:r>
              <a:rPr lang="en-US" dirty="0"/>
              <a:t>what transactions to undo</a:t>
            </a:r>
          </a:p>
          <a:p>
            <a:pPr eaLnBrk="1" hangingPunct="1">
              <a:defRPr/>
            </a:pPr>
            <a:r>
              <a:rPr lang="en-US" u="sng" dirty="0"/>
              <a:t>Redo</a:t>
            </a:r>
            <a:r>
              <a:rPr lang="en-US" dirty="0"/>
              <a:t>: Redo writes, </a:t>
            </a:r>
            <a:br>
              <a:rPr lang="en-US" dirty="0"/>
            </a:br>
            <a:r>
              <a:rPr lang="en-US" dirty="0"/>
              <a:t>not re-execute the transaction.</a:t>
            </a:r>
          </a:p>
          <a:p>
            <a:pPr eaLnBrk="1" hangingPunct="1">
              <a:defRPr/>
            </a:pPr>
            <a:r>
              <a:rPr lang="en-US" u="sng" dirty="0"/>
              <a:t>Undo</a:t>
            </a:r>
            <a:r>
              <a:rPr lang="en-US" dirty="0"/>
              <a:t>: Roll back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Update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does all database writes in the log, and it does not write to the database until the transaction is ready to commit.</a:t>
            </a:r>
          </a:p>
          <a:p>
            <a:pPr lvl="4"/>
            <a:endParaRPr lang="en-US" dirty="0"/>
          </a:p>
          <a:p>
            <a:r>
              <a:rPr lang="en-US" dirty="0"/>
              <a:t>The log protects against system failures.</a:t>
            </a:r>
          </a:p>
          <a:p>
            <a:pPr lvl="4"/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Use log records to perform the updates to the database buffers. 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Later, these updated pages will be written to disk.</a:t>
            </a:r>
          </a:p>
          <a:p>
            <a:pPr lvl="5"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If the transaction aborts, ignore the log records.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49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After a failure, we may not know how far back in the log to search for redo of transactions.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Limit log searching by using </a:t>
            </a:r>
            <a:r>
              <a:rPr lang="en-US" dirty="0">
                <a:solidFill>
                  <a:srgbClr val="B23C00"/>
                </a:solidFill>
              </a:rPr>
              <a:t>checkpoints</a:t>
            </a:r>
            <a:r>
              <a:rPr lang="en-US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Scheduled at predetermined intervals.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Checkpoint operations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modified blocks in the database buffers to disk.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a checkpoint record to the log that contains the names of all the transactions that are active at the time of the checkpoint.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Write all log records now in main memory out to disk.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C3CDD-E3C3-460B-BFA6-674E014D1527}"/>
              </a:ext>
            </a:extLst>
          </p:cNvPr>
          <p:cNvSpPr txBox="1"/>
          <p:nvPr/>
        </p:nvSpPr>
        <p:spPr>
          <a:xfrm>
            <a:off x="1211560" y="3063244"/>
            <a:ext cx="67208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Managed internally by the MySQL server.</a:t>
            </a:r>
          </a:p>
          <a:p>
            <a:r>
              <a:rPr lang="en-US" dirty="0">
                <a:solidFill>
                  <a:srgbClr val="0033CC"/>
                </a:solidFill>
              </a:rPr>
              <a:t>See: </a:t>
            </a:r>
            <a:r>
              <a:rPr lang="en-US" dirty="0">
                <a:solidFill>
                  <a:srgbClr val="0033CC"/>
                </a:solidFill>
                <a:hlinkClick r:id="rId2"/>
              </a:rPr>
              <a:t>https://dev.mysql.com/doc/refman/8.0/en/innodb-checkpoints.html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of Disk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7950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Do frequent backups.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case of disk failure, the backup can be brought up to date using a log of transactions.</a:t>
            </a:r>
          </a:p>
          <a:p>
            <a:pPr lvl="4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Good practices:</a:t>
            </a:r>
          </a:p>
          <a:p>
            <a:pPr lvl="1">
              <a:defRPr/>
            </a:pPr>
            <a:r>
              <a:rPr lang="en-US" dirty="0"/>
              <a:t>mirrored disks</a:t>
            </a:r>
          </a:p>
          <a:p>
            <a:pPr lvl="1">
              <a:defRPr/>
            </a:pPr>
            <a:r>
              <a:rPr lang="en-US" dirty="0"/>
              <a:t>RAID storage</a:t>
            </a:r>
          </a:p>
          <a:p>
            <a:pPr lvl="1">
              <a:defRPr/>
            </a:pPr>
            <a:r>
              <a:rPr lang="en-US" dirty="0"/>
              <a:t>remote live backup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C2501-840E-A948-B44B-CD929D71FDD6}"/>
              </a:ext>
            </a:extLst>
          </p:cNvPr>
          <p:cNvSpPr txBox="1"/>
          <p:nvPr/>
        </p:nvSpPr>
        <p:spPr>
          <a:xfrm>
            <a:off x="1038821" y="5349219"/>
            <a:ext cx="706635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How can we minimize data loss from disk failures?</a:t>
            </a:r>
          </a:p>
        </p:txBody>
      </p:sp>
    </p:spTree>
    <p:extLst>
      <p:ext uri="{BB962C8B-B14F-4D97-AF65-F5344CB8AC3E}">
        <p14:creationId xmlns:p14="http://schemas.microsoft.com/office/powerpoint/2010/main" val="1170512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4CD4-7FC6-114D-BC28-B47398242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34DE-38D6-E34B-B7FB-DAD67CE8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</a:t>
            </a:r>
            <a:r>
              <a:rPr lang="en-US" dirty="0"/>
              <a:t>edundant </a:t>
            </a:r>
            <a:r>
              <a:rPr lang="en-US" u="sng" dirty="0"/>
              <a:t>A</a:t>
            </a:r>
            <a:r>
              <a:rPr lang="en-US" dirty="0"/>
              <a:t>rray of </a:t>
            </a:r>
            <a:r>
              <a:rPr lang="en-US" u="sng" dirty="0"/>
              <a:t>I</a:t>
            </a:r>
            <a:r>
              <a:rPr lang="en-US" dirty="0"/>
              <a:t>ndependent </a:t>
            </a:r>
            <a:r>
              <a:rPr lang="en-US" u="sng" dirty="0"/>
              <a:t>D</a:t>
            </a:r>
            <a:r>
              <a:rPr lang="en-US" dirty="0"/>
              <a:t>isks</a:t>
            </a:r>
          </a:p>
          <a:p>
            <a:pPr lvl="1"/>
            <a:r>
              <a:rPr lang="en-US" dirty="0"/>
              <a:t>formerly: Redundant Array of </a:t>
            </a:r>
            <a:r>
              <a:rPr lang="en-US" i="1" dirty="0"/>
              <a:t>Inexpensive</a:t>
            </a:r>
            <a:r>
              <a:rPr lang="en-US" dirty="0"/>
              <a:t> Disks</a:t>
            </a:r>
          </a:p>
          <a:p>
            <a:pPr lvl="5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data storage virtualization</a:t>
            </a:r>
            <a:r>
              <a:rPr lang="en-US" dirty="0"/>
              <a:t> technology.</a:t>
            </a:r>
          </a:p>
          <a:p>
            <a:pPr lvl="4"/>
            <a:endParaRPr lang="en-US" dirty="0"/>
          </a:p>
          <a:p>
            <a:r>
              <a:rPr lang="en-US" dirty="0"/>
              <a:t>Combine multiple physical disk drive components into one or more </a:t>
            </a:r>
            <a:r>
              <a:rPr lang="en-US" u="sng" dirty="0"/>
              <a:t>logical units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Provide </a:t>
            </a:r>
            <a:r>
              <a:rPr lang="en-US" u="sng" dirty="0"/>
              <a:t>data redundancy</a:t>
            </a:r>
            <a:r>
              <a:rPr lang="en-US" dirty="0"/>
              <a:t> or </a:t>
            </a:r>
            <a:br>
              <a:rPr lang="en-US" dirty="0"/>
            </a:br>
            <a:r>
              <a:rPr lang="en-US" u="sng" dirty="0"/>
              <a:t>performance improvement</a:t>
            </a:r>
            <a:r>
              <a:rPr lang="en-US" dirty="0"/>
              <a:t>, or both.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93E80-101B-9D4A-AD40-E6A626CA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9595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C5A9-1197-7B4D-9D3F-FE197B78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43DE-EF54-6D44-B379-D58F61FC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 “RAID” was invented by David Patterson, Garth Gibson, and Randy Katz.</a:t>
            </a:r>
          </a:p>
          <a:p>
            <a:pPr lvl="1"/>
            <a:r>
              <a:rPr lang="en-US" dirty="0"/>
              <a:t>U.C. Berkeley, 1987</a:t>
            </a:r>
          </a:p>
          <a:p>
            <a:pPr lvl="5"/>
            <a:endParaRPr lang="en-US" dirty="0"/>
          </a:p>
          <a:p>
            <a:r>
              <a:rPr lang="en-US" dirty="0"/>
              <a:t>Claim: An array of inexpensive disk drives could beat the performance of the top mainframe disk drive at the time.</a:t>
            </a:r>
          </a:p>
          <a:p>
            <a:pPr lvl="4"/>
            <a:endParaRPr lang="en-US" dirty="0"/>
          </a:p>
          <a:p>
            <a:pPr lvl="1"/>
            <a:r>
              <a:rPr lang="en-US" u="sng" dirty="0"/>
              <a:t>Distribute the data</a:t>
            </a:r>
            <a:r>
              <a:rPr lang="en-US" dirty="0"/>
              <a:t> across the array of disk drives.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inexpensive disk drives were developed </a:t>
            </a:r>
            <a:br>
              <a:rPr lang="en-US" dirty="0"/>
            </a:br>
            <a:r>
              <a:rPr lang="en-US" dirty="0"/>
              <a:t>for the growing personal computer market.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E1B35-DC3A-BF47-8F71-2DFC3FE3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6498-A207-4844-B9C5-5A1CD1F4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B2A71-F205-1844-BFF8-B77C5D71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Large disk arrays are </a:t>
            </a:r>
            <a:r>
              <a:rPr lang="en-US" u="sng" dirty="0"/>
              <a:t>highly vulnerable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disk failures.</a:t>
            </a:r>
          </a:p>
          <a:p>
            <a:pPr lvl="4"/>
            <a:endParaRPr lang="en-US" dirty="0"/>
          </a:p>
          <a:p>
            <a:r>
              <a:rPr lang="en-US" dirty="0"/>
              <a:t>An array of 100 disks is 100 times </a:t>
            </a:r>
            <a:br>
              <a:rPr lang="en-US" dirty="0"/>
            </a:br>
            <a:r>
              <a:rPr lang="en-US" u="sng" dirty="0"/>
              <a:t>more likely to fail</a:t>
            </a:r>
            <a:r>
              <a:rPr lang="en-US" dirty="0"/>
              <a:t> than a single disk.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Example: An </a:t>
            </a:r>
            <a:r>
              <a:rPr lang="en-US" dirty="0">
                <a:solidFill>
                  <a:srgbClr val="B23C00"/>
                </a:solidFill>
              </a:rPr>
              <a:t>MTTF</a:t>
            </a:r>
            <a:r>
              <a:rPr lang="en-US" dirty="0"/>
              <a:t> (</a:t>
            </a:r>
            <a:r>
              <a:rPr lang="en-US" u="sng" dirty="0"/>
              <a:t>mean time to failure</a:t>
            </a:r>
            <a:r>
              <a:rPr lang="en-US" dirty="0"/>
              <a:t>) of</a:t>
            </a:r>
            <a:br>
              <a:rPr lang="en-US" dirty="0"/>
            </a:br>
            <a:r>
              <a:rPr lang="en-US" dirty="0"/>
              <a:t>50,000 hours for a single disk implies an MTTF of 500 hours for a disk array with 100 disks.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EADDE-0A28-D04D-9628-91E1D9138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9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371A-C8F5-2C45-8483-C34F37D9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66F7-2B51-2F48-AD83-24C45AAA8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  <a:p>
            <a:pPr lvl="1"/>
            <a:r>
              <a:rPr lang="en-US" dirty="0"/>
              <a:t>How well a system can work </a:t>
            </a:r>
            <a:br>
              <a:rPr lang="en-US" dirty="0"/>
            </a:br>
            <a:r>
              <a:rPr lang="en-US" u="sng" dirty="0"/>
              <a:t>without</a:t>
            </a:r>
            <a:r>
              <a:rPr lang="en-US" dirty="0"/>
              <a:t> any component failures.</a:t>
            </a:r>
          </a:p>
          <a:p>
            <a:pPr lvl="5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How well a system a system can work </a:t>
            </a:r>
            <a:br>
              <a:rPr lang="en-US" dirty="0"/>
            </a:br>
            <a:r>
              <a:rPr lang="en-US" u="sng" dirty="0"/>
              <a:t>despite</a:t>
            </a:r>
            <a:r>
              <a:rPr lang="en-US" dirty="0"/>
              <a:t> any failures of its components.</a:t>
            </a:r>
          </a:p>
          <a:p>
            <a:pPr lvl="5"/>
            <a:endParaRPr lang="en-US" dirty="0"/>
          </a:p>
          <a:p>
            <a:r>
              <a:rPr lang="en-US" dirty="0"/>
              <a:t>Configure a disk array for </a:t>
            </a:r>
            <a:r>
              <a:rPr lang="en-US" u="sng" dirty="0"/>
              <a:t>redundancy.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reliability of the array can far exceed </a:t>
            </a:r>
            <a:br>
              <a:rPr lang="en-US" dirty="0"/>
            </a:br>
            <a:r>
              <a:rPr lang="en-US" dirty="0"/>
              <a:t>that of any large single drive.</a:t>
            </a:r>
          </a:p>
          <a:p>
            <a:pPr lvl="1"/>
            <a:r>
              <a:rPr lang="en-US" dirty="0"/>
              <a:t>Provide </a:t>
            </a:r>
            <a:r>
              <a:rPr lang="en-US" dirty="0">
                <a:solidFill>
                  <a:srgbClr val="B23C00"/>
                </a:solidFill>
              </a:rPr>
              <a:t>fault tolerance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F5D39-7CA5-3346-AEB4-599FDB76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5FB7-ED7F-AD49-B9C9-20545BA9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44A42-6919-634E-9CB7-BC6EAFCA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single hard disk, </a:t>
            </a:r>
            <a:br>
              <a:rPr lang="en-US" dirty="0"/>
            </a:br>
            <a:r>
              <a:rPr lang="en-US" u="sng" dirty="0"/>
              <a:t>high costs</a:t>
            </a:r>
            <a:r>
              <a:rPr lang="en-US" dirty="0"/>
              <a:t> of a disk failure.</a:t>
            </a:r>
          </a:p>
          <a:p>
            <a:pPr lvl="4"/>
            <a:endParaRPr lang="en-US" dirty="0"/>
          </a:p>
          <a:p>
            <a:r>
              <a:rPr lang="en-US" dirty="0"/>
              <a:t>Time required to:</a:t>
            </a:r>
          </a:p>
          <a:p>
            <a:pPr lvl="1"/>
            <a:r>
              <a:rPr lang="en-US" dirty="0"/>
              <a:t>Obtain and install a replacement disk.</a:t>
            </a:r>
          </a:p>
          <a:p>
            <a:pPr lvl="1"/>
            <a:r>
              <a:rPr lang="en-US" dirty="0"/>
              <a:t>Reinstall the operating system.</a:t>
            </a:r>
          </a:p>
          <a:p>
            <a:pPr lvl="1"/>
            <a:r>
              <a:rPr lang="en-US" dirty="0"/>
              <a:t>Restore files from backup tapes.</a:t>
            </a:r>
          </a:p>
          <a:p>
            <a:pPr lvl="1"/>
            <a:r>
              <a:rPr lang="en-US" dirty="0"/>
              <a:t>Repeat all the data entry performed </a:t>
            </a:r>
            <a:br>
              <a:rPr lang="en-US" dirty="0"/>
            </a:br>
            <a:r>
              <a:rPr lang="en-US" dirty="0"/>
              <a:t>since the last backup was made.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C5DC7-55B4-124D-A6F9-B83C3725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922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ECE06-AF24-6B4B-96BC-603E0ECF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Availability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B0A9-1C07-334C-B1FB-667F72AC8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disk array and redundancy, </a:t>
            </a:r>
            <a:br>
              <a:rPr lang="en-US" dirty="0"/>
            </a:br>
            <a:r>
              <a:rPr lang="en-US" dirty="0"/>
              <a:t>the system can </a:t>
            </a:r>
            <a:r>
              <a:rPr lang="en-US" u="sng" dirty="0"/>
              <a:t>stay up and running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Despite a disk failure.</a:t>
            </a:r>
          </a:p>
          <a:p>
            <a:pPr lvl="1"/>
            <a:r>
              <a:rPr lang="en-US" dirty="0"/>
              <a:t>While installing a replacement disk.</a:t>
            </a:r>
          </a:p>
          <a:p>
            <a:pPr lvl="1"/>
            <a:r>
              <a:rPr lang="en-US" dirty="0"/>
              <a:t>While restoring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7495C-FCBD-3441-82D3-87B26A47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6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IBM 1401:</a:t>
            </a:r>
          </a:p>
          <a:p>
            <a:pPr lvl="4"/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General info: </a:t>
            </a:r>
            <a:r>
              <a:rPr lang="en-US" sz="2200" dirty="0">
                <a:hlinkClick r:id="rId2"/>
              </a:rPr>
              <a:t>http://en.wikipedia.org/wiki/IBM_1401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My summer seminar: </a:t>
            </a:r>
            <a:r>
              <a:rPr lang="en-US" sz="2200" dirty="0">
                <a:hlinkClick r:id="rId3"/>
              </a:rPr>
              <a:t>http://www.cs.sjsu.edu/~mak/1401/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Restoration: </a:t>
            </a:r>
            <a:r>
              <a:rPr lang="en-US" sz="2200" dirty="0">
                <a:hlinkClick r:id="rId4"/>
              </a:rPr>
              <a:t>http://ed-thelen.org/1401Project/1401RestorationPage.html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1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117C6-95B0-9040-8BFE-BA95D38E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B324B-8BC7-A14D-83B0-42C730D7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RAID hardware and software can perform true </a:t>
            </a:r>
            <a:r>
              <a:rPr lang="en-US" u="sng" dirty="0"/>
              <a:t>parallel accesses</a:t>
            </a:r>
            <a:r>
              <a:rPr lang="en-US" dirty="0"/>
              <a:t> on multiple drives, </a:t>
            </a:r>
            <a:br>
              <a:rPr lang="en-US" dirty="0"/>
            </a:br>
            <a:r>
              <a:rPr lang="en-US" dirty="0"/>
              <a:t>there will be a performance improvement </a:t>
            </a:r>
            <a:br>
              <a:rPr lang="en-US" dirty="0"/>
            </a:br>
            <a:r>
              <a:rPr lang="en-US" dirty="0"/>
              <a:t>over a single disk.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688D7-0E54-5140-BFB2-65C3FD73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128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070B-CDE2-5D44-85E3-72F5FEA2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Cost-Effective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0BF0-4382-B34E-A26F-B10AF2E9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optimal cost-effective RAID implementation, simultaneously: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Maximize the </a:t>
            </a:r>
            <a:r>
              <a:rPr lang="en-US" u="sng" dirty="0"/>
              <a:t>number of disks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accessed in parallel.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the </a:t>
            </a:r>
            <a:r>
              <a:rPr lang="en-US" u="sng" dirty="0"/>
              <a:t>amount of disk space</a:t>
            </a:r>
            <a:br>
              <a:rPr lang="en-US" dirty="0"/>
            </a:br>
            <a:r>
              <a:rPr lang="en-US" dirty="0"/>
              <a:t>used for redundant data.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Minimize the </a:t>
            </a:r>
            <a:r>
              <a:rPr lang="en-US" u="sng" dirty="0"/>
              <a:t>overhead</a:t>
            </a:r>
            <a:r>
              <a:rPr lang="en-US" dirty="0"/>
              <a:t> required </a:t>
            </a:r>
            <a:br>
              <a:rPr lang="en-US" dirty="0"/>
            </a:br>
            <a:r>
              <a:rPr lang="en-US" dirty="0"/>
              <a:t>to achieve the above goals.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E417E-F304-E042-8691-1EAD222E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853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7AB-0462-6746-8BF2-3FD6779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Striping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3E10-84C0-E546-ACBB-70E5E0A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Data striping</a:t>
            </a:r>
            <a:r>
              <a:rPr lang="en-US" dirty="0"/>
              <a:t> improves performance.</a:t>
            </a:r>
          </a:p>
          <a:p>
            <a:pPr lvl="4"/>
            <a:endParaRPr lang="en-US" dirty="0"/>
          </a:p>
          <a:p>
            <a:r>
              <a:rPr lang="en-US" dirty="0"/>
              <a:t>Transparently </a:t>
            </a:r>
            <a:r>
              <a:rPr lang="en-US" u="sng" dirty="0"/>
              <a:t>distribute data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over multiple disks.</a:t>
            </a:r>
          </a:p>
          <a:p>
            <a:pPr lvl="4"/>
            <a:endParaRPr lang="en-US" dirty="0"/>
          </a:p>
          <a:p>
            <a:r>
              <a:rPr lang="en-US" dirty="0"/>
              <a:t>Make the multiple disks appear </a:t>
            </a:r>
            <a:br>
              <a:rPr lang="en-US" dirty="0"/>
            </a:br>
            <a:r>
              <a:rPr lang="en-US" dirty="0"/>
              <a:t>as a </a:t>
            </a:r>
            <a:r>
              <a:rPr lang="en-US" u="sng" dirty="0"/>
              <a:t>single fast, large disk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334B-1D1C-884A-8EC4-9928FC6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227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7AB-0462-6746-8BF2-3FD6779E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Striping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3E10-84C0-E546-ACBB-70E5E0A57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76770"/>
          </a:xfrm>
        </p:spPr>
        <p:txBody>
          <a:bodyPr/>
          <a:lstStyle/>
          <a:p>
            <a:r>
              <a:rPr lang="en-US" dirty="0"/>
              <a:t>Improve aggregate I/O performance by allowing multiple I/O’s to be </a:t>
            </a:r>
            <a:r>
              <a:rPr lang="en-US" u="sng" dirty="0"/>
              <a:t>serviced in parallel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Multiple, independent requests can be serviced in parallel by separate disks.</a:t>
            </a:r>
          </a:p>
          <a:p>
            <a:pPr lvl="1"/>
            <a:r>
              <a:rPr lang="en-US" dirty="0"/>
              <a:t>Decrease the </a:t>
            </a:r>
            <a:r>
              <a:rPr lang="en-US" u="sng" dirty="0"/>
              <a:t>queueing time</a:t>
            </a:r>
            <a:r>
              <a:rPr lang="en-US" dirty="0"/>
              <a:t> seen by I/O requests.</a:t>
            </a:r>
          </a:p>
          <a:p>
            <a:pPr lvl="5"/>
            <a:endParaRPr lang="en-US" dirty="0"/>
          </a:p>
          <a:p>
            <a:r>
              <a:rPr lang="en-US" dirty="0"/>
              <a:t>Single, multiple block requests can be serviced by multiple disks acting in coordination.</a:t>
            </a:r>
          </a:p>
          <a:p>
            <a:pPr lvl="1"/>
            <a:r>
              <a:rPr lang="en-US" dirty="0"/>
              <a:t>Increase the </a:t>
            </a:r>
            <a:r>
              <a:rPr lang="en-US" u="sng" dirty="0"/>
              <a:t>effective transfer rate</a:t>
            </a:r>
            <a:r>
              <a:rPr lang="en-US" dirty="0"/>
              <a:t> of a single request.</a:t>
            </a:r>
          </a:p>
          <a:p>
            <a:pPr lvl="1"/>
            <a:r>
              <a:rPr lang="en-US" dirty="0"/>
              <a:t>The performance benefits increase </a:t>
            </a:r>
            <a:br>
              <a:rPr lang="en-US" dirty="0"/>
            </a:br>
            <a:r>
              <a:rPr lang="en-US" dirty="0"/>
              <a:t>with the number of disks in the array.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6334B-1D1C-884A-8EC4-9928FC64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3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5F0D-4240-864F-B50E-55394D0B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74780-5B2C-074C-90AA-C18601568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u="sng" dirty="0"/>
              <a:t>redundancy</a:t>
            </a:r>
            <a:r>
              <a:rPr lang="en-US" dirty="0"/>
              <a:t> to overcome the decreased reliability of an array of multiple disks.</a:t>
            </a:r>
          </a:p>
          <a:p>
            <a:pPr lvl="4"/>
            <a:endParaRPr lang="en-US" dirty="0"/>
          </a:p>
          <a:p>
            <a:r>
              <a:rPr lang="en-US" dirty="0"/>
              <a:t>Select a method to compute </a:t>
            </a:r>
            <a:br>
              <a:rPr lang="en-US" dirty="0"/>
            </a:br>
            <a:r>
              <a:rPr lang="en-US" dirty="0"/>
              <a:t>the redundant information.</a:t>
            </a:r>
          </a:p>
          <a:p>
            <a:pPr lvl="1"/>
            <a:r>
              <a:rPr lang="en-US" dirty="0"/>
              <a:t>Most use parity.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0661-D93F-0E44-B42F-68BF9CCB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146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F51E-CED2-1F49-B5D9-419BA6F1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Redundancy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CAE99-0A99-0E42-9C5C-48F725093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distribute redundant information?</a:t>
            </a:r>
          </a:p>
          <a:p>
            <a:pPr lvl="4"/>
            <a:endParaRPr lang="en-US" dirty="0"/>
          </a:p>
          <a:p>
            <a:r>
              <a:rPr lang="en-US" u="sng" dirty="0"/>
              <a:t>Concentrate</a:t>
            </a:r>
            <a:r>
              <a:rPr lang="en-US" dirty="0"/>
              <a:t> the redundant information </a:t>
            </a:r>
            <a:br>
              <a:rPr lang="en-US" dirty="0"/>
            </a:br>
            <a:r>
              <a:rPr lang="en-US" dirty="0"/>
              <a:t>on a small number of disks.</a:t>
            </a:r>
          </a:p>
          <a:p>
            <a:pPr lvl="4"/>
            <a:endParaRPr lang="en-US" dirty="0"/>
          </a:p>
          <a:p>
            <a:r>
              <a:rPr lang="en-US" u="sng" dirty="0"/>
              <a:t>Distribute</a:t>
            </a:r>
            <a:r>
              <a:rPr lang="en-US" dirty="0"/>
              <a:t> redundant information uniformly </a:t>
            </a:r>
            <a:br>
              <a:rPr lang="en-US" dirty="0"/>
            </a:br>
            <a:r>
              <a:rPr lang="en-US" dirty="0"/>
              <a:t>across all the disks.</a:t>
            </a:r>
          </a:p>
          <a:p>
            <a:pPr lvl="1"/>
            <a:r>
              <a:rPr lang="en-US" dirty="0"/>
              <a:t>Avoid “hot spots” and load balancing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AA2A1-C5EE-E144-803F-A63A744A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66B3E-AB7C-E246-B831-DDDD9CAD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5C7EB-5A79-2644-B34A-DDF25759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59633"/>
          </a:xfrm>
        </p:spPr>
        <p:txBody>
          <a:bodyPr/>
          <a:lstStyle/>
          <a:p>
            <a:r>
              <a:rPr lang="en-US" dirty="0"/>
              <a:t>There are several data distribution schemes, </a:t>
            </a:r>
            <a:br>
              <a:rPr lang="en-US" dirty="0"/>
            </a:br>
            <a:r>
              <a:rPr lang="en-US" dirty="0"/>
              <a:t>called </a:t>
            </a:r>
            <a:r>
              <a:rPr lang="en-US" dirty="0">
                <a:solidFill>
                  <a:srgbClr val="B23C00"/>
                </a:solidFill>
              </a:rPr>
              <a:t>RAID levels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RAID levels and their associated data formats are standardized by </a:t>
            </a:r>
            <a:br>
              <a:rPr lang="en-US" dirty="0"/>
            </a:br>
            <a:r>
              <a:rPr lang="en-US" dirty="0"/>
              <a:t>the </a:t>
            </a:r>
            <a:r>
              <a:rPr lang="en-US" u="sng" dirty="0"/>
              <a:t>Storage Network </a:t>
            </a:r>
            <a:br>
              <a:rPr lang="en-US" u="sng" dirty="0"/>
            </a:br>
            <a:r>
              <a:rPr lang="en-US" u="sng" dirty="0"/>
              <a:t>Industry Association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(SNIA).</a:t>
            </a:r>
          </a:p>
          <a:p>
            <a:pPr lvl="1"/>
            <a:r>
              <a:rPr lang="en-US" dirty="0"/>
              <a:t>Common RAID </a:t>
            </a:r>
            <a:br>
              <a:rPr lang="en-US" dirty="0"/>
            </a:br>
            <a:r>
              <a:rPr lang="en-US" dirty="0"/>
              <a:t>Disk Drive Format </a:t>
            </a:r>
            <a:br>
              <a:rPr lang="en-US" dirty="0"/>
            </a:br>
            <a:r>
              <a:rPr lang="en-US" dirty="0"/>
              <a:t>(DDF) standard.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E130-462C-6D43-8F4B-5EAD6B4C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B4F3F-7F06-7147-B207-D71760503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2" y="3097502"/>
            <a:ext cx="4480561" cy="2800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6A31D-BDFB-BF4D-B87E-87C82403307F}"/>
              </a:ext>
            </a:extLst>
          </p:cNvPr>
          <p:cNvSpPr txBox="1"/>
          <p:nvPr/>
        </p:nvSpPr>
        <p:spPr>
          <a:xfrm>
            <a:off x="5176119" y="5937412"/>
            <a:ext cx="2906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http://www.ace-data.com/storage-consolidation/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727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0 (Disk Striping)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297678" cy="1878974"/>
          </a:xfrm>
        </p:spPr>
        <p:txBody>
          <a:bodyPr/>
          <a:lstStyle/>
          <a:p>
            <a:r>
              <a:rPr lang="en-US" dirty="0"/>
              <a:t>Blocks striped.</a:t>
            </a:r>
          </a:p>
          <a:p>
            <a:pPr lvl="1"/>
            <a:r>
              <a:rPr lang="en-US" dirty="0"/>
              <a:t>Excellent performance.</a:t>
            </a:r>
          </a:p>
          <a:p>
            <a:r>
              <a:rPr lang="en-US" dirty="0"/>
              <a:t>No redundancy.</a:t>
            </a:r>
          </a:p>
          <a:p>
            <a:pPr lvl="1"/>
            <a:r>
              <a:rPr lang="en-US" dirty="0"/>
              <a:t>No mirror or parity.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FC917-6DC6-104F-9A7E-70784E47A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325903"/>
            <a:ext cx="3017487" cy="28946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206199" y="1341111"/>
            <a:ext cx="4754873" cy="327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two disks.</a:t>
            </a:r>
          </a:p>
          <a:p>
            <a:pPr eaLnBrk="1" hangingPunct="1"/>
            <a:r>
              <a:rPr lang="en-US" dirty="0"/>
              <a:t>No fault tolerance.</a:t>
            </a:r>
          </a:p>
          <a:p>
            <a:pPr lvl="1" eaLnBrk="1" hangingPunct="1"/>
            <a:r>
              <a:rPr lang="en-US" dirty="0"/>
              <a:t>Lose data if a disk fails.</a:t>
            </a:r>
          </a:p>
          <a:p>
            <a:pPr lvl="1" eaLnBrk="1" hangingPunct="1"/>
            <a:r>
              <a:rPr lang="en-US" dirty="0"/>
              <a:t>Do not use if data is mission critical.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7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59D64-AE08-4A47-AAE7-C87A4B01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2" y="1341111"/>
            <a:ext cx="3017482" cy="296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1 (Disk Mirroring)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mirrored.</a:t>
            </a:r>
          </a:p>
          <a:p>
            <a:pPr lvl="1"/>
            <a:r>
              <a:rPr lang="en-US" dirty="0"/>
              <a:t>Good performance.</a:t>
            </a:r>
          </a:p>
          <a:p>
            <a:pPr lvl="1"/>
            <a:r>
              <a:rPr lang="en-US" dirty="0"/>
              <a:t>100% redundancy.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206199" y="1341111"/>
            <a:ext cx="4754873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two disks.</a:t>
            </a:r>
          </a:p>
          <a:p>
            <a:pPr eaLnBrk="1" hangingPunct="1"/>
            <a:r>
              <a:rPr lang="en-US" dirty="0"/>
              <a:t>Very high reliability.</a:t>
            </a:r>
          </a:p>
          <a:p>
            <a:pPr eaLnBrk="1" hangingPunct="1"/>
            <a:r>
              <a:rPr lang="en-US" dirty="0"/>
              <a:t>Continued data availability.</a:t>
            </a:r>
          </a:p>
          <a:p>
            <a:pPr eaLnBrk="1" hangingPunct="1"/>
            <a:r>
              <a:rPr lang="en-US" dirty="0"/>
              <a:t>No improvement in data access speed.</a:t>
            </a:r>
          </a:p>
          <a:p>
            <a:pPr eaLnBrk="1" hangingPunct="1"/>
            <a:r>
              <a:rPr lang="en-US" dirty="0"/>
              <a:t>Low capacity.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7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CB411D-4BB6-1D43-8F71-B19F9717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2" y="1341112"/>
            <a:ext cx="4180101" cy="2910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3 (Striping, Dedicated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Dedicated parity disk.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572000" y="1341111"/>
            <a:ext cx="4389072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three disks.</a:t>
            </a:r>
          </a:p>
          <a:p>
            <a:pPr eaLnBrk="1" hangingPunct="1"/>
            <a:r>
              <a:rPr lang="en-US" dirty="0"/>
              <a:t>Good for applications that require a single I/O stream with a high data transfer rate.</a:t>
            </a:r>
          </a:p>
          <a:p>
            <a:pPr lvl="1" eaLnBrk="1" hangingPunct="1"/>
            <a:r>
              <a:rPr lang="en-US" dirty="0"/>
              <a:t>Large blocks of sequential data must be transferred quickly.</a:t>
            </a:r>
          </a:p>
          <a:p>
            <a:pPr lvl="1" eaLnBrk="1" hangingPunct="1"/>
            <a:r>
              <a:rPr lang="en-US" dirty="0"/>
              <a:t>Examples: graphical imaging processors, CAD/CAM 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7CEC-7CC6-33A2-4D1B-678EC812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08B5-D7D8-4455-C331-B417A20E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trigger</a:t>
            </a:r>
            <a:r>
              <a:rPr lang="en-US" dirty="0"/>
              <a:t> is a block of SQL code that </a:t>
            </a:r>
            <a:r>
              <a:rPr lang="en-US" u="sng" dirty="0"/>
              <a:t>automatically fires</a:t>
            </a:r>
            <a:r>
              <a:rPr lang="en-US" dirty="0"/>
              <a:t> (executes) either </a:t>
            </a:r>
            <a:r>
              <a:rPr lang="en-US" u="sng" dirty="0"/>
              <a:t>before</a:t>
            </a:r>
            <a:r>
              <a:rPr lang="en-US" dirty="0"/>
              <a:t> or </a:t>
            </a:r>
            <a:r>
              <a:rPr lang="en-US" u="sng" dirty="0"/>
              <a:t>after</a:t>
            </a:r>
            <a:r>
              <a:rPr lang="en-US" dirty="0"/>
              <a:t> an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statement is executed on a table.</a:t>
            </a:r>
          </a:p>
          <a:p>
            <a:pPr lvl="4"/>
            <a:endParaRPr lang="en-US" dirty="0"/>
          </a:p>
          <a:p>
            <a:r>
              <a:rPr lang="en-US" dirty="0"/>
              <a:t>Commonly used to enforce data consistency or application-specific business rules, or for logging.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415AB-2790-AB04-FA03-91FF7557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44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5 (Striping, Distributed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389"/>
            <a:ext cx="4114800" cy="1787535"/>
          </a:xfrm>
        </p:spPr>
        <p:txBody>
          <a:bodyPr/>
          <a:lstStyle/>
          <a:p>
            <a:r>
              <a:rPr lang="en-US" dirty="0"/>
              <a:t>Parity distributed.</a:t>
            </a:r>
          </a:p>
          <a:p>
            <a:pPr lvl="1"/>
            <a:r>
              <a:rPr lang="en-US" dirty="0"/>
              <a:t>Good redundancy.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4572000" y="1341110"/>
            <a:ext cx="4389072" cy="49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three disks.</a:t>
            </a:r>
          </a:p>
          <a:p>
            <a:pPr eaLnBrk="1" hangingPunct="1"/>
            <a:r>
              <a:rPr lang="en-US" dirty="0"/>
              <a:t>Good for applications that are heavily read-oriented.</a:t>
            </a:r>
          </a:p>
          <a:p>
            <a:pPr eaLnBrk="1" hangingPunct="1"/>
            <a:r>
              <a:rPr lang="en-US" dirty="0"/>
              <a:t>Writes will be slow.</a:t>
            </a:r>
          </a:p>
          <a:p>
            <a:pPr lvl="1" eaLnBrk="1" hangingPunct="1"/>
            <a:r>
              <a:rPr lang="en-US" dirty="0"/>
              <a:t>Use memory caching </a:t>
            </a:r>
            <a:br>
              <a:rPr lang="en-US" dirty="0"/>
            </a:br>
            <a:r>
              <a:rPr lang="en-US" dirty="0"/>
              <a:t>to improve write performance.</a:t>
            </a:r>
          </a:p>
          <a:p>
            <a:pPr eaLnBrk="1" hangingPunct="1"/>
            <a:r>
              <a:rPr lang="en-US" dirty="0"/>
              <a:t>Must read all other disks to recover data from a failed disk.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DEC90-46FA-5A4C-A6E6-CA56B9437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2" y="1341110"/>
            <a:ext cx="3378339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C58A11-7723-0342-A31D-F988CB3C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2" y="1341110"/>
            <a:ext cx="5046700" cy="2911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A7A6D0-D917-994B-B714-4E90F284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sz="3000" dirty="0"/>
              <a:t>RAID Level 6 (Striping, Double Distributed Parity)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24255-D149-8943-A5F1-97967A52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51951"/>
            <a:ext cx="4114800" cy="1878974"/>
          </a:xfrm>
        </p:spPr>
        <p:txBody>
          <a:bodyPr/>
          <a:lstStyle/>
          <a:p>
            <a:r>
              <a:rPr lang="en-US" dirty="0"/>
              <a:t>Blocks striped.</a:t>
            </a:r>
          </a:p>
          <a:p>
            <a:r>
              <a:rPr lang="en-US" dirty="0"/>
              <a:t>Double distributed parity (P+Q).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F84A2-41DA-8344-9511-BD843B8C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F3336-538B-D048-AFC6-2A5FFA24EE7A}"/>
              </a:ext>
            </a:extLst>
          </p:cNvPr>
          <p:cNvSpPr txBox="1">
            <a:spLocks/>
          </p:cNvSpPr>
          <p:nvPr/>
        </p:nvSpPr>
        <p:spPr bwMode="auto">
          <a:xfrm>
            <a:off x="5394950" y="1341111"/>
            <a:ext cx="3566121" cy="47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Minimum four disks.</a:t>
            </a:r>
          </a:p>
          <a:p>
            <a:pPr eaLnBrk="1" hangingPunct="1"/>
            <a:r>
              <a:rPr lang="en-US" dirty="0"/>
              <a:t>Can handle two disks failing.</a:t>
            </a:r>
          </a:p>
          <a:p>
            <a:pPr eaLnBrk="1" hangingPunct="1"/>
            <a:r>
              <a:rPr lang="en-US" dirty="0"/>
              <a:t>Complex to implement.</a:t>
            </a:r>
          </a:p>
          <a:p>
            <a:pPr eaLnBrk="1" hangingPunct="1"/>
            <a:r>
              <a:rPr lang="en-US" dirty="0"/>
              <a:t>Overhead of double parity calculations.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B80E3-28A3-D147-8143-AD7A580D7C4E}"/>
              </a:ext>
            </a:extLst>
          </p:cNvPr>
          <p:cNvSpPr txBox="1"/>
          <p:nvPr/>
        </p:nvSpPr>
        <p:spPr>
          <a:xfrm>
            <a:off x="5051027" y="6582489"/>
            <a:ext cx="39100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http://www.maxtronic.com/index.php/techenical-briefs/raid-tutorial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3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3E6F-5614-6541-BA73-11E7977E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 10 (Striped Mirrors)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92A1-E7B6-084A-8DC2-686333398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2519048"/>
          </a:xfrm>
        </p:spPr>
        <p:txBody>
          <a:bodyPr/>
          <a:lstStyle/>
          <a:p>
            <a:r>
              <a:rPr lang="en-US" dirty="0"/>
              <a:t>Requires at least four disks.</a:t>
            </a:r>
          </a:p>
          <a:p>
            <a:r>
              <a:rPr lang="en-US" dirty="0"/>
              <a:t>Excellent performance (striping) and redundancy (mirroring).</a:t>
            </a:r>
          </a:p>
          <a:p>
            <a:r>
              <a:rPr lang="en-US" dirty="0"/>
              <a:t>Recover from a failed disk by reading its mirror.</a:t>
            </a:r>
          </a:p>
          <a:p>
            <a:r>
              <a:rPr lang="en-US" u="sng" dirty="0"/>
              <a:t>Best option</a:t>
            </a:r>
            <a:r>
              <a:rPr lang="en-US" dirty="0"/>
              <a:t> if you can afford all the disks.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2A88E-E205-4B47-8284-19545D49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28ECA-A89D-924B-AC82-C0FCC2AD1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" y="1356374"/>
            <a:ext cx="5660251" cy="179830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720E12-4F7A-D64F-A122-480256ADDA6E}"/>
              </a:ext>
            </a:extLst>
          </p:cNvPr>
          <p:cNvSpPr txBox="1">
            <a:spLocks/>
          </p:cNvSpPr>
          <p:nvPr/>
        </p:nvSpPr>
        <p:spPr bwMode="auto">
          <a:xfrm>
            <a:off x="5943585" y="1325884"/>
            <a:ext cx="3108926" cy="228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dirty="0"/>
              <a:t>Combines RAID Level 0 (disk striping) and RAID Level 1 (disk mirroring).</a:t>
            </a:r>
          </a:p>
          <a:p>
            <a:pPr lvl="1" eaLnBrk="1" hangingPunct="1"/>
            <a:r>
              <a:rPr lang="en-US" sz="2000" dirty="0"/>
              <a:t>RAID 1+0</a:t>
            </a:r>
          </a:p>
          <a:p>
            <a:pPr lvl="1" eaLnBrk="1" hangingPunct="1"/>
            <a:r>
              <a:rPr lang="en-US" sz="2000" dirty="0"/>
              <a:t>“Stripe of mirrors”</a:t>
            </a:r>
          </a:p>
        </p:txBody>
      </p:sp>
    </p:spTree>
    <p:extLst>
      <p:ext uri="{BB962C8B-B14F-4D97-AF65-F5344CB8AC3E}">
        <p14:creationId xmlns:p14="http://schemas.microsoft.com/office/powerpoint/2010/main" val="36242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6CD6-CB8A-FD46-BE57-4294F48F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9D932-D297-7345-91D3-2AA8940BF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Dedicated hardware RAID controllers or cards.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Performance</a:t>
            </a:r>
          </a:p>
          <a:p>
            <a:pPr lvl="1"/>
            <a:r>
              <a:rPr lang="en-US" dirty="0"/>
              <a:t>No CPU cycles to manage the underlying disks.</a:t>
            </a:r>
          </a:p>
          <a:p>
            <a:pPr lvl="1"/>
            <a:r>
              <a:rPr lang="en-US" dirty="0"/>
              <a:t>Extensive caching.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Less complexity</a:t>
            </a:r>
          </a:p>
          <a:p>
            <a:pPr lvl="1"/>
            <a:r>
              <a:rPr lang="en-US" dirty="0"/>
              <a:t>The operating system does not need to understand RAID and can treat the disk array as a single device.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Availability</a:t>
            </a:r>
          </a:p>
          <a:p>
            <a:pPr lvl="1"/>
            <a:r>
              <a:rPr lang="en-US" dirty="0"/>
              <a:t>Available at system boot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146B8-D3BD-3C48-A6AB-EF4D5490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4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5ED-E5C8-C84E-80ED-41D9C1D2C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35EC-A736-2E4E-8304-D0C06499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Vendor lock-in</a:t>
            </a:r>
          </a:p>
          <a:p>
            <a:pPr lvl="1"/>
            <a:r>
              <a:rPr lang="en-US" dirty="0"/>
              <a:t>Proprietary firmware on the RAID hardware.</a:t>
            </a:r>
          </a:p>
          <a:p>
            <a:pPr lvl="1"/>
            <a:r>
              <a:rPr lang="en-US" dirty="0"/>
              <a:t>Must replace a failed component with an identical </a:t>
            </a:r>
            <a:br>
              <a:rPr lang="en-US" dirty="0"/>
            </a:br>
            <a:r>
              <a:rPr lang="en-US" dirty="0"/>
              <a:t>or a compatible model.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Cost</a:t>
            </a:r>
          </a:p>
          <a:p>
            <a:pPr lvl="1"/>
            <a:r>
              <a:rPr lang="en-US" dirty="0"/>
              <a:t>High-end RAID hardware is expensive.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0726A-72FE-DC46-953F-FC02C2DB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0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FA376-687F-A845-8C30-F59FB341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DA3B-A5A2-AE47-BE0D-285D3676A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Flexibility</a:t>
            </a:r>
          </a:p>
          <a:p>
            <a:pPr lvl="1"/>
            <a:r>
              <a:rPr lang="en-US" dirty="0"/>
              <a:t>Managed within the operating system.</a:t>
            </a:r>
          </a:p>
          <a:p>
            <a:pPr lvl="1"/>
            <a:r>
              <a:rPr lang="en-US" dirty="0"/>
              <a:t>Easy to configure from available storage </a:t>
            </a:r>
            <a:br>
              <a:rPr lang="en-US" dirty="0"/>
            </a:br>
            <a:r>
              <a:rPr lang="en-US" dirty="0"/>
              <a:t>without reconfiguring hardware.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008F00"/>
                </a:solidFill>
              </a:rPr>
              <a:t>+</a:t>
            </a:r>
            <a:r>
              <a:rPr lang="en-US" dirty="0"/>
              <a:t> Open source</a:t>
            </a:r>
          </a:p>
          <a:p>
            <a:pPr lvl="1"/>
            <a:r>
              <a:rPr lang="en-US" dirty="0"/>
              <a:t>Open-source RAID software available for Linux.</a:t>
            </a:r>
          </a:p>
          <a:p>
            <a:pPr lvl="1"/>
            <a:r>
              <a:rPr lang="en-US" dirty="0"/>
              <a:t>Easy to port to other systems.</a:t>
            </a:r>
          </a:p>
          <a:p>
            <a:pPr lvl="1"/>
            <a:r>
              <a:rPr lang="en-US" dirty="0"/>
              <a:t>No specialty hardware costs.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7F44F-85FA-3849-87DD-619B9F69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1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2DA8-A276-A84E-9F7F-812A531E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RAID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53F68-513E-B04B-BCDD-F09982EC7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Implementation-specific</a:t>
            </a:r>
          </a:p>
          <a:p>
            <a:pPr lvl="1"/>
            <a:r>
              <a:rPr lang="en-US" dirty="0"/>
              <a:t>Tied to a specific software implementation of RAID.</a:t>
            </a:r>
          </a:p>
          <a:p>
            <a:pPr lvl="1"/>
            <a:r>
              <a:rPr lang="en-US" dirty="0"/>
              <a:t>Data formats may not be compatible.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-</a:t>
            </a:r>
            <a:r>
              <a:rPr lang="en-US" dirty="0"/>
              <a:t> Performance overhead</a:t>
            </a:r>
          </a:p>
          <a:p>
            <a:pPr lvl="1"/>
            <a:r>
              <a:rPr lang="en-US" dirty="0"/>
              <a:t>Adds additional overhead.</a:t>
            </a:r>
          </a:p>
          <a:p>
            <a:pPr lvl="1"/>
            <a:r>
              <a:rPr lang="en-US" dirty="0"/>
              <a:t>Uses CPU cycles and memory.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DCA39-06C2-4648-83E7-65E52AFA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9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AD5F-D64F-6D46-95C4-28C4C974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415A7-55C8-184D-AB3C-61A0FD9F6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striping and parity, </a:t>
            </a:r>
            <a:br>
              <a:rPr lang="en-US" dirty="0"/>
            </a:br>
            <a:r>
              <a:rPr lang="en-US" u="sng" dirty="0"/>
              <a:t>data loss</a:t>
            </a:r>
            <a:r>
              <a:rPr lang="en-US" dirty="0"/>
              <a:t> is still possible:</a:t>
            </a:r>
          </a:p>
          <a:p>
            <a:pPr lvl="1"/>
            <a:r>
              <a:rPr lang="en-US" dirty="0"/>
              <a:t>Double disk failures.</a:t>
            </a:r>
          </a:p>
          <a:p>
            <a:pPr lvl="1"/>
            <a:r>
              <a:rPr lang="en-US" dirty="0"/>
              <a:t>System crash followed by a disk failure.</a:t>
            </a:r>
          </a:p>
          <a:p>
            <a:pPr lvl="1"/>
            <a:r>
              <a:rPr lang="en-US" dirty="0"/>
              <a:t>Disk failure followed by an </a:t>
            </a:r>
            <a:r>
              <a:rPr lang="en-US" u="sng" dirty="0"/>
              <a:t>uncorrectable bit error</a:t>
            </a:r>
            <a:r>
              <a:rPr lang="en-US" dirty="0"/>
              <a:t> during reconstruction.</a:t>
            </a:r>
          </a:p>
          <a:p>
            <a:pPr lvl="5"/>
            <a:endParaRPr lang="en-US" dirty="0"/>
          </a:p>
          <a:p>
            <a:r>
              <a:rPr lang="en-US" dirty="0"/>
              <a:t>Uncorrectable bit errors</a:t>
            </a:r>
          </a:p>
          <a:p>
            <a:pPr lvl="1"/>
            <a:r>
              <a:rPr lang="en-US" dirty="0"/>
              <a:t>Incorrectly written data.</a:t>
            </a:r>
          </a:p>
          <a:p>
            <a:pPr lvl="1"/>
            <a:r>
              <a:rPr lang="en-US" dirty="0"/>
              <a:t>Data gradually damaged as the disk media ages.</a:t>
            </a:r>
          </a:p>
          <a:p>
            <a:pPr lvl="1"/>
            <a:r>
              <a:rPr lang="en-US" dirty="0"/>
              <a:t>Detected only during an attempt to read the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FD85C-47A6-B64B-8D69-64E1FB0E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0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A04E-392F-FD46-A627-3ED102D5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493A-7C41-5740-A7DF-EC8D5B4D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failures</a:t>
            </a:r>
          </a:p>
          <a:p>
            <a:pPr lvl="1"/>
            <a:r>
              <a:rPr lang="en-US" dirty="0"/>
              <a:t>Frequently caused by transient defects.</a:t>
            </a:r>
          </a:p>
          <a:p>
            <a:pPr lvl="1"/>
            <a:r>
              <a:rPr lang="en-US" dirty="0"/>
              <a:t>Not detected during the manufacturer’s </a:t>
            </a:r>
            <a:br>
              <a:rPr lang="en-US" dirty="0"/>
            </a:br>
            <a:r>
              <a:rPr lang="en-US" dirty="0"/>
              <a:t>burn-in process.</a:t>
            </a:r>
          </a:p>
          <a:p>
            <a:pPr lvl="4"/>
            <a:endParaRPr lang="en-US" dirty="0"/>
          </a:p>
          <a:p>
            <a:r>
              <a:rPr lang="en-US" dirty="0"/>
              <a:t>Late failures</a:t>
            </a:r>
          </a:p>
          <a:p>
            <a:pPr lvl="1"/>
            <a:r>
              <a:rPr lang="en-US" dirty="0"/>
              <a:t>A disk wears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57E4-4F8B-DE43-95B0-E4234D0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509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A04E-392F-FD46-A627-3ED102D5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Failures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E493A-7C41-5740-A7DF-EC8D5B4D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Correlated failures</a:t>
            </a:r>
          </a:p>
          <a:p>
            <a:pPr lvl="1"/>
            <a:r>
              <a:rPr lang="en-US" dirty="0"/>
              <a:t>An initial disk failure closely followed by additional disk failures before recovery from the failed disk.</a:t>
            </a:r>
          </a:p>
          <a:p>
            <a:pPr lvl="5"/>
            <a:endParaRPr lang="en-US" dirty="0"/>
          </a:p>
          <a:p>
            <a:r>
              <a:rPr lang="en-US" dirty="0"/>
              <a:t>Failures are </a:t>
            </a:r>
            <a:r>
              <a:rPr lang="en-US" u="sng" dirty="0"/>
              <a:t>statistically correlated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Many drive failures are due to mechanical issues.</a:t>
            </a:r>
          </a:p>
          <a:p>
            <a:pPr lvl="1"/>
            <a:r>
              <a:rPr lang="en-US" dirty="0"/>
              <a:t>Not an independent, identical rate of failure </a:t>
            </a:r>
            <a:br>
              <a:rPr lang="en-US" dirty="0"/>
            </a:br>
            <a:r>
              <a:rPr lang="en-US" dirty="0"/>
              <a:t>among drives.</a:t>
            </a:r>
          </a:p>
          <a:p>
            <a:pPr lvl="1"/>
            <a:r>
              <a:rPr lang="en-US" dirty="0"/>
              <a:t>The probability of a second failure before the first has been recovered (causing data loss) are higher than the probability of random failures.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857E4-4F8B-DE43-95B0-E4234D0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4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45A9-7B01-ACE3-406D-BBE72404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1B81-D7CC-C78C-CF2A-DFCC9108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11014"/>
          </a:xfrm>
        </p:spPr>
        <p:txBody>
          <a:bodyPr/>
          <a:lstStyle/>
          <a:p>
            <a:r>
              <a:rPr lang="en-US" dirty="0"/>
              <a:t>When we hire a new employee, we want to automatically set the employee’s salary to $1 above the minimum salary of the current employees.</a:t>
            </a:r>
          </a:p>
          <a:p>
            <a:pPr lvl="1"/>
            <a:r>
              <a:rPr lang="en-US" dirty="0"/>
              <a:t>Automatically calculate the new salary </a:t>
            </a:r>
            <a:r>
              <a:rPr lang="en-US" u="sng" dirty="0"/>
              <a:t>before</a:t>
            </a:r>
            <a:r>
              <a:rPr lang="en-US" dirty="0"/>
              <a:t> inserting the employee record.</a:t>
            </a:r>
          </a:p>
          <a:p>
            <a:pPr lvl="4"/>
            <a:endParaRPr lang="en-US" dirty="0"/>
          </a:p>
          <a:p>
            <a:r>
              <a:rPr lang="en-US" dirty="0"/>
              <a:t>We want to log when the new employee was hired.</a:t>
            </a:r>
          </a:p>
          <a:p>
            <a:pPr lvl="1"/>
            <a:r>
              <a:rPr lang="en-US" dirty="0"/>
              <a:t>Automatically write a log record </a:t>
            </a:r>
            <a:r>
              <a:rPr lang="en-US" u="sng" dirty="0"/>
              <a:t>after</a:t>
            </a:r>
            <a:r>
              <a:rPr lang="en-US" dirty="0"/>
              <a:t> inserting the employee record.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44ADB-7278-F90E-8715-9F9E86E2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394E8-07E6-55BE-EF8F-692EB0070C43}"/>
              </a:ext>
            </a:extLst>
          </p:cNvPr>
          <p:cNvSpPr txBox="1"/>
          <p:nvPr/>
        </p:nvSpPr>
        <p:spPr>
          <a:xfrm>
            <a:off x="3834265" y="5851109"/>
            <a:ext cx="147546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Triggers.ipynb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70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02F0-0080-0E40-A5F9-F7CD3CC7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C75D-5AD6-6D41-B51B-9FE05FBA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Drive capacity</a:t>
            </a:r>
            <a:r>
              <a:rPr lang="en-US" dirty="0"/>
              <a:t> has grown at a much faster rate than transfer speed.</a:t>
            </a:r>
          </a:p>
          <a:p>
            <a:pPr lvl="4"/>
            <a:endParaRPr lang="en-US" dirty="0"/>
          </a:p>
          <a:p>
            <a:r>
              <a:rPr lang="en-US" dirty="0"/>
              <a:t>But </a:t>
            </a:r>
            <a:r>
              <a:rPr lang="en-US" u="sng" dirty="0"/>
              <a:t>error rates</a:t>
            </a:r>
            <a:r>
              <a:rPr lang="en-US" dirty="0"/>
              <a:t> have only fallen a little </a:t>
            </a:r>
            <a:br>
              <a:rPr lang="en-US" dirty="0"/>
            </a:br>
            <a:r>
              <a:rPr lang="en-US" dirty="0"/>
              <a:t>in comparison.</a:t>
            </a:r>
          </a:p>
          <a:p>
            <a:pPr lvl="4"/>
            <a:endParaRPr lang="en-US" dirty="0"/>
          </a:p>
          <a:p>
            <a:r>
              <a:rPr lang="en-US" dirty="0"/>
              <a:t>Larger-capacity drives may take hours </a:t>
            </a:r>
            <a:br>
              <a:rPr lang="en-US" dirty="0"/>
            </a:br>
            <a:r>
              <a:rPr lang="en-US" dirty="0"/>
              <a:t>if not days to rebuild.</a:t>
            </a:r>
          </a:p>
          <a:p>
            <a:pPr lvl="1"/>
            <a:r>
              <a:rPr lang="en-US" dirty="0"/>
              <a:t>During which time other drives may fail.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0A31C-C583-4F4A-AAAA-EBC85397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735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6B0F-CBA2-F840-AB92-7D5A9F8F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MTBF and MTTR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26F-8A67-3043-B789-F87EEE6E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/>
              <a:t>Individual drives’ </a:t>
            </a:r>
            <a:r>
              <a:rPr lang="en-US" u="sng" dirty="0"/>
              <a:t>mean time between failure</a:t>
            </a:r>
            <a:r>
              <a:rPr lang="en-US" dirty="0"/>
              <a:t> (</a:t>
            </a:r>
            <a:r>
              <a:rPr lang="en-US" dirty="0">
                <a:solidFill>
                  <a:srgbClr val="B23C00"/>
                </a:solidFill>
              </a:rPr>
              <a:t>MTBF</a:t>
            </a:r>
            <a:r>
              <a:rPr lang="en-US" dirty="0"/>
              <a:t>) have increased over time.</a:t>
            </a:r>
          </a:p>
          <a:p>
            <a:pPr lvl="1"/>
            <a:r>
              <a:rPr lang="en-US" dirty="0"/>
              <a:t>But not kept up with disks’ </a:t>
            </a:r>
            <a:br>
              <a:rPr lang="en-US" dirty="0"/>
            </a:br>
            <a:r>
              <a:rPr lang="en-US" dirty="0"/>
              <a:t>increased storage capacity.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MTTR</a:t>
            </a:r>
            <a:r>
              <a:rPr lang="en-US" dirty="0"/>
              <a:t> is the </a:t>
            </a:r>
            <a:r>
              <a:rPr lang="en-US" u="sng" dirty="0"/>
              <a:t>mean time to repair</a:t>
            </a:r>
            <a:r>
              <a:rPr lang="en-US" dirty="0"/>
              <a:t> a failed disk.</a:t>
            </a:r>
          </a:p>
          <a:p>
            <a:pPr lvl="4"/>
            <a:endParaRPr lang="en-US" dirty="0"/>
          </a:p>
          <a:p>
            <a:r>
              <a:rPr lang="en-US" dirty="0"/>
              <a:t>MTBF is the amount of time that elapses between one failure and the next.</a:t>
            </a:r>
          </a:p>
          <a:p>
            <a:pPr lvl="1"/>
            <a:r>
              <a:rPr lang="en-US" dirty="0"/>
              <a:t>Equals the sum </a:t>
            </a:r>
            <a:r>
              <a:rPr lang="en-US"/>
              <a:t>of MTTF </a:t>
            </a:r>
            <a:r>
              <a:rPr lang="en-US" dirty="0"/>
              <a:t>and MTTR.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0574-C431-9E4C-8CBE-576921C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328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93B1-0DF7-9343-BFCB-1021502C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MTBF and MTTR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5DD71-EFC0-DB4D-946F-0DDABDFF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8A57A-D5F3-D544-8A6D-F21E1118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8" y="1188707"/>
            <a:ext cx="6156943" cy="46177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0BD71-F619-6542-9558-78721E8B3E59}"/>
              </a:ext>
            </a:extLst>
          </p:cNvPr>
          <p:cNvSpPr txBox="1"/>
          <p:nvPr/>
        </p:nvSpPr>
        <p:spPr>
          <a:xfrm>
            <a:off x="2645029" y="5257780"/>
            <a:ext cx="3853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http://blog.fosketts.net/2011/07/06/defining-failure-mttr-mttf-mtbf/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44213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1440-28D7-C34A-9B1E-552829FB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 Still Needed!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8670-C66A-E440-B777-DCAE1591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/>
              <a:t>RAID does not protect from </a:t>
            </a:r>
            <a:br>
              <a:rPr lang="en-US" dirty="0"/>
            </a:br>
            <a:r>
              <a:rPr lang="en-US" dirty="0"/>
              <a:t>multiple disk failures. </a:t>
            </a:r>
          </a:p>
          <a:p>
            <a:pPr lvl="1"/>
            <a:r>
              <a:rPr lang="en-US" dirty="0"/>
              <a:t>While one disk is offline for any reason, </a:t>
            </a:r>
            <a:br>
              <a:rPr lang="en-US" dirty="0"/>
            </a:br>
            <a:r>
              <a:rPr lang="en-US" dirty="0"/>
              <a:t>the disk array is not fully redundant.</a:t>
            </a:r>
          </a:p>
          <a:p>
            <a:pPr lvl="5"/>
            <a:endParaRPr lang="en-US" dirty="0"/>
          </a:p>
          <a:p>
            <a:r>
              <a:rPr lang="en-US" dirty="0"/>
              <a:t>RAID does not protect from</a:t>
            </a:r>
            <a:br>
              <a:rPr lang="en-US" dirty="0"/>
            </a:br>
            <a:r>
              <a:rPr lang="en-US" dirty="0"/>
              <a:t>non-disk related failures:</a:t>
            </a:r>
          </a:p>
          <a:p>
            <a:pPr lvl="1"/>
            <a:r>
              <a:rPr lang="en-US" dirty="0"/>
              <a:t>hardware errors</a:t>
            </a:r>
          </a:p>
          <a:p>
            <a:pPr lvl="1"/>
            <a:r>
              <a:rPr lang="en-US" dirty="0"/>
              <a:t>software errors</a:t>
            </a:r>
          </a:p>
          <a:p>
            <a:pPr lvl="1"/>
            <a:r>
              <a:rPr lang="en-US" dirty="0"/>
              <a:t>human errors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D0A7-19E7-EC47-99C7-7E2A335F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46A8E-C89D-6A49-A5A6-08508A988103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1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A04E-2309-8E5C-F234-62728ED4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A9F0-FB04-AE7D-6472-1E0EA803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8"/>
          </a:xfrm>
        </p:spPr>
        <p:txBody>
          <a:bodyPr/>
          <a:lstStyle/>
          <a:p>
            <a:r>
              <a:rPr lang="en-US" dirty="0"/>
              <a:t>A scheduled </a:t>
            </a:r>
            <a:r>
              <a:rPr lang="en-US" dirty="0">
                <a:solidFill>
                  <a:srgbClr val="C00000"/>
                </a:solidFill>
              </a:rPr>
              <a:t>event</a:t>
            </a:r>
            <a:r>
              <a:rPr lang="en-US" dirty="0"/>
              <a:t> is a block of SQL code that automatically fires according to the </a:t>
            </a:r>
            <a:r>
              <a:rPr lang="en-US" dirty="0">
                <a:solidFill>
                  <a:srgbClr val="C00000"/>
                </a:solidFill>
              </a:rPr>
              <a:t>event scheduler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We can schedule the event to fire </a:t>
            </a:r>
            <a:r>
              <a:rPr lang="en-US" u="sng" dirty="0"/>
              <a:t>only once</a:t>
            </a:r>
            <a:r>
              <a:rPr lang="en-US" dirty="0"/>
              <a:t> at a specified time or to fire </a:t>
            </a:r>
            <a:r>
              <a:rPr lang="en-US" u="sng" dirty="0"/>
              <a:t>periodically</a:t>
            </a:r>
            <a:r>
              <a:rPr lang="en-US" dirty="0"/>
              <a:t>, starting at a specified time for specified time intervals.</a:t>
            </a:r>
          </a:p>
          <a:p>
            <a:pPr lvl="4"/>
            <a:endParaRPr lang="en-US" dirty="0"/>
          </a:p>
          <a:p>
            <a:r>
              <a:rPr lang="en-US" dirty="0"/>
              <a:t>Commonly used to monitor the changing contents of a database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2B2B-88D0-2F87-4DC0-EA9AD146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74462-11DD-4D17-F909-3E43A2CBE8A2}"/>
              </a:ext>
            </a:extLst>
          </p:cNvPr>
          <p:cNvSpPr txBox="1"/>
          <p:nvPr/>
        </p:nvSpPr>
        <p:spPr>
          <a:xfrm>
            <a:off x="3892968" y="5499983"/>
            <a:ext cx="135806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Events.ipynb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0763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57649</TotalTime>
  <Words>4307</Words>
  <Application>Microsoft Macintosh PowerPoint</Application>
  <PresentationFormat>On-screen Show (4:3)</PresentationFormat>
  <Paragraphs>711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Courier New</vt:lpstr>
      <vt:lpstr>Times New Roman</vt:lpstr>
      <vt:lpstr>Wingdings</vt:lpstr>
      <vt:lpstr>Quadrant</vt:lpstr>
      <vt:lpstr>DATA 225 Database Systems for Analytics October 16 Class Meeting</vt:lpstr>
      <vt:lpstr>This Evening</vt:lpstr>
      <vt:lpstr>Unofficial Field Trip</vt:lpstr>
      <vt:lpstr>Unofficial Field Trip, cont’d</vt:lpstr>
      <vt:lpstr>Unofficial Field Trip, cont’d</vt:lpstr>
      <vt:lpstr>Unofficial Field Trip, cont’d</vt:lpstr>
      <vt:lpstr>Triggers</vt:lpstr>
      <vt:lpstr>Trigger Examples</vt:lpstr>
      <vt:lpstr>Events</vt:lpstr>
      <vt:lpstr>Object-Relational Mapping (ORM)</vt:lpstr>
      <vt:lpstr>Python ORM Libraries</vt:lpstr>
      <vt:lpstr>SQLAlchemy</vt:lpstr>
      <vt:lpstr>Disadvantages of ORM</vt:lpstr>
      <vt:lpstr>Transaction Management</vt:lpstr>
      <vt:lpstr>Simple Update of One Record</vt:lpstr>
      <vt:lpstr>Steps in a Transaction</vt:lpstr>
      <vt:lpstr>Basic Ideas About Transactions</vt:lpstr>
      <vt:lpstr>ACID Properties of Transactions</vt:lpstr>
      <vt:lpstr>ACID Properties of Transactions: Atomicity</vt:lpstr>
      <vt:lpstr>ACID Properties of Transactions: Consistency</vt:lpstr>
      <vt:lpstr>ACID Properties of Transactions: Isolation</vt:lpstr>
      <vt:lpstr>ACID Properties of Transactions: Durability</vt:lpstr>
      <vt:lpstr>Transaction Support in MySQL</vt:lpstr>
      <vt:lpstr>Transaction Support in MySQL, cont’d</vt:lpstr>
      <vt:lpstr>Break</vt:lpstr>
      <vt:lpstr>Concurrency Problems</vt:lpstr>
      <vt:lpstr>Lost Update Problem</vt:lpstr>
      <vt:lpstr>Uncommitted Update Problem</vt:lpstr>
      <vt:lpstr>Inconsistent Analysis Problem</vt:lpstr>
      <vt:lpstr>Non-Repeatable Read Problem</vt:lpstr>
      <vt:lpstr>Phantom Data Problem</vt:lpstr>
      <vt:lpstr>Transaction Conflicts</vt:lpstr>
      <vt:lpstr>Transaction Conflicts, cont’d</vt:lpstr>
      <vt:lpstr>Locking</vt:lpstr>
      <vt:lpstr>Locking, cont’d</vt:lpstr>
      <vt:lpstr>Shared and Exclusive Locks</vt:lpstr>
      <vt:lpstr>Lock Compatibility</vt:lpstr>
      <vt:lpstr>Deadlocks</vt:lpstr>
      <vt:lpstr>Two-Phase Locking Protocol</vt:lpstr>
      <vt:lpstr>Two-Phase Locking Protocol, cont’d</vt:lpstr>
      <vt:lpstr>Two-Phase Locking Protocol, cont’d</vt:lpstr>
      <vt:lpstr>Optimistic Techniques</vt:lpstr>
      <vt:lpstr>Need for Recovery</vt:lpstr>
      <vt:lpstr>Possible Effects of Failure</vt:lpstr>
      <vt:lpstr>Recovery Manager</vt:lpstr>
      <vt:lpstr>Loss of Disk Data</vt:lpstr>
      <vt:lpstr>Failure to Write</vt:lpstr>
      <vt:lpstr>System Failure</vt:lpstr>
      <vt:lpstr>System Failure, cont’d</vt:lpstr>
      <vt:lpstr>Recovery Log</vt:lpstr>
      <vt:lpstr>Deferred Update Protocol</vt:lpstr>
      <vt:lpstr>Checkpoints</vt:lpstr>
      <vt:lpstr>Loss of Disk Data</vt:lpstr>
      <vt:lpstr>RAID</vt:lpstr>
      <vt:lpstr>RAID, cont’d</vt:lpstr>
      <vt:lpstr>MTTF</vt:lpstr>
      <vt:lpstr>Reliability and Availability</vt:lpstr>
      <vt:lpstr>Reliability and Availability, cont’d</vt:lpstr>
      <vt:lpstr>Reliability and Availability, cont’d</vt:lpstr>
      <vt:lpstr>Parallel Access</vt:lpstr>
      <vt:lpstr>Cost-Effective RAID</vt:lpstr>
      <vt:lpstr>Data Striping</vt:lpstr>
      <vt:lpstr>Data Striping, cont’d</vt:lpstr>
      <vt:lpstr>Data Redundancy</vt:lpstr>
      <vt:lpstr>Data Redundancy, cont’d</vt:lpstr>
      <vt:lpstr>RAID Levels</vt:lpstr>
      <vt:lpstr>RAID Level 0 (Disk Striping)</vt:lpstr>
      <vt:lpstr>RAID Level 1 (Disk Mirroring)</vt:lpstr>
      <vt:lpstr>RAID Level 3 (Striping, Dedicated Parity)</vt:lpstr>
      <vt:lpstr>RAID Level 5 (Striping, Distributed Parity)</vt:lpstr>
      <vt:lpstr>RAID Level 6 (Striping, Double Distributed Parity)</vt:lpstr>
      <vt:lpstr>RAID Level 10 (Striped Mirrors)</vt:lpstr>
      <vt:lpstr>Hardware RAID</vt:lpstr>
      <vt:lpstr>Hardware RAID, cont’d</vt:lpstr>
      <vt:lpstr>Software RAID</vt:lpstr>
      <vt:lpstr>Software RAID, cont’d</vt:lpstr>
      <vt:lpstr>Data Loss</vt:lpstr>
      <vt:lpstr>Disk Failures</vt:lpstr>
      <vt:lpstr>Disk Failures, cont’d</vt:lpstr>
      <vt:lpstr>Disk Recovery</vt:lpstr>
      <vt:lpstr>MTBF and MTTR</vt:lpstr>
      <vt:lpstr>MTBF and MTTR, cont’d</vt:lpstr>
      <vt:lpstr>Backups Still Needed!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685</cp:revision>
  <dcterms:created xsi:type="dcterms:W3CDTF">2008-01-12T03:52:55Z</dcterms:created>
  <dcterms:modified xsi:type="dcterms:W3CDTF">2023-10-16T22:20:22Z</dcterms:modified>
  <cp:category/>
</cp:coreProperties>
</file>