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826" r:id="rId3"/>
    <p:sldId id="844" r:id="rId4"/>
    <p:sldId id="311" r:id="rId5"/>
    <p:sldId id="310" r:id="rId6"/>
    <p:sldId id="312" r:id="rId7"/>
    <p:sldId id="327" r:id="rId8"/>
    <p:sldId id="331" r:id="rId9"/>
    <p:sldId id="332" r:id="rId10"/>
    <p:sldId id="328" r:id="rId11"/>
    <p:sldId id="333" r:id="rId12"/>
    <p:sldId id="845" r:id="rId13"/>
    <p:sldId id="317" r:id="rId14"/>
    <p:sldId id="318" r:id="rId15"/>
    <p:sldId id="319" r:id="rId16"/>
    <p:sldId id="834" r:id="rId17"/>
    <p:sldId id="835" r:id="rId18"/>
    <p:sldId id="836" r:id="rId19"/>
    <p:sldId id="837" r:id="rId20"/>
    <p:sldId id="838" r:id="rId21"/>
    <p:sldId id="839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840" r:id="rId31"/>
    <p:sldId id="841" r:id="rId32"/>
    <p:sldId id="842" r:id="rId33"/>
    <p:sldId id="273" r:id="rId34"/>
    <p:sldId id="274" r:id="rId35"/>
    <p:sldId id="846" r:id="rId36"/>
    <p:sldId id="843" r:id="rId37"/>
    <p:sldId id="351" r:id="rId38"/>
    <p:sldId id="352" r:id="rId39"/>
    <p:sldId id="353" r:id="rId40"/>
    <p:sldId id="354" r:id="rId41"/>
    <p:sldId id="355" r:id="rId42"/>
    <p:sldId id="329" r:id="rId43"/>
    <p:sldId id="334" r:id="rId44"/>
    <p:sldId id="335" r:id="rId45"/>
    <p:sldId id="336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B23C00"/>
    <a:srgbClr val="E1F5FF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1" autoAdjust="0"/>
    <p:restoredTop sz="96976" autoAdjust="0"/>
  </p:normalViewPr>
  <p:slideViewPr>
    <p:cSldViewPr>
      <p:cViewPr varScale="1">
        <p:scale>
          <a:sx n="210" d="100"/>
          <a:sy n="210" d="100"/>
        </p:scale>
        <p:origin x="640" y="16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2023: March 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sqltutorial.org/mysql-index/mysql-create-index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October 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UPDATE CASCADE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2" y="3246122"/>
            <a:ext cx="4645561" cy="35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8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49178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UPDATE SET NULL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3" y="3246122"/>
            <a:ext cx="4658587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81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538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2EC8-099C-E2F0-B9D2-D77E5369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4198-14CA-522E-D214-A8D1846FC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CC064-384A-0FD3-9875-6C189BC4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802B-7EF3-E81F-7A40-63DC93F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Window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DA8C1-B2B2-D7E3-57EF-1F914B58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P</a:t>
            </a:r>
            <a:r>
              <a:rPr lang="en-US" b="0" i="0" u="none" strike="noStrike" dirty="0">
                <a:solidFill>
                  <a:srgbClr val="555555"/>
                </a:solidFill>
                <a:effectLst/>
              </a:rPr>
              <a:t>erform an aggregate-type operation on a set of rows from a query result.</a:t>
            </a:r>
          </a:p>
          <a:p>
            <a:r>
              <a:rPr lang="en-US" dirty="0">
                <a:solidFill>
                  <a:srgbClr val="555555"/>
                </a:solidFill>
              </a:rPr>
              <a:t>Produce a result for each result row.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CB4BB-0A8D-1B29-AFFA-4B8AF0FB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9C32-5582-AF40-7634-69FCB79F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B9ECD-D1FA-F45B-FE17-47FBEF5E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99ADE7-741A-B1CB-5877-D522A096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7" y="1388118"/>
            <a:ext cx="4163094" cy="353470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4743B3D-188A-174E-EA49-0DC4E9AD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386" y="1388118"/>
            <a:ext cx="4007808" cy="4538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35282-8261-294B-D3FA-B049A4FCAE65}"/>
              </a:ext>
            </a:extLst>
          </p:cNvPr>
          <p:cNvSpPr txBox="1"/>
          <p:nvPr/>
        </p:nvSpPr>
        <p:spPr>
          <a:xfrm>
            <a:off x="2468903" y="4160512"/>
            <a:ext cx="173156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Windowing.ipynb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4ABE-BFC2-33CF-3EBF-8F8D6B4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FB863-3773-C12E-51FB-A33AF58C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3F6849-833D-665D-0A31-C595F78E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1325903"/>
            <a:ext cx="6312828" cy="2926048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658E9AA6-DAA2-34C5-5D40-007F6959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12" y="3154683"/>
            <a:ext cx="5288297" cy="3474682"/>
          </a:xfrm>
          <a:prstGeom prst="rect">
            <a:avLst/>
          </a:prstGeom>
          <a:ln>
            <a:solidFill>
              <a:srgbClr val="0033CC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1F1B8-0452-8881-D2B9-76147160A043}"/>
              </a:ext>
            </a:extLst>
          </p:cNvPr>
          <p:cNvGrpSpPr/>
          <p:nvPr/>
        </p:nvGrpSpPr>
        <p:grpSpPr>
          <a:xfrm>
            <a:off x="756072" y="4434829"/>
            <a:ext cx="2103097" cy="1586422"/>
            <a:chOff x="756072" y="4434829"/>
            <a:chExt cx="2103097" cy="1586422"/>
          </a:xfrm>
        </p:grpSpPr>
        <p:pic>
          <p:nvPicPr>
            <p:cNvPr id="12" name="Picture 11" descr="Table&#10;&#10;Description automatically generated">
              <a:extLst>
                <a:ext uri="{FF2B5EF4-FFF2-40B4-BE49-F238E27FC236}">
                  <a16:creationId xmlns:a16="http://schemas.microsoft.com/office/drawing/2014/main" id="{D19B729F-D629-A8BE-F7DA-F9BFA1230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511" y="4983463"/>
              <a:ext cx="1920219" cy="1037788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F3C3891-BD24-B370-5AFA-97DEFC78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950" y="4434829"/>
              <a:ext cx="822951" cy="4264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D5E010-3AD7-BCAB-F77B-3E2642C3239F}"/>
                </a:ext>
              </a:extLst>
            </p:cNvPr>
            <p:cNvSpPr/>
            <p:nvPr/>
          </p:nvSpPr>
          <p:spPr bwMode="auto">
            <a:xfrm>
              <a:off x="756072" y="4434829"/>
              <a:ext cx="2103097" cy="1586422"/>
            </a:xfrm>
            <a:prstGeom prst="rect">
              <a:avLst/>
            </a:prstGeom>
            <a:solidFill>
              <a:schemeClr val="bg1">
                <a:lumMod val="85000"/>
                <a:alpha val="30234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91B615C-73AD-9C72-3081-82A40466E4DC}"/>
              </a:ext>
            </a:extLst>
          </p:cNvPr>
          <p:cNvSpPr txBox="1"/>
          <p:nvPr/>
        </p:nvSpPr>
        <p:spPr>
          <a:xfrm>
            <a:off x="4480561" y="1613301"/>
            <a:ext cx="173156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Windowing.ipynb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Text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4892025"/>
            <a:ext cx="8229555" cy="1371584"/>
          </a:xfrm>
        </p:spPr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One-way encryption </a:t>
            </a:r>
          </a:p>
          <a:p>
            <a:pPr lvl="1"/>
            <a:r>
              <a:rPr lang="en-US" dirty="0"/>
              <a:t>Returns a 40-character string.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2" y="1325903"/>
            <a:ext cx="7955194" cy="3456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47" y="4983463"/>
            <a:ext cx="1749347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SHA1(</a:t>
            </a:r>
            <a:r>
              <a:rPr lang="en-US" sz="2000" b="1" i="1" dirty="0">
                <a:latin typeface="Times New Roman"/>
                <a:cs typeface="Times New Roman"/>
              </a:rPr>
              <a:t>string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253169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Text Functions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2F2ABBA-288E-767A-30C1-5CDB2A71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70" y="1234463"/>
            <a:ext cx="5166644" cy="5053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773F1-027E-2D59-1E6D-3CF5E01B02F2}"/>
              </a:ext>
            </a:extLst>
          </p:cNvPr>
          <p:cNvSpPr txBox="1"/>
          <p:nvPr/>
        </p:nvSpPr>
        <p:spPr>
          <a:xfrm>
            <a:off x="4663439" y="5610402"/>
            <a:ext cx="191590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StringConcat.ipynb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1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Numeric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234464"/>
            <a:ext cx="3578861" cy="5547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5" y="2112712"/>
            <a:ext cx="4789465" cy="584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latin typeface="Courier New"/>
                <a:cs typeface="Courier New"/>
              </a:rPr>
              <a:t>SELECT CONCAT('$', FORMAT(5639.6, 2))</a:t>
            </a:r>
          </a:p>
          <a:p>
            <a:r>
              <a:rPr lang="fr-FR" b="1" dirty="0">
                <a:latin typeface="Courier New"/>
                <a:cs typeface="Courier New"/>
              </a:rPr>
              <a:t>AS </a:t>
            </a:r>
            <a:r>
              <a:rPr lang="fr-FR" b="1" dirty="0" err="1">
                <a:latin typeface="Courier New"/>
                <a:cs typeface="Courier New"/>
              </a:rPr>
              <a:t>cost</a:t>
            </a:r>
            <a:r>
              <a:rPr lang="fr-FR" b="1" dirty="0">
                <a:latin typeface="Courier New"/>
                <a:cs typeface="Courier New"/>
              </a:rPr>
              <a:t>;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80366"/>
            <a:ext cx="43180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5714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Date and Time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417342"/>
            <a:ext cx="6985000" cy="4394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5806" y="3886195"/>
            <a:ext cx="8571190" cy="822951"/>
            <a:chOff x="365806" y="3886195"/>
            <a:chExt cx="8571190" cy="822951"/>
          </a:xfrm>
        </p:grpSpPr>
        <p:sp>
          <p:nvSpPr>
            <p:cNvPr id="6" name="Rectangle 5"/>
            <p:cNvSpPr/>
            <p:nvPr/>
          </p:nvSpPr>
          <p:spPr bwMode="auto">
            <a:xfrm>
              <a:off x="365806" y="3886195"/>
              <a:ext cx="7315120" cy="822951"/>
            </a:xfrm>
            <a:prstGeom prst="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09" y="4096275"/>
              <a:ext cx="153038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No arguments.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35493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/>
              <a:t>Go over solutions to Checkpoint Exam #1</a:t>
            </a:r>
          </a:p>
          <a:p>
            <a:pPr lvl="4"/>
            <a:endParaRPr lang="en-US" dirty="0"/>
          </a:p>
          <a:p>
            <a:r>
              <a:rPr lang="en-US" dirty="0"/>
              <a:t>ALTER TABLE</a:t>
            </a:r>
          </a:p>
          <a:p>
            <a:r>
              <a:rPr lang="en-US" dirty="0"/>
              <a:t>UPDATE and DELETE</a:t>
            </a:r>
          </a:p>
          <a:p>
            <a:r>
              <a:rPr lang="en-US" dirty="0"/>
              <a:t>Cascading deletes and updates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Date and Time Functions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9441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Data types that store both a date and time: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DATETIME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TIMESTAMP</a:t>
            </a:r>
          </a:p>
          <a:p>
            <a:r>
              <a:rPr lang="en-US" dirty="0"/>
              <a:t>Data type that stores just the date: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DATE</a:t>
            </a:r>
          </a:p>
          <a:p>
            <a:r>
              <a:rPr lang="en-US" dirty="0"/>
              <a:t>Data type that stores just the year: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5806" y="3329515"/>
            <a:ext cx="4001717" cy="2821156"/>
            <a:chOff x="365806" y="3329515"/>
            <a:chExt cx="4001717" cy="2821156"/>
          </a:xfrm>
        </p:grpSpPr>
        <p:sp>
          <p:nvSpPr>
            <p:cNvPr id="6" name="TextBox 5"/>
            <p:cNvSpPr txBox="1"/>
            <p:nvPr/>
          </p:nvSpPr>
          <p:spPr>
            <a:xfrm>
              <a:off x="365806" y="3329515"/>
              <a:ext cx="4001717" cy="83099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SELECT </a:t>
              </a:r>
              <a:r>
                <a:rPr lang="en-US" b="1" dirty="0">
                  <a:solidFill>
                    <a:srgbClr val="C00000"/>
                  </a:solidFill>
                  <a:latin typeface="Courier New"/>
                  <a:cs typeface="Courier New"/>
                </a:rPr>
                <a:t>DATE(</a:t>
              </a:r>
              <a:r>
                <a:rPr lang="en-US" b="1" dirty="0" err="1">
                  <a:solidFill>
                    <a:srgbClr val="C00000"/>
                  </a:solidFill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solidFill>
                    <a:srgbClr val="C00000"/>
                  </a:solidFill>
                  <a:latin typeface="Courier New"/>
                  <a:cs typeface="Courier New"/>
                </a:rPr>
                <a:t>) </a:t>
              </a:r>
              <a:br>
                <a:rPr lang="en-US" b="1" dirty="0">
                  <a:latin typeface="Courier New"/>
                  <a:cs typeface="Courier New"/>
                </a:rPr>
              </a:br>
              <a:r>
                <a:rPr lang="en-US" b="1" dirty="0">
                  <a:latin typeface="Courier New"/>
                  <a:cs typeface="Courier New"/>
                </a:rPr>
                <a:t>AS Date FROM users ORDER BY</a:t>
              </a:r>
            </a:p>
            <a:p>
              <a:r>
                <a:rPr lang="en-US" b="1" dirty="0" err="1"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latin typeface="Courier New"/>
                  <a:cs typeface="Courier New"/>
                </a:rPr>
                <a:t> DESC LIMIT 1;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123" y="4251950"/>
              <a:ext cx="3291804" cy="189872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62519" y="3329515"/>
            <a:ext cx="4381328" cy="2883295"/>
            <a:chOff x="4562519" y="3329515"/>
            <a:chExt cx="4381328" cy="2883295"/>
          </a:xfrm>
        </p:grpSpPr>
        <p:sp>
          <p:nvSpPr>
            <p:cNvPr id="8" name="TextBox 7"/>
            <p:cNvSpPr txBox="1"/>
            <p:nvPr/>
          </p:nvSpPr>
          <p:spPr>
            <a:xfrm>
              <a:off x="4562519" y="3329515"/>
              <a:ext cx="4381328" cy="83099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SELECT </a:t>
              </a:r>
              <a:r>
                <a:rPr lang="en-US" b="1" dirty="0">
                  <a:solidFill>
                    <a:srgbClr val="C00000"/>
                  </a:solidFill>
                  <a:latin typeface="Courier New"/>
                  <a:cs typeface="Courier New"/>
                </a:rPr>
                <a:t>DAYNAME(</a:t>
              </a:r>
              <a:r>
                <a:rPr lang="en-US" b="1" dirty="0" err="1">
                  <a:solidFill>
                    <a:srgbClr val="C00000"/>
                  </a:solidFill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solidFill>
                    <a:srgbClr val="C00000"/>
                  </a:solidFill>
                  <a:latin typeface="Courier New"/>
                  <a:cs typeface="Courier New"/>
                </a:rPr>
                <a:t>) </a:t>
              </a:r>
            </a:p>
            <a:p>
              <a:r>
                <a:rPr lang="en-US" b="1" dirty="0">
                  <a:latin typeface="Courier New"/>
                  <a:cs typeface="Courier New"/>
                </a:rPr>
                <a:t>AS Weekday FROM users ORDER BY</a:t>
              </a:r>
            </a:p>
            <a:p>
              <a:r>
                <a:rPr lang="en-US" b="1" dirty="0" err="1">
                  <a:latin typeface="Courier New"/>
                  <a:cs typeface="Courier New"/>
                </a:rPr>
                <a:t>registration_date</a:t>
              </a:r>
              <a:r>
                <a:rPr lang="en-US" b="1" dirty="0">
                  <a:latin typeface="Courier New"/>
                  <a:cs typeface="Courier New"/>
                </a:rPr>
                <a:t> ASC LIMIT 1;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710" y="4251951"/>
              <a:ext cx="3548728" cy="196085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98048" y="1783098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10001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Formatting the Date and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411513"/>
            <a:ext cx="2836745" cy="63456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17537" y="1234464"/>
            <a:ext cx="6034974" cy="1838834"/>
            <a:chOff x="3017537" y="1234464"/>
            <a:chExt cx="6034974" cy="1838834"/>
          </a:xfrm>
        </p:grpSpPr>
        <p:sp>
          <p:nvSpPr>
            <p:cNvPr id="6" name="TextBox 5"/>
            <p:cNvSpPr txBox="1"/>
            <p:nvPr/>
          </p:nvSpPr>
          <p:spPr>
            <a:xfrm>
              <a:off x="3017537" y="1234464"/>
              <a:ext cx="603497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Return the current date and time as </a:t>
              </a:r>
              <a:r>
                <a:rPr lang="en-US" i="1" dirty="0">
                  <a:solidFill>
                    <a:srgbClr val="0033CC"/>
                  </a:solidFill>
                </a:rPr>
                <a:t>Month DD, YYYY - HH:MM</a:t>
              </a:r>
              <a:r>
                <a:rPr lang="en-US" dirty="0">
                  <a:solidFill>
                    <a:srgbClr val="0033CC"/>
                  </a:solidFill>
                </a:rPr>
                <a:t> 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049" y="1691659"/>
              <a:ext cx="3383243" cy="13816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017538" y="3246122"/>
            <a:ext cx="5177462" cy="3474682"/>
            <a:chOff x="3017538" y="3246122"/>
            <a:chExt cx="5177462" cy="3474682"/>
          </a:xfrm>
        </p:grpSpPr>
        <p:sp>
          <p:nvSpPr>
            <p:cNvPr id="8" name="TextBox 7"/>
            <p:cNvSpPr txBox="1"/>
            <p:nvPr/>
          </p:nvSpPr>
          <p:spPr>
            <a:xfrm>
              <a:off x="3017538" y="3246122"/>
              <a:ext cx="5177462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Select the email address and date registered, </a:t>
              </a:r>
              <a:br>
                <a:rPr lang="en-US" dirty="0">
                  <a:solidFill>
                    <a:srgbClr val="0033CC"/>
                  </a:solidFill>
                </a:rPr>
              </a:br>
              <a:r>
                <a:rPr lang="en-US" dirty="0">
                  <a:solidFill>
                    <a:srgbClr val="0033CC"/>
                  </a:solidFill>
                </a:rPr>
                <a:t>ordered by date registered, formatting the date as </a:t>
              </a:r>
            </a:p>
            <a:p>
              <a:r>
                <a:rPr lang="en-US" i="1" dirty="0">
                  <a:solidFill>
                    <a:srgbClr val="0033CC"/>
                  </a:solidFill>
                </a:rPr>
                <a:t>Weekday (abbreviated) Month (abbreviated) Day Year</a:t>
              </a:r>
              <a:r>
                <a:rPr lang="en-US" dirty="0">
                  <a:solidFill>
                    <a:srgbClr val="0033CC"/>
                  </a:solidFill>
                </a:rPr>
                <a:t>, 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for the last five registered users :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3293" y="4434829"/>
              <a:ext cx="4445950" cy="22859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98048" y="2148854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31835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mathematical theory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behind </a:t>
            </a:r>
            <a:br>
              <a:rPr lang="en-US" dirty="0"/>
            </a:br>
            <a:r>
              <a:rPr lang="en-US" dirty="0"/>
              <a:t>database operations: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project</a:t>
            </a:r>
          </a:p>
          <a:p>
            <a:pPr lvl="2"/>
            <a:r>
              <a:rPr lang="en-US" dirty="0"/>
              <a:t>which columns?</a:t>
            </a:r>
          </a:p>
          <a:p>
            <a:pPr lvl="2"/>
            <a:r>
              <a:rPr lang="en-US" dirty="0"/>
              <a:t>listed after the SELECT keyword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select</a:t>
            </a:r>
          </a:p>
          <a:p>
            <a:pPr lvl="2"/>
            <a:r>
              <a:rPr lang="en-US" dirty="0"/>
              <a:t>which rows?</a:t>
            </a:r>
          </a:p>
          <a:p>
            <a:pPr lvl="2"/>
            <a:r>
              <a:rPr lang="en-US" dirty="0"/>
              <a:t>WHERE and HAVING clauses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join</a:t>
            </a:r>
          </a:p>
          <a:p>
            <a:pPr lvl="2"/>
            <a:r>
              <a:rPr lang="en-US" dirty="0"/>
              <a:t>Query multiple tables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4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01" y="4111538"/>
            <a:ext cx="4118993" cy="210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7" y="3255734"/>
            <a:ext cx="8229600" cy="1130442"/>
          </a:xfrm>
        </p:spPr>
        <p:txBody>
          <a:bodyPr/>
          <a:lstStyle/>
          <a:p>
            <a:r>
              <a:rPr lang="en-US" dirty="0"/>
              <a:t>What is the id</a:t>
            </a:r>
            <a:r>
              <a:rPr lang="en-US"/>
              <a:t>, product </a:t>
            </a:r>
            <a:r>
              <a:rPr lang="en-US" dirty="0"/>
              <a:t>name, vendor name, and price of each product?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9" y="4329086"/>
            <a:ext cx="447884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product, vendor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=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vendor.vendorid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74" y="5894277"/>
            <a:ext cx="18526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Qualified names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7262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a join condition, you get a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Cartesian product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record of one table matched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every</a:t>
            </a:r>
            <a:r>
              <a:rPr lang="en-US" dirty="0"/>
              <a:t> record from the other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951" y="2697488"/>
            <a:ext cx="33706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product, vendor;</a:t>
            </a:r>
            <a:endParaRPr lang="en-US" sz="1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3391231"/>
            <a:ext cx="5760657" cy="33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0853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3391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Include the join condition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7391" y="1874537"/>
            <a:ext cx="5725546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vendor.vendorid</a:t>
            </a:r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423171"/>
            <a:ext cx="6492170" cy="43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7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B23C00"/>
                </a:solidFill>
              </a:rPr>
              <a:t>aliases</a:t>
            </a:r>
            <a:r>
              <a:rPr lang="en-US" dirty="0"/>
              <a:t> anywhere within a query instead of the full table name.</a:t>
            </a:r>
          </a:p>
          <a:p>
            <a:pPr lvl="1"/>
            <a:r>
              <a:rPr lang="en-US" dirty="0"/>
              <a:t>No effect on the query itself.</a:t>
            </a:r>
          </a:p>
          <a:p>
            <a:pPr lvl="1"/>
            <a:r>
              <a:rPr lang="en-US" dirty="0"/>
              <a:t>Improve legibility.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3246122"/>
            <a:ext cx="60347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vendorname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product, vendor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vendor.vendorid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725" y="4704454"/>
            <a:ext cx="4986762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p.productid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</a:t>
            </a:r>
            <a:r>
              <a:rPr lang="en-US" sz="10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p.productname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</a:t>
            </a:r>
            <a:r>
              <a:rPr lang="en-US" sz="10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v.vendorname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p.productprice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800" b="1" dirty="0">
                <a:latin typeface="Courier New" charset="0"/>
                <a:cs typeface="Courier New" charset="0"/>
              </a:rPr>
              <a:t>, vendor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v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p.vendorid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v.vendorid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5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Alias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2"/>
            <a:ext cx="8320994" cy="548634"/>
          </a:xfrm>
        </p:spPr>
        <p:txBody>
          <a:bodyPr/>
          <a:lstStyle/>
          <a:p>
            <a:r>
              <a:rPr lang="en-US" dirty="0"/>
              <a:t>Use aliases to rename columns in query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4052087"/>
            <a:ext cx="4511035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p.productname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pname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v.vendorname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vname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 p, vendor v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p.vendorid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v.vendorid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18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72" y="3886195"/>
            <a:ext cx="4038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928" y="6074473"/>
            <a:ext cx="33715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You cannot use aliased column</a:t>
            </a:r>
          </a:p>
          <a:p>
            <a:r>
              <a:rPr lang="en-US" sz="1800" dirty="0">
                <a:solidFill>
                  <a:srgbClr val="0033CC"/>
                </a:solidFill>
              </a:rPr>
              <a:t>names in the WHERE clause.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382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Multiple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25903"/>
            <a:ext cx="3420118" cy="1463024"/>
          </a:xfrm>
          <a:prstGeom prst="rect">
            <a:avLst/>
          </a:prstGeom>
        </p:spPr>
      </p:pic>
      <p:pic>
        <p:nvPicPr>
          <p:cNvPr id="6" name="Picture 5" descr="salestransa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98" y="1325903"/>
            <a:ext cx="2425960" cy="146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928" y="2880366"/>
            <a:ext cx="8080420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t.tdate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sv.noofitems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quantity,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(</a:t>
            </a:r>
            <a:r>
              <a:rPr lang="en-US" sz="1800" b="1" dirty="0" err="1">
                <a:latin typeface="Courier New" charset="0"/>
                <a:cs typeface="Courier New" charset="0"/>
              </a:rPr>
              <a:t>sv.noofitems</a:t>
            </a:r>
            <a:r>
              <a:rPr lang="en-US" sz="1800" b="1" dirty="0">
                <a:latin typeface="Courier New" charset="0"/>
                <a:cs typeface="Courier New" charset="0"/>
              </a:rPr>
              <a:t> *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amount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p,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t,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sv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sv.productid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AND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sv.tid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ORDER 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32" y="4407272"/>
            <a:ext cx="3657560" cy="240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928" y="5251522"/>
            <a:ext cx="2314794" cy="646331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You can use </a:t>
            </a:r>
            <a:r>
              <a:rPr lang="en-US" sz="1800" b="1" dirty="0">
                <a:solidFill>
                  <a:srgbClr val="0033CC"/>
                </a:solidFill>
                <a:latin typeface="Courier New"/>
                <a:cs typeface="Courier New"/>
              </a:rPr>
              <a:t>AS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 introduce an alias.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928" y="6074473"/>
            <a:ext cx="2745576" cy="646331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Oracle does not allow </a:t>
            </a:r>
            <a:r>
              <a:rPr lang="en-US" sz="1800" b="1" dirty="0">
                <a:solidFill>
                  <a:srgbClr val="0033CC"/>
                </a:solidFill>
                <a:latin typeface="Courier New"/>
                <a:cs typeface="Courier New"/>
              </a:rPr>
              <a:t>AS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table aliases. </a:t>
            </a:r>
          </a:p>
        </p:txBody>
      </p:sp>
      <p:pic>
        <p:nvPicPr>
          <p:cNvPr id="7" name="Picture 6" descr="soldv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53" y="1325902"/>
            <a:ext cx="1645902" cy="1956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0012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352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A803-09D6-0A55-2614-F2F08DA7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BE10-7E3F-F661-7070-5ED1468F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functions</a:t>
            </a:r>
          </a:p>
          <a:p>
            <a:r>
              <a:rPr lang="en-US" dirty="0"/>
              <a:t>MYSQL functions</a:t>
            </a:r>
          </a:p>
          <a:p>
            <a:r>
              <a:rPr lang="en-US" dirty="0"/>
              <a:t>Relational algebra</a:t>
            </a:r>
          </a:p>
          <a:p>
            <a:r>
              <a:rPr lang="en-US" dirty="0"/>
              <a:t>Joins: self, inner, and outer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Indexing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87C85-D95E-D806-B605-CAF00B74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/>
              <a:t>Which corporate clients were referred by </a:t>
            </a:r>
            <a:br>
              <a:rPr lang="en-US" dirty="0"/>
            </a:br>
            <a:r>
              <a:rPr lang="en-US" dirty="0"/>
              <a:t>other corporate clients?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5-09-26 at 9.3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234464"/>
            <a:ext cx="6009494" cy="1737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40" y="4160512"/>
            <a:ext cx="7110765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r>
              <a:rPr lang="en-US" sz="1800" b="1" dirty="0">
                <a:latin typeface="Courier New" charset="0"/>
                <a:cs typeface="Courier New" charset="0"/>
              </a:rPr>
              <a:t> AS client, </a:t>
            </a:r>
            <a:r>
              <a:rPr lang="en-US" sz="1800" b="1" dirty="0" err="1">
                <a:latin typeface="Courier New" charset="0"/>
                <a:cs typeface="Courier New" charset="0"/>
              </a:rPr>
              <a:t>r.ccname</a:t>
            </a:r>
            <a:r>
              <a:rPr lang="en-US" sz="1800" b="1" dirty="0">
                <a:latin typeface="Courier New" charset="0"/>
                <a:cs typeface="Courier New" charset="0"/>
              </a:rPr>
              <a:t> AS recommender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r</a:t>
            </a:r>
            <a:r>
              <a:rPr lang="en-US" sz="1800" b="1" dirty="0" err="1">
                <a:latin typeface="Courier New" charset="0"/>
                <a:cs typeface="Courier New" charset="0"/>
              </a:rPr>
              <a:t>.ccid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</a:t>
            </a:r>
            <a:r>
              <a:rPr lang="en-US" sz="1800" b="1" dirty="0" err="1">
                <a:latin typeface="Courier New" charset="0"/>
                <a:cs typeface="Courier New" charset="0"/>
              </a:rPr>
              <a:t>.ccidreferredby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5122310"/>
            <a:ext cx="2579372" cy="16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82738" y="5257780"/>
            <a:ext cx="27122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The use of aliases is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mandatory for a self join.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928" y="525778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526850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and Outer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  <a:p>
            <a:pPr lvl="1"/>
            <a:r>
              <a:rPr lang="en-US" dirty="0"/>
              <a:t>What we’ve been doing so far.</a:t>
            </a:r>
          </a:p>
          <a:p>
            <a:pPr lvl="5"/>
            <a:endParaRPr lang="en-US" dirty="0"/>
          </a:p>
          <a:p>
            <a:r>
              <a:rPr lang="en-US" dirty="0"/>
              <a:t>Outer join</a:t>
            </a:r>
          </a:p>
          <a:p>
            <a:pPr lvl="1"/>
            <a:r>
              <a:rPr lang="en-US" dirty="0"/>
              <a:t>left outer join</a:t>
            </a:r>
          </a:p>
          <a:p>
            <a:pPr lvl="1"/>
            <a:r>
              <a:rPr lang="en-US" dirty="0"/>
              <a:t>right outer join</a:t>
            </a:r>
          </a:p>
          <a:p>
            <a:pPr lvl="1"/>
            <a:r>
              <a:rPr lang="en-US" dirty="0"/>
              <a:t>full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3154683"/>
            <a:ext cx="8229600" cy="1056023"/>
          </a:xfrm>
        </p:spPr>
        <p:txBody>
          <a:bodyPr/>
          <a:lstStyle/>
          <a:p>
            <a:r>
              <a:rPr lang="en-US" dirty="0"/>
              <a:t>Which apartments are rented </a:t>
            </a:r>
            <a:br>
              <a:rPr lang="en-US" dirty="0"/>
            </a:br>
            <a:r>
              <a:rPr lang="en-US" dirty="0"/>
              <a:t>by which corporate clients?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apar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6" name="Picture 5" descr="corpcl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66" y="4251951"/>
            <a:ext cx="5448502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apartment a,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a.ccid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4157647"/>
            <a:ext cx="3291804" cy="201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89239" y="5300370"/>
            <a:ext cx="19800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Retrieve only the </a:t>
            </a:r>
            <a:br>
              <a:rPr lang="en-US" sz="1800" dirty="0">
                <a:solidFill>
                  <a:srgbClr val="0033CC"/>
                </a:solidFill>
              </a:rPr>
            </a:br>
            <a:r>
              <a:rPr lang="en-US" sz="1800" dirty="0">
                <a:solidFill>
                  <a:srgbClr val="0033CC"/>
                </a:solidFill>
              </a:rPr>
              <a:t>rows that match.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8989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apar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6" name="Picture 5" descr="corpcl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7856" y="3246122"/>
            <a:ext cx="638828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</a:t>
            </a:r>
            <a:r>
              <a:rPr lang="en-US" sz="18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apartment</a:t>
            </a:r>
            <a:r>
              <a:rPr lang="en-US" sz="1800" b="1" dirty="0">
                <a:latin typeface="Courier New" charset="0"/>
                <a:cs typeface="Courier New" charset="0"/>
              </a:rPr>
              <a:t> a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LEFT OUTER JOIN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a.ccid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59" y="4343390"/>
            <a:ext cx="33432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928" y="4526268"/>
            <a:ext cx="257468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Include </a:t>
            </a:r>
            <a:r>
              <a:rPr lang="en-US" sz="1800" u="sng" dirty="0">
                <a:solidFill>
                  <a:srgbClr val="0033CC"/>
                </a:solidFill>
              </a:rPr>
              <a:t>all the rows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on the </a:t>
            </a:r>
            <a:r>
              <a:rPr lang="en-US" sz="1800" u="sng" dirty="0">
                <a:solidFill>
                  <a:srgbClr val="0033CC"/>
                </a:solidFill>
              </a:rPr>
              <a:t>left part</a:t>
            </a:r>
            <a:r>
              <a:rPr lang="en-US" sz="1800" dirty="0">
                <a:solidFill>
                  <a:srgbClr val="0033CC"/>
                </a:solidFill>
              </a:rPr>
              <a:t> of the</a:t>
            </a:r>
          </a:p>
          <a:p>
            <a:r>
              <a:rPr lang="en-US" sz="1800" dirty="0">
                <a:solidFill>
                  <a:srgbClr val="0033CC"/>
                </a:solidFill>
              </a:rPr>
              <a:t>relation (</a:t>
            </a:r>
            <a:r>
              <a:rPr lang="en-US" sz="1800" b="1" dirty="0">
                <a:solidFill>
                  <a:srgbClr val="008000"/>
                </a:solidFill>
              </a:rPr>
              <a:t>apartment</a:t>
            </a:r>
            <a:r>
              <a:rPr lang="en-US" sz="1800" dirty="0">
                <a:solidFill>
                  <a:srgbClr val="0033CC"/>
                </a:solidFill>
              </a:rPr>
              <a:t>)</a:t>
            </a:r>
          </a:p>
          <a:p>
            <a:r>
              <a:rPr lang="en-US" sz="1800" dirty="0">
                <a:solidFill>
                  <a:srgbClr val="0033CC"/>
                </a:solidFill>
              </a:rPr>
              <a:t>whether or not there is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 match.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60707" y="5440658"/>
            <a:ext cx="2338505" cy="369332"/>
            <a:chOff x="5760707" y="5440658"/>
            <a:chExt cx="233850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618819" y="5440658"/>
              <a:ext cx="1480393" cy="369332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33CC"/>
                  </a:solidFill>
                </a:rPr>
                <a:t>No matches.</a:t>
              </a:r>
            </a:p>
          </p:txBody>
        </p:sp>
        <p:cxnSp>
          <p:nvCxnSpPr>
            <p:cNvPr id="19" name="Elbow Connector 18"/>
            <p:cNvCxnSpPr>
              <a:stCxn id="10" idx="1"/>
            </p:cNvCxnSpPr>
            <p:nvPr/>
          </p:nvCxnSpPr>
          <p:spPr bwMode="auto">
            <a:xfrm rot="10800000">
              <a:off x="5760707" y="5440658"/>
              <a:ext cx="858112" cy="184666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Elbow Connector 20"/>
            <p:cNvCxnSpPr>
              <a:stCxn id="10" idx="1"/>
            </p:cNvCxnSpPr>
            <p:nvPr/>
          </p:nvCxnSpPr>
          <p:spPr bwMode="auto">
            <a:xfrm rot="10800000" flipV="1">
              <a:off x="5760707" y="5625324"/>
              <a:ext cx="858112" cy="181090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D4D2-66FC-40BC-F7EB-0C87AD3AA8EA}"/>
              </a:ext>
            </a:extLst>
          </p:cNvPr>
          <p:cNvSpPr txBox="1"/>
          <p:nvPr/>
        </p:nvSpPr>
        <p:spPr>
          <a:xfrm>
            <a:off x="6400077" y="4004836"/>
            <a:ext cx="120898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Joins.ipynb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9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9900" y="3228465"/>
            <a:ext cx="652614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apartment a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RIGHT OUTER JOIN </a:t>
            </a:r>
            <a:r>
              <a:rPr lang="en-US" sz="1800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a.ccid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28" y="4526268"/>
            <a:ext cx="248016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Include </a:t>
            </a:r>
            <a:r>
              <a:rPr lang="en-US" sz="1800" u="sng" dirty="0">
                <a:solidFill>
                  <a:srgbClr val="0033CC"/>
                </a:solidFill>
              </a:rPr>
              <a:t>all the rows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on the </a:t>
            </a:r>
            <a:r>
              <a:rPr lang="en-US" sz="1800" u="sng" dirty="0">
                <a:solidFill>
                  <a:srgbClr val="0033CC"/>
                </a:solidFill>
              </a:rPr>
              <a:t>right part</a:t>
            </a:r>
            <a:r>
              <a:rPr lang="en-US" sz="1800" dirty="0">
                <a:solidFill>
                  <a:srgbClr val="0033CC"/>
                </a:solidFill>
              </a:rPr>
              <a:t> of the</a:t>
            </a:r>
          </a:p>
          <a:p>
            <a:r>
              <a:rPr lang="en-US" sz="1800" dirty="0">
                <a:solidFill>
                  <a:srgbClr val="0033CC"/>
                </a:solidFill>
              </a:rPr>
              <a:t>relation (</a:t>
            </a:r>
            <a:r>
              <a:rPr lang="en-US" sz="1800" b="1" dirty="0" err="1">
                <a:solidFill>
                  <a:srgbClr val="008000"/>
                </a:solidFill>
              </a:rPr>
              <a:t>corpclient</a:t>
            </a:r>
            <a:r>
              <a:rPr lang="en-US" sz="1800" dirty="0">
                <a:solidFill>
                  <a:srgbClr val="0033CC"/>
                </a:solidFill>
              </a:rPr>
              <a:t>)</a:t>
            </a:r>
          </a:p>
          <a:p>
            <a:r>
              <a:rPr lang="en-US" sz="1800" dirty="0">
                <a:solidFill>
                  <a:srgbClr val="0033CC"/>
                </a:solidFill>
              </a:rPr>
              <a:t>whether or not there is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 match.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4448140"/>
            <a:ext cx="3333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943585" y="5989292"/>
            <a:ext cx="1759791" cy="338554"/>
            <a:chOff x="5943585" y="5989292"/>
            <a:chExt cx="1759791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6583658" y="5989292"/>
              <a:ext cx="1119718" cy="338554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No match.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 bwMode="auto">
            <a:xfrm flipH="1">
              <a:off x="5943585" y="6158569"/>
              <a:ext cx="640073" cy="136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12" descr="apart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23731" y="470914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AD02C-1349-A68B-E5E2-1A24B0FBC086}"/>
              </a:ext>
            </a:extLst>
          </p:cNvPr>
          <p:cNvSpPr txBox="1"/>
          <p:nvPr/>
        </p:nvSpPr>
        <p:spPr>
          <a:xfrm>
            <a:off x="6471941" y="4004836"/>
            <a:ext cx="120898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Joins.ipynb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97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9998" y="3163035"/>
            <a:ext cx="66640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c.ccname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apartment a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FULL OUTER JOIN </a:t>
            </a:r>
            <a:r>
              <a:rPr lang="en-US" sz="18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latin typeface="Courier New" charset="0"/>
                <a:cs typeface="Courier New" charset="0"/>
              </a:rPr>
              <a:t> c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</a:t>
            </a:r>
            <a:r>
              <a:rPr lang="en-US" sz="1800" b="1" dirty="0">
                <a:latin typeface="Courier New" charset="0"/>
                <a:cs typeface="Courier New" charset="0"/>
              </a:rPr>
              <a:t>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a.ccid</a:t>
            </a:r>
            <a:r>
              <a:rPr lang="en-US" sz="1800" b="1" dirty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c.ccid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28" y="4526268"/>
            <a:ext cx="24942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Include </a:t>
            </a:r>
            <a:r>
              <a:rPr lang="en-US" sz="1800" u="sng" dirty="0">
                <a:solidFill>
                  <a:srgbClr val="0033CC"/>
                </a:solidFill>
              </a:rPr>
              <a:t>all the rows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from </a:t>
            </a:r>
            <a:r>
              <a:rPr lang="en-US" sz="1800" u="sng" dirty="0">
                <a:solidFill>
                  <a:srgbClr val="0033CC"/>
                </a:solidFill>
              </a:rPr>
              <a:t>both relations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whether or not there is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 match.</a:t>
            </a:r>
          </a:p>
        </p:txBody>
      </p:sp>
      <p:pic>
        <p:nvPicPr>
          <p:cNvPr id="8" name="Picture 7" descr="apart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59" y="4206194"/>
            <a:ext cx="3341298" cy="26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92782" y="4526268"/>
            <a:ext cx="2316900" cy="923330"/>
          </a:xfrm>
          <a:prstGeom prst="rect">
            <a:avLst/>
          </a:prstGeom>
          <a:solidFill>
            <a:srgbClr val="FFFFC2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FULL OUTER JOIN</a:t>
            </a:r>
          </a:p>
          <a:p>
            <a:r>
              <a:rPr lang="en-US" sz="1800" dirty="0">
                <a:solidFill>
                  <a:srgbClr val="C00000"/>
                </a:solidFill>
              </a:rPr>
              <a:t>is not available with</a:t>
            </a:r>
          </a:p>
          <a:p>
            <a:r>
              <a:rPr lang="en-US" sz="1800" dirty="0">
                <a:solidFill>
                  <a:srgbClr val="C00000"/>
                </a:solidFill>
              </a:rPr>
              <a:t>MySQL.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3119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 (MySQL)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67" y="3315213"/>
            <a:ext cx="542328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c.ccname</a:t>
            </a:r>
            <a:endParaRPr lang="en-US" sz="1800" b="1" dirty="0">
              <a:solidFill>
                <a:srgbClr val="0033CC"/>
              </a:solidFill>
              <a:latin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FROM   apartment a 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LEFT OUTER JOIN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c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ON    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a.ccid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c.ccid</a:t>
            </a:r>
            <a:endParaRPr lang="en-US" sz="1800" b="1" dirty="0">
              <a:solidFill>
                <a:srgbClr val="0033CC"/>
              </a:solidFill>
              <a:latin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UNION</a:t>
            </a:r>
          </a:p>
          <a:p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cs typeface="Courier New" charset="0"/>
              </a:rPr>
              <a:t>a.buildingid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cs typeface="Courier New" charset="0"/>
              </a:rPr>
              <a:t>a.aptno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cs typeface="Courier New" charset="0"/>
              </a:rPr>
              <a:t>c.ccname</a:t>
            </a:r>
            <a:endParaRPr lang="en-US" sz="1800" b="1" dirty="0">
              <a:solidFill>
                <a:srgbClr val="00B050"/>
              </a:solidFill>
              <a:latin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FROM   apartment a </a:t>
            </a:r>
          </a:p>
          <a:p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RIGHT OUTER JOIN 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 c</a:t>
            </a:r>
          </a:p>
          <a:p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ON     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cs typeface="Courier New" charset="0"/>
              </a:rPr>
              <a:t>a.ccid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cs typeface="Courier New" charset="0"/>
              </a:rPr>
              <a:t>c.ccid</a:t>
            </a:r>
            <a:endParaRPr lang="en-US" sz="1800" b="1" dirty="0">
              <a:solidFill>
                <a:srgbClr val="00B050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8" name="Picture 7" descr="apart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91" y="3264939"/>
            <a:ext cx="3141269" cy="24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3486D-BA06-ADF0-D303-00C98DCF219C}"/>
              </a:ext>
            </a:extLst>
          </p:cNvPr>
          <p:cNvSpPr txBox="1"/>
          <p:nvPr/>
        </p:nvSpPr>
        <p:spPr>
          <a:xfrm>
            <a:off x="4297683" y="5731259"/>
            <a:ext cx="120898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Joins.ipynb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21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view</a:t>
            </a:r>
            <a:r>
              <a:rPr lang="en-US" dirty="0"/>
              <a:t> allows the structure of a query </a:t>
            </a:r>
            <a:br>
              <a:rPr lang="en-US" dirty="0"/>
            </a:br>
            <a:r>
              <a:rPr lang="en-US" dirty="0"/>
              <a:t>to be saved in the database.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virtual table</a:t>
            </a:r>
          </a:p>
          <a:p>
            <a:pPr lvl="6"/>
            <a:endParaRPr lang="en-US" dirty="0"/>
          </a:p>
          <a:p>
            <a:r>
              <a:rPr lang="en-US" dirty="0"/>
              <a:t>Not an actual table – no data is saved.</a:t>
            </a:r>
          </a:p>
          <a:p>
            <a:pPr lvl="5"/>
            <a:endParaRPr lang="en-US" dirty="0"/>
          </a:p>
          <a:p>
            <a:r>
              <a:rPr lang="en-US" dirty="0"/>
              <a:t>Whenever a view is invoked, it executes a query to retrieve data from the actual tables.</a:t>
            </a:r>
          </a:p>
          <a:p>
            <a:pPr lvl="1"/>
            <a:r>
              <a:rPr lang="en-US" dirty="0"/>
              <a:t>A view is analogous to a procedure</a:t>
            </a:r>
            <a:br>
              <a:rPr lang="en-US" dirty="0"/>
            </a:br>
            <a:r>
              <a:rPr lang="en-US" dirty="0"/>
              <a:t>in a programming language.</a:t>
            </a:r>
          </a:p>
          <a:p>
            <a:pPr lvl="5"/>
            <a:endParaRPr lang="en-US" dirty="0"/>
          </a:p>
          <a:p>
            <a:r>
              <a:rPr lang="en-US" dirty="0"/>
              <a:t>Use a view like any other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/>
              <a:t>Which products have more than 3 </a:t>
            </a:r>
            <a:br>
              <a:rPr lang="en-US" dirty="0"/>
            </a:br>
            <a:r>
              <a:rPr lang="en-US" dirty="0"/>
              <a:t>items sold in all sales transactions?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123" y="4160512"/>
            <a:ext cx="777231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CREATE VIEW </a:t>
            </a:r>
            <a:r>
              <a:rPr lang="en-US" sz="1800" b="1" dirty="0">
                <a:latin typeface="Courier New" charset="0"/>
                <a:cs typeface="Courier New" charset="0"/>
              </a:rPr>
              <a:t>products_more_than_3_sold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SELECT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IN (SELECT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FROM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                   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HAVING   SUM(</a:t>
            </a:r>
            <a:r>
              <a:rPr lang="en-US" sz="1800" b="1" dirty="0" err="1"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latin typeface="Courier New" charset="0"/>
                <a:cs typeface="Courier New" charset="0"/>
              </a:rPr>
              <a:t>) &gt; 3);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1" name="Picture 10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2" name="Picture 11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5E389-C538-7DAD-042B-238202402A59}"/>
              </a:ext>
            </a:extLst>
          </p:cNvPr>
          <p:cNvSpPr txBox="1"/>
          <p:nvPr/>
        </p:nvSpPr>
        <p:spPr>
          <a:xfrm>
            <a:off x="6915048" y="3991235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94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123" y="1419230"/>
            <a:ext cx="777231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CREATE VIEW </a:t>
            </a:r>
            <a:r>
              <a:rPr lang="en-US" sz="1800" b="1" dirty="0">
                <a:latin typeface="Courier New" charset="0"/>
                <a:cs typeface="Courier New" charset="0"/>
              </a:rPr>
              <a:t>products_more_than_3_sold 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SELECT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IN (SELECT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FROM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endParaRPr lang="en-US" sz="1800" b="1" dirty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                   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HAVING   SUM(</a:t>
            </a:r>
            <a:r>
              <a:rPr lang="en-US" sz="1800" b="1" dirty="0" err="1"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latin typeface="Courier New" charset="0"/>
                <a:cs typeface="Courier New" charset="0"/>
              </a:rPr>
              <a:t>) &gt; 3);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586" y="3705205"/>
            <a:ext cx="475589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products_more_than_3_sold;</a:t>
            </a:r>
            <a:endParaRPr lang="en-US" sz="1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55" y="4528156"/>
            <a:ext cx="3705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EA849-A104-535D-B7CA-434076F019BA}"/>
              </a:ext>
            </a:extLst>
          </p:cNvPr>
          <p:cNvSpPr txBox="1"/>
          <p:nvPr/>
        </p:nvSpPr>
        <p:spPr>
          <a:xfrm>
            <a:off x="6941143" y="1245500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ALTER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Change the structure </a:t>
            </a: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an existing table.</a:t>
            </a:r>
          </a:p>
          <a:p>
            <a:pPr lvl="4"/>
            <a:endParaRPr lang="en-US" dirty="0"/>
          </a:p>
          <a:p>
            <a:r>
              <a:rPr lang="en-US" dirty="0"/>
              <a:t>Add a new column.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Drop a column.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3426784"/>
            <a:ext cx="54232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vendor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ADD COLUMN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vendorphonenumber</a:t>
            </a:r>
            <a:r>
              <a:rPr lang="en-US" sz="1800" b="1" dirty="0">
                <a:latin typeface="Courier New" charset="0"/>
                <a:cs typeface="Courier New" charset="0"/>
              </a:rPr>
              <a:t> CHAR(11);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74" y="5160083"/>
            <a:ext cx="43204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vendor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DROP COLUMN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vendorphonenumber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7" name="Picture 6" descr="vend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1" y="1325903"/>
            <a:ext cx="2938743" cy="1464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463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6" name="Picture 5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499" y="3957967"/>
            <a:ext cx="6833722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CREATE VIEW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products_in_multiple_trnsc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SELECT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IN (SELECT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FROM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 HAVING COUNT(*) &gt; 1);</a:t>
            </a:r>
            <a:endParaRPr lang="en-US" sz="1800" b="1" i="1" dirty="0">
              <a:latin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0B93C-B5C1-0309-6107-916774A8B005}"/>
              </a:ext>
            </a:extLst>
          </p:cNvPr>
          <p:cNvSpPr txBox="1"/>
          <p:nvPr/>
        </p:nvSpPr>
        <p:spPr>
          <a:xfrm>
            <a:off x="556238" y="5808519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01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708" y="1417342"/>
            <a:ext cx="489441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products_in_multiple_trnsc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1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1" y="2240293"/>
            <a:ext cx="3705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309311"/>
            <a:ext cx="8229600" cy="1219209"/>
          </a:xfrm>
        </p:spPr>
        <p:txBody>
          <a:bodyPr/>
          <a:lstStyle/>
          <a:p>
            <a:r>
              <a:rPr lang="en-US" dirty="0"/>
              <a:t>Dropping views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0269" y="5528521"/>
            <a:ext cx="530998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DROP VIEW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products_in_multiple_trnsc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94533-EA0E-4DEB-E1E2-EDCBFC3EC77F}"/>
              </a:ext>
            </a:extLst>
          </p:cNvPr>
          <p:cNvSpPr txBox="1"/>
          <p:nvPr/>
        </p:nvSpPr>
        <p:spPr>
          <a:xfrm>
            <a:off x="5394951" y="1271474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Indexing</a:t>
            </a:r>
            <a:r>
              <a:rPr lang="en-US" dirty="0"/>
              <a:t> increases the speed of retrieving table rows based on an </a:t>
            </a:r>
            <a:r>
              <a:rPr lang="en-US" u="sng" dirty="0"/>
              <a:t>unsorted</a:t>
            </a:r>
            <a:r>
              <a:rPr lang="en-US" dirty="0"/>
              <a:t> column.</a:t>
            </a:r>
          </a:p>
          <a:p>
            <a:pPr lvl="1"/>
            <a:r>
              <a:rPr lang="en-US" dirty="0"/>
              <a:t>Use a binary search instead of a linear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65" y="2716493"/>
            <a:ext cx="491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75097" y="5806414"/>
            <a:ext cx="15824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Linear search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“Steve”.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123" y="525778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5701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(Conceptual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5879" y="1417342"/>
            <a:ext cx="7110765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  <a:cs typeface="Courier New" charset="0"/>
              </a:rPr>
              <a:t>CREATE INDEX 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custname_index</a:t>
            </a:r>
            <a:r>
              <a:rPr lang="en-US" sz="1800" b="1" dirty="0">
                <a:latin typeface="Courier New" charset="0"/>
                <a:cs typeface="Courier New" charset="0"/>
              </a:rPr>
              <a:t> ON customer(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1800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965976"/>
            <a:ext cx="6143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58654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(Conceptual View)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81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9149" y="5060387"/>
            <a:ext cx="15953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Binary search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“Steve”.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01874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05184"/>
          </a:xfrm>
        </p:spPr>
        <p:txBody>
          <a:bodyPr/>
          <a:lstStyle/>
          <a:p>
            <a:r>
              <a:rPr lang="en-US" dirty="0"/>
              <a:t>In an actual RDBMS, the index column can contain physical disk addresses.</a:t>
            </a:r>
          </a:p>
          <a:p>
            <a:pPr lvl="4"/>
            <a:endParaRPr lang="en-US" dirty="0"/>
          </a:p>
          <a:p>
            <a:r>
              <a:rPr lang="en-US" u="sng" dirty="0"/>
              <a:t>Indexing speeds record retrieval, but it will slow record insertion, deletion, and modification.</a:t>
            </a:r>
          </a:p>
          <a:p>
            <a:endParaRPr lang="en-US" u="sng" dirty="0"/>
          </a:p>
          <a:p>
            <a:pPr lvl="3"/>
            <a:endParaRPr lang="en-US" u="sng" dirty="0"/>
          </a:p>
          <a:p>
            <a:r>
              <a:rPr lang="en-US" dirty="0"/>
              <a:t>To drop an index: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9289" y="4800585"/>
            <a:ext cx="5285421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  <a:cs typeface="Courier New" charset="0"/>
              </a:rPr>
              <a:t>DROP INDEX 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custname_index</a:t>
            </a:r>
            <a:r>
              <a:rPr lang="en-US" sz="1800" b="1" dirty="0">
                <a:latin typeface="Courier New" charset="0"/>
                <a:cs typeface="Courier New" charset="0"/>
              </a:rPr>
              <a:t> ON customer</a:t>
            </a:r>
            <a:endParaRPr lang="en-US" sz="1800" b="1" dirty="0">
              <a:latin typeface="Franklin Gothic Book" charset="0"/>
              <a:ea typeface="MS P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AB8EA-2BA4-C2DD-D354-53609CE0E3BB}"/>
              </a:ext>
            </a:extLst>
          </p:cNvPr>
          <p:cNvSpPr txBox="1"/>
          <p:nvPr/>
        </p:nvSpPr>
        <p:spPr>
          <a:xfrm>
            <a:off x="1413601" y="3520439"/>
            <a:ext cx="621824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See </a:t>
            </a:r>
            <a:r>
              <a:rPr lang="en-US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https://www.mysqltutorial.org/mysql-index/mysql-create-index/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9BB2-7525-BC6D-693E-9895E71B98B0}"/>
              </a:ext>
            </a:extLst>
          </p:cNvPr>
          <p:cNvSpPr txBox="1"/>
          <p:nvPr/>
        </p:nvSpPr>
        <p:spPr>
          <a:xfrm>
            <a:off x="3847282" y="5562599"/>
            <a:ext cx="144943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Indexes.ipynb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005829"/>
          </a:xfrm>
        </p:spPr>
        <p:txBody>
          <a:bodyPr/>
          <a:lstStyle/>
          <a:p>
            <a:r>
              <a:rPr lang="en-US" dirty="0"/>
              <a:t>Modify data in a table.</a:t>
            </a:r>
          </a:p>
          <a:p>
            <a:pPr lvl="1"/>
            <a:r>
              <a:rPr lang="en-US" dirty="0"/>
              <a:t>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75" y="4069073"/>
            <a:ext cx="374899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UPDATE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SET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 = 100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= '4×4';</a:t>
            </a:r>
          </a:p>
        </p:txBody>
      </p:sp>
      <p:pic>
        <p:nvPicPr>
          <p:cNvPr id="7" name="Picture 6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325904"/>
            <a:ext cx="4663389" cy="1994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8695" y="5147513"/>
            <a:ext cx="7449557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product ADD COLUMN discount NUMERIC(3,2);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UPDATE product SET discount = 0.2;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30" y="5866627"/>
            <a:ext cx="6429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Set the value of the new </a:t>
            </a:r>
            <a:r>
              <a:rPr lang="en-US" sz="1800" b="1" dirty="0">
                <a:solidFill>
                  <a:srgbClr val="0033CC"/>
                </a:solidFill>
                <a:latin typeface="Courier New"/>
                <a:cs typeface="Courier New"/>
              </a:rPr>
              <a:t>discount</a:t>
            </a:r>
            <a:r>
              <a:rPr lang="en-US" sz="1800" dirty="0">
                <a:solidFill>
                  <a:srgbClr val="0033CC"/>
                </a:solidFill>
              </a:rPr>
              <a:t> column in </a:t>
            </a:r>
            <a:r>
              <a:rPr lang="en-US" sz="1800" u="sng" dirty="0">
                <a:solidFill>
                  <a:srgbClr val="0033CC"/>
                </a:solidFill>
              </a:rPr>
              <a:t>all</a:t>
            </a:r>
            <a:r>
              <a:rPr lang="en-US" sz="1800" dirty="0">
                <a:solidFill>
                  <a:srgbClr val="0033CC"/>
                </a:solidFill>
              </a:rPr>
              <a:t> rows to 0.2.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731" y="260604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3392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51731"/>
          </a:xfrm>
        </p:spPr>
        <p:txBody>
          <a:bodyPr/>
          <a:lstStyle/>
          <a:p>
            <a:r>
              <a:rPr lang="en-US" dirty="0"/>
              <a:t>Delete rows from a table.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r>
              <a:rPr lang="en-US" dirty="0"/>
              <a:t>Without the WHERE clause, all the table rows will be deleted, resulting in an empty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325904"/>
            <a:ext cx="4663389" cy="1994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3405" y="4069073"/>
            <a:ext cx="434032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DELETE FROM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= '4×4’;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178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37820"/>
          </a:xfrm>
        </p:spPr>
        <p:txBody>
          <a:bodyPr/>
          <a:lstStyle/>
          <a:p>
            <a:r>
              <a:rPr lang="en-US" dirty="0"/>
              <a:t>Normally, the referential integrity constraint </a:t>
            </a:r>
            <a:r>
              <a:rPr lang="en-US" u="sng" dirty="0"/>
              <a:t>prevents</a:t>
            </a:r>
            <a:r>
              <a:rPr lang="en-US" dirty="0"/>
              <a:t> you from deleting a record from a table if it is referred to by a record in another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246122"/>
            <a:ext cx="6581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2832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DELETE CASCADE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8" y="3287998"/>
            <a:ext cx="5012062" cy="343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32433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DELETE SET NULL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93" y="3246122"/>
            <a:ext cx="467662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06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1965681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49498</TotalTime>
  <Words>2279</Words>
  <Application>Microsoft Macintosh PowerPoint</Application>
  <PresentationFormat>On-screen Show (4:3)</PresentationFormat>
  <Paragraphs>407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Courier New</vt:lpstr>
      <vt:lpstr>Franklin Gothic Book</vt:lpstr>
      <vt:lpstr>Times New Roman</vt:lpstr>
      <vt:lpstr>Wingdings</vt:lpstr>
      <vt:lpstr>Quadrant</vt:lpstr>
      <vt:lpstr>DATA 225 Database Systems for Analytics October 2 Class Meeting</vt:lpstr>
      <vt:lpstr>This Evening</vt:lpstr>
      <vt:lpstr>This Evening, cont’d</vt:lpstr>
      <vt:lpstr>ALTER TABLE</vt:lpstr>
      <vt:lpstr>UPDATE</vt:lpstr>
      <vt:lpstr>DELETE</vt:lpstr>
      <vt:lpstr>Cascading Deletes</vt:lpstr>
      <vt:lpstr>Cascading Deletes, cont’d</vt:lpstr>
      <vt:lpstr>Cascading Deletes, cont’d</vt:lpstr>
      <vt:lpstr>Cascading Updates</vt:lpstr>
      <vt:lpstr>Cascading Updates</vt:lpstr>
      <vt:lpstr>Break</vt:lpstr>
      <vt:lpstr>SQL Window Function</vt:lpstr>
      <vt:lpstr>Window Function Example</vt:lpstr>
      <vt:lpstr>Window Function Example, cont’d</vt:lpstr>
      <vt:lpstr>MySQL Text Functions</vt:lpstr>
      <vt:lpstr>MySQL Text Functions, cont’d</vt:lpstr>
      <vt:lpstr>MySQL Numeric Functions</vt:lpstr>
      <vt:lpstr>MySQL Date and Time Functions</vt:lpstr>
      <vt:lpstr>MySQL Date and Time Functions, cont’d</vt:lpstr>
      <vt:lpstr>Formatting the Date and Time</vt:lpstr>
      <vt:lpstr>Relational Algebra</vt:lpstr>
      <vt:lpstr>Joins</vt:lpstr>
      <vt:lpstr>Joins, cont’d</vt:lpstr>
      <vt:lpstr>Joins, cont’d</vt:lpstr>
      <vt:lpstr>Joins, cont’d</vt:lpstr>
      <vt:lpstr>Join Alias</vt:lpstr>
      <vt:lpstr>Join Alias, cont’d</vt:lpstr>
      <vt:lpstr>Joining Multiple Tables</vt:lpstr>
      <vt:lpstr>Self Join</vt:lpstr>
      <vt:lpstr>Inner and Outer Joins</vt:lpstr>
      <vt:lpstr>Inner Join</vt:lpstr>
      <vt:lpstr>Left Outer Join</vt:lpstr>
      <vt:lpstr>Right Outer Join</vt:lpstr>
      <vt:lpstr>Full Outer Join</vt:lpstr>
      <vt:lpstr>Full Outer Join (MySQL)</vt:lpstr>
      <vt:lpstr>Views</vt:lpstr>
      <vt:lpstr>Views, cont’d</vt:lpstr>
      <vt:lpstr>Views, cont’d</vt:lpstr>
      <vt:lpstr>Views, cont’d</vt:lpstr>
      <vt:lpstr>Views, cont’d</vt:lpstr>
      <vt:lpstr>Indexing</vt:lpstr>
      <vt:lpstr>Indexing (Conceptual View)</vt:lpstr>
      <vt:lpstr>Indexing (Conceptual View), cont’d</vt:lpstr>
      <vt:lpstr>Indexing,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606</cp:revision>
  <dcterms:created xsi:type="dcterms:W3CDTF">2008-01-12T03:52:55Z</dcterms:created>
  <dcterms:modified xsi:type="dcterms:W3CDTF">2023-10-02T06:08:56Z</dcterms:modified>
  <cp:category/>
</cp:coreProperties>
</file>