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39"/>
  </p:notesMasterIdLst>
  <p:handoutMasterIdLst>
    <p:handoutMasterId r:id="rId40"/>
  </p:handoutMasterIdLst>
  <p:sldIdLst>
    <p:sldId id="256" r:id="rId2"/>
    <p:sldId id="826" r:id="rId3"/>
    <p:sldId id="275" r:id="rId4"/>
    <p:sldId id="276" r:id="rId5"/>
    <p:sldId id="277" r:id="rId6"/>
    <p:sldId id="278" r:id="rId7"/>
    <p:sldId id="279" r:id="rId8"/>
    <p:sldId id="280" r:id="rId9"/>
    <p:sldId id="345" r:id="rId10"/>
    <p:sldId id="281" r:id="rId11"/>
    <p:sldId id="282" r:id="rId12"/>
    <p:sldId id="283" r:id="rId13"/>
    <p:sldId id="350" r:id="rId14"/>
    <p:sldId id="284" r:id="rId15"/>
    <p:sldId id="346" r:id="rId16"/>
    <p:sldId id="285" r:id="rId17"/>
    <p:sldId id="286" r:id="rId18"/>
    <p:sldId id="287" r:id="rId19"/>
    <p:sldId id="288" r:id="rId20"/>
    <p:sldId id="845" r:id="rId21"/>
    <p:sldId id="289" r:id="rId22"/>
    <p:sldId id="290" r:id="rId23"/>
    <p:sldId id="291" r:id="rId24"/>
    <p:sldId id="292" r:id="rId25"/>
    <p:sldId id="294" r:id="rId26"/>
    <p:sldId id="296" r:id="rId27"/>
    <p:sldId id="295" r:id="rId28"/>
    <p:sldId id="297" r:id="rId29"/>
    <p:sldId id="298" r:id="rId30"/>
    <p:sldId id="299" r:id="rId31"/>
    <p:sldId id="300" r:id="rId32"/>
    <p:sldId id="827" r:id="rId33"/>
    <p:sldId id="828" r:id="rId34"/>
    <p:sldId id="829" r:id="rId35"/>
    <p:sldId id="830" r:id="rId36"/>
    <p:sldId id="831" r:id="rId37"/>
    <p:sldId id="832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CC"/>
    <a:srgbClr val="B23C00"/>
    <a:srgbClr val="E1F5FF"/>
    <a:srgbClr val="C6DEFF"/>
    <a:srgbClr val="A12A03"/>
    <a:srgbClr val="66CCFF"/>
    <a:srgbClr val="A40000"/>
    <a:srgbClr val="CC99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35" autoAdjust="0"/>
    <p:restoredTop sz="96976" autoAdjust="0"/>
  </p:normalViewPr>
  <p:slideViewPr>
    <p:cSldViewPr>
      <p:cViewPr varScale="1">
        <p:scale>
          <a:sx n="204" d="100"/>
          <a:sy n="204" d="100"/>
        </p:scale>
        <p:origin x="200" y="408"/>
      </p:cViewPr>
      <p:guideLst>
        <p:guide orient="horz" pos="2160"/>
        <p:guide pos="2822"/>
      </p:guideLst>
    </p:cSldViewPr>
  </p:slideViewPr>
  <p:outlineViewPr>
    <p:cViewPr>
      <p:scale>
        <a:sx n="33" d="100"/>
        <a:sy n="33" d="100"/>
      </p:scale>
      <p:origin x="0" y="-12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9/25/23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00435" y="6263609"/>
            <a:ext cx="1742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Applied Data Science </a:t>
            </a:r>
            <a:r>
              <a:rPr lang="en-US" sz="1000" baseline="0" dirty="0"/>
              <a:t>Dept.</a:t>
            </a:r>
          </a:p>
          <a:p>
            <a:r>
              <a:rPr lang="en-US" sz="1000" baseline="0" dirty="0"/>
              <a:t>Fall 2023: September 25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388367" y="6263609"/>
            <a:ext cx="26452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DATA 225: </a:t>
            </a:r>
            <a:r>
              <a:rPr lang="en-US" sz="1000" baseline="0" dirty="0"/>
              <a:t>Database Systems for Analytics</a:t>
            </a:r>
            <a:br>
              <a:rPr lang="en-US" sz="1000" baseline="0" dirty="0"/>
            </a:br>
            <a:r>
              <a:rPr lang="en-US" sz="1000" baseline="0" dirty="0"/>
              <a:t>© Ronald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dev.mysql.com/doc/refman/8.0/en/aggregate-functions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DATA 225</a:t>
            </a:r>
            <a:br>
              <a:rPr lang="en-US" sz="3200" dirty="0"/>
            </a:br>
            <a:r>
              <a:rPr lang="en-US" dirty="0"/>
              <a:t>Database Systems for Analytics</a:t>
            </a:r>
            <a:br>
              <a:rPr lang="en-US" sz="3600" dirty="0"/>
            </a:br>
            <a:r>
              <a:rPr lang="en-US" sz="2400" dirty="0"/>
              <a:t>September 25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Applied Data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Fall 2023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2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29A7643-0D99-37CC-DA97-13489E8FB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097" y="4783963"/>
            <a:ext cx="1828780" cy="64604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ORDER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37561"/>
            <a:ext cx="8229600" cy="548634"/>
          </a:xfrm>
        </p:spPr>
        <p:txBody>
          <a:bodyPr/>
          <a:lstStyle/>
          <a:p>
            <a:r>
              <a:rPr lang="en-US" dirty="0"/>
              <a:t>Sort products by product price.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928" y="4054769"/>
            <a:ext cx="4478848" cy="1477328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productname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   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categoryid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product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>
                <a:latin typeface="Courier New" charset="0"/>
                <a:cs typeface="Courier New" charset="0"/>
              </a:rPr>
              <a:t>categoryid</a:t>
            </a:r>
            <a:r>
              <a:rPr lang="en-US" sz="1800" b="1" dirty="0">
                <a:latin typeface="Courier New" charset="0"/>
                <a:cs typeface="Courier New" charset="0"/>
              </a:rPr>
              <a:t> = 'FW'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ORDER BY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>;	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49" y="3977633"/>
            <a:ext cx="4233762" cy="15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648015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ORDER BY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914389"/>
          </a:xfrm>
        </p:spPr>
        <p:txBody>
          <a:bodyPr/>
          <a:lstStyle/>
          <a:p>
            <a:r>
              <a:rPr lang="en-US" dirty="0"/>
              <a:t>Sort products by product price </a:t>
            </a:r>
            <a:br>
              <a:rPr lang="en-US" dirty="0"/>
            </a:br>
            <a:r>
              <a:rPr lang="en-US" dirty="0"/>
              <a:t>in descending order.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928" y="4434829"/>
            <a:ext cx="4478848" cy="1477328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productname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   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categoryid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product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>
                <a:latin typeface="Courier New" charset="0"/>
                <a:cs typeface="Courier New" charset="0"/>
              </a:rPr>
              <a:t>categoryid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>
                <a:latin typeface="Courier New" charset="0"/>
                <a:cs typeface="Courier New" charset="0"/>
              </a:rPr>
              <a:t>= 'FW'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solidFill>
                  <a:srgbClr val="A12A03"/>
                </a:solidFill>
                <a:latin typeface="Courier New" charset="0"/>
                <a:cs typeface="Courier New" charset="0"/>
              </a:rPr>
              <a:t>ORDER BY </a:t>
            </a:r>
            <a:r>
              <a:rPr lang="en-US" sz="1800" b="1" dirty="0" err="1">
                <a:solidFill>
                  <a:srgbClr val="A12A03"/>
                </a:solidFill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solidFill>
                  <a:srgbClr val="A12A03"/>
                </a:solidFill>
                <a:latin typeface="Courier New" charset="0"/>
                <a:cs typeface="Courier New" charset="0"/>
              </a:rPr>
              <a:t> DESC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78" y="4251951"/>
            <a:ext cx="4308125" cy="164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316798"/>
            <a:ext cx="4937706" cy="21122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988759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ORDER BY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46122"/>
            <a:ext cx="8229600" cy="914389"/>
          </a:xfrm>
        </p:spPr>
        <p:txBody>
          <a:bodyPr/>
          <a:lstStyle/>
          <a:p>
            <a:r>
              <a:rPr lang="en-US" dirty="0"/>
              <a:t>Sort products first by category ID</a:t>
            </a:r>
            <a:br>
              <a:rPr lang="en-US" dirty="0"/>
            </a:br>
            <a:r>
              <a:rPr lang="en-US" dirty="0"/>
              <a:t>and then by product price.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928" y="4251951"/>
            <a:ext cx="4458272" cy="1477328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productname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   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categoryid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product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solidFill>
                  <a:srgbClr val="A12A03"/>
                </a:solidFill>
                <a:latin typeface="Courier New" charset="0"/>
                <a:cs typeface="Courier New" charset="0"/>
              </a:rPr>
              <a:t>ORDER BY </a:t>
            </a:r>
            <a:r>
              <a:rPr lang="en-US" sz="1800" b="1" dirty="0" err="1">
                <a:solidFill>
                  <a:srgbClr val="A12A03"/>
                </a:solidFill>
                <a:latin typeface="Courier New" charset="0"/>
                <a:cs typeface="Courier New" charset="0"/>
              </a:rPr>
              <a:t>categoryid</a:t>
            </a:r>
            <a:r>
              <a:rPr lang="en-US" sz="1800" b="1" dirty="0">
                <a:solidFill>
                  <a:srgbClr val="A12A03"/>
                </a:solidFill>
                <a:latin typeface="Courier New" charset="0"/>
                <a:cs typeface="Courier New" charset="0"/>
              </a:rPr>
              <a:t>, 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solidFill>
                  <a:srgbClr val="A12A03"/>
                </a:solidFill>
                <a:latin typeface="Courier New" charset="0"/>
                <a:cs typeface="Courier New" charset="0"/>
              </a:rPr>
              <a:t>         </a:t>
            </a:r>
            <a:r>
              <a:rPr lang="en-US" sz="1800" b="1" dirty="0" err="1">
                <a:solidFill>
                  <a:srgbClr val="A12A03"/>
                </a:solidFill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solidFill>
                  <a:srgbClr val="A12A03"/>
                </a:solidFill>
                <a:latin typeface="Courier New" charset="0"/>
                <a:cs typeface="Courier New" charset="0"/>
              </a:rPr>
              <a:t>;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78" y="4160512"/>
            <a:ext cx="3985266" cy="214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32292" y="3337561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113115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Limiting Query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97487"/>
            <a:ext cx="8229600" cy="3433437"/>
          </a:xfrm>
        </p:spPr>
        <p:txBody>
          <a:bodyPr/>
          <a:lstStyle/>
          <a:p>
            <a:r>
              <a:rPr lang="en-US" dirty="0"/>
              <a:t>Also: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Return </a:t>
            </a:r>
            <a:r>
              <a:rPr lang="en-US" i="1" dirty="0">
                <a:latin typeface="Times New Roman"/>
                <a:cs typeface="Times New Roman"/>
              </a:rPr>
              <a:t>n</a:t>
            </a:r>
            <a:r>
              <a:rPr lang="en-US" dirty="0"/>
              <a:t> records starting</a:t>
            </a:r>
            <a:br>
              <a:rPr lang="en-US" dirty="0"/>
            </a:br>
            <a:r>
              <a:rPr lang="en-US" dirty="0"/>
              <a:t>with the </a:t>
            </a:r>
            <a:r>
              <a:rPr lang="en-US" i="1" dirty="0" err="1">
                <a:latin typeface="Times New Roman"/>
                <a:cs typeface="Times New Roman"/>
              </a:rPr>
              <a:t>i</a:t>
            </a:r>
            <a:r>
              <a:rPr lang="en-US" baseline="30000" dirty="0" err="1"/>
              <a:t>th</a:t>
            </a:r>
            <a:r>
              <a:rPr lang="en-US" dirty="0"/>
              <a:t>  record.</a:t>
            </a:r>
          </a:p>
          <a:p>
            <a:pPr lvl="1"/>
            <a:r>
              <a:rPr lang="en-US" dirty="0"/>
              <a:t>Does not improve the query execution speed,</a:t>
            </a:r>
            <a:br>
              <a:rPr lang="en-US" dirty="0"/>
            </a:br>
            <a:r>
              <a:rPr lang="en-US" dirty="0"/>
              <a:t>since MySQL still must match all the records.</a:t>
            </a:r>
          </a:p>
          <a:p>
            <a:pPr lvl="1"/>
            <a:r>
              <a:rPr lang="en-US" dirty="0"/>
              <a:t>Reduces the number of returned records.</a:t>
            </a:r>
          </a:p>
          <a:p>
            <a:pPr lvl="1"/>
            <a:r>
              <a:rPr lang="en-US" dirty="0"/>
              <a:t>Useful for “paging” the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928" y="1282610"/>
            <a:ext cx="4494239" cy="1323439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/>
                <a:cs typeface="Courier New"/>
              </a:rPr>
              <a:t>SELECT </a:t>
            </a:r>
            <a:r>
              <a:rPr lang="en-US" sz="2000" b="1" dirty="0" err="1">
                <a:latin typeface="Courier New"/>
                <a:cs typeface="Courier New"/>
              </a:rPr>
              <a:t>first_name</a:t>
            </a:r>
            <a:r>
              <a:rPr lang="en-US" sz="2000" b="1" dirty="0">
                <a:latin typeface="Courier New"/>
                <a:cs typeface="Courier New"/>
              </a:rPr>
              <a:t>, </a:t>
            </a:r>
            <a:r>
              <a:rPr lang="en-US" sz="2000" b="1" dirty="0" err="1">
                <a:latin typeface="Courier New"/>
                <a:cs typeface="Courier New"/>
              </a:rPr>
              <a:t>last_name</a:t>
            </a:r>
            <a:endParaRPr lang="en-US" sz="2000" b="1" dirty="0">
              <a:latin typeface="Courier New"/>
              <a:cs typeface="Courier New"/>
            </a:endParaRPr>
          </a:p>
          <a:p>
            <a:r>
              <a:rPr lang="en-US" sz="2000" b="1" dirty="0">
                <a:latin typeface="Courier New"/>
                <a:cs typeface="Courier New"/>
              </a:rPr>
              <a:t>FROM users ORDER BY</a:t>
            </a:r>
          </a:p>
          <a:p>
            <a:r>
              <a:rPr lang="en-US" sz="2000" b="1" dirty="0" err="1">
                <a:latin typeface="Courier New"/>
                <a:cs typeface="Courier New"/>
              </a:rPr>
              <a:t>registration_date</a:t>
            </a:r>
            <a:r>
              <a:rPr lang="en-US" sz="2000" b="1" dirty="0">
                <a:latin typeface="Courier New"/>
                <a:cs typeface="Courier New"/>
              </a:rPr>
              <a:t> DESC </a:t>
            </a:r>
          </a:p>
          <a:p>
            <a:r>
              <a:rPr lang="en-US" sz="2000" b="1" dirty="0">
                <a:solidFill>
                  <a:srgbClr val="B23C00"/>
                </a:solidFill>
                <a:latin typeface="Courier New"/>
                <a:cs typeface="Courier New"/>
              </a:rPr>
              <a:t>LIMIT 5</a:t>
            </a:r>
            <a:r>
              <a:rPr lang="en-US" sz="2000" b="1" dirty="0">
                <a:latin typeface="Courier New"/>
                <a:cs typeface="Courier New"/>
              </a:rPr>
              <a:t>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73" y="1325903"/>
            <a:ext cx="3699020" cy="25882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6251" y="3028890"/>
            <a:ext cx="1682798" cy="400110"/>
          </a:xfrm>
          <a:prstGeom prst="rect">
            <a:avLst/>
          </a:prstGeom>
          <a:solidFill>
            <a:srgbClr val="F2F2F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/>
                <a:cs typeface="Courier New"/>
              </a:rPr>
              <a:t>LIMIT </a:t>
            </a:r>
            <a:r>
              <a:rPr lang="en-US" sz="2000" b="1" i="1" dirty="0" err="1">
                <a:latin typeface="Times New Roman"/>
                <a:cs typeface="Times New Roman"/>
              </a:rPr>
              <a:t>i</a:t>
            </a:r>
            <a:r>
              <a:rPr lang="en-US" sz="2000" b="1" dirty="0">
                <a:latin typeface="Courier New"/>
                <a:cs typeface="Courier New"/>
              </a:rPr>
              <a:t>, </a:t>
            </a:r>
            <a:r>
              <a:rPr lang="en-US" sz="2000" b="1" i="1" dirty="0"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75097" y="5989292"/>
            <a:ext cx="148458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PHP and MySQL for</a:t>
            </a:r>
            <a:br>
              <a:rPr lang="en-US" sz="8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Dynamic Web Sites,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Larry Ullman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Peachpit Press, 2012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 978-0-321-78407-0</a:t>
            </a:r>
          </a:p>
        </p:txBody>
      </p:sp>
    </p:spTree>
    <p:extLst>
      <p:ext uri="{BB962C8B-B14F-4D97-AF65-F5344CB8AC3E}">
        <p14:creationId xmlns:p14="http://schemas.microsoft.com/office/powerpoint/2010/main" val="374172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LIKE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5" y="3246122"/>
            <a:ext cx="8229600" cy="548634"/>
          </a:xfrm>
        </p:spPr>
        <p:txBody>
          <a:bodyPr/>
          <a:lstStyle/>
          <a:p>
            <a:r>
              <a:rPr lang="en-US" dirty="0"/>
              <a:t>Which products have “Boot” in their name?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25" y="3794756"/>
            <a:ext cx="4754828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SELECT *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product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productname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LIKE '%Boot%'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00585"/>
            <a:ext cx="53721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5806" y="544065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464564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LIKE</a:t>
            </a:r>
            <a:r>
              <a:rPr lang="en-US" i="1" dirty="0"/>
              <a:t>, cont’d</a:t>
            </a:r>
            <a:endParaRPr lang="en-US" b="1" i="1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/>
              <a:t>String comparisons using wildcard characters: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_</a:t>
            </a:r>
            <a:r>
              <a:rPr lang="en-US" dirty="0"/>
              <a:t> matches any </a:t>
            </a:r>
            <a:r>
              <a:rPr lang="en-US" u="sng" dirty="0"/>
              <a:t>single</a:t>
            </a:r>
            <a:r>
              <a:rPr lang="en-US" dirty="0"/>
              <a:t> character</a:t>
            </a:r>
          </a:p>
          <a:p>
            <a:pPr lvl="1"/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%</a:t>
            </a:r>
            <a:r>
              <a:rPr lang="en-US" dirty="0"/>
              <a:t> matches any </a:t>
            </a:r>
            <a:r>
              <a:rPr lang="en-US" u="sng" dirty="0"/>
              <a:t>zero or more</a:t>
            </a:r>
            <a:r>
              <a:rPr lang="en-US" dirty="0"/>
              <a:t> characters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79142" y="2750487"/>
            <a:ext cx="4353150" cy="397031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err="1">
                <a:latin typeface="Courier New"/>
                <a:cs typeface="Courier New"/>
              </a:rPr>
              <a:t>mysql</a:t>
            </a:r>
            <a:r>
              <a:rPr lang="en-US" sz="1200" b="1" dirty="0">
                <a:latin typeface="Courier New"/>
                <a:cs typeface="Courier New"/>
              </a:rPr>
              <a:t>&gt; select * from people;</a:t>
            </a:r>
          </a:p>
          <a:p>
            <a:r>
              <a:rPr lang="en-US" sz="1200" b="1" dirty="0">
                <a:latin typeface="Courier New"/>
                <a:cs typeface="Courier New"/>
              </a:rPr>
              <a:t>+-----+---------+---------+--------+--------+</a:t>
            </a:r>
          </a:p>
          <a:p>
            <a:r>
              <a:rPr lang="en-US" sz="1200" b="1" dirty="0">
                <a:latin typeface="Courier New"/>
                <a:cs typeface="Courier New"/>
              </a:rPr>
              <a:t>| id  | first   | last    | gender | salary |</a:t>
            </a:r>
          </a:p>
          <a:p>
            <a:r>
              <a:rPr lang="en-US" sz="1200" b="1" dirty="0">
                <a:latin typeface="Courier New"/>
                <a:cs typeface="Courier New"/>
              </a:rPr>
              <a:t>+-----+---------+---------+--------+--------+</a:t>
            </a:r>
          </a:p>
          <a:p>
            <a:r>
              <a:rPr lang="es-ES_tradnl" sz="1200" b="1" dirty="0">
                <a:latin typeface="Courier New"/>
                <a:cs typeface="Courier New"/>
              </a:rPr>
              <a:t>| 101 | Charles | Jones   | M      | 100000 |</a:t>
            </a:r>
          </a:p>
          <a:p>
            <a:r>
              <a:rPr lang="en-US" sz="1200" b="1" dirty="0">
                <a:latin typeface="Courier New"/>
                <a:cs typeface="Courier New"/>
              </a:rPr>
              <a:t>| 103 | Mary    | Adams   | F      | 150000 |</a:t>
            </a:r>
          </a:p>
          <a:p>
            <a:r>
              <a:rPr lang="tr-TR" sz="1200" b="1" dirty="0">
                <a:latin typeface="Courier New"/>
                <a:cs typeface="Courier New"/>
              </a:rPr>
              <a:t>| 105 | Susan   | Miller  | F      |  50000 |</a:t>
            </a:r>
          </a:p>
          <a:p>
            <a:r>
              <a:rPr lang="en-US" sz="1200" b="1" dirty="0">
                <a:latin typeface="Courier New"/>
                <a:cs typeface="Courier New"/>
              </a:rPr>
              <a:t>| 110 | Roger   | Brown   | M      |  75000 |</a:t>
            </a:r>
          </a:p>
          <a:p>
            <a:r>
              <a:rPr lang="fr-FR" sz="1200" b="1" dirty="0">
                <a:latin typeface="Courier New"/>
                <a:cs typeface="Courier New"/>
              </a:rPr>
              <a:t>| 112 | Leslie  | </a:t>
            </a:r>
            <a:r>
              <a:rPr lang="fr-FR" sz="1200" b="1" dirty="0" err="1">
                <a:latin typeface="Courier New"/>
                <a:cs typeface="Courier New"/>
              </a:rPr>
              <a:t>Adamson</a:t>
            </a:r>
            <a:r>
              <a:rPr lang="fr-FR" sz="1200" b="1" dirty="0">
                <a:latin typeface="Courier New"/>
                <a:cs typeface="Courier New"/>
              </a:rPr>
              <a:t> | F      | 105000 |</a:t>
            </a:r>
          </a:p>
          <a:p>
            <a:r>
              <a:rPr lang="fr-FR" sz="1200" b="1" dirty="0">
                <a:latin typeface="Courier New"/>
                <a:cs typeface="Courier New"/>
              </a:rPr>
              <a:t>+-----+---------+---------+--------+--------+</a:t>
            </a:r>
          </a:p>
          <a:p>
            <a:r>
              <a:rPr lang="en-US" sz="1200" b="1" dirty="0">
                <a:latin typeface="Courier New"/>
                <a:cs typeface="Courier New"/>
              </a:rPr>
              <a:t>5 rows in set (0.00 sec)</a:t>
            </a:r>
          </a:p>
          <a:p>
            <a:endParaRPr lang="en-US" sz="1200" b="1" dirty="0">
              <a:latin typeface="Courier New"/>
              <a:cs typeface="Courier New"/>
            </a:endParaRPr>
          </a:p>
          <a:p>
            <a:r>
              <a:rPr lang="en-US" sz="1200" b="1" dirty="0" err="1">
                <a:latin typeface="Courier New"/>
                <a:cs typeface="Courier New"/>
              </a:rPr>
              <a:t>mysql</a:t>
            </a:r>
            <a:r>
              <a:rPr lang="en-US" sz="1200" b="1" dirty="0">
                <a:latin typeface="Courier New"/>
                <a:cs typeface="Courier New"/>
              </a:rPr>
              <a:t>&gt; select * from people</a:t>
            </a:r>
          </a:p>
          <a:p>
            <a:r>
              <a:rPr lang="en-US" sz="1200" b="1" dirty="0">
                <a:latin typeface="Courier New"/>
                <a:cs typeface="Courier New"/>
              </a:rPr>
              <a:t>    -&gt; where last </a:t>
            </a:r>
            <a:r>
              <a:rPr lang="en-US" sz="1200" b="1" dirty="0">
                <a:solidFill>
                  <a:srgbClr val="C00000"/>
                </a:solidFill>
                <a:latin typeface="Courier New"/>
                <a:cs typeface="Courier New"/>
              </a:rPr>
              <a:t>like 'Adam%'</a:t>
            </a:r>
            <a:r>
              <a:rPr lang="en-US" sz="1200" b="1" dirty="0">
                <a:latin typeface="Courier New"/>
                <a:cs typeface="Courier New"/>
              </a:rPr>
              <a:t>;</a:t>
            </a:r>
          </a:p>
          <a:p>
            <a:r>
              <a:rPr lang="en-US" sz="1200" b="1" dirty="0">
                <a:latin typeface="Courier New"/>
                <a:cs typeface="Courier New"/>
              </a:rPr>
              <a:t>+-----+--------+---------+--------+--------+</a:t>
            </a:r>
          </a:p>
          <a:p>
            <a:r>
              <a:rPr lang="en-US" sz="1200" b="1" dirty="0">
                <a:latin typeface="Courier New"/>
                <a:cs typeface="Courier New"/>
              </a:rPr>
              <a:t>| id  | first  | last    | gender | salary |</a:t>
            </a:r>
          </a:p>
          <a:p>
            <a:r>
              <a:rPr lang="en-US" sz="1200" b="1" dirty="0">
                <a:latin typeface="Courier New"/>
                <a:cs typeface="Courier New"/>
              </a:rPr>
              <a:t>+-----+--------+---------+--------+--------+</a:t>
            </a:r>
          </a:p>
          <a:p>
            <a:r>
              <a:rPr lang="en-US" sz="1200" b="1" dirty="0">
                <a:latin typeface="Courier New"/>
                <a:cs typeface="Courier New"/>
              </a:rPr>
              <a:t>| 103 | Mary   | Adams   | F      | 150000 |</a:t>
            </a:r>
          </a:p>
          <a:p>
            <a:r>
              <a:rPr lang="fr-FR" sz="1200" b="1" dirty="0">
                <a:latin typeface="Courier New"/>
                <a:cs typeface="Courier New"/>
              </a:rPr>
              <a:t>| 112 | Leslie | </a:t>
            </a:r>
            <a:r>
              <a:rPr lang="fr-FR" sz="1200" b="1" dirty="0" err="1">
                <a:latin typeface="Courier New"/>
                <a:cs typeface="Courier New"/>
              </a:rPr>
              <a:t>Adamson</a:t>
            </a:r>
            <a:r>
              <a:rPr lang="fr-FR" sz="1200" b="1" dirty="0">
                <a:latin typeface="Courier New"/>
                <a:cs typeface="Courier New"/>
              </a:rPr>
              <a:t> | F      | 105000 |</a:t>
            </a:r>
          </a:p>
          <a:p>
            <a:r>
              <a:rPr lang="fr-FR" sz="1200" b="1" dirty="0">
                <a:latin typeface="Courier New"/>
                <a:cs typeface="Courier New"/>
              </a:rPr>
              <a:t>+-----+--------+---------+--------+--------+</a:t>
            </a:r>
          </a:p>
          <a:p>
            <a:r>
              <a:rPr lang="en-US" sz="1200" b="1" dirty="0">
                <a:latin typeface="Courier New"/>
                <a:cs typeface="Courier New"/>
              </a:rPr>
              <a:t>2 rows in set (0.02 sec)</a:t>
            </a:r>
          </a:p>
        </p:txBody>
      </p:sp>
    </p:spTree>
    <p:extLst>
      <p:ext uri="{BB962C8B-B14F-4D97-AF65-F5344CB8AC3E}">
        <p14:creationId xmlns:p14="http://schemas.microsoft.com/office/powerpoint/2010/main" val="1974555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</a:t>
            </a:r>
            <a:r>
              <a:rPr lang="en-US" dirty="0"/>
              <a:t>Aggregate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5" y="3246122"/>
            <a:ext cx="8229600" cy="548634"/>
          </a:xfrm>
        </p:spPr>
        <p:txBody>
          <a:bodyPr/>
          <a:lstStyle/>
          <a:p>
            <a:r>
              <a:rPr lang="en-US" dirty="0"/>
              <a:t>What is the </a:t>
            </a:r>
            <a:r>
              <a:rPr lang="en-US" u="sng" dirty="0"/>
              <a:t>average price</a:t>
            </a:r>
            <a:r>
              <a:rPr lang="en-US" dirty="0"/>
              <a:t> of all products?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34659" y="3879937"/>
            <a:ext cx="3566121" cy="64633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AVG</a:t>
            </a:r>
            <a:r>
              <a:rPr lang="en-US" sz="1800" b="1" dirty="0">
                <a:latin typeface="Courier New" charset="0"/>
                <a:cs typeface="Courier New" charset="0"/>
              </a:rPr>
              <a:t>(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>)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product;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332" y="4674842"/>
            <a:ext cx="22383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4536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</a:t>
            </a:r>
            <a:r>
              <a:rPr lang="en-US" dirty="0"/>
              <a:t>Aggregate Functions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5" y="3246122"/>
            <a:ext cx="8229600" cy="548634"/>
          </a:xfrm>
        </p:spPr>
        <p:txBody>
          <a:bodyPr/>
          <a:lstStyle/>
          <a:p>
            <a:r>
              <a:rPr lang="en-US" u="sng" dirty="0"/>
              <a:t>How many</a:t>
            </a:r>
            <a:r>
              <a:rPr lang="en-US" dirty="0"/>
              <a:t> products are there?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7" descr="produ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74733" y="3879937"/>
            <a:ext cx="2285974" cy="64633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COUNT</a:t>
            </a:r>
            <a:r>
              <a:rPr lang="en-US" sz="1800" b="1" dirty="0">
                <a:latin typeface="Courier New" charset="0"/>
                <a:cs typeface="Courier New" charset="0"/>
              </a:rPr>
              <a:t>(*)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FROM product;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9" y="4722467"/>
            <a:ext cx="16287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572974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</a:t>
            </a:r>
            <a:r>
              <a:rPr lang="en-US" dirty="0"/>
              <a:t>Aggregate Functions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5" y="3246122"/>
            <a:ext cx="8229600" cy="548634"/>
          </a:xfrm>
        </p:spPr>
        <p:txBody>
          <a:bodyPr/>
          <a:lstStyle/>
          <a:p>
            <a:r>
              <a:rPr lang="en-US" u="sng" dirty="0"/>
              <a:t>How many</a:t>
            </a:r>
            <a:r>
              <a:rPr lang="en-US" dirty="0"/>
              <a:t> vendors supply the products?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" name="Picture 9" descr="produ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86025" y="3886195"/>
            <a:ext cx="4480511" cy="64633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COUNT</a:t>
            </a:r>
            <a:r>
              <a:rPr lang="en-US" sz="1800" b="1" dirty="0">
                <a:latin typeface="Courier New" charset="0"/>
                <a:cs typeface="Courier New" charset="0"/>
              </a:rPr>
              <a:t>(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DISTINCT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err="1">
                <a:latin typeface="Courier New" charset="0"/>
                <a:cs typeface="Courier New" charset="0"/>
              </a:rPr>
              <a:t>vendorid</a:t>
            </a:r>
            <a:r>
              <a:rPr lang="en-US" sz="1800" b="1" dirty="0">
                <a:latin typeface="Courier New" charset="0"/>
                <a:cs typeface="Courier New" charset="0"/>
              </a:rPr>
              <a:t>)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FROM product;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37" y="4709146"/>
            <a:ext cx="29051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58579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</a:t>
            </a:r>
            <a:r>
              <a:rPr lang="en-US" dirty="0"/>
              <a:t>Aggregate Functions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6" y="3246122"/>
            <a:ext cx="8412389" cy="548634"/>
          </a:xfrm>
        </p:spPr>
        <p:txBody>
          <a:bodyPr/>
          <a:lstStyle/>
          <a:p>
            <a:r>
              <a:rPr lang="en-US" u="sng" dirty="0"/>
              <a:t>Aggregate functions</a:t>
            </a:r>
            <a:r>
              <a:rPr lang="en-US" dirty="0"/>
              <a:t>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COUNT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SUM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AVG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MIN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MAX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7975" y="6248400"/>
            <a:ext cx="1905000" cy="457200"/>
          </a:xfrm>
        </p:spPr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63074" y="3794756"/>
            <a:ext cx="6126413" cy="120032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>
                <a:solidFill>
                  <a:srgbClr val="A12A03"/>
                </a:solidFill>
                <a:latin typeface="Courier New" charset="0"/>
                <a:cs typeface="Courier New" charset="0"/>
              </a:rPr>
              <a:t>COUNT</a:t>
            </a:r>
            <a:r>
              <a:rPr lang="en-US" sz="1800" b="1" dirty="0">
                <a:latin typeface="Courier New" charset="0"/>
                <a:cs typeface="Courier New" charset="0"/>
              </a:rPr>
              <a:t>(*), </a:t>
            </a:r>
            <a:r>
              <a:rPr lang="en-US" sz="1800" b="1" dirty="0">
                <a:solidFill>
                  <a:srgbClr val="A12A03"/>
                </a:solidFill>
                <a:latin typeface="Courier New" charset="0"/>
                <a:cs typeface="Courier New" charset="0"/>
              </a:rPr>
              <a:t>AVG</a:t>
            </a:r>
            <a:r>
              <a:rPr lang="en-US" sz="1800" b="1" dirty="0">
                <a:latin typeface="Courier New" charset="0"/>
                <a:cs typeface="Courier New" charset="0"/>
              </a:rPr>
              <a:t>(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>), 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  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MIN</a:t>
            </a:r>
            <a:r>
              <a:rPr lang="en-US" sz="1800" b="1" dirty="0">
                <a:latin typeface="Courier New" charset="0"/>
                <a:cs typeface="Courier New" charset="0"/>
              </a:rPr>
              <a:t>(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>),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MAX</a:t>
            </a:r>
            <a:r>
              <a:rPr lang="en-US" sz="1800" b="1" dirty="0">
                <a:latin typeface="Courier New" charset="0"/>
                <a:cs typeface="Courier New" charset="0"/>
              </a:rPr>
              <a:t>(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>)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product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>
                <a:latin typeface="Courier New" charset="0"/>
                <a:cs typeface="Courier New" charset="0"/>
              </a:rPr>
              <a:t>categoryid</a:t>
            </a:r>
            <a:r>
              <a:rPr lang="en-US" sz="1800" b="1" dirty="0">
                <a:latin typeface="Courier New" charset="0"/>
                <a:cs typeface="Courier New" charset="0"/>
              </a:rPr>
              <a:t> = 'CP';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13" y="4983463"/>
            <a:ext cx="60293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674394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4273914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2B9BC-B2C4-599C-E48B-2E286DCBD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Evening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B5296-113A-1D78-AF19-0D77759D5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953000"/>
          </a:xfrm>
        </p:spPr>
        <p:txBody>
          <a:bodyPr/>
          <a:lstStyle/>
          <a:p>
            <a:r>
              <a:rPr lang="en-US" dirty="0"/>
              <a:t>Checkpoint exam #1</a:t>
            </a:r>
          </a:p>
          <a:p>
            <a:pPr lvl="3"/>
            <a:endParaRPr lang="en-US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i="1" dirty="0"/>
              <a:t>Break</a:t>
            </a:r>
            <a:endParaRPr lang="en-US" b="1" i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/>
              <a:t> command</a:t>
            </a:r>
          </a:p>
          <a:p>
            <a:r>
              <a:rPr lang="en-US" dirty="0"/>
              <a:t>Aggregate functions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 BY </a:t>
            </a:r>
            <a:r>
              <a:rPr lang="en-US" dirty="0"/>
              <a:t>and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</a:p>
          <a:p>
            <a:r>
              <a:rPr lang="en-US" dirty="0"/>
              <a:t>Nested queries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 IN</a:t>
            </a:r>
          </a:p>
          <a:p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SELECT</a:t>
            </a:r>
            <a:endParaRPr lang="en-US" i="1" dirty="0"/>
          </a:p>
          <a:p>
            <a:pPr lvl="4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52422-BA28-B681-3508-C2F3C60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56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D68E4-64A3-E02A-939A-20A2EB55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</a:t>
            </a:r>
            <a:r>
              <a:rPr lang="en-US" dirty="0"/>
              <a:t>Aggregate Functions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D3F231-9908-BD8E-0635-D164FDECE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CBE981-4F9D-FDA8-6C90-E1070830F193}"/>
              </a:ext>
            </a:extLst>
          </p:cNvPr>
          <p:cNvSpPr txBox="1"/>
          <p:nvPr/>
        </p:nvSpPr>
        <p:spPr>
          <a:xfrm>
            <a:off x="1267665" y="1261666"/>
            <a:ext cx="660866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See </a:t>
            </a:r>
            <a:r>
              <a:rPr lang="en-US" dirty="0">
                <a:solidFill>
                  <a:srgbClr val="0033C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https://dev.mysql.com/doc/refman/8.0/en/aggregate-functions.html</a:t>
            </a:r>
            <a:r>
              <a:rPr lang="en-US" dirty="0">
                <a:solidFill>
                  <a:srgbClr val="0033CC"/>
                </a:solidFill>
              </a:rPr>
              <a:t> 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AE74C073-2063-6F83-D20B-5F0F66705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779" y="1686019"/>
            <a:ext cx="3840439" cy="456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87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GROUP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5" y="3246122"/>
            <a:ext cx="8229510" cy="548634"/>
          </a:xfrm>
        </p:spPr>
        <p:txBody>
          <a:bodyPr/>
          <a:lstStyle/>
          <a:p>
            <a:r>
              <a:rPr lang="en-US" dirty="0"/>
              <a:t>What is the </a:t>
            </a:r>
            <a:r>
              <a:rPr lang="en-US" u="sng" dirty="0"/>
              <a:t>average price</a:t>
            </a:r>
            <a:r>
              <a:rPr lang="en-US" dirty="0"/>
              <a:t> for each vendor?</a:t>
            </a:r>
            <a:endParaRPr lang="en-US" b="1" dirty="0">
              <a:solidFill>
                <a:srgbClr val="0033CC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80196" y="3794756"/>
            <a:ext cx="6492169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SELECT   </a:t>
            </a:r>
            <a:r>
              <a:rPr lang="en-US" sz="1800" b="1" dirty="0" err="1">
                <a:solidFill>
                  <a:srgbClr val="A12A03"/>
                </a:solidFill>
                <a:latin typeface="Courier New" charset="0"/>
                <a:cs typeface="Courier New" charset="0"/>
              </a:rPr>
              <a:t>vendorid</a:t>
            </a:r>
            <a:r>
              <a:rPr lang="en-US" sz="1800" b="1" dirty="0">
                <a:latin typeface="Courier New" charset="0"/>
                <a:cs typeface="Courier New" charset="0"/>
              </a:rPr>
              <a:t>, COUNT(*), AVG(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>)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  product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GROUP BY </a:t>
            </a:r>
            <a:r>
              <a:rPr lang="en-US" sz="1800" b="1" dirty="0" err="1">
                <a:solidFill>
                  <a:srgbClr val="A12A03"/>
                </a:solidFill>
                <a:latin typeface="Courier New" charset="0"/>
                <a:cs typeface="Courier New" charset="0"/>
              </a:rPr>
              <a:t>vendorid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55" y="4720559"/>
            <a:ext cx="38576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8295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68888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GROUP BY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SELECT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/>
              <a:t>has aggregate functions, </a:t>
            </a:r>
            <a:br>
              <a:rPr lang="en-US" dirty="0"/>
            </a:br>
            <a:r>
              <a:rPr lang="en-US" dirty="0"/>
              <a:t>it cannot have individual columns unless </a:t>
            </a:r>
            <a:br>
              <a:rPr lang="en-US" dirty="0"/>
            </a:br>
            <a:r>
              <a:rPr lang="en-US" dirty="0"/>
              <a:t>the columns are in a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GROUP BY </a:t>
            </a:r>
            <a:r>
              <a:rPr lang="en-US" dirty="0"/>
              <a:t>clause.</a:t>
            </a:r>
          </a:p>
          <a:p>
            <a:pPr lvl="4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can group by multiple columns.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80196" y="2788927"/>
            <a:ext cx="6492169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SELECT   </a:t>
            </a:r>
            <a:r>
              <a:rPr lang="en-US" sz="1800" b="1" dirty="0" err="1">
                <a:solidFill>
                  <a:srgbClr val="A12A03"/>
                </a:solidFill>
                <a:latin typeface="Courier New" charset="0"/>
                <a:cs typeface="Courier New" charset="0"/>
              </a:rPr>
              <a:t>vendorid</a:t>
            </a:r>
            <a:r>
              <a:rPr lang="en-US" sz="1800" b="1" dirty="0">
                <a:latin typeface="Courier New" charset="0"/>
                <a:cs typeface="Courier New" charset="0"/>
              </a:rPr>
              <a:t>, COUNT(*), AVG(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>)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  product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GROUP BY </a:t>
            </a:r>
            <a:r>
              <a:rPr lang="en-US" sz="1800" b="1" dirty="0" err="1">
                <a:solidFill>
                  <a:srgbClr val="A12A03"/>
                </a:solidFill>
                <a:latin typeface="Courier New" charset="0"/>
                <a:cs typeface="Courier New" charset="0"/>
              </a:rPr>
              <a:t>vendorid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  <a:endParaRPr lang="en-US" sz="2000" b="1" i="1" dirty="0">
              <a:latin typeface="Franklin Gothic Book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468903" y="2788927"/>
            <a:ext cx="1371585" cy="365756"/>
          </a:xfrm>
          <a:prstGeom prst="ellipse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468903" y="3342348"/>
            <a:ext cx="1371585" cy="365756"/>
          </a:xfrm>
          <a:prstGeom prst="ellipse">
            <a:avLst/>
          </a:prstGeom>
          <a:noFill/>
          <a:ln w="2857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498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GROUP BY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5" y="3246122"/>
            <a:ext cx="8229510" cy="548634"/>
          </a:xfrm>
        </p:spPr>
        <p:txBody>
          <a:bodyPr/>
          <a:lstStyle/>
          <a:p>
            <a:r>
              <a:rPr lang="en-US" dirty="0"/>
              <a:t>Group by vendor and then by category.</a:t>
            </a:r>
            <a:endParaRPr lang="en-US" b="1" dirty="0">
              <a:solidFill>
                <a:srgbClr val="0033CC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45" y="3794756"/>
            <a:ext cx="8138071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SELECT  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vendorid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categoryid</a:t>
            </a:r>
            <a:r>
              <a:rPr lang="en-US" sz="1800" b="1" dirty="0">
                <a:latin typeface="Courier New" charset="0"/>
                <a:cs typeface="Courier New" charset="0"/>
              </a:rPr>
              <a:t>, COUNT(*), AVG(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>)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  product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solidFill>
                  <a:srgbClr val="A12A03"/>
                </a:solidFill>
                <a:latin typeface="Courier New" charset="0"/>
                <a:cs typeface="Courier New" charset="0"/>
              </a:rPr>
              <a:t>GROUP BY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vendorid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categoryid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98" y="4800585"/>
            <a:ext cx="475297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97318" y="5532097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743033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GROUP BY HAVING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6" y="3337561"/>
            <a:ext cx="8503827" cy="1005829"/>
          </a:xfrm>
        </p:spPr>
        <p:txBody>
          <a:bodyPr/>
          <a:lstStyle/>
          <a:p>
            <a:r>
              <a:rPr lang="en-US" sz="2400" dirty="0"/>
              <a:t>Group products $50 or more by vendor and category.</a:t>
            </a:r>
          </a:p>
          <a:p>
            <a:r>
              <a:rPr lang="en-US" sz="2400" dirty="0"/>
              <a:t>Count and average price only if more than one per group.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89" y="4343390"/>
            <a:ext cx="8138071" cy="1477328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800" b="1" dirty="0">
                <a:latin typeface="Courier New" charset="0"/>
                <a:cs typeface="Courier New" charset="0"/>
              </a:rPr>
              <a:t>SELECT   </a:t>
            </a:r>
            <a:r>
              <a:rPr lang="en-US" sz="1800" b="1" dirty="0" err="1">
                <a:latin typeface="Courier New" charset="0"/>
                <a:cs typeface="Courier New" charset="0"/>
              </a:rPr>
              <a:t>vendorid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categoryid</a:t>
            </a:r>
            <a:r>
              <a:rPr lang="en-US" sz="1800" b="1" dirty="0">
                <a:latin typeface="Courier New" charset="0"/>
                <a:cs typeface="Courier New" charset="0"/>
              </a:rPr>
              <a:t>, COUNT(*), AVG(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>)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  product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WHERE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> &gt;= 50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GROUP BY </a:t>
            </a:r>
            <a:r>
              <a:rPr lang="en-US" sz="1800" b="1" dirty="0" err="1">
                <a:latin typeface="Courier New" charset="0"/>
                <a:cs typeface="Courier New" charset="0"/>
              </a:rPr>
              <a:t>vendorid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categoryid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solidFill>
                  <a:srgbClr val="A12A03"/>
                </a:solidFill>
                <a:latin typeface="Courier New" charset="0"/>
                <a:cs typeface="Courier New" charset="0"/>
              </a:rPr>
              <a:t>HAVING   COUNT(*) &gt; 1;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4" y="4858251"/>
            <a:ext cx="4846267" cy="131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075679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GROUP BY HAVING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3292" y="1325904"/>
            <a:ext cx="5303507" cy="1920218"/>
          </a:xfrm>
        </p:spPr>
        <p:txBody>
          <a:bodyPr/>
          <a:lstStyle/>
          <a:p>
            <a:r>
              <a:rPr lang="en-US" dirty="0"/>
              <a:t>For products that sold more than 3 items in all sales transactions, what were the total number of items sold?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95068" y="3246122"/>
            <a:ext cx="4894414" cy="120032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SELECT  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, SUM(</a:t>
            </a:r>
            <a:r>
              <a:rPr lang="en-US" sz="1800" b="1" dirty="0" err="1">
                <a:latin typeface="Courier New" charset="0"/>
                <a:cs typeface="Courier New" charset="0"/>
              </a:rPr>
              <a:t>noofitems</a:t>
            </a:r>
            <a:r>
              <a:rPr lang="en-US" sz="1800" b="1" dirty="0">
                <a:latin typeface="Courier New" charset="0"/>
                <a:cs typeface="Courier New" charset="0"/>
              </a:rPr>
              <a:t>)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soldvia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GROUP BY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productid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solidFill>
                  <a:srgbClr val="A12A03"/>
                </a:solidFill>
                <a:latin typeface="Courier New" charset="0"/>
                <a:cs typeface="Courier New" charset="0"/>
              </a:rPr>
              <a:t>HAVING   SUM(</a:t>
            </a:r>
            <a:r>
              <a:rPr lang="en-US" sz="1800" b="1" dirty="0" err="1">
                <a:solidFill>
                  <a:srgbClr val="A12A03"/>
                </a:solidFill>
                <a:latin typeface="Courier New" charset="0"/>
                <a:cs typeface="Courier New" charset="0"/>
              </a:rPr>
              <a:t>noofitems</a:t>
            </a:r>
            <a:r>
              <a:rPr lang="en-US" sz="1800" b="1" dirty="0">
                <a:solidFill>
                  <a:srgbClr val="A12A03"/>
                </a:solidFill>
                <a:latin typeface="Courier New" charset="0"/>
                <a:cs typeface="Courier New" charset="0"/>
              </a:rPr>
              <a:t>) &gt; 3;</a:t>
            </a:r>
            <a:endParaRPr lang="en-US" sz="2000" b="1" i="1" dirty="0">
              <a:solidFill>
                <a:srgbClr val="A12A03"/>
              </a:solidFill>
              <a:latin typeface="Franklin Gothic Book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78" y="4617707"/>
            <a:ext cx="28765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51868" y="4709146"/>
            <a:ext cx="220445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33CC"/>
                </a:solidFill>
              </a:rPr>
              <a:t>The </a:t>
            </a:r>
            <a:r>
              <a:rPr lang="en-US" sz="18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1800" dirty="0">
                <a:solidFill>
                  <a:srgbClr val="0033CC"/>
                </a:solidFill>
              </a:rPr>
              <a:t> clause </a:t>
            </a:r>
            <a:br>
              <a:rPr lang="en-US" sz="1800" dirty="0">
                <a:solidFill>
                  <a:srgbClr val="0033CC"/>
                </a:solidFill>
              </a:rPr>
            </a:br>
            <a:r>
              <a:rPr lang="en-US" sz="1800" dirty="0">
                <a:solidFill>
                  <a:srgbClr val="0033CC"/>
                </a:solidFill>
              </a:rPr>
              <a:t>applies to </a:t>
            </a:r>
            <a:r>
              <a:rPr lang="en-US" sz="1800" u="sng" dirty="0">
                <a:solidFill>
                  <a:srgbClr val="0033CC"/>
                </a:solidFill>
              </a:rPr>
              <a:t>records</a:t>
            </a:r>
            <a:r>
              <a:rPr lang="en-US" sz="1800" dirty="0">
                <a:solidFill>
                  <a:srgbClr val="0033CC"/>
                </a:solidFill>
              </a:rPr>
              <a:t>.</a:t>
            </a:r>
          </a:p>
          <a:p>
            <a:endParaRPr lang="en-US" sz="800" dirty="0">
              <a:solidFill>
                <a:srgbClr val="0033CC"/>
              </a:solidFill>
            </a:endParaRPr>
          </a:p>
          <a:p>
            <a:r>
              <a:rPr lang="en-US" sz="1800" dirty="0">
                <a:solidFill>
                  <a:srgbClr val="0033CC"/>
                </a:solidFill>
              </a:rPr>
              <a:t>The </a:t>
            </a:r>
            <a:r>
              <a:rPr lang="en-US" sz="18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1800" dirty="0">
                <a:solidFill>
                  <a:srgbClr val="0033CC"/>
                </a:solidFill>
              </a:rPr>
              <a:t> clause</a:t>
            </a:r>
          </a:p>
          <a:p>
            <a:r>
              <a:rPr lang="en-US" sz="1800" dirty="0">
                <a:solidFill>
                  <a:srgbClr val="0033CC"/>
                </a:solidFill>
              </a:rPr>
              <a:t>applies to </a:t>
            </a:r>
            <a:r>
              <a:rPr lang="en-US" sz="1800" u="sng" dirty="0">
                <a:solidFill>
                  <a:srgbClr val="0033CC"/>
                </a:solidFill>
              </a:rPr>
              <a:t>groups</a:t>
            </a:r>
            <a:r>
              <a:rPr lang="en-US" sz="1800" dirty="0">
                <a:solidFill>
                  <a:srgbClr val="0033CC"/>
                </a:solidFill>
              </a:rPr>
              <a:t>.</a:t>
            </a:r>
          </a:p>
        </p:txBody>
      </p:sp>
      <p:pic>
        <p:nvPicPr>
          <p:cNvPr id="9" name="Picture 8" descr="soldv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6" y="1234464"/>
            <a:ext cx="2834609" cy="33702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2489982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GROUP BY HAVING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3292" y="1325904"/>
            <a:ext cx="5303507" cy="2285974"/>
          </a:xfrm>
        </p:spPr>
        <p:txBody>
          <a:bodyPr/>
          <a:lstStyle/>
          <a:p>
            <a:r>
              <a:rPr lang="en-US" dirty="0"/>
              <a:t>For each product that was sold in more than one sales </a:t>
            </a:r>
            <a:br>
              <a:rPr lang="en-US" dirty="0"/>
            </a:br>
            <a:r>
              <a:rPr lang="en-US" dirty="0"/>
              <a:t>transaction, what is the number of transactions in which the product was sold?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97683" y="3611878"/>
            <a:ext cx="4320413" cy="120032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SELECT  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, COUNT(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TID</a:t>
            </a:r>
            <a:r>
              <a:rPr lang="en-US" sz="1800" b="1" dirty="0">
                <a:latin typeface="Courier New" charset="0"/>
                <a:cs typeface="Courier New" charset="0"/>
              </a:rPr>
              <a:t>)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soldvia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GROUP BY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productid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HAVING   COUNT(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TID</a:t>
            </a:r>
            <a:r>
              <a:rPr lang="en-US" sz="1800" b="1" dirty="0">
                <a:latin typeface="Courier New" charset="0"/>
                <a:cs typeface="Courier New" charset="0"/>
              </a:rPr>
              <a:t>) &gt; 1;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68" y="4983463"/>
            <a:ext cx="259080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 descr="soldv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06" y="1234464"/>
            <a:ext cx="2834609" cy="33702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8757" y="5532097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4162848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/>
              <a:t>An outer query makes use of the results </a:t>
            </a:r>
            <a:br>
              <a:rPr lang="en-US" dirty="0"/>
            </a:br>
            <a:r>
              <a:rPr lang="en-US" dirty="0"/>
              <a:t>from a </a:t>
            </a:r>
            <a:r>
              <a:rPr lang="en-US" u="sng" dirty="0"/>
              <a:t>nested</a:t>
            </a:r>
            <a:r>
              <a:rPr lang="en-US" dirty="0"/>
              <a:t> (inner) query.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487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Queries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46122"/>
            <a:ext cx="8229600" cy="548634"/>
          </a:xfrm>
        </p:spPr>
        <p:txBody>
          <a:bodyPr/>
          <a:lstStyle/>
          <a:p>
            <a:r>
              <a:rPr lang="en-US" dirty="0"/>
              <a:t>Which products sell below the average price?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80196" y="3794756"/>
            <a:ext cx="6695199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productname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product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> &lt; (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SELECT AVG(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)</a:t>
            </a:r>
          </a:p>
          <a:p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                       FROM   product</a:t>
            </a:r>
            <a:r>
              <a:rPr lang="en-US" sz="1800" b="1" dirty="0">
                <a:latin typeface="Courier New" charset="0"/>
                <a:cs typeface="Courier New" charset="0"/>
              </a:rPr>
              <a:t>);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15" y="5074902"/>
            <a:ext cx="3200365" cy="174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74394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6536" y="4800585"/>
            <a:ext cx="2192227" cy="584776"/>
          </a:xfrm>
          <a:prstGeom prst="rect">
            <a:avLst/>
          </a:prstGeom>
          <a:solidFill>
            <a:srgbClr val="FFFFC2"/>
          </a:solidFill>
          <a:ln>
            <a:solidFill>
              <a:srgbClr val="A12A0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12A03"/>
                </a:solidFill>
              </a:rPr>
              <a:t>First, we need to</a:t>
            </a:r>
          </a:p>
          <a:p>
            <a:r>
              <a:rPr lang="en-US" dirty="0">
                <a:solidFill>
                  <a:srgbClr val="A12A03"/>
                </a:solidFill>
              </a:rPr>
              <a:t>calculate the average.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6C61B4-0675-46B1-8F54-DC471C1D3ED4}"/>
              </a:ext>
            </a:extLst>
          </p:cNvPr>
          <p:cNvSpPr txBox="1"/>
          <p:nvPr/>
        </p:nvSpPr>
        <p:spPr>
          <a:xfrm>
            <a:off x="274367" y="5616085"/>
            <a:ext cx="2813463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Nested-SELECT-</a:t>
            </a:r>
            <a:r>
              <a:rPr lang="en-US" dirty="0" err="1">
                <a:solidFill>
                  <a:srgbClr val="FFFF00"/>
                </a:solidFill>
              </a:rPr>
              <a:t>Sales.ipynb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104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Queries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46121"/>
            <a:ext cx="8229600" cy="2834609"/>
          </a:xfrm>
        </p:spPr>
        <p:txBody>
          <a:bodyPr/>
          <a:lstStyle/>
          <a:p>
            <a:r>
              <a:rPr lang="en-US" dirty="0"/>
              <a:t>Wrong:</a:t>
            </a:r>
          </a:p>
          <a:p>
            <a:endParaRPr lang="en-US" dirty="0"/>
          </a:p>
          <a:p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Aggregate functions can only appear within a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/>
              <a:t> clause or a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dirty="0"/>
              <a:t> clause.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80196" y="3886195"/>
            <a:ext cx="614111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productname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product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> &lt;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AVG(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)</a:t>
            </a:r>
            <a:r>
              <a:rPr lang="en-US" sz="1800" b="1" dirty="0">
                <a:latin typeface="Courier New" charset="0"/>
                <a:cs typeface="Courier New" charset="0"/>
              </a:rPr>
              <a:t>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7" name="Picture 6" descr="produ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770306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Retrieve data from database tables.</a:t>
            </a:r>
          </a:p>
          <a:p>
            <a:pPr lvl="4"/>
            <a:endParaRPr lang="en-US" dirty="0"/>
          </a:p>
          <a:p>
            <a:r>
              <a:rPr lang="en-US" dirty="0"/>
              <a:t>The most common SQL command.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10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4683"/>
            <a:ext cx="8229600" cy="914390"/>
          </a:xfrm>
        </p:spPr>
        <p:txBody>
          <a:bodyPr/>
          <a:lstStyle/>
          <a:p>
            <a:r>
              <a:rPr lang="en-US" dirty="0"/>
              <a:t>Which products have more than 3 </a:t>
            </a:r>
            <a:br>
              <a:rPr lang="en-US" dirty="0"/>
            </a:br>
            <a:r>
              <a:rPr lang="en-US" dirty="0"/>
              <a:t>items sold in all sales transactions?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97318" y="4160512"/>
            <a:ext cx="7040803" cy="17543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productname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product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 IN (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SELECT  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productid</a:t>
            </a:r>
            <a:b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</a:b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                     FROM    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soldvia</a:t>
            </a:r>
            <a:endParaRPr lang="en-US" sz="1800" b="1" dirty="0">
              <a:solidFill>
                <a:srgbClr val="B23C00"/>
              </a:solidFill>
              <a:latin typeface="Courier New" charset="0"/>
              <a:cs typeface="Courier New" charset="0"/>
            </a:endParaRPr>
          </a:p>
          <a:p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                     GROUP BY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productid</a:t>
            </a:r>
            <a:b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</a:b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                     HAVING   SUM(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noofitems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) &gt; 3</a:t>
            </a:r>
            <a:r>
              <a:rPr lang="en-US" sz="1800" b="1" dirty="0">
                <a:latin typeface="Courier New" charset="0"/>
                <a:cs typeface="Courier New" charset="0"/>
              </a:rPr>
              <a:t>);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9" y="5166341"/>
            <a:ext cx="37052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0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234464"/>
            <a:ext cx="4663389" cy="1994857"/>
          </a:xfrm>
          <a:prstGeom prst="rect">
            <a:avLst/>
          </a:prstGeom>
        </p:spPr>
      </p:pic>
      <p:pic>
        <p:nvPicPr>
          <p:cNvPr id="12" name="Picture 11" descr="soldvi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764" y="1234464"/>
            <a:ext cx="2230308" cy="26517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160562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IN</a:t>
            </a:r>
            <a:r>
              <a:rPr lang="en-US" i="1" dirty="0"/>
              <a:t>, cont’d</a:t>
            </a:r>
            <a:endParaRPr lang="en-US" b="1" i="1" dirty="0">
              <a:latin typeface="Courier New"/>
              <a:cs typeface="Courier Ne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54683"/>
            <a:ext cx="8229600" cy="914390"/>
          </a:xfrm>
        </p:spPr>
        <p:txBody>
          <a:bodyPr/>
          <a:lstStyle/>
          <a:p>
            <a:r>
              <a:rPr lang="en-US" dirty="0"/>
              <a:t>Which products were each sold </a:t>
            </a:r>
            <a:br>
              <a:rPr lang="en-US" dirty="0"/>
            </a:br>
            <a:r>
              <a:rPr lang="en-US" dirty="0"/>
              <a:t>in more than one sales transaction?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35" y="4160512"/>
            <a:ext cx="6309291" cy="17543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productname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product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 IN (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SELECT  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productid</a:t>
            </a:r>
            <a:b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</a:b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                     FROM    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soldvia</a:t>
            </a:r>
            <a:b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</a:b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                     GROUP BY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productid</a:t>
            </a:r>
            <a:b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</a:b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                     HAVING   COUNT(*) &gt; 1</a:t>
            </a:r>
            <a:r>
              <a:rPr lang="en-US" sz="1800" b="1" dirty="0">
                <a:latin typeface="Courier New" charset="0"/>
                <a:cs typeface="Courier New" charset="0"/>
              </a:rPr>
              <a:t>);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9" y="5074902"/>
            <a:ext cx="370522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1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234464"/>
            <a:ext cx="4663389" cy="1994857"/>
          </a:xfrm>
          <a:prstGeom prst="rect">
            <a:avLst/>
          </a:prstGeom>
        </p:spPr>
      </p:pic>
      <p:pic>
        <p:nvPicPr>
          <p:cNvPr id="13" name="Picture 12" descr="soldvi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764" y="1234464"/>
            <a:ext cx="2230308" cy="26517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851121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0B6ED-11B0-DA72-4EEA-2EF6C237A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98B9D-0D0A-3814-BD6D-B7145DBAA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94756"/>
            <a:ext cx="8229600" cy="487698"/>
          </a:xfrm>
        </p:spPr>
        <p:txBody>
          <a:bodyPr/>
          <a:lstStyle/>
          <a:p>
            <a:r>
              <a:rPr lang="en-US" dirty="0"/>
              <a:t>Who are the </a:t>
            </a:r>
            <a:r>
              <a:rPr lang="en-US" u="sng" dirty="0"/>
              <a:t>classmates</a:t>
            </a:r>
            <a:r>
              <a:rPr lang="en-US" dirty="0"/>
              <a:t> of Tim Novak?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93351-93B4-5213-7A21-E97C5DB04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9E4EB9-921B-3F79-C878-A2B672923C90}"/>
              </a:ext>
            </a:extLst>
          </p:cNvPr>
          <p:cNvSpPr txBox="1"/>
          <p:nvPr/>
        </p:nvSpPr>
        <p:spPr>
          <a:xfrm>
            <a:off x="3421818" y="4440468"/>
            <a:ext cx="248324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SELECT-IN-</a:t>
            </a:r>
            <a:r>
              <a:rPr lang="en-US" dirty="0" err="1">
                <a:solidFill>
                  <a:srgbClr val="FFFF00"/>
                </a:solidFill>
              </a:rPr>
              <a:t>School.ipynb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1D93478F-1739-E649-C633-C6F1A2DE3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66" y="1325903"/>
            <a:ext cx="8543015" cy="210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88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IS NULL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8927"/>
            <a:ext cx="8229600" cy="548634"/>
          </a:xfrm>
        </p:spPr>
        <p:txBody>
          <a:bodyPr/>
          <a:lstStyle/>
          <a:p>
            <a:r>
              <a:rPr lang="en-US" dirty="0"/>
              <a:t>Which managers did not get a bonus?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5" descr="manag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5" y="1325903"/>
            <a:ext cx="7955243" cy="138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26098" y="3429000"/>
            <a:ext cx="3264337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SELECT *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manager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>
                <a:latin typeface="Courier New" charset="0"/>
                <a:cs typeface="Courier New" charset="0"/>
              </a:rPr>
              <a:t>mbonus</a:t>
            </a:r>
            <a:r>
              <a:rPr lang="en-US" sz="1800" b="1" dirty="0">
                <a:latin typeface="Courier New" charset="0"/>
                <a:cs typeface="Courier New" charset="0"/>
              </a:rPr>
              <a:t> IS NULL;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96" y="4592928"/>
            <a:ext cx="65055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014579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EXISTS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WHERE EXISTS </a:t>
            </a:r>
            <a:r>
              <a:rPr lang="en-US" dirty="0"/>
              <a:t>by a nested query.</a:t>
            </a:r>
          </a:p>
          <a:p>
            <a:pPr lvl="4"/>
            <a:endParaRPr lang="en-US" dirty="0"/>
          </a:p>
          <a:p>
            <a:r>
              <a:rPr lang="en-US" dirty="0"/>
              <a:t>The nested query is </a:t>
            </a:r>
            <a:r>
              <a:rPr lang="en-US" u="sng" dirty="0"/>
              <a:t>true</a:t>
            </a:r>
            <a:r>
              <a:rPr lang="en-US" dirty="0"/>
              <a:t> if it retrieves </a:t>
            </a:r>
            <a:r>
              <a:rPr lang="en-US" u="sng" dirty="0"/>
              <a:t>any</a:t>
            </a:r>
            <a:r>
              <a:rPr lang="en-US" dirty="0"/>
              <a:t> rows, else it is false.</a:t>
            </a:r>
          </a:p>
          <a:p>
            <a:pPr lvl="4"/>
            <a:endParaRPr lang="en-US" dirty="0"/>
          </a:p>
          <a:p>
            <a:r>
              <a:rPr lang="en-US" dirty="0"/>
              <a:t>If the nested query uses columns from the </a:t>
            </a:r>
            <a:br>
              <a:rPr lang="en-US" dirty="0"/>
            </a:br>
            <a:r>
              <a:rPr lang="en-US" dirty="0"/>
              <a:t>outer query, then the inner query is a</a:t>
            </a:r>
            <a:br>
              <a:rPr lang="en-US" dirty="0"/>
            </a:br>
            <a:r>
              <a:rPr lang="en-US" dirty="0">
                <a:solidFill>
                  <a:srgbClr val="B23C00"/>
                </a:solidFill>
              </a:rPr>
              <a:t>correlated </a:t>
            </a:r>
            <a:r>
              <a:rPr lang="en-US" dirty="0" err="1">
                <a:solidFill>
                  <a:srgbClr val="B23C00"/>
                </a:solidFill>
              </a:rPr>
              <a:t>subquery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37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EXISTS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83" y="1234464"/>
            <a:ext cx="4663434" cy="1005829"/>
          </a:xfrm>
        </p:spPr>
        <p:txBody>
          <a:bodyPr/>
          <a:lstStyle/>
          <a:p>
            <a:r>
              <a:rPr lang="en-US" dirty="0"/>
              <a:t>Which buildings have managers living in them?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5" descr="build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234464"/>
            <a:ext cx="3953917" cy="1767550"/>
          </a:xfrm>
          <a:prstGeom prst="rect">
            <a:avLst/>
          </a:prstGeom>
        </p:spPr>
      </p:pic>
      <p:pic>
        <p:nvPicPr>
          <p:cNvPr id="8" name="Picture 7" descr="manag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3063244"/>
            <a:ext cx="7955243" cy="138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806" y="4966477"/>
            <a:ext cx="6450342" cy="1754327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SELECT *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building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b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WHERE EXISTS (SELECT *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          FROM   manager m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          WHERE 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b</a:t>
            </a:r>
            <a:r>
              <a:rPr lang="en-US" sz="1800" b="1" dirty="0" err="1">
                <a:latin typeface="Courier New" charset="0"/>
                <a:cs typeface="Courier New" charset="0"/>
              </a:rPr>
              <a:t>.buildingid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</a:p>
          <a:p>
            <a:r>
              <a:rPr lang="en-US" sz="1800" b="1" dirty="0">
                <a:latin typeface="Courier New" charset="0"/>
                <a:cs typeface="Courier New" charset="0"/>
              </a:rPr>
              <a:t>                         = </a:t>
            </a:r>
            <a:r>
              <a:rPr lang="en-US" sz="1800" b="1" dirty="0" err="1">
                <a:latin typeface="Courier New" charset="0"/>
                <a:cs typeface="Courier New" charset="0"/>
              </a:rPr>
              <a:t>m.mresbuildingid</a:t>
            </a:r>
            <a:r>
              <a:rPr lang="en-US" sz="1800" b="1" dirty="0">
                <a:latin typeface="Courier New" charset="0"/>
                <a:cs typeface="Courier New" charset="0"/>
              </a:rPr>
              <a:t>);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897" y="4526268"/>
            <a:ext cx="368617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1489" y="5989292"/>
            <a:ext cx="222485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B23C00"/>
                </a:solidFill>
              </a:rPr>
              <a:t>correlated </a:t>
            </a:r>
            <a:r>
              <a:rPr lang="en-US" sz="1800" dirty="0" err="1">
                <a:solidFill>
                  <a:srgbClr val="B23C00"/>
                </a:solidFill>
              </a:rPr>
              <a:t>subquery</a:t>
            </a:r>
            <a:endParaRPr lang="en-US" sz="1800" dirty="0">
              <a:solidFill>
                <a:srgbClr val="B23C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2AED6-8D67-67C0-DE00-E9A322493F1A}"/>
              </a:ext>
            </a:extLst>
          </p:cNvPr>
          <p:cNvSpPr txBox="1"/>
          <p:nvPr/>
        </p:nvSpPr>
        <p:spPr>
          <a:xfrm>
            <a:off x="5075993" y="2259362"/>
            <a:ext cx="3106813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SELECT-EXISTS-</a:t>
            </a:r>
            <a:r>
              <a:rPr lang="en-US" dirty="0" err="1">
                <a:solidFill>
                  <a:srgbClr val="FFFF00"/>
                </a:solidFill>
              </a:rPr>
              <a:t>Building.ipynb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272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NOT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83" y="1234464"/>
            <a:ext cx="4663434" cy="1463024"/>
          </a:xfrm>
        </p:spPr>
        <p:txBody>
          <a:bodyPr/>
          <a:lstStyle/>
          <a:p>
            <a:r>
              <a:rPr lang="en-US" dirty="0"/>
              <a:t>Which buildings </a:t>
            </a:r>
            <a:br>
              <a:rPr lang="en-US" dirty="0"/>
            </a:br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have managers living in them?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5" descr="build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1234464"/>
            <a:ext cx="3953917" cy="1767550"/>
          </a:xfrm>
          <a:prstGeom prst="rect">
            <a:avLst/>
          </a:prstGeom>
        </p:spPr>
      </p:pic>
      <p:pic>
        <p:nvPicPr>
          <p:cNvPr id="8" name="Picture 7" descr="manag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7" y="3063244"/>
            <a:ext cx="7955243" cy="1387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4021" y="4966477"/>
            <a:ext cx="7004431" cy="1754327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SELECT *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building b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WHERE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NOT</a:t>
            </a:r>
            <a:r>
              <a:rPr lang="en-US" sz="1800" b="1" dirty="0">
                <a:latin typeface="Courier New" charset="0"/>
                <a:cs typeface="Courier New" charset="0"/>
              </a:rPr>
              <a:t> EXISTS (SELECT *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              FROM   manager m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              WHERE  </a:t>
            </a:r>
            <a:r>
              <a:rPr lang="en-US" sz="1800" b="1" dirty="0" err="1">
                <a:solidFill>
                  <a:srgbClr val="000000"/>
                </a:solidFill>
                <a:latin typeface="Courier New" charset="0"/>
                <a:cs typeface="Courier New" charset="0"/>
              </a:rPr>
              <a:t>b</a:t>
            </a:r>
            <a:r>
              <a:rPr lang="en-US" sz="1800" b="1" dirty="0" err="1">
                <a:latin typeface="Courier New" charset="0"/>
                <a:cs typeface="Courier New" charset="0"/>
              </a:rPr>
              <a:t>.buildingid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</a:p>
          <a:p>
            <a:r>
              <a:rPr lang="en-US" sz="1800" b="1" dirty="0">
                <a:latin typeface="Courier New" charset="0"/>
                <a:cs typeface="Courier New" charset="0"/>
              </a:rPr>
              <a:t>                             = </a:t>
            </a:r>
            <a:r>
              <a:rPr lang="en-US" sz="1800" b="1" dirty="0" err="1">
                <a:latin typeface="Courier New" charset="0"/>
                <a:cs typeface="Courier New" charset="0"/>
              </a:rPr>
              <a:t>m.mresbuildingid</a:t>
            </a:r>
            <a:r>
              <a:rPr lang="en-US" sz="1800" b="1" dirty="0">
                <a:latin typeface="Courier New" charset="0"/>
                <a:cs typeface="Courier New" charset="0"/>
              </a:rPr>
              <a:t>);</a:t>
            </a:r>
            <a:endParaRPr lang="en-US" sz="2000" b="1" i="1" dirty="0">
              <a:latin typeface="Franklin Gothic Book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372" y="4573878"/>
            <a:ext cx="36957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8163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360"/>
            <a:ext cx="8229600" cy="655637"/>
          </a:xfrm>
        </p:spPr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INSERT INTO SELECT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67" y="1295401"/>
            <a:ext cx="3748999" cy="3047990"/>
          </a:xfrm>
        </p:spPr>
        <p:txBody>
          <a:bodyPr/>
          <a:lstStyle/>
          <a:p>
            <a:r>
              <a:rPr lang="en-US" dirty="0"/>
              <a:t>Use the results </a:t>
            </a:r>
            <a:br>
              <a:rPr lang="en-US" dirty="0"/>
            </a:br>
            <a:r>
              <a:rPr lang="en-US" dirty="0"/>
              <a:t>from a query </a:t>
            </a:r>
            <a:br>
              <a:rPr lang="en-US" dirty="0"/>
            </a:br>
            <a:r>
              <a:rPr lang="en-US" dirty="0"/>
              <a:t>to populate </a:t>
            </a:r>
            <a:br>
              <a:rPr lang="en-US" dirty="0"/>
            </a:br>
            <a:r>
              <a:rPr lang="en-US" dirty="0"/>
              <a:t>another table.</a:t>
            </a:r>
          </a:p>
          <a:p>
            <a:pPr lvl="1"/>
            <a:r>
              <a:rPr lang="en-US" dirty="0"/>
              <a:t>Source: </a:t>
            </a:r>
            <a:br>
              <a:rPr lang="en-US" dirty="0"/>
            </a:br>
            <a:r>
              <a:rPr lang="en-US" dirty="0"/>
              <a:t>Titanic passengers.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835F03-44F4-AE0D-B6A6-FC694318CF86}"/>
              </a:ext>
            </a:extLst>
          </p:cNvPr>
          <p:cNvSpPr txBox="1"/>
          <p:nvPr/>
        </p:nvSpPr>
        <p:spPr>
          <a:xfrm>
            <a:off x="4082678" y="1464083"/>
            <a:ext cx="4802918" cy="4616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young_men_survivors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name     VARCHAR(32) NOT NULL UNIQUE,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age      DOUBLE      NOT NULL,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class    INT         NOT NULL,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PRIMARY KEY(name)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young_men_survivors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name, age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 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WHEN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passenger_class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'1st' THEN 1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WHEN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passenger_class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'2nd' THEN 2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WHEN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passenger_class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'3rd' THEN 3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ELSE 0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END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AS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passengers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 sex = 'male'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AND   survived = 'yes'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AND   age BETWEEN 21 AND 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3370E4-ED8C-B66C-C3CD-D739C6709FCD}"/>
              </a:ext>
            </a:extLst>
          </p:cNvPr>
          <p:cNvSpPr txBox="1"/>
          <p:nvPr/>
        </p:nvSpPr>
        <p:spPr>
          <a:xfrm>
            <a:off x="6217902" y="1294232"/>
            <a:ext cx="2530436" cy="307777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INSERT-INTO-</a:t>
            </a:r>
            <a:r>
              <a:rPr lang="en-US" sz="1400" dirty="0" err="1">
                <a:solidFill>
                  <a:srgbClr val="FFFF00"/>
                </a:solidFill>
              </a:rPr>
              <a:t>SELECT.ipynb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B8FA1-59EB-F781-9FCA-9FBBF62A9CD8}"/>
              </a:ext>
            </a:extLst>
          </p:cNvPr>
          <p:cNvSpPr txBox="1"/>
          <p:nvPr/>
        </p:nvSpPr>
        <p:spPr>
          <a:xfrm>
            <a:off x="278294" y="3996981"/>
            <a:ext cx="3562194" cy="2723823"/>
          </a:xfrm>
          <a:prstGeom prst="rect">
            <a:avLst/>
          </a:prstGeom>
          <a:solidFill>
            <a:srgbClr val="E1F5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mysql&gt; select * from </a:t>
            </a:r>
            <a:r>
              <a:rPr lang="en-US" sz="9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young_men_survivors</a:t>
            </a:r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+---------------------------------+-----+-------+</a:t>
            </a:r>
          </a:p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 name                            | age | class |</a:t>
            </a:r>
          </a:p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+---------------------------------+-----+-------+</a:t>
            </a:r>
          </a:p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9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Asplund</a:t>
            </a:r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Mr. Johan Charles      |  23 |     3 |</a:t>
            </a:r>
          </a:p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 Buckley, Mr. Daniel             |  21 |     3 |</a:t>
            </a:r>
          </a:p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 Collett, Mr. Sidney C Stuart    |  24 |     2 |</a:t>
            </a:r>
          </a:p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9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Duquemin</a:t>
            </a:r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Mr. Joseph            |  24 |     3 |</a:t>
            </a:r>
          </a:p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 Greenfield, Mr. William Bertram |  23 |     1 |</a:t>
            </a:r>
          </a:p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 Jansson, Mr. Carl Olof          |  21 |     3 |</a:t>
            </a:r>
          </a:p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 Karlsson, Mr. Einar </a:t>
            </a:r>
            <a:r>
              <a:rPr lang="en-US" sz="9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Gervasius</a:t>
            </a:r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  |  21 |     3 |</a:t>
            </a:r>
          </a:p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9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Leeni</a:t>
            </a:r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Mr. Fahim (Philip </a:t>
            </a:r>
            <a:r>
              <a:rPr lang="en-US" sz="9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Zenni</a:t>
            </a:r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|  22 |     3 |</a:t>
            </a:r>
          </a:p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 Madsen, Mr. </a:t>
            </a:r>
            <a:r>
              <a:rPr lang="en-US" sz="9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Fridtjof</a:t>
            </a:r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Arne       |  24 |     3 |</a:t>
            </a:r>
          </a:p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9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Midtsjo</a:t>
            </a:r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Mr. Karl Albert        |  21 |     3 |</a:t>
            </a:r>
          </a:p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9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Oxenham</a:t>
            </a:r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Mr. Percy Thomas       |  22 |     2 |</a:t>
            </a:r>
          </a:p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 Snyder, Mr. John Pillsbury      |  24 |     1 |</a:t>
            </a:r>
          </a:p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900" b="1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Vartanian</a:t>
            </a:r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Mr. David            |  22 |     3 |</a:t>
            </a:r>
          </a:p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| Williams, Mr. Richard Norris II |  21 |     1 |</a:t>
            </a:r>
          </a:p>
          <a:p>
            <a:r>
              <a:rPr lang="en-US" sz="900" b="1" dirty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+---------------------------------+-----+-------+</a:t>
            </a:r>
          </a:p>
        </p:txBody>
      </p:sp>
    </p:spTree>
    <p:extLst>
      <p:ext uri="{BB962C8B-B14F-4D97-AF65-F5344CB8AC3E}">
        <p14:creationId xmlns:p14="http://schemas.microsoft.com/office/powerpoint/2010/main" val="3552941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/>
              <a:t>Retrieve the entire contents of the </a:t>
            </a:r>
            <a:br>
              <a:rPr lang="en-US" dirty="0"/>
            </a:b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product</a:t>
            </a:r>
            <a:r>
              <a:rPr lang="en-US" dirty="0"/>
              <a:t>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26098" y="2331732"/>
            <a:ext cx="307968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/>
                <a:cs typeface="Courier New"/>
              </a:rPr>
              <a:t>SELECT * FROM product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69" y="2882244"/>
            <a:ext cx="53816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928329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07058"/>
            <a:ext cx="8229600" cy="1036332"/>
          </a:xfrm>
        </p:spPr>
        <p:txBody>
          <a:bodyPr/>
          <a:lstStyle/>
          <a:p>
            <a:r>
              <a:rPr lang="en-US" dirty="0"/>
              <a:t>Retrieve only certain columns of the</a:t>
            </a:r>
            <a:br>
              <a:rPr lang="en-US" dirty="0"/>
            </a:b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product</a:t>
            </a:r>
            <a:r>
              <a:rPr lang="en-US" dirty="0"/>
              <a:t>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3186" y="4617707"/>
            <a:ext cx="4340326" cy="64633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product;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60" y="3977634"/>
            <a:ext cx="25527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7318" y="5623536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25" y="4343390"/>
            <a:ext cx="200968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Projection operation</a:t>
            </a:r>
          </a:p>
        </p:txBody>
      </p:sp>
    </p:spTree>
    <p:extLst>
      <p:ext uri="{BB962C8B-B14F-4D97-AF65-F5344CB8AC3E}">
        <p14:creationId xmlns:p14="http://schemas.microsoft.com/office/powerpoint/2010/main" val="2030918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46122"/>
            <a:ext cx="8229600" cy="1036332"/>
          </a:xfrm>
        </p:spPr>
        <p:txBody>
          <a:bodyPr/>
          <a:lstStyle/>
          <a:p>
            <a:r>
              <a:rPr lang="en-US" dirty="0"/>
              <a:t>Calculate a column (derived attribute) from the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product</a:t>
            </a:r>
            <a:r>
              <a:rPr lang="en-US" dirty="0"/>
              <a:t> table.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7469" y="4434829"/>
            <a:ext cx="4478848" cy="9233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       </a:t>
            </a:r>
            <a:r>
              <a:rPr lang="en-US" sz="1800" b="1" dirty="0">
                <a:solidFill>
                  <a:srgbClr val="A12A03"/>
                </a:solidFill>
                <a:latin typeface="Courier New" charset="0"/>
                <a:cs typeface="Courier New" charset="0"/>
              </a:rPr>
              <a:t>1.1 * </a:t>
            </a:r>
            <a:r>
              <a:rPr lang="en-US" sz="1800" b="1" dirty="0" err="1">
                <a:solidFill>
                  <a:srgbClr val="A12A03"/>
                </a:solidFill>
                <a:latin typeface="Courier New" charset="0"/>
                <a:cs typeface="Courier New" charset="0"/>
              </a:rPr>
              <a:t>productprice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product;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908" y="3825209"/>
            <a:ext cx="38957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88757" y="5623536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3839174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DISTINCT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11878"/>
            <a:ext cx="8229600" cy="640073"/>
          </a:xfrm>
        </p:spPr>
        <p:txBody>
          <a:bodyPr/>
          <a:lstStyle/>
          <a:p>
            <a:r>
              <a:rPr lang="en-US" dirty="0"/>
              <a:t>Which vendor IDs are in the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product</a:t>
            </a:r>
            <a:r>
              <a:rPr lang="en-US" dirty="0"/>
              <a:t> table?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60342" y="4434829"/>
            <a:ext cx="3509194" cy="64633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DISTINCT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r>
              <a:rPr lang="en-US" sz="1800" b="1" dirty="0" err="1">
                <a:latin typeface="Courier New" charset="0"/>
                <a:cs typeface="Courier New" charset="0"/>
              </a:rPr>
              <a:t>vendorid</a:t>
            </a:r>
            <a:r>
              <a:rPr lang="en-US" sz="1800" b="1" dirty="0">
                <a:latin typeface="Courier New" charset="0"/>
                <a:cs typeface="Courier New" charset="0"/>
              </a:rPr>
              <a:t> 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product;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80" y="4343390"/>
            <a:ext cx="15525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408237"/>
            <a:ext cx="4937706" cy="21122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671389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urier New"/>
                <a:cs typeface="Courier New"/>
              </a:rPr>
              <a:t>SELECT 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37561"/>
            <a:ext cx="8229600" cy="1005829"/>
          </a:xfrm>
        </p:spPr>
        <p:txBody>
          <a:bodyPr/>
          <a:lstStyle/>
          <a:p>
            <a:r>
              <a:rPr lang="en-US" dirty="0"/>
              <a:t>Which products in the FW category </a:t>
            </a:r>
            <a:br>
              <a:rPr lang="en-US" dirty="0"/>
            </a:br>
            <a:r>
              <a:rPr lang="en-US" dirty="0"/>
              <a:t>have price less than or equal to $110?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928" y="4420525"/>
            <a:ext cx="4458272" cy="1477328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latin typeface="Courier New" charset="0"/>
                <a:cs typeface="Courier New" charset="0"/>
              </a:rPr>
              <a:t>SELECT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productname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       </a:t>
            </a:r>
            <a:r>
              <a:rPr lang="en-US" sz="1800" b="1" dirty="0" err="1">
                <a:latin typeface="Courier New" charset="0"/>
                <a:cs typeface="Courier New" charset="0"/>
              </a:rPr>
              <a:t>vendorid</a:t>
            </a:r>
            <a:r>
              <a:rPr lang="en-US" sz="1800" b="1" dirty="0">
                <a:latin typeface="Courier New" charset="0"/>
                <a:cs typeface="Courier New" charset="0"/>
              </a:rPr>
              <a:t>, </a:t>
            </a:r>
            <a:r>
              <a:rPr lang="en-US" sz="1800" b="1" dirty="0" err="1">
                <a:latin typeface="Courier New" charset="0"/>
                <a:cs typeface="Courier New" charset="0"/>
              </a:rPr>
              <a:t>productprice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latin typeface="Courier New" charset="0"/>
                <a:cs typeface="Courier New" charset="0"/>
              </a:rPr>
              <a:t>FROM   product</a:t>
            </a:r>
            <a:br>
              <a:rPr lang="en-US" sz="1800" b="1" dirty="0">
                <a:latin typeface="Courier New" charset="0"/>
                <a:cs typeface="Courier New" charset="0"/>
              </a:rPr>
            </a:b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WHERE 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productprice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 &lt;= 110 </a:t>
            </a:r>
          </a:p>
          <a:p>
            <a:pPr marL="0" indent="0" eaLnBrk="1" hangingPunct="1">
              <a:buFont typeface="Wingdings" charset="0"/>
              <a:buNone/>
            </a:pP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AND    </a:t>
            </a:r>
            <a:r>
              <a:rPr lang="en-US" sz="1800" b="1" dirty="0" err="1">
                <a:solidFill>
                  <a:srgbClr val="B23C00"/>
                </a:solidFill>
                <a:latin typeface="Courier New" charset="0"/>
                <a:cs typeface="Courier New" charset="0"/>
              </a:rPr>
              <a:t>categoryid</a:t>
            </a:r>
            <a:r>
              <a:rPr lang="en-US" sz="1800" b="1" dirty="0">
                <a:solidFill>
                  <a:srgbClr val="B23C00"/>
                </a:solidFill>
                <a:latin typeface="Courier New" charset="0"/>
                <a:cs typeface="Courier New" charset="0"/>
              </a:rPr>
              <a:t> = 'FW';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43390"/>
            <a:ext cx="44577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9" descr="produ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234464"/>
            <a:ext cx="4937706" cy="21122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</a:p>
        </p:txBody>
      </p:sp>
    </p:spTree>
    <p:extLst>
      <p:ext uri="{BB962C8B-B14F-4D97-AF65-F5344CB8AC3E}">
        <p14:creationId xmlns:p14="http://schemas.microsoft.com/office/powerpoint/2010/main" val="1201024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MySQL Conditional Operators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37" y="1234464"/>
            <a:ext cx="3108926" cy="55053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75097" y="5989292"/>
            <a:ext cx="148458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PHP and MySQL for</a:t>
            </a:r>
            <a:br>
              <a:rPr lang="en-US" sz="8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Dynamic Web Sites, 4</a:t>
            </a:r>
            <a:r>
              <a:rPr lang="en-US" sz="800" b="1" baseline="30000" dirty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by Larry Ullman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Peachpit Press, 2012</a:t>
            </a:r>
          </a:p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ISBN 978-0-321-78407-0</a:t>
            </a:r>
          </a:p>
        </p:txBody>
      </p:sp>
    </p:spTree>
    <p:extLst>
      <p:ext uri="{BB962C8B-B14F-4D97-AF65-F5344CB8AC3E}">
        <p14:creationId xmlns:p14="http://schemas.microsoft.com/office/powerpoint/2010/main" val="1102869268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48391</TotalTime>
  <Words>2068</Words>
  <Application>Microsoft Macintosh PowerPoint</Application>
  <PresentationFormat>On-screen Show (4:3)</PresentationFormat>
  <Paragraphs>358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Courier New</vt:lpstr>
      <vt:lpstr>Franklin Gothic Book</vt:lpstr>
      <vt:lpstr>Times New Roman</vt:lpstr>
      <vt:lpstr>Wingdings</vt:lpstr>
      <vt:lpstr>Quadrant</vt:lpstr>
      <vt:lpstr>DATA 225 Database Systems for Analytics September 25 Class Meeting</vt:lpstr>
      <vt:lpstr>This Evening</vt:lpstr>
      <vt:lpstr>SELECT</vt:lpstr>
      <vt:lpstr>SELECT, cont’d</vt:lpstr>
      <vt:lpstr>SELECT, cont’d</vt:lpstr>
      <vt:lpstr>SELECT, cont’d</vt:lpstr>
      <vt:lpstr>SELECT DISTINCT</vt:lpstr>
      <vt:lpstr>SELECT WHERE</vt:lpstr>
      <vt:lpstr>MySQL Conditional Operators</vt:lpstr>
      <vt:lpstr>SELECT ORDER BY</vt:lpstr>
      <vt:lpstr>SELECT ORDER BY, cont’d</vt:lpstr>
      <vt:lpstr>SELECT ORDER BY, cont’d</vt:lpstr>
      <vt:lpstr>Limiting Query Results</vt:lpstr>
      <vt:lpstr>SELECT LIKE</vt:lpstr>
      <vt:lpstr>SELECT LIKE, cont’d</vt:lpstr>
      <vt:lpstr>SELECT Aggregate Functions</vt:lpstr>
      <vt:lpstr>SELECT Aggregate Functions, cont’d</vt:lpstr>
      <vt:lpstr>SELECT Aggregate Functions, cont’d</vt:lpstr>
      <vt:lpstr>SELECT Aggregate Functions, cont’d</vt:lpstr>
      <vt:lpstr>SELECT Aggregate Functions, cont’d</vt:lpstr>
      <vt:lpstr>SELECT GROUP BY</vt:lpstr>
      <vt:lpstr>SELECT GROUP BY, cont’d</vt:lpstr>
      <vt:lpstr>SELECT GROUP BY, cont’d</vt:lpstr>
      <vt:lpstr>SELECT GROUP BY HAVING</vt:lpstr>
      <vt:lpstr>SELECT GROUP BY HAVING, cont’d</vt:lpstr>
      <vt:lpstr>SELECT GROUP BY HAVING, cont’d</vt:lpstr>
      <vt:lpstr>Nested Queries</vt:lpstr>
      <vt:lpstr>Nested Queries, cont’d</vt:lpstr>
      <vt:lpstr>Nested Queries, cont’d</vt:lpstr>
      <vt:lpstr>SELECT IN</vt:lpstr>
      <vt:lpstr>SELECT IN, cont’d</vt:lpstr>
      <vt:lpstr>Class Problem</vt:lpstr>
      <vt:lpstr>IS NULL</vt:lpstr>
      <vt:lpstr>EXISTS</vt:lpstr>
      <vt:lpstr>EXISTS, cont’d</vt:lpstr>
      <vt:lpstr>NOT</vt:lpstr>
      <vt:lpstr>INSERT INTO SELECT</vt:lpstr>
    </vt:vector>
  </TitlesOfParts>
  <Manager/>
  <Company>San Jose State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 Mak</cp:lastModifiedBy>
  <cp:revision>605</cp:revision>
  <dcterms:created xsi:type="dcterms:W3CDTF">2008-01-12T03:52:55Z</dcterms:created>
  <dcterms:modified xsi:type="dcterms:W3CDTF">2023-09-25T09:23:08Z</dcterms:modified>
  <cp:category/>
</cp:coreProperties>
</file>