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Lst>
  <p:notesMasterIdLst>
    <p:notesMasterId r:id="rId10"/>
  </p:notesMasterIdLst>
  <p:handoutMasterIdLst>
    <p:handoutMasterId r:id="rId11"/>
  </p:handoutMasterIdLst>
  <p:sldIdLst>
    <p:sldId id="256" r:id="rId2"/>
    <p:sldId id="264" r:id="rId3"/>
    <p:sldId id="265" r:id="rId4"/>
    <p:sldId id="257" r:id="rId5"/>
    <p:sldId id="266" r:id="rId6"/>
    <p:sldId id="267" r:id="rId7"/>
    <p:sldId id="260" r:id="rId8"/>
    <p:sldId id="261" r:id="rId9"/>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33CC"/>
    <a:srgbClr val="B23C00"/>
    <a:srgbClr val="E1F5FF"/>
    <a:srgbClr val="C6DEFF"/>
    <a:srgbClr val="A12A03"/>
    <a:srgbClr val="66CCFF"/>
    <a:srgbClr val="A40000"/>
    <a:srgbClr val="CC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24" autoAdjust="0"/>
    <p:restoredTop sz="96976" autoAdjust="0"/>
  </p:normalViewPr>
  <p:slideViewPr>
    <p:cSldViewPr>
      <p:cViewPr varScale="1">
        <p:scale>
          <a:sx n="196" d="100"/>
          <a:sy n="196" d="100"/>
        </p:scale>
        <p:origin x="184" y="1096"/>
      </p:cViewPr>
      <p:guideLst>
        <p:guide orient="horz" pos="2160"/>
        <p:guide pos="2822"/>
      </p:guideLst>
    </p:cSldViewPr>
  </p:slideViewPr>
  <p:outlineViewPr>
    <p:cViewPr>
      <p:scale>
        <a:sx n="33" d="100"/>
        <a:sy n="33" d="100"/>
      </p:scale>
      <p:origin x="0" y="-12680"/>
    </p:cViewPr>
  </p:outlineViewPr>
  <p:notesTextViewPr>
    <p:cViewPr>
      <p:scale>
        <a:sx n="100" d="100"/>
        <a:sy n="100" d="100"/>
      </p:scale>
      <p:origin x="0" y="0"/>
    </p:cViewPr>
  </p:notesTextViewPr>
  <p:sorterViewPr>
    <p:cViewPr>
      <p:scale>
        <a:sx n="141" d="100"/>
        <a:sy n="141" d="100"/>
      </p:scale>
      <p:origin x="0" y="0"/>
    </p:cViewPr>
  </p:sorter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172681-C581-F644-AAF5-C092E01AA013}" type="datetimeFigureOut">
              <a:rPr lang="en-US" smtClean="0"/>
              <a:t>9/29/23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A581D9-7090-374C-A542-C325CF1D3FFC}" type="slidenum">
              <a:rPr lang="en-US" smtClean="0"/>
              <a:t>‹#›</a:t>
            </a:fld>
            <a:endParaRPr lang="en-US"/>
          </a:p>
        </p:txBody>
      </p:sp>
    </p:spTree>
    <p:extLst>
      <p:ext uri="{BB962C8B-B14F-4D97-AF65-F5344CB8AC3E}">
        <p14:creationId xmlns:p14="http://schemas.microsoft.com/office/powerpoint/2010/main" val="22572006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164504C-A0F5-524D-82C6-1B8158989AE1}" type="slidenum">
              <a:rPr lang="en-US"/>
              <a:pPr/>
              <a:t>‹#›</a:t>
            </a:fld>
            <a:endParaRPr lang="en-US"/>
          </a:p>
        </p:txBody>
      </p:sp>
    </p:spTree>
    <p:extLst>
      <p:ext uri="{BB962C8B-B14F-4D97-AF65-F5344CB8AC3E}">
        <p14:creationId xmlns:p14="http://schemas.microsoft.com/office/powerpoint/2010/main" val="218176872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5E4F0376-0E54-9843-B673-E00D6670E830}" type="slidenum">
              <a:rPr lang="en-US"/>
              <a:pPr/>
              <a:t>‹#›</a:t>
            </a:fld>
            <a:endParaRPr lang="en-US"/>
          </a:p>
        </p:txBody>
      </p:sp>
    </p:spTree>
    <p:extLst>
      <p:ext uri="{BB962C8B-B14F-4D97-AF65-F5344CB8AC3E}">
        <p14:creationId xmlns:p14="http://schemas.microsoft.com/office/powerpoint/2010/main" val="22777534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BDC82CD-30B2-1348-96D0-860A277DEA53}"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userDrawn="1"/>
        </p:nvSpPr>
        <p:spPr>
          <a:xfrm>
            <a:off x="1000435" y="6263609"/>
            <a:ext cx="1742785" cy="400110"/>
          </a:xfrm>
          <a:prstGeom prst="rect">
            <a:avLst/>
          </a:prstGeom>
          <a:noFill/>
        </p:spPr>
        <p:txBody>
          <a:bodyPr wrap="none" rtlCol="0">
            <a:spAutoFit/>
          </a:bodyPr>
          <a:lstStyle/>
          <a:p>
            <a:r>
              <a:rPr lang="en-US" sz="1000" dirty="0"/>
              <a:t>Applied Data Science </a:t>
            </a:r>
            <a:r>
              <a:rPr lang="en-US" sz="1000" baseline="0" dirty="0"/>
              <a:t>Dept.</a:t>
            </a:r>
          </a:p>
          <a:p>
            <a:r>
              <a:rPr lang="en-US" sz="1000" baseline="0" dirty="0"/>
              <a:t>Fall 2023</a:t>
            </a:r>
            <a:endParaRPr lang="en-US" sz="1000" dirty="0"/>
          </a:p>
        </p:txBody>
      </p:sp>
      <p:sp>
        <p:nvSpPr>
          <p:cNvPr id="15" name="TextBox 14"/>
          <p:cNvSpPr txBox="1"/>
          <p:nvPr userDrawn="1"/>
        </p:nvSpPr>
        <p:spPr>
          <a:xfrm>
            <a:off x="3388367" y="6263609"/>
            <a:ext cx="2645276" cy="400110"/>
          </a:xfrm>
          <a:prstGeom prst="rect">
            <a:avLst/>
          </a:prstGeom>
          <a:noFill/>
        </p:spPr>
        <p:txBody>
          <a:bodyPr wrap="none" rtlCol="0">
            <a:spAutoFit/>
          </a:bodyPr>
          <a:lstStyle/>
          <a:p>
            <a:pPr algn="ctr"/>
            <a:r>
              <a:rPr lang="en-US" sz="1000" dirty="0"/>
              <a:t>DATA 225: </a:t>
            </a:r>
            <a:r>
              <a:rPr lang="en-US" sz="1000" baseline="0" dirty="0"/>
              <a:t>Database Systems for Analytics</a:t>
            </a:r>
            <a:br>
              <a:rPr lang="en-US" sz="1000" baseline="0" dirty="0"/>
            </a:br>
            <a:r>
              <a:rPr lang="en-US" sz="1000" baseline="0" dirty="0"/>
              <a:t>© Ronald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s.sjsu.edu/~mak"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2400" dirty="0"/>
              <a:t>DATA 225</a:t>
            </a:r>
            <a:br>
              <a:rPr lang="en-US" sz="3200" dirty="0"/>
            </a:br>
            <a:r>
              <a:rPr lang="en-US" dirty="0"/>
              <a:t>Database Systems for Analytics</a:t>
            </a:r>
            <a:br>
              <a:rPr lang="en-US" sz="3600" dirty="0"/>
            </a:br>
            <a:r>
              <a:rPr lang="en-US" sz="2400" dirty="0"/>
              <a:t>Checkpoint 1 Solutions</a:t>
            </a:r>
          </a:p>
        </p:txBody>
      </p:sp>
      <p:sp>
        <p:nvSpPr>
          <p:cNvPr id="2051" name="Rectangle 3"/>
          <p:cNvSpPr>
            <a:spLocks noGrp="1" noChangeArrowheads="1"/>
          </p:cNvSpPr>
          <p:nvPr>
            <p:ph type="subTitle" idx="1"/>
          </p:nvPr>
        </p:nvSpPr>
        <p:spPr/>
        <p:txBody>
          <a:bodyPr/>
          <a:lstStyle/>
          <a:p>
            <a:pPr algn="ctr">
              <a:lnSpc>
                <a:spcPct val="90000"/>
              </a:lnSpc>
            </a:pPr>
            <a:r>
              <a:rPr lang="en-US" dirty="0"/>
              <a:t>Department of Applied Data Science</a:t>
            </a:r>
            <a:br>
              <a:rPr lang="en-US" dirty="0"/>
            </a:br>
            <a:r>
              <a:rPr lang="en-US" dirty="0"/>
              <a:t>San Jose State University</a:t>
            </a:r>
            <a:br>
              <a:rPr lang="en-US" dirty="0"/>
            </a:br>
            <a:br>
              <a:rPr lang="en-US" sz="1200" dirty="0"/>
            </a:br>
            <a:r>
              <a:rPr lang="en-US" dirty="0"/>
              <a:t>Fall 2023</a:t>
            </a:r>
            <a:br>
              <a:rPr lang="en-US" dirty="0"/>
            </a:br>
            <a:r>
              <a:rPr lang="en-US" dirty="0"/>
              <a:t>Instructor: Ron Mak</a:t>
            </a:r>
          </a:p>
          <a:p>
            <a:pPr algn="ctr">
              <a:lnSpc>
                <a:spcPct val="90000"/>
              </a:lnSpc>
            </a:pPr>
            <a:r>
              <a:rPr lang="en-US" dirty="0">
                <a:hlinkClick r:id="rId2"/>
              </a:rPr>
              <a:t>www.cs.sjsu.edu/~mak</a:t>
            </a:r>
            <a:endParaRPr lang="en-US" dirty="0"/>
          </a:p>
        </p:txBody>
      </p:sp>
      <p:pic>
        <p:nvPicPr>
          <p:cNvPr id="2053" name="Picture 5" descr="sjsu_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62" y="4591050"/>
            <a:ext cx="1096962" cy="1031875"/>
          </a:xfrm>
          <a:prstGeom prst="rect">
            <a:avLst/>
          </a:prstGeom>
          <a:noFill/>
          <a:extLst>
            <a:ext uri="{909E8E84-426E-40dd-AFC4-6F175D3DCCD1}">
              <a14:hiddenFill xmlns:a14="http://schemas.microsoft.com/office/drawing/2010/main" xmlns="">
                <a:solidFill>
                  <a:srgbClr val="FFFFFF"/>
                </a:solidFill>
              </a14:hiddenFill>
            </a:ext>
          </a:extLst>
        </p:spPr>
      </p:pic>
      <p:pic>
        <p:nvPicPr>
          <p:cNvPr id="4" name="Picture 3" descr="A picture containing text&#10;&#10;Description automatically generated">
            <a:extLst>
              <a:ext uri="{FF2B5EF4-FFF2-40B4-BE49-F238E27FC236}">
                <a16:creationId xmlns:a16="http://schemas.microsoft.com/office/drawing/2014/main" id="{429A7643-0D99-37CC-DA97-13489E8FBDEF}"/>
              </a:ext>
            </a:extLst>
          </p:cNvPr>
          <p:cNvPicPr>
            <a:picLocks noChangeAspect="1"/>
          </p:cNvPicPr>
          <p:nvPr/>
        </p:nvPicPr>
        <p:blipFill>
          <a:blip r:embed="rId4"/>
          <a:stretch>
            <a:fillRect/>
          </a:stretch>
        </p:blipFill>
        <p:spPr>
          <a:xfrm>
            <a:off x="6675097" y="4783963"/>
            <a:ext cx="1828780" cy="64604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72401-44B9-B4B5-EF6B-4006CD96411F}"/>
              </a:ext>
            </a:extLst>
          </p:cNvPr>
          <p:cNvSpPr>
            <a:spLocks noGrp="1"/>
          </p:cNvSpPr>
          <p:nvPr>
            <p:ph type="title"/>
          </p:nvPr>
        </p:nvSpPr>
        <p:spPr/>
        <p:txBody>
          <a:bodyPr/>
          <a:lstStyle/>
          <a:p>
            <a:r>
              <a:rPr lang="en-US" dirty="0"/>
              <a:t>Database Requirements</a:t>
            </a:r>
          </a:p>
        </p:txBody>
      </p:sp>
      <p:sp>
        <p:nvSpPr>
          <p:cNvPr id="3" name="Content Placeholder 2">
            <a:extLst>
              <a:ext uri="{FF2B5EF4-FFF2-40B4-BE49-F238E27FC236}">
                <a16:creationId xmlns:a16="http://schemas.microsoft.com/office/drawing/2014/main" id="{E34DE072-D3C7-0BE8-CF6B-25AE04C8A550}"/>
              </a:ext>
            </a:extLst>
          </p:cNvPr>
          <p:cNvSpPr>
            <a:spLocks noGrp="1"/>
          </p:cNvSpPr>
          <p:nvPr>
            <p:ph idx="1"/>
          </p:nvPr>
        </p:nvSpPr>
        <p:spPr/>
        <p:txBody>
          <a:bodyPr/>
          <a:lstStyle/>
          <a:p>
            <a:r>
              <a:rPr lang="en-US" sz="2400" dirty="0"/>
              <a:t>Design a database to maintain data about popular singer Tayloe Smith’s concerts.</a:t>
            </a:r>
          </a:p>
          <a:p>
            <a:r>
              <a:rPr lang="en-US" sz="2400" dirty="0"/>
              <a:t>Information that you need to include (be sure you’ll be able to do the query of Question #3):</a:t>
            </a:r>
          </a:p>
          <a:p>
            <a:pPr lvl="1"/>
            <a:r>
              <a:rPr lang="en-US" sz="1400" dirty="0"/>
              <a:t>The title of each song that she wrote, and year she wrote it.</a:t>
            </a:r>
          </a:p>
          <a:p>
            <a:pPr lvl="1"/>
            <a:r>
              <a:rPr lang="en-US" sz="1400" dirty="0"/>
              <a:t>The names of her concert venues (such as arena names) and their locations (city and state). A venue can hold multiple concerts on different dates.</a:t>
            </a:r>
          </a:p>
          <a:p>
            <a:pPr lvl="1"/>
            <a:r>
              <a:rPr lang="en-US" sz="1400" dirty="0"/>
              <a:t>The venue and date (year, month, and day) of each concert.</a:t>
            </a:r>
          </a:p>
          <a:p>
            <a:pPr lvl="1"/>
            <a:r>
              <a:rPr lang="en-US" sz="1400" dirty="0"/>
              <a:t>The title of each song and its starting time (hour and minute) that Tayloe performed (sang) during a concert. She might perform a song more than once during a concert.</a:t>
            </a:r>
          </a:p>
          <a:p>
            <a:pPr lvl="1"/>
            <a:r>
              <a:rPr lang="en-US" sz="1400" dirty="0"/>
              <a:t>The name of each of her fans (“</a:t>
            </a:r>
            <a:r>
              <a:rPr lang="en-US" sz="1400" dirty="0" err="1"/>
              <a:t>smithees</a:t>
            </a:r>
            <a:r>
              <a:rPr lang="en-US" sz="1400" dirty="0"/>
              <a:t>”) who attended her concerts and then posted reviews of her performances, and the fan’s medium (an integer code representing social media, web, newspaper, etc.).</a:t>
            </a:r>
          </a:p>
          <a:p>
            <a:pPr lvl="1"/>
            <a:r>
              <a:rPr lang="en-US" sz="1400" dirty="0"/>
              <a:t>The fan’s rating (an integer value) of Tayloe’s performance of a song during a concert. A fan can rate multiple performances of the same song during the same or different concerts. A performance can have any number of ratings.</a:t>
            </a:r>
          </a:p>
        </p:txBody>
      </p:sp>
      <p:sp>
        <p:nvSpPr>
          <p:cNvPr id="4" name="Slide Number Placeholder 3">
            <a:extLst>
              <a:ext uri="{FF2B5EF4-FFF2-40B4-BE49-F238E27FC236}">
                <a16:creationId xmlns:a16="http://schemas.microsoft.com/office/drawing/2014/main" id="{29A0DE94-EAA5-663B-EF34-D7A122E5F7C7}"/>
              </a:ext>
            </a:extLst>
          </p:cNvPr>
          <p:cNvSpPr>
            <a:spLocks noGrp="1"/>
          </p:cNvSpPr>
          <p:nvPr>
            <p:ph type="sldNum" sz="quarter" idx="12"/>
          </p:nvPr>
        </p:nvSpPr>
        <p:spPr/>
        <p:txBody>
          <a:bodyPr/>
          <a:lstStyle/>
          <a:p>
            <a:fld id="{5E4F0376-0E54-9843-B673-E00D6670E830}" type="slidenum">
              <a:rPr lang="en-US" smtClean="0"/>
              <a:pPr/>
              <a:t>2</a:t>
            </a:fld>
            <a:endParaRPr lang="en-US"/>
          </a:p>
        </p:txBody>
      </p:sp>
    </p:spTree>
    <p:extLst>
      <p:ext uri="{BB962C8B-B14F-4D97-AF65-F5344CB8AC3E}">
        <p14:creationId xmlns:p14="http://schemas.microsoft.com/office/powerpoint/2010/main" val="2525557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648CB-A113-42A6-E447-82997C5AA06D}"/>
              </a:ext>
            </a:extLst>
          </p:cNvPr>
          <p:cNvSpPr>
            <a:spLocks noGrp="1"/>
          </p:cNvSpPr>
          <p:nvPr>
            <p:ph type="title"/>
          </p:nvPr>
        </p:nvSpPr>
        <p:spPr/>
        <p:txBody>
          <a:bodyPr/>
          <a:lstStyle/>
          <a:p>
            <a:r>
              <a:rPr lang="en-US" dirty="0"/>
              <a:t>Question #1</a:t>
            </a:r>
          </a:p>
        </p:txBody>
      </p:sp>
      <p:sp>
        <p:nvSpPr>
          <p:cNvPr id="3" name="Content Placeholder 2">
            <a:extLst>
              <a:ext uri="{FF2B5EF4-FFF2-40B4-BE49-F238E27FC236}">
                <a16:creationId xmlns:a16="http://schemas.microsoft.com/office/drawing/2014/main" id="{79F16A65-B5F5-6D8F-2FB0-79FA16EC6960}"/>
              </a:ext>
            </a:extLst>
          </p:cNvPr>
          <p:cNvSpPr>
            <a:spLocks noGrp="1"/>
          </p:cNvSpPr>
          <p:nvPr>
            <p:ph idx="1"/>
          </p:nvPr>
        </p:nvSpPr>
        <p:spPr/>
        <p:txBody>
          <a:bodyPr/>
          <a:lstStyle/>
          <a:p>
            <a:r>
              <a:rPr lang="en-US" dirty="0"/>
              <a:t>Use ERDPlus to create an ER diagram for your Tayloe Smith database.</a:t>
            </a:r>
          </a:p>
          <a:p>
            <a:pPr lvl="4"/>
            <a:endParaRPr lang="en-US" dirty="0"/>
          </a:p>
          <a:p>
            <a:pPr lvl="1"/>
            <a:r>
              <a:rPr lang="en-US" dirty="0"/>
              <a:t>Give </a:t>
            </a:r>
            <a:r>
              <a:rPr lang="en-US" u="sng" dirty="0"/>
              <a:t>reasonable names</a:t>
            </a:r>
            <a:r>
              <a:rPr lang="en-US" dirty="0"/>
              <a:t> to the entities, attributes, and relationships.</a:t>
            </a:r>
          </a:p>
          <a:p>
            <a:pPr lvl="1"/>
            <a:r>
              <a:rPr lang="en-US" dirty="0"/>
              <a:t>Include the </a:t>
            </a:r>
            <a:r>
              <a:rPr lang="en-US" u="sng" dirty="0"/>
              <a:t>cardinalities</a:t>
            </a:r>
            <a:r>
              <a:rPr lang="en-US" dirty="0"/>
              <a:t> of the relationships.</a:t>
            </a:r>
          </a:p>
          <a:p>
            <a:pPr lvl="1"/>
            <a:r>
              <a:rPr lang="en-US" dirty="0"/>
              <a:t>Use ERDPlus’s features to indicate any other necessary characteristics of your diagram.</a:t>
            </a:r>
          </a:p>
        </p:txBody>
      </p:sp>
      <p:sp>
        <p:nvSpPr>
          <p:cNvPr id="4" name="Slide Number Placeholder 3">
            <a:extLst>
              <a:ext uri="{FF2B5EF4-FFF2-40B4-BE49-F238E27FC236}">
                <a16:creationId xmlns:a16="http://schemas.microsoft.com/office/drawing/2014/main" id="{C8A69896-E180-6F61-964A-A9DB93FF02E2}"/>
              </a:ext>
            </a:extLst>
          </p:cNvPr>
          <p:cNvSpPr>
            <a:spLocks noGrp="1"/>
          </p:cNvSpPr>
          <p:nvPr>
            <p:ph type="sldNum" sz="quarter" idx="12"/>
          </p:nvPr>
        </p:nvSpPr>
        <p:spPr/>
        <p:txBody>
          <a:bodyPr/>
          <a:lstStyle/>
          <a:p>
            <a:fld id="{5E4F0376-0E54-9843-B673-E00D6670E830}" type="slidenum">
              <a:rPr lang="en-US" smtClean="0"/>
              <a:pPr/>
              <a:t>3</a:t>
            </a:fld>
            <a:endParaRPr lang="en-US"/>
          </a:p>
        </p:txBody>
      </p:sp>
      <p:sp>
        <p:nvSpPr>
          <p:cNvPr id="5" name="TextBox 4">
            <a:extLst>
              <a:ext uri="{FF2B5EF4-FFF2-40B4-BE49-F238E27FC236}">
                <a16:creationId xmlns:a16="http://schemas.microsoft.com/office/drawing/2014/main" id="{A3962CFD-F90C-892B-4520-3A2C9D2B9073}"/>
              </a:ext>
            </a:extLst>
          </p:cNvPr>
          <p:cNvSpPr txBox="1"/>
          <p:nvPr/>
        </p:nvSpPr>
        <p:spPr>
          <a:xfrm>
            <a:off x="4063686" y="5010665"/>
            <a:ext cx="1016625" cy="338554"/>
          </a:xfrm>
          <a:prstGeom prst="rect">
            <a:avLst/>
          </a:prstGeom>
          <a:noFill/>
          <a:ln>
            <a:solidFill>
              <a:srgbClr val="B23C00"/>
            </a:solidFill>
          </a:ln>
        </p:spPr>
        <p:txBody>
          <a:bodyPr wrap="none" rtlCol="0">
            <a:spAutoFit/>
          </a:bodyPr>
          <a:lstStyle/>
          <a:p>
            <a:r>
              <a:rPr lang="en-US" dirty="0">
                <a:solidFill>
                  <a:srgbClr val="C00000"/>
                </a:solidFill>
              </a:rPr>
              <a:t>35 points</a:t>
            </a:r>
          </a:p>
        </p:txBody>
      </p:sp>
    </p:spTree>
    <p:extLst>
      <p:ext uri="{BB962C8B-B14F-4D97-AF65-F5344CB8AC3E}">
        <p14:creationId xmlns:p14="http://schemas.microsoft.com/office/powerpoint/2010/main" val="336171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diagram of a performance&#10;&#10;Description automatically generated">
            <a:extLst>
              <a:ext uri="{FF2B5EF4-FFF2-40B4-BE49-F238E27FC236}">
                <a16:creationId xmlns:a16="http://schemas.microsoft.com/office/drawing/2014/main" id="{7EB7B4E8-D998-77D7-14C9-FAA64766F799}"/>
              </a:ext>
            </a:extLst>
          </p:cNvPr>
          <p:cNvPicPr>
            <a:picLocks noChangeAspect="1"/>
          </p:cNvPicPr>
          <p:nvPr/>
        </p:nvPicPr>
        <p:blipFill>
          <a:blip r:embed="rId2"/>
          <a:stretch>
            <a:fillRect/>
          </a:stretch>
        </p:blipFill>
        <p:spPr>
          <a:xfrm>
            <a:off x="182928" y="1895018"/>
            <a:ext cx="7772400" cy="3471821"/>
          </a:xfrm>
          <a:prstGeom prst="rect">
            <a:avLst/>
          </a:prstGeom>
        </p:spPr>
      </p:pic>
      <p:sp>
        <p:nvSpPr>
          <p:cNvPr id="2" name="Title 1">
            <a:extLst>
              <a:ext uri="{FF2B5EF4-FFF2-40B4-BE49-F238E27FC236}">
                <a16:creationId xmlns:a16="http://schemas.microsoft.com/office/drawing/2014/main" id="{EA99E306-6D3E-9E82-31C7-3D6F175FAD4F}"/>
              </a:ext>
            </a:extLst>
          </p:cNvPr>
          <p:cNvSpPr>
            <a:spLocks noGrp="1"/>
          </p:cNvSpPr>
          <p:nvPr>
            <p:ph type="title"/>
          </p:nvPr>
        </p:nvSpPr>
        <p:spPr/>
        <p:txBody>
          <a:bodyPr/>
          <a:lstStyle/>
          <a:p>
            <a:r>
              <a:rPr lang="en-US" dirty="0"/>
              <a:t>Question #1 Solution</a:t>
            </a:r>
          </a:p>
        </p:txBody>
      </p:sp>
      <p:sp>
        <p:nvSpPr>
          <p:cNvPr id="4" name="Slide Number Placeholder 3">
            <a:extLst>
              <a:ext uri="{FF2B5EF4-FFF2-40B4-BE49-F238E27FC236}">
                <a16:creationId xmlns:a16="http://schemas.microsoft.com/office/drawing/2014/main" id="{48B8FF67-5249-D9CD-EA0E-68160F0854BC}"/>
              </a:ext>
            </a:extLst>
          </p:cNvPr>
          <p:cNvSpPr>
            <a:spLocks noGrp="1"/>
          </p:cNvSpPr>
          <p:nvPr>
            <p:ph type="sldNum" sz="quarter" idx="12"/>
          </p:nvPr>
        </p:nvSpPr>
        <p:spPr/>
        <p:txBody>
          <a:bodyPr/>
          <a:lstStyle/>
          <a:p>
            <a:fld id="{5E4F0376-0E54-9843-B673-E00D6670E830}" type="slidenum">
              <a:rPr lang="en-US" smtClean="0"/>
              <a:pPr/>
              <a:t>4</a:t>
            </a:fld>
            <a:endParaRPr lang="en-US" dirty="0"/>
          </a:p>
        </p:txBody>
      </p:sp>
      <p:sp>
        <p:nvSpPr>
          <p:cNvPr id="9" name="TextBox 8">
            <a:extLst>
              <a:ext uri="{FF2B5EF4-FFF2-40B4-BE49-F238E27FC236}">
                <a16:creationId xmlns:a16="http://schemas.microsoft.com/office/drawing/2014/main" id="{327F9DB9-AC41-483B-A5DB-470D44658083}"/>
              </a:ext>
            </a:extLst>
          </p:cNvPr>
          <p:cNvSpPr txBox="1"/>
          <p:nvPr/>
        </p:nvSpPr>
        <p:spPr>
          <a:xfrm>
            <a:off x="471020" y="1325903"/>
            <a:ext cx="3095151" cy="553998"/>
          </a:xfrm>
          <a:prstGeom prst="rect">
            <a:avLst/>
          </a:prstGeom>
          <a:solidFill>
            <a:schemeClr val="accent1">
              <a:lumMod val="20000"/>
              <a:lumOff val="80000"/>
            </a:schemeClr>
          </a:solidFill>
          <a:ln>
            <a:solidFill>
              <a:srgbClr val="0033CC"/>
            </a:solidFill>
          </a:ln>
        </p:spPr>
        <p:txBody>
          <a:bodyPr wrap="square" rtlCol="0">
            <a:spAutoFit/>
          </a:bodyPr>
          <a:lstStyle/>
          <a:p>
            <a:pPr marL="171450" indent="-171450" algn="l">
              <a:buFont typeface="Arial" panose="020B0604020202020204" pitchFamily="34" charset="0"/>
              <a:buChar char="•"/>
            </a:pPr>
            <a:r>
              <a:rPr lang="en-US" sz="1000" b="0" i="0" u="none" strike="noStrike" dirty="0">
                <a:solidFill>
                  <a:srgbClr val="0033CC"/>
                </a:solidFill>
                <a:effectLst/>
                <a:latin typeface="+mn-lt"/>
              </a:rPr>
              <a:t>Each </a:t>
            </a:r>
            <a:r>
              <a:rPr lang="en-US" sz="1000" b="1" i="0" u="none" strike="noStrike" dirty="0">
                <a:solidFill>
                  <a:srgbClr val="0033CC"/>
                </a:solidFill>
                <a:effectLst/>
                <a:latin typeface="+mn-lt"/>
              </a:rPr>
              <a:t>concert</a:t>
            </a:r>
            <a:r>
              <a:rPr lang="en-US" sz="1000" b="0" i="0" u="none" strike="noStrike" dirty="0">
                <a:solidFill>
                  <a:srgbClr val="0033CC"/>
                </a:solidFill>
                <a:effectLst/>
                <a:latin typeface="+mn-lt"/>
              </a:rPr>
              <a:t> includes multiple </a:t>
            </a:r>
            <a:r>
              <a:rPr lang="en-US" sz="1000" b="1" i="0" u="none" strike="noStrike" dirty="0">
                <a:solidFill>
                  <a:srgbClr val="0033CC"/>
                </a:solidFill>
                <a:effectLst/>
                <a:latin typeface="+mn-lt"/>
              </a:rPr>
              <a:t>performances</a:t>
            </a:r>
            <a:r>
              <a:rPr lang="en-US" sz="1000" b="0" i="0" u="none" strike="noStrike" dirty="0">
                <a:solidFill>
                  <a:srgbClr val="0033CC"/>
                </a:solidFill>
                <a:effectLst/>
                <a:latin typeface="+mn-lt"/>
              </a:rPr>
              <a:t>.</a:t>
            </a:r>
          </a:p>
          <a:p>
            <a:pPr marL="171450" indent="-171450" algn="l">
              <a:buFont typeface="Arial" panose="020B0604020202020204" pitchFamily="34" charset="0"/>
              <a:buChar char="•"/>
            </a:pPr>
            <a:r>
              <a:rPr lang="en-US" sz="1000" dirty="0">
                <a:solidFill>
                  <a:srgbClr val="0033CC"/>
                </a:solidFill>
                <a:latin typeface="+mn-lt"/>
              </a:rPr>
              <a:t>Each </a:t>
            </a:r>
            <a:r>
              <a:rPr lang="en-US" sz="1000" b="1" dirty="0">
                <a:solidFill>
                  <a:srgbClr val="0033CC"/>
                </a:solidFill>
                <a:latin typeface="+mn-lt"/>
              </a:rPr>
              <a:t>performance</a:t>
            </a:r>
            <a:r>
              <a:rPr lang="en-US" sz="1000" dirty="0">
                <a:solidFill>
                  <a:srgbClr val="0033CC"/>
                </a:solidFill>
                <a:latin typeface="+mn-lt"/>
              </a:rPr>
              <a:t> is included by one </a:t>
            </a:r>
            <a:r>
              <a:rPr lang="en-US" sz="1000" b="1" dirty="0">
                <a:solidFill>
                  <a:srgbClr val="0033CC"/>
                </a:solidFill>
                <a:latin typeface="+mn-lt"/>
              </a:rPr>
              <a:t>venue</a:t>
            </a:r>
            <a:r>
              <a:rPr lang="en-US" sz="1000" dirty="0">
                <a:solidFill>
                  <a:srgbClr val="0033CC"/>
                </a:solidFill>
                <a:latin typeface="+mn-lt"/>
              </a:rPr>
              <a:t>.</a:t>
            </a:r>
            <a:endParaRPr lang="en-US" sz="1000" b="0" i="0" u="none" strike="noStrike" dirty="0">
              <a:solidFill>
                <a:srgbClr val="0033CC"/>
              </a:solidFill>
              <a:effectLst/>
              <a:latin typeface="+mn-lt"/>
            </a:endParaRPr>
          </a:p>
          <a:p>
            <a:pPr marL="171450" indent="-171450" algn="l">
              <a:buFont typeface="Arial" panose="020B0604020202020204" pitchFamily="34" charset="0"/>
              <a:buChar char="•"/>
            </a:pPr>
            <a:r>
              <a:rPr lang="en-US" sz="1000" dirty="0">
                <a:solidFill>
                  <a:srgbClr val="0033CC"/>
                </a:solidFill>
                <a:latin typeface="+mn-lt"/>
              </a:rPr>
              <a:t>This is a </a:t>
            </a:r>
            <a:r>
              <a:rPr lang="en-US" sz="1000" u="sng" dirty="0">
                <a:solidFill>
                  <a:srgbClr val="0033CC"/>
                </a:solidFill>
                <a:latin typeface="+mn-lt"/>
              </a:rPr>
              <a:t>one-to-many</a:t>
            </a:r>
            <a:r>
              <a:rPr lang="en-US" sz="1000" dirty="0">
                <a:solidFill>
                  <a:srgbClr val="0033CC"/>
                </a:solidFill>
                <a:latin typeface="+mn-lt"/>
              </a:rPr>
              <a:t> relationship.</a:t>
            </a:r>
            <a:endParaRPr lang="en-US" sz="1000" b="0" i="0" u="none" strike="noStrike" dirty="0">
              <a:solidFill>
                <a:srgbClr val="0033CC"/>
              </a:solidFill>
              <a:effectLst/>
              <a:latin typeface="+mn-lt"/>
            </a:endParaRPr>
          </a:p>
        </p:txBody>
      </p:sp>
      <p:sp>
        <p:nvSpPr>
          <p:cNvPr id="10" name="TextBox 9">
            <a:extLst>
              <a:ext uri="{FF2B5EF4-FFF2-40B4-BE49-F238E27FC236}">
                <a16:creationId xmlns:a16="http://schemas.microsoft.com/office/drawing/2014/main" id="{BC8ACA67-07CF-8605-93B4-1F9FF1C37117}"/>
              </a:ext>
            </a:extLst>
          </p:cNvPr>
          <p:cNvSpPr txBox="1"/>
          <p:nvPr/>
        </p:nvSpPr>
        <p:spPr>
          <a:xfrm>
            <a:off x="4389122" y="1333868"/>
            <a:ext cx="3022650" cy="553998"/>
          </a:xfrm>
          <a:prstGeom prst="rect">
            <a:avLst/>
          </a:prstGeom>
          <a:solidFill>
            <a:schemeClr val="accent1">
              <a:lumMod val="20000"/>
              <a:lumOff val="80000"/>
            </a:schemeClr>
          </a:solidFill>
          <a:ln>
            <a:solidFill>
              <a:srgbClr val="0033CC"/>
            </a:solidFill>
          </a:ln>
        </p:spPr>
        <p:txBody>
          <a:bodyPr wrap="square" rtlCol="0">
            <a:spAutoFit/>
          </a:bodyPr>
          <a:lstStyle/>
          <a:p>
            <a:pPr marL="171450" indent="-171450" algn="l">
              <a:buFont typeface="Arial" panose="020B0604020202020204" pitchFamily="34" charset="0"/>
              <a:buChar char="•"/>
            </a:pPr>
            <a:r>
              <a:rPr lang="en-US" sz="1000" dirty="0">
                <a:solidFill>
                  <a:srgbClr val="0033CC"/>
                </a:solidFill>
                <a:latin typeface="+mn-lt"/>
              </a:rPr>
              <a:t>Each </a:t>
            </a:r>
            <a:r>
              <a:rPr lang="en-US" sz="1000" b="1" dirty="0">
                <a:solidFill>
                  <a:srgbClr val="0033CC"/>
                </a:solidFill>
                <a:latin typeface="+mn-lt"/>
              </a:rPr>
              <a:t>performance</a:t>
            </a:r>
            <a:r>
              <a:rPr lang="en-US" sz="1000" dirty="0">
                <a:solidFill>
                  <a:srgbClr val="0033CC"/>
                </a:solidFill>
                <a:latin typeface="+mn-lt"/>
              </a:rPr>
              <a:t> is the singing of a </a:t>
            </a:r>
            <a:r>
              <a:rPr lang="en-US" sz="1000" b="1" dirty="0">
                <a:solidFill>
                  <a:srgbClr val="0033CC"/>
                </a:solidFill>
                <a:latin typeface="+mn-lt"/>
              </a:rPr>
              <a:t>song</a:t>
            </a:r>
            <a:r>
              <a:rPr lang="en-US" sz="1000" dirty="0">
                <a:solidFill>
                  <a:srgbClr val="0033CC"/>
                </a:solidFill>
                <a:latin typeface="+mn-lt"/>
              </a:rPr>
              <a:t>.</a:t>
            </a:r>
          </a:p>
          <a:p>
            <a:pPr marL="171450" indent="-171450" algn="l">
              <a:buFont typeface="Arial" panose="020B0604020202020204" pitchFamily="34" charset="0"/>
              <a:buChar char="•"/>
            </a:pPr>
            <a:r>
              <a:rPr lang="en-US" sz="1000" b="0" i="0" u="none" strike="noStrike" dirty="0">
                <a:solidFill>
                  <a:srgbClr val="0033CC"/>
                </a:solidFill>
                <a:effectLst/>
                <a:latin typeface="+mn-lt"/>
              </a:rPr>
              <a:t>A </a:t>
            </a:r>
            <a:r>
              <a:rPr lang="en-US" sz="1000" b="1" i="0" u="none" strike="noStrike" dirty="0">
                <a:solidFill>
                  <a:srgbClr val="0033CC"/>
                </a:solidFill>
                <a:effectLst/>
                <a:latin typeface="+mn-lt"/>
              </a:rPr>
              <a:t>song</a:t>
            </a:r>
            <a:r>
              <a:rPr lang="en-US" sz="1000" b="0" i="0" u="none" strike="noStrike" dirty="0">
                <a:solidFill>
                  <a:srgbClr val="0033CC"/>
                </a:solidFill>
                <a:effectLst/>
                <a:latin typeface="+mn-lt"/>
              </a:rPr>
              <a:t> can be </a:t>
            </a:r>
            <a:r>
              <a:rPr lang="en-US" sz="1000" b="1" i="0" u="none" strike="noStrike" dirty="0">
                <a:solidFill>
                  <a:srgbClr val="0033CC"/>
                </a:solidFill>
                <a:effectLst/>
                <a:latin typeface="+mn-lt"/>
              </a:rPr>
              <a:t>performed</a:t>
            </a:r>
            <a:r>
              <a:rPr lang="en-US" sz="1000" b="0" i="0" u="none" strike="noStrike" dirty="0">
                <a:solidFill>
                  <a:srgbClr val="0033CC"/>
                </a:solidFill>
                <a:effectLst/>
                <a:latin typeface="+mn-lt"/>
              </a:rPr>
              <a:t> zero or more times.</a:t>
            </a:r>
          </a:p>
          <a:p>
            <a:pPr marL="171450" indent="-171450" algn="l">
              <a:buFont typeface="Arial" panose="020B0604020202020204" pitchFamily="34" charset="0"/>
              <a:buChar char="•"/>
            </a:pPr>
            <a:r>
              <a:rPr lang="en-US" sz="1000" dirty="0">
                <a:solidFill>
                  <a:srgbClr val="0033CC"/>
                </a:solidFill>
                <a:latin typeface="+mn-lt"/>
              </a:rPr>
              <a:t>This is a </a:t>
            </a:r>
            <a:r>
              <a:rPr lang="en-US" sz="1000" u="sng" dirty="0">
                <a:solidFill>
                  <a:srgbClr val="0033CC"/>
                </a:solidFill>
                <a:latin typeface="+mn-lt"/>
              </a:rPr>
              <a:t>one-to-many</a:t>
            </a:r>
            <a:r>
              <a:rPr lang="en-US" sz="1000" dirty="0">
                <a:solidFill>
                  <a:srgbClr val="0033CC"/>
                </a:solidFill>
                <a:latin typeface="+mn-lt"/>
              </a:rPr>
              <a:t> relationship.</a:t>
            </a:r>
            <a:endParaRPr lang="en-US" sz="1000" b="0" i="0" u="none" strike="noStrike" dirty="0">
              <a:solidFill>
                <a:srgbClr val="0033CC"/>
              </a:solidFill>
              <a:effectLst/>
              <a:latin typeface="+mn-lt"/>
            </a:endParaRPr>
          </a:p>
        </p:txBody>
      </p:sp>
      <p:sp>
        <p:nvSpPr>
          <p:cNvPr id="11" name="TextBox 10">
            <a:extLst>
              <a:ext uri="{FF2B5EF4-FFF2-40B4-BE49-F238E27FC236}">
                <a16:creationId xmlns:a16="http://schemas.microsoft.com/office/drawing/2014/main" id="{C223CD42-5D77-EA93-C704-F6FA14232AD4}"/>
              </a:ext>
            </a:extLst>
          </p:cNvPr>
          <p:cNvSpPr txBox="1"/>
          <p:nvPr/>
        </p:nvSpPr>
        <p:spPr>
          <a:xfrm>
            <a:off x="6187460" y="3342666"/>
            <a:ext cx="2590734" cy="1477328"/>
          </a:xfrm>
          <a:prstGeom prst="rect">
            <a:avLst/>
          </a:prstGeom>
          <a:solidFill>
            <a:schemeClr val="accent1">
              <a:lumMod val="20000"/>
              <a:lumOff val="80000"/>
            </a:schemeClr>
          </a:solidFill>
          <a:ln>
            <a:solidFill>
              <a:srgbClr val="0033CC"/>
            </a:solidFill>
          </a:ln>
        </p:spPr>
        <p:txBody>
          <a:bodyPr wrap="square" rtlCol="0">
            <a:spAutoFit/>
          </a:bodyPr>
          <a:lstStyle/>
          <a:p>
            <a:pPr marL="171450" indent="-171450">
              <a:buFont typeface="Arial" panose="020B0604020202020204" pitchFamily="34" charset="0"/>
              <a:buChar char="•"/>
            </a:pPr>
            <a:r>
              <a:rPr lang="en-US" sz="1000" dirty="0">
                <a:solidFill>
                  <a:srgbClr val="0033CC"/>
                </a:solidFill>
                <a:latin typeface="+mn-lt"/>
              </a:rPr>
              <a:t>Since </a:t>
            </a:r>
            <a:r>
              <a:rPr lang="en-US" sz="1000" b="1" dirty="0">
                <a:solidFill>
                  <a:srgbClr val="0033CC"/>
                </a:solidFill>
                <a:latin typeface="+mn-lt"/>
              </a:rPr>
              <a:t>performance</a:t>
            </a:r>
            <a:r>
              <a:rPr lang="en-US" sz="1000" dirty="0">
                <a:solidFill>
                  <a:srgbClr val="0033CC"/>
                </a:solidFill>
                <a:latin typeface="+mn-lt"/>
              </a:rPr>
              <a:t> is a weak entity, besides its partial keys </a:t>
            </a:r>
            <a:r>
              <a:rPr lang="en-US" sz="1000" b="1" dirty="0">
                <a:solidFill>
                  <a:srgbClr val="0033CC"/>
                </a:solidFill>
                <a:latin typeface="+mn-lt"/>
              </a:rPr>
              <a:t>hour</a:t>
            </a:r>
            <a:r>
              <a:rPr lang="en-US" sz="1000" dirty="0">
                <a:solidFill>
                  <a:srgbClr val="0033CC"/>
                </a:solidFill>
                <a:latin typeface="+mn-lt"/>
              </a:rPr>
              <a:t> and </a:t>
            </a:r>
            <a:r>
              <a:rPr lang="en-US" sz="1000" b="1" dirty="0">
                <a:solidFill>
                  <a:srgbClr val="0033CC"/>
                </a:solidFill>
                <a:latin typeface="+mn-lt"/>
              </a:rPr>
              <a:t>minute</a:t>
            </a:r>
            <a:r>
              <a:rPr lang="en-US" sz="1000" dirty="0">
                <a:solidFill>
                  <a:srgbClr val="0033CC"/>
                </a:solidFill>
                <a:latin typeface="+mn-lt"/>
              </a:rPr>
              <a:t>, it needs the </a:t>
            </a:r>
            <a:r>
              <a:rPr lang="en-US" sz="1000" b="1" dirty="0" err="1">
                <a:solidFill>
                  <a:srgbClr val="0033CC"/>
                </a:solidFill>
                <a:latin typeface="+mn-lt"/>
              </a:rPr>
              <a:t>concert_id</a:t>
            </a:r>
            <a:r>
              <a:rPr lang="en-US" sz="1000" dirty="0">
                <a:solidFill>
                  <a:srgbClr val="0033CC"/>
                </a:solidFill>
                <a:latin typeface="+mn-lt"/>
              </a:rPr>
              <a:t> of its owner entity </a:t>
            </a:r>
            <a:r>
              <a:rPr lang="en-US" sz="1000" b="1" dirty="0">
                <a:solidFill>
                  <a:srgbClr val="0033CC"/>
                </a:solidFill>
                <a:latin typeface="+mn-lt"/>
              </a:rPr>
              <a:t>concert</a:t>
            </a:r>
            <a:r>
              <a:rPr lang="en-US" sz="1000" dirty="0">
                <a:solidFill>
                  <a:srgbClr val="0033CC"/>
                </a:solidFill>
                <a:latin typeface="+mn-lt"/>
              </a:rPr>
              <a:t> to uniquely identify each of its records.</a:t>
            </a:r>
          </a:p>
          <a:p>
            <a:pPr marL="171450" indent="-171450">
              <a:buFont typeface="Arial" panose="020B0604020202020204" pitchFamily="34" charset="0"/>
              <a:buChar char="•"/>
            </a:pPr>
            <a:endParaRPr lang="en-US" sz="800" dirty="0">
              <a:solidFill>
                <a:srgbClr val="0033CC"/>
              </a:solidFill>
              <a:latin typeface="+mn-lt"/>
            </a:endParaRPr>
          </a:p>
          <a:p>
            <a:pPr marL="171450" indent="-171450">
              <a:buFont typeface="Arial" panose="020B0604020202020204" pitchFamily="34" charset="0"/>
              <a:buChar char="•"/>
            </a:pPr>
            <a:r>
              <a:rPr lang="en-US" sz="1000" dirty="0">
                <a:solidFill>
                  <a:srgbClr val="0033CC"/>
                </a:solidFill>
              </a:rPr>
              <a:t>An alternative to making </a:t>
            </a:r>
            <a:r>
              <a:rPr lang="en-US" sz="1000" b="1" dirty="0">
                <a:solidFill>
                  <a:srgbClr val="0033CC"/>
                </a:solidFill>
              </a:rPr>
              <a:t>performance </a:t>
            </a:r>
            <a:r>
              <a:rPr lang="en-US" sz="1000" dirty="0">
                <a:solidFill>
                  <a:srgbClr val="0033CC"/>
                </a:solidFill>
              </a:rPr>
              <a:t>a weak entity is to give the entity its own regular unique attribute.</a:t>
            </a:r>
          </a:p>
        </p:txBody>
      </p:sp>
      <p:sp>
        <p:nvSpPr>
          <p:cNvPr id="6" name="TextBox 5">
            <a:extLst>
              <a:ext uri="{FF2B5EF4-FFF2-40B4-BE49-F238E27FC236}">
                <a16:creationId xmlns:a16="http://schemas.microsoft.com/office/drawing/2014/main" id="{3A474497-5C09-31F1-84D4-EA3D4450C1D6}"/>
              </a:ext>
            </a:extLst>
          </p:cNvPr>
          <p:cNvSpPr txBox="1"/>
          <p:nvPr/>
        </p:nvSpPr>
        <p:spPr>
          <a:xfrm>
            <a:off x="2926097" y="5338392"/>
            <a:ext cx="3474683" cy="707886"/>
          </a:xfrm>
          <a:prstGeom prst="rect">
            <a:avLst/>
          </a:prstGeom>
          <a:solidFill>
            <a:schemeClr val="accent1">
              <a:lumMod val="20000"/>
              <a:lumOff val="80000"/>
            </a:schemeClr>
          </a:solidFill>
          <a:ln>
            <a:solidFill>
              <a:srgbClr val="0033CC"/>
            </a:solidFill>
          </a:ln>
        </p:spPr>
        <p:txBody>
          <a:bodyPr wrap="square" rtlCol="0">
            <a:spAutoFit/>
          </a:bodyPr>
          <a:lstStyle/>
          <a:p>
            <a:pPr marL="171450" indent="-171450" algn="l">
              <a:buFont typeface="Arial" panose="020B0604020202020204" pitchFamily="34" charset="0"/>
              <a:buChar char="•"/>
            </a:pPr>
            <a:r>
              <a:rPr lang="en-US" sz="1000" dirty="0">
                <a:solidFill>
                  <a:srgbClr val="0033CC"/>
                </a:solidFill>
                <a:latin typeface="+mn-lt"/>
              </a:rPr>
              <a:t>A </a:t>
            </a:r>
            <a:r>
              <a:rPr lang="en-US" sz="1000" b="1" dirty="0">
                <a:solidFill>
                  <a:srgbClr val="0033CC"/>
                </a:solidFill>
                <a:latin typeface="+mn-lt"/>
              </a:rPr>
              <a:t>fan</a:t>
            </a:r>
            <a:r>
              <a:rPr lang="en-US" sz="1000" dirty="0">
                <a:solidFill>
                  <a:srgbClr val="0033CC"/>
                </a:solidFill>
                <a:latin typeface="+mn-lt"/>
              </a:rPr>
              <a:t> at a </a:t>
            </a:r>
            <a:r>
              <a:rPr lang="en-US" sz="1000" b="1" dirty="0">
                <a:solidFill>
                  <a:srgbClr val="0033CC"/>
                </a:solidFill>
                <a:latin typeface="+mn-lt"/>
              </a:rPr>
              <a:t>concert</a:t>
            </a:r>
            <a:r>
              <a:rPr lang="en-US" sz="1000" dirty="0">
                <a:solidFill>
                  <a:srgbClr val="0033CC"/>
                </a:solidFill>
                <a:latin typeface="+mn-lt"/>
              </a:rPr>
              <a:t> can review zero or more </a:t>
            </a:r>
            <a:r>
              <a:rPr lang="en-US" sz="1000" b="1" dirty="0">
                <a:solidFill>
                  <a:srgbClr val="0033CC"/>
                </a:solidFill>
                <a:latin typeface="+mn-lt"/>
              </a:rPr>
              <a:t>performances</a:t>
            </a:r>
            <a:r>
              <a:rPr lang="en-US" sz="1000" dirty="0">
                <a:solidFill>
                  <a:srgbClr val="0033CC"/>
                </a:solidFill>
                <a:latin typeface="+mn-lt"/>
              </a:rPr>
              <a:t> of songs.</a:t>
            </a:r>
            <a:endParaRPr lang="en-US" sz="1000" b="0" i="0" u="none" strike="noStrike" dirty="0">
              <a:solidFill>
                <a:srgbClr val="0033CC"/>
              </a:solidFill>
              <a:effectLst/>
              <a:latin typeface="+mn-lt"/>
            </a:endParaRPr>
          </a:p>
          <a:p>
            <a:pPr marL="171450" indent="-171450" algn="l">
              <a:buFont typeface="Arial" panose="020B0604020202020204" pitchFamily="34" charset="0"/>
              <a:buChar char="•"/>
            </a:pPr>
            <a:r>
              <a:rPr lang="en-US" sz="1000" dirty="0">
                <a:solidFill>
                  <a:srgbClr val="0033CC"/>
                </a:solidFill>
                <a:latin typeface="+mn-lt"/>
              </a:rPr>
              <a:t>A </a:t>
            </a:r>
            <a:r>
              <a:rPr lang="en-US" sz="1000" b="1" dirty="0">
                <a:solidFill>
                  <a:srgbClr val="0033CC"/>
                </a:solidFill>
                <a:latin typeface="+mn-lt"/>
              </a:rPr>
              <a:t>performance</a:t>
            </a:r>
            <a:r>
              <a:rPr lang="en-US" sz="1000" dirty="0">
                <a:solidFill>
                  <a:srgbClr val="0033CC"/>
                </a:solidFill>
                <a:latin typeface="+mn-lt"/>
              </a:rPr>
              <a:t> can be reviewed by zero or more </a:t>
            </a:r>
            <a:r>
              <a:rPr lang="en-US" sz="1000" b="1" dirty="0">
                <a:solidFill>
                  <a:srgbClr val="0033CC"/>
                </a:solidFill>
                <a:latin typeface="+mn-lt"/>
              </a:rPr>
              <a:t>fans</a:t>
            </a:r>
            <a:r>
              <a:rPr lang="en-US" sz="1000" dirty="0">
                <a:solidFill>
                  <a:srgbClr val="0033CC"/>
                </a:solidFill>
                <a:latin typeface="+mn-lt"/>
              </a:rPr>
              <a:t>.</a:t>
            </a:r>
          </a:p>
          <a:p>
            <a:pPr marL="171450" indent="-171450" algn="l">
              <a:buFont typeface="Arial" panose="020B0604020202020204" pitchFamily="34" charset="0"/>
              <a:buChar char="•"/>
            </a:pPr>
            <a:r>
              <a:rPr lang="en-US" sz="1000" b="0" i="0" u="none" strike="noStrike" dirty="0">
                <a:solidFill>
                  <a:srgbClr val="0033CC"/>
                </a:solidFill>
                <a:effectLst/>
                <a:latin typeface="+mn-lt"/>
              </a:rPr>
              <a:t>This is a </a:t>
            </a:r>
            <a:r>
              <a:rPr lang="en-US" sz="1000" b="0" i="0" u="sng" strike="noStrike" dirty="0">
                <a:solidFill>
                  <a:srgbClr val="0033CC"/>
                </a:solidFill>
                <a:effectLst/>
                <a:latin typeface="+mn-lt"/>
              </a:rPr>
              <a:t>many-to-many</a:t>
            </a:r>
            <a:r>
              <a:rPr lang="en-US" sz="1000" b="0" i="0" strike="noStrike" dirty="0">
                <a:solidFill>
                  <a:srgbClr val="0033CC"/>
                </a:solidFill>
                <a:effectLst/>
                <a:latin typeface="+mn-lt"/>
              </a:rPr>
              <a:t> </a:t>
            </a:r>
            <a:r>
              <a:rPr lang="en-US" sz="1000" b="0" i="0" u="none" strike="noStrike" dirty="0">
                <a:solidFill>
                  <a:srgbClr val="0033CC"/>
                </a:solidFill>
                <a:effectLst/>
                <a:latin typeface="+mn-lt"/>
              </a:rPr>
              <a:t>relationship.</a:t>
            </a:r>
          </a:p>
        </p:txBody>
      </p:sp>
      <p:sp>
        <p:nvSpPr>
          <p:cNvPr id="12" name="TextBox 11">
            <a:extLst>
              <a:ext uri="{FF2B5EF4-FFF2-40B4-BE49-F238E27FC236}">
                <a16:creationId xmlns:a16="http://schemas.microsoft.com/office/drawing/2014/main" id="{B7F736A7-4D47-B6D6-9F71-1DDC359AFDD8}"/>
              </a:ext>
            </a:extLst>
          </p:cNvPr>
          <p:cNvSpPr txBox="1"/>
          <p:nvPr/>
        </p:nvSpPr>
        <p:spPr>
          <a:xfrm>
            <a:off x="2246573" y="3256590"/>
            <a:ext cx="1607691" cy="1015663"/>
          </a:xfrm>
          <a:prstGeom prst="rect">
            <a:avLst/>
          </a:prstGeom>
          <a:solidFill>
            <a:schemeClr val="accent1">
              <a:lumMod val="20000"/>
              <a:lumOff val="80000"/>
            </a:schemeClr>
          </a:solidFill>
          <a:ln>
            <a:solidFill>
              <a:srgbClr val="0033CC"/>
            </a:solidFill>
          </a:ln>
        </p:spPr>
        <p:txBody>
          <a:bodyPr wrap="square" rtlCol="0">
            <a:spAutoFit/>
          </a:bodyPr>
          <a:lstStyle/>
          <a:p>
            <a:pPr marL="171450" indent="-171450">
              <a:buFont typeface="Arial" panose="020B0604020202020204" pitchFamily="34" charset="0"/>
              <a:buChar char="•"/>
            </a:pPr>
            <a:r>
              <a:rPr lang="en-US" sz="1000" dirty="0">
                <a:solidFill>
                  <a:srgbClr val="0033CC"/>
                </a:solidFill>
              </a:rPr>
              <a:t>A </a:t>
            </a:r>
            <a:r>
              <a:rPr lang="en-US" sz="1000" b="1" dirty="0">
                <a:solidFill>
                  <a:srgbClr val="0033CC"/>
                </a:solidFill>
              </a:rPr>
              <a:t>venue</a:t>
            </a:r>
            <a:r>
              <a:rPr lang="en-US" sz="1000" dirty="0">
                <a:solidFill>
                  <a:srgbClr val="0033CC"/>
                </a:solidFill>
              </a:rPr>
              <a:t> can hold multiple concerts.</a:t>
            </a:r>
          </a:p>
          <a:p>
            <a:pPr marL="171450" indent="-171450">
              <a:buFont typeface="Arial" panose="020B0604020202020204" pitchFamily="34" charset="0"/>
              <a:buChar char="•"/>
            </a:pPr>
            <a:r>
              <a:rPr lang="en-US" sz="1000" dirty="0">
                <a:solidFill>
                  <a:srgbClr val="0033CC"/>
                </a:solidFill>
              </a:rPr>
              <a:t>A </a:t>
            </a:r>
            <a:r>
              <a:rPr lang="en-US" sz="1000" b="1" dirty="0">
                <a:solidFill>
                  <a:srgbClr val="0033CC"/>
                </a:solidFill>
              </a:rPr>
              <a:t>concert</a:t>
            </a:r>
            <a:r>
              <a:rPr lang="en-US" sz="1000" dirty="0">
                <a:solidFill>
                  <a:srgbClr val="0033CC"/>
                </a:solidFill>
              </a:rPr>
              <a:t> is held at one </a:t>
            </a:r>
            <a:r>
              <a:rPr lang="en-US" sz="1000" b="1" dirty="0">
                <a:solidFill>
                  <a:srgbClr val="0033CC"/>
                </a:solidFill>
              </a:rPr>
              <a:t>venue</a:t>
            </a:r>
            <a:r>
              <a:rPr lang="en-US" sz="1000" dirty="0">
                <a:solidFill>
                  <a:srgbClr val="0033CC"/>
                </a:solidFill>
              </a:rPr>
              <a:t>.</a:t>
            </a:r>
          </a:p>
          <a:p>
            <a:pPr marL="171450" indent="-171450">
              <a:buFont typeface="Arial" panose="020B0604020202020204" pitchFamily="34" charset="0"/>
              <a:buChar char="•"/>
            </a:pPr>
            <a:r>
              <a:rPr lang="en-US" sz="1000" dirty="0">
                <a:solidFill>
                  <a:srgbClr val="0033CC"/>
                </a:solidFill>
              </a:rPr>
              <a:t>This a </a:t>
            </a:r>
            <a:r>
              <a:rPr lang="en-US" sz="1000" u="sng" dirty="0">
                <a:solidFill>
                  <a:srgbClr val="0033CC"/>
                </a:solidFill>
              </a:rPr>
              <a:t>one-to-many</a:t>
            </a:r>
            <a:r>
              <a:rPr lang="en-US" sz="1000" dirty="0">
                <a:solidFill>
                  <a:srgbClr val="0033CC"/>
                </a:solidFill>
              </a:rPr>
              <a:t> relationship.</a:t>
            </a:r>
          </a:p>
        </p:txBody>
      </p:sp>
    </p:spTree>
    <p:extLst>
      <p:ext uri="{BB962C8B-B14F-4D97-AF65-F5344CB8AC3E}">
        <p14:creationId xmlns:p14="http://schemas.microsoft.com/office/powerpoint/2010/main" val="1902387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6A74A-8379-A1F9-D89A-0E8B28ADBCD5}"/>
              </a:ext>
            </a:extLst>
          </p:cNvPr>
          <p:cNvSpPr>
            <a:spLocks noGrp="1"/>
          </p:cNvSpPr>
          <p:nvPr>
            <p:ph type="title"/>
          </p:nvPr>
        </p:nvSpPr>
        <p:spPr/>
        <p:txBody>
          <a:bodyPr/>
          <a:lstStyle/>
          <a:p>
            <a:r>
              <a:rPr lang="en-US" dirty="0"/>
              <a:t>Question #2</a:t>
            </a:r>
          </a:p>
        </p:txBody>
      </p:sp>
      <p:sp>
        <p:nvSpPr>
          <p:cNvPr id="3" name="Content Placeholder 2">
            <a:extLst>
              <a:ext uri="{FF2B5EF4-FFF2-40B4-BE49-F238E27FC236}">
                <a16:creationId xmlns:a16="http://schemas.microsoft.com/office/drawing/2014/main" id="{2780A001-D459-60D4-0D8A-A1C59E25910A}"/>
              </a:ext>
            </a:extLst>
          </p:cNvPr>
          <p:cNvSpPr>
            <a:spLocks noGrp="1"/>
          </p:cNvSpPr>
          <p:nvPr>
            <p:ph idx="1"/>
          </p:nvPr>
        </p:nvSpPr>
        <p:spPr/>
        <p:txBody>
          <a:bodyPr/>
          <a:lstStyle/>
          <a:p>
            <a:r>
              <a:rPr lang="en-US" dirty="0"/>
              <a:t>Use ERDPlus to automatically map your ER diagram to a relational schema. Edit the results of the mapping, as necessary. Move the components to minimize crossing lines.</a:t>
            </a:r>
          </a:p>
          <a:p>
            <a:pPr lvl="4"/>
            <a:endParaRPr lang="en-US" dirty="0"/>
          </a:p>
          <a:p>
            <a:r>
              <a:rPr lang="en-US" dirty="0"/>
              <a:t>You do </a:t>
            </a:r>
            <a:r>
              <a:rPr lang="en-US" u="sng" dirty="0"/>
              <a:t>not</a:t>
            </a:r>
            <a:r>
              <a:rPr lang="en-US" dirty="0"/>
              <a:t> need to populate the tables.</a:t>
            </a:r>
          </a:p>
        </p:txBody>
      </p:sp>
      <p:sp>
        <p:nvSpPr>
          <p:cNvPr id="4" name="Slide Number Placeholder 3">
            <a:extLst>
              <a:ext uri="{FF2B5EF4-FFF2-40B4-BE49-F238E27FC236}">
                <a16:creationId xmlns:a16="http://schemas.microsoft.com/office/drawing/2014/main" id="{65D558BA-B2DF-90E3-3C54-BE14580ABCF8}"/>
              </a:ext>
            </a:extLst>
          </p:cNvPr>
          <p:cNvSpPr>
            <a:spLocks noGrp="1"/>
          </p:cNvSpPr>
          <p:nvPr>
            <p:ph type="sldNum" sz="quarter" idx="12"/>
          </p:nvPr>
        </p:nvSpPr>
        <p:spPr/>
        <p:txBody>
          <a:bodyPr/>
          <a:lstStyle/>
          <a:p>
            <a:fld id="{5E4F0376-0E54-9843-B673-E00D6670E830}" type="slidenum">
              <a:rPr lang="en-US" smtClean="0"/>
              <a:pPr/>
              <a:t>5</a:t>
            </a:fld>
            <a:endParaRPr lang="en-US"/>
          </a:p>
        </p:txBody>
      </p:sp>
      <p:sp>
        <p:nvSpPr>
          <p:cNvPr id="5" name="TextBox 4">
            <a:extLst>
              <a:ext uri="{FF2B5EF4-FFF2-40B4-BE49-F238E27FC236}">
                <a16:creationId xmlns:a16="http://schemas.microsoft.com/office/drawing/2014/main" id="{B81D8738-DCAF-B78B-0033-C45A3675B6EE}"/>
              </a:ext>
            </a:extLst>
          </p:cNvPr>
          <p:cNvSpPr txBox="1"/>
          <p:nvPr/>
        </p:nvSpPr>
        <p:spPr>
          <a:xfrm>
            <a:off x="4063686" y="3977634"/>
            <a:ext cx="1016625" cy="338554"/>
          </a:xfrm>
          <a:prstGeom prst="rect">
            <a:avLst/>
          </a:prstGeom>
          <a:noFill/>
          <a:ln>
            <a:solidFill>
              <a:srgbClr val="B23C00"/>
            </a:solidFill>
          </a:ln>
        </p:spPr>
        <p:txBody>
          <a:bodyPr wrap="none" rtlCol="0">
            <a:spAutoFit/>
          </a:bodyPr>
          <a:lstStyle/>
          <a:p>
            <a:r>
              <a:rPr lang="en-US" dirty="0">
                <a:solidFill>
                  <a:srgbClr val="C00000"/>
                </a:solidFill>
              </a:rPr>
              <a:t>25 points</a:t>
            </a:r>
          </a:p>
        </p:txBody>
      </p:sp>
    </p:spTree>
    <p:extLst>
      <p:ext uri="{BB962C8B-B14F-4D97-AF65-F5344CB8AC3E}">
        <p14:creationId xmlns:p14="http://schemas.microsoft.com/office/powerpoint/2010/main" val="2865048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3CA6-3B88-B51C-9DE0-481C5AC4A4DE}"/>
              </a:ext>
            </a:extLst>
          </p:cNvPr>
          <p:cNvSpPr>
            <a:spLocks noGrp="1"/>
          </p:cNvSpPr>
          <p:nvPr>
            <p:ph type="title"/>
          </p:nvPr>
        </p:nvSpPr>
        <p:spPr/>
        <p:txBody>
          <a:bodyPr/>
          <a:lstStyle/>
          <a:p>
            <a:r>
              <a:rPr lang="en-US" dirty="0"/>
              <a:t>Question #2 Solution</a:t>
            </a:r>
          </a:p>
        </p:txBody>
      </p:sp>
      <p:sp>
        <p:nvSpPr>
          <p:cNvPr id="4" name="Slide Number Placeholder 3">
            <a:extLst>
              <a:ext uri="{FF2B5EF4-FFF2-40B4-BE49-F238E27FC236}">
                <a16:creationId xmlns:a16="http://schemas.microsoft.com/office/drawing/2014/main" id="{300C4957-7A7F-814A-5473-E4429BDAC61E}"/>
              </a:ext>
            </a:extLst>
          </p:cNvPr>
          <p:cNvSpPr>
            <a:spLocks noGrp="1"/>
          </p:cNvSpPr>
          <p:nvPr>
            <p:ph type="sldNum" sz="quarter" idx="12"/>
          </p:nvPr>
        </p:nvSpPr>
        <p:spPr/>
        <p:txBody>
          <a:bodyPr/>
          <a:lstStyle/>
          <a:p>
            <a:fld id="{5E4F0376-0E54-9843-B673-E00D6670E830}" type="slidenum">
              <a:rPr lang="en-US" smtClean="0"/>
              <a:pPr/>
              <a:t>6</a:t>
            </a:fld>
            <a:endParaRPr lang="en-US" dirty="0"/>
          </a:p>
        </p:txBody>
      </p:sp>
      <p:sp>
        <p:nvSpPr>
          <p:cNvPr id="11" name="TextBox 10">
            <a:extLst>
              <a:ext uri="{FF2B5EF4-FFF2-40B4-BE49-F238E27FC236}">
                <a16:creationId xmlns:a16="http://schemas.microsoft.com/office/drawing/2014/main" id="{17737305-103A-EE18-3B17-7E0BD17E629B}"/>
              </a:ext>
            </a:extLst>
          </p:cNvPr>
          <p:cNvSpPr txBox="1"/>
          <p:nvPr/>
        </p:nvSpPr>
        <p:spPr>
          <a:xfrm>
            <a:off x="1109585" y="4526268"/>
            <a:ext cx="6913605" cy="1077218"/>
          </a:xfrm>
          <a:prstGeom prst="rect">
            <a:avLst/>
          </a:prstGeom>
          <a:solidFill>
            <a:schemeClr val="accent1">
              <a:lumMod val="20000"/>
              <a:lumOff val="80000"/>
            </a:schemeClr>
          </a:solidFill>
          <a:ln>
            <a:solidFill>
              <a:srgbClr val="0033CC"/>
            </a:solidFill>
          </a:ln>
        </p:spPr>
        <p:txBody>
          <a:bodyPr wrap="square" rtlCol="0">
            <a:spAutoFit/>
          </a:bodyPr>
          <a:lstStyle/>
          <a:p>
            <a:pPr marL="285750" indent="-285750">
              <a:buFont typeface="Arial" panose="020B0604020202020204" pitchFamily="34" charset="0"/>
              <a:buChar char="•"/>
            </a:pPr>
            <a:r>
              <a:rPr lang="en-US" dirty="0">
                <a:solidFill>
                  <a:srgbClr val="0033CC"/>
                </a:solidFill>
              </a:rPr>
              <a:t>The automatic mapping generated </a:t>
            </a:r>
            <a:r>
              <a:rPr lang="en-US" b="1" dirty="0">
                <a:solidFill>
                  <a:srgbClr val="0033CC"/>
                </a:solidFill>
              </a:rPr>
              <a:t>rates</a:t>
            </a:r>
            <a:r>
              <a:rPr lang="en-US" dirty="0">
                <a:solidFill>
                  <a:srgbClr val="0033CC"/>
                </a:solidFill>
              </a:rPr>
              <a:t> as the linking table for the many-to-many relationship between the </a:t>
            </a:r>
            <a:r>
              <a:rPr lang="en-US" b="1" dirty="0">
                <a:solidFill>
                  <a:srgbClr val="0033CC"/>
                </a:solidFill>
              </a:rPr>
              <a:t>fan</a:t>
            </a:r>
            <a:r>
              <a:rPr lang="en-US" dirty="0">
                <a:solidFill>
                  <a:srgbClr val="0033CC"/>
                </a:solidFill>
              </a:rPr>
              <a:t> and </a:t>
            </a:r>
            <a:r>
              <a:rPr lang="en-US" b="1" dirty="0">
                <a:solidFill>
                  <a:srgbClr val="0033CC"/>
                </a:solidFill>
              </a:rPr>
              <a:t>performance</a:t>
            </a:r>
            <a:r>
              <a:rPr lang="en-US" dirty="0">
                <a:solidFill>
                  <a:srgbClr val="0033CC"/>
                </a:solidFill>
              </a:rPr>
              <a:t> entities.</a:t>
            </a:r>
          </a:p>
          <a:p>
            <a:pPr marL="285750" indent="-285750">
              <a:buFont typeface="Arial" panose="020B0604020202020204" pitchFamily="34" charset="0"/>
              <a:buChar char="•"/>
            </a:pPr>
            <a:r>
              <a:rPr lang="en-US" dirty="0">
                <a:solidFill>
                  <a:srgbClr val="0033CC"/>
                </a:solidFill>
              </a:rPr>
              <a:t>Table </a:t>
            </a:r>
            <a:r>
              <a:rPr lang="en-US" b="1" dirty="0">
                <a:solidFill>
                  <a:srgbClr val="0033CC"/>
                </a:solidFill>
              </a:rPr>
              <a:t>rates</a:t>
            </a:r>
            <a:r>
              <a:rPr lang="en-US" dirty="0">
                <a:solidFill>
                  <a:srgbClr val="0033CC"/>
                </a:solidFill>
              </a:rPr>
              <a:t> has a composite primary key consisting of the foreign keys </a:t>
            </a:r>
            <a:r>
              <a:rPr lang="en-US" b="1" dirty="0" err="1">
                <a:solidFill>
                  <a:srgbClr val="0033CC"/>
                </a:solidFill>
              </a:rPr>
              <a:t>fan_id</a:t>
            </a:r>
            <a:r>
              <a:rPr lang="en-US" dirty="0">
                <a:solidFill>
                  <a:srgbClr val="0033CC"/>
                </a:solidFill>
              </a:rPr>
              <a:t>, </a:t>
            </a:r>
            <a:r>
              <a:rPr lang="en-US" b="1" dirty="0" err="1">
                <a:solidFill>
                  <a:srgbClr val="0033CC"/>
                </a:solidFill>
              </a:rPr>
              <a:t>concert_id</a:t>
            </a:r>
            <a:r>
              <a:rPr lang="en-US" dirty="0">
                <a:solidFill>
                  <a:srgbClr val="0033CC"/>
                </a:solidFill>
              </a:rPr>
              <a:t>, </a:t>
            </a:r>
            <a:r>
              <a:rPr lang="en-US" b="1" dirty="0">
                <a:solidFill>
                  <a:srgbClr val="0033CC"/>
                </a:solidFill>
              </a:rPr>
              <a:t>hour</a:t>
            </a:r>
            <a:r>
              <a:rPr lang="en-US" dirty="0">
                <a:solidFill>
                  <a:srgbClr val="0033CC"/>
                </a:solidFill>
              </a:rPr>
              <a:t>, and </a:t>
            </a:r>
            <a:r>
              <a:rPr lang="en-US" b="1" dirty="0">
                <a:solidFill>
                  <a:srgbClr val="0033CC"/>
                </a:solidFill>
              </a:rPr>
              <a:t>minute</a:t>
            </a:r>
            <a:r>
              <a:rPr lang="en-US" dirty="0">
                <a:solidFill>
                  <a:srgbClr val="0033CC"/>
                </a:solidFill>
              </a:rPr>
              <a:t>.</a:t>
            </a:r>
          </a:p>
        </p:txBody>
      </p:sp>
      <p:pic>
        <p:nvPicPr>
          <p:cNvPr id="8" name="Picture 7" descr="A diagram of a concert&#10;&#10;Description automatically generated">
            <a:extLst>
              <a:ext uri="{FF2B5EF4-FFF2-40B4-BE49-F238E27FC236}">
                <a16:creationId xmlns:a16="http://schemas.microsoft.com/office/drawing/2014/main" id="{8E580614-CCB7-1D62-3AA1-55DE39A093FF}"/>
              </a:ext>
            </a:extLst>
          </p:cNvPr>
          <p:cNvPicPr>
            <a:picLocks noChangeAspect="1"/>
          </p:cNvPicPr>
          <p:nvPr/>
        </p:nvPicPr>
        <p:blipFill>
          <a:blip r:embed="rId2"/>
          <a:stretch>
            <a:fillRect/>
          </a:stretch>
        </p:blipFill>
        <p:spPr>
          <a:xfrm>
            <a:off x="680187" y="1320483"/>
            <a:ext cx="7772400" cy="2872630"/>
          </a:xfrm>
          <a:prstGeom prst="rect">
            <a:avLst/>
          </a:prstGeom>
        </p:spPr>
      </p:pic>
    </p:spTree>
    <p:extLst>
      <p:ext uri="{BB962C8B-B14F-4D97-AF65-F5344CB8AC3E}">
        <p14:creationId xmlns:p14="http://schemas.microsoft.com/office/powerpoint/2010/main" val="2388762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5E71-A167-FCF5-324D-3904A8BF3CF4}"/>
              </a:ext>
            </a:extLst>
          </p:cNvPr>
          <p:cNvSpPr>
            <a:spLocks noGrp="1"/>
          </p:cNvSpPr>
          <p:nvPr>
            <p:ph type="title"/>
          </p:nvPr>
        </p:nvSpPr>
        <p:spPr/>
        <p:txBody>
          <a:bodyPr/>
          <a:lstStyle/>
          <a:p>
            <a:r>
              <a:rPr lang="en-US" dirty="0"/>
              <a:t>Question #3</a:t>
            </a:r>
          </a:p>
        </p:txBody>
      </p:sp>
      <p:sp>
        <p:nvSpPr>
          <p:cNvPr id="3" name="Content Placeholder 2">
            <a:extLst>
              <a:ext uri="{FF2B5EF4-FFF2-40B4-BE49-F238E27FC236}">
                <a16:creationId xmlns:a16="http://schemas.microsoft.com/office/drawing/2014/main" id="{9F8B6430-B935-9AF5-E95E-9CFD478009D8}"/>
              </a:ext>
            </a:extLst>
          </p:cNvPr>
          <p:cNvSpPr>
            <a:spLocks noGrp="1"/>
          </p:cNvSpPr>
          <p:nvPr>
            <p:ph idx="1"/>
          </p:nvPr>
        </p:nvSpPr>
        <p:spPr>
          <a:xfrm>
            <a:off x="457200" y="1295401"/>
            <a:ext cx="8229600" cy="1859282"/>
          </a:xfrm>
        </p:spPr>
        <p:txBody>
          <a:bodyPr/>
          <a:lstStyle/>
          <a:p>
            <a:r>
              <a:rPr lang="en-US" sz="1800" b="0" i="0" u="none" strike="noStrike" dirty="0">
                <a:solidFill>
                  <a:srgbClr val="2D3B45"/>
                </a:solidFill>
                <a:effectLst/>
                <a:latin typeface="Lato Extended"/>
              </a:rPr>
              <a:t>Write an SQL query to answer: Which fans attended Tayloe’s concerts at Levi’s Stadium and reviewed her performances? For each fan who posted reviews, display the fan’s id and name, </a:t>
            </a:r>
            <a:r>
              <a:rPr lang="en-US" sz="1800" dirty="0">
                <a:solidFill>
                  <a:srgbClr val="2D3B45"/>
                </a:solidFill>
                <a:latin typeface="Lato Extended"/>
              </a:rPr>
              <a:t>which </a:t>
            </a:r>
            <a:r>
              <a:rPr lang="en-US" sz="1800" b="0" i="0" u="none" strike="noStrike" dirty="0">
                <a:solidFill>
                  <a:srgbClr val="2D3B45"/>
                </a:solidFill>
                <a:effectLst/>
                <a:latin typeface="Lato Extended"/>
              </a:rPr>
              <a:t>concerts the fan attended, the song titles and starting times of the performances the fan reviewed, and the rating the fan gave each performance.  Sort the results first by the fan’s name and then by the concert.</a:t>
            </a:r>
          </a:p>
        </p:txBody>
      </p:sp>
      <p:sp>
        <p:nvSpPr>
          <p:cNvPr id="4" name="Slide Number Placeholder 3">
            <a:extLst>
              <a:ext uri="{FF2B5EF4-FFF2-40B4-BE49-F238E27FC236}">
                <a16:creationId xmlns:a16="http://schemas.microsoft.com/office/drawing/2014/main" id="{D3DA8B05-60FF-1DD4-37DA-51D5BB455284}"/>
              </a:ext>
            </a:extLst>
          </p:cNvPr>
          <p:cNvSpPr>
            <a:spLocks noGrp="1"/>
          </p:cNvSpPr>
          <p:nvPr>
            <p:ph type="sldNum" sz="quarter" idx="12"/>
          </p:nvPr>
        </p:nvSpPr>
        <p:spPr/>
        <p:txBody>
          <a:bodyPr/>
          <a:lstStyle/>
          <a:p>
            <a:fld id="{5E4F0376-0E54-9843-B673-E00D6670E830}" type="slidenum">
              <a:rPr lang="en-US" smtClean="0"/>
              <a:pPr/>
              <a:t>7</a:t>
            </a:fld>
            <a:endParaRPr lang="en-US"/>
          </a:p>
        </p:txBody>
      </p:sp>
      <p:sp>
        <p:nvSpPr>
          <p:cNvPr id="5" name="TextBox 4">
            <a:extLst>
              <a:ext uri="{FF2B5EF4-FFF2-40B4-BE49-F238E27FC236}">
                <a16:creationId xmlns:a16="http://schemas.microsoft.com/office/drawing/2014/main" id="{3EBAD8D2-0154-1BCA-F4A9-700BE9CE54A2}"/>
              </a:ext>
            </a:extLst>
          </p:cNvPr>
          <p:cNvSpPr txBox="1"/>
          <p:nvPr/>
        </p:nvSpPr>
        <p:spPr>
          <a:xfrm>
            <a:off x="1643953" y="3154683"/>
            <a:ext cx="5856090" cy="2308324"/>
          </a:xfrm>
          <a:prstGeom prst="rect">
            <a:avLst/>
          </a:prstGeom>
          <a:solidFill>
            <a:schemeClr val="bg1">
              <a:lumMod val="95000"/>
            </a:schemeClr>
          </a:solidFill>
          <a:ln>
            <a:solidFill>
              <a:schemeClr val="bg1">
                <a:lumMod val="75000"/>
              </a:schemeClr>
            </a:solidFill>
          </a:ln>
        </p:spPr>
        <p:txBody>
          <a:bodyPr wrap="none" rtlCol="0">
            <a:spAutoFit/>
          </a:bodyPr>
          <a:lstStyle/>
          <a:p>
            <a:r>
              <a:rPr lang="en-US" sz="1200" b="1" dirty="0">
                <a:latin typeface="Courier New" panose="02070309020205020404" pitchFamily="49" charset="0"/>
                <a:cs typeface="Courier New" panose="02070309020205020404" pitchFamily="49" charset="0"/>
              </a:rPr>
              <a:t>SELECT </a:t>
            </a:r>
            <a:r>
              <a:rPr lang="en-US" sz="1200" b="1" dirty="0" err="1">
                <a:latin typeface="Courier New" panose="02070309020205020404" pitchFamily="49" charset="0"/>
                <a:cs typeface="Courier New" panose="02070309020205020404" pitchFamily="49" charset="0"/>
              </a:rPr>
              <a:t>fan.fan_id</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fan.name</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concert.concert_id</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song.title</a:t>
            </a:r>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performance.hour</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performance.minute</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rates.rating</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FROM fan, venue, concert, performance, song, rates</a:t>
            </a:r>
          </a:p>
          <a:p>
            <a:r>
              <a:rPr lang="en-US" sz="1200" b="1" dirty="0">
                <a:latin typeface="Courier New" panose="02070309020205020404" pitchFamily="49" charset="0"/>
                <a:cs typeface="Courier New" panose="02070309020205020404" pitchFamily="49" charset="0"/>
              </a:rPr>
              <a:t>WHERE </a:t>
            </a:r>
            <a:r>
              <a:rPr lang="en-US" sz="1200" b="1" dirty="0" err="1">
                <a:latin typeface="Courier New" panose="02070309020205020404" pitchFamily="49" charset="0"/>
                <a:cs typeface="Courier New" panose="02070309020205020404" pitchFamily="49" charset="0"/>
              </a:rPr>
              <a:t>venue.name</a:t>
            </a:r>
            <a:r>
              <a:rPr lang="en-US" sz="1200" b="1" dirty="0">
                <a:latin typeface="Courier New" panose="02070309020205020404" pitchFamily="49" charset="0"/>
                <a:cs typeface="Courier New" panose="02070309020205020404" pitchFamily="49" charset="0"/>
              </a:rPr>
              <a:t> = "Levi's Stadium"</a:t>
            </a:r>
          </a:p>
          <a:p>
            <a:r>
              <a:rPr lang="en-US" sz="1200" b="1" dirty="0">
                <a:latin typeface="Courier New" panose="02070309020205020404" pitchFamily="49" charset="0"/>
                <a:cs typeface="Courier New" panose="02070309020205020404" pitchFamily="49" charset="0"/>
              </a:rPr>
              <a:t>AND   </a:t>
            </a:r>
            <a:r>
              <a:rPr lang="en-US" sz="1200" b="1" dirty="0" err="1">
                <a:latin typeface="Courier New" panose="02070309020205020404" pitchFamily="49" charset="0"/>
                <a:cs typeface="Courier New" panose="02070309020205020404" pitchFamily="49" charset="0"/>
              </a:rPr>
              <a:t>venue.venue_id</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concert.venue_id</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AND   </a:t>
            </a:r>
            <a:r>
              <a:rPr lang="en-US" sz="1200" b="1" dirty="0" err="1">
                <a:latin typeface="Courier New" panose="02070309020205020404" pitchFamily="49" charset="0"/>
                <a:cs typeface="Courier New" panose="02070309020205020404" pitchFamily="49" charset="0"/>
              </a:rPr>
              <a:t>concert.concert_id</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rates.concert_id</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AND   </a:t>
            </a:r>
            <a:r>
              <a:rPr lang="en-US" sz="1200" b="1" dirty="0" err="1">
                <a:latin typeface="Courier New" panose="02070309020205020404" pitchFamily="49" charset="0"/>
                <a:cs typeface="Courier New" panose="02070309020205020404" pitchFamily="49" charset="0"/>
              </a:rPr>
              <a:t>concert.concert_id</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performance.concert_id</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AND   </a:t>
            </a:r>
            <a:r>
              <a:rPr lang="en-US" sz="1200" b="1" dirty="0" err="1">
                <a:latin typeface="Courier New" panose="02070309020205020404" pitchFamily="49" charset="0"/>
                <a:cs typeface="Courier New" panose="02070309020205020404" pitchFamily="49" charset="0"/>
              </a:rPr>
              <a:t>performance.hour</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rates.hour</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AND   </a:t>
            </a:r>
            <a:r>
              <a:rPr lang="en-US" sz="1200" b="1" dirty="0" err="1">
                <a:latin typeface="Courier New" panose="02070309020205020404" pitchFamily="49" charset="0"/>
                <a:cs typeface="Courier New" panose="02070309020205020404" pitchFamily="49" charset="0"/>
              </a:rPr>
              <a:t>performance.minute</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rates.minute</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AND   </a:t>
            </a:r>
            <a:r>
              <a:rPr lang="en-US" sz="1200" b="1" dirty="0" err="1">
                <a:latin typeface="Courier New" panose="02070309020205020404" pitchFamily="49" charset="0"/>
                <a:cs typeface="Courier New" panose="02070309020205020404" pitchFamily="49" charset="0"/>
              </a:rPr>
              <a:t>rates.fan_id</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fan.fan_id</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AND   </a:t>
            </a:r>
            <a:r>
              <a:rPr lang="en-US" sz="1200" b="1" dirty="0" err="1">
                <a:latin typeface="Courier New" panose="02070309020205020404" pitchFamily="49" charset="0"/>
                <a:cs typeface="Courier New" panose="02070309020205020404" pitchFamily="49" charset="0"/>
              </a:rPr>
              <a:t>performance.song_id</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song.song_id</a:t>
            </a: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ORDER BY </a:t>
            </a:r>
            <a:r>
              <a:rPr lang="en-US" sz="1200" b="1" dirty="0" err="1">
                <a:latin typeface="Courier New" panose="02070309020205020404" pitchFamily="49" charset="0"/>
                <a:cs typeface="Courier New" panose="02070309020205020404" pitchFamily="49" charset="0"/>
              </a:rPr>
              <a:t>fan.name</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concert.concert_id</a:t>
            </a:r>
            <a:endParaRPr lang="en-US" sz="1200" b="1"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39AECFA0-297F-8641-80FE-53CB103C28CD}"/>
              </a:ext>
            </a:extLst>
          </p:cNvPr>
          <p:cNvSpPr txBox="1"/>
          <p:nvPr/>
        </p:nvSpPr>
        <p:spPr>
          <a:xfrm>
            <a:off x="4063686" y="5623536"/>
            <a:ext cx="1016625" cy="338554"/>
          </a:xfrm>
          <a:prstGeom prst="rect">
            <a:avLst/>
          </a:prstGeom>
          <a:noFill/>
          <a:ln>
            <a:solidFill>
              <a:srgbClr val="B23C00"/>
            </a:solidFill>
          </a:ln>
        </p:spPr>
        <p:txBody>
          <a:bodyPr wrap="none" rtlCol="0">
            <a:spAutoFit/>
          </a:bodyPr>
          <a:lstStyle/>
          <a:p>
            <a:r>
              <a:rPr lang="en-US" dirty="0">
                <a:solidFill>
                  <a:srgbClr val="C00000"/>
                </a:solidFill>
              </a:rPr>
              <a:t>30 points</a:t>
            </a:r>
          </a:p>
        </p:txBody>
      </p:sp>
    </p:spTree>
    <p:extLst>
      <p:ext uri="{BB962C8B-B14F-4D97-AF65-F5344CB8AC3E}">
        <p14:creationId xmlns:p14="http://schemas.microsoft.com/office/powerpoint/2010/main" val="2566038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AF3FA-2185-7921-4891-7328811D7026}"/>
              </a:ext>
            </a:extLst>
          </p:cNvPr>
          <p:cNvSpPr>
            <a:spLocks noGrp="1"/>
          </p:cNvSpPr>
          <p:nvPr>
            <p:ph type="title"/>
          </p:nvPr>
        </p:nvSpPr>
        <p:spPr/>
        <p:txBody>
          <a:bodyPr/>
          <a:lstStyle/>
          <a:p>
            <a:r>
              <a:rPr lang="en-US" dirty="0"/>
              <a:t>Question #4</a:t>
            </a:r>
          </a:p>
        </p:txBody>
      </p:sp>
      <p:sp>
        <p:nvSpPr>
          <p:cNvPr id="3" name="Content Placeholder 2">
            <a:extLst>
              <a:ext uri="{FF2B5EF4-FFF2-40B4-BE49-F238E27FC236}">
                <a16:creationId xmlns:a16="http://schemas.microsoft.com/office/drawing/2014/main" id="{E63A3250-7188-310E-67ED-B2B9CBD6869B}"/>
              </a:ext>
            </a:extLst>
          </p:cNvPr>
          <p:cNvSpPr>
            <a:spLocks noGrp="1"/>
          </p:cNvSpPr>
          <p:nvPr>
            <p:ph idx="1"/>
          </p:nvPr>
        </p:nvSpPr>
        <p:spPr>
          <a:xfrm>
            <a:off x="457200" y="1295401"/>
            <a:ext cx="8229600" cy="1767844"/>
          </a:xfrm>
        </p:spPr>
        <p:txBody>
          <a:bodyPr/>
          <a:lstStyle/>
          <a:p>
            <a:r>
              <a:rPr lang="en-US" dirty="0">
                <a:solidFill>
                  <a:srgbClr val="2D3B45"/>
                </a:solidFill>
                <a:latin typeface="Lato Extended"/>
              </a:rPr>
              <a:t>I</a:t>
            </a:r>
            <a:r>
              <a:rPr lang="en-US" b="0" i="0" u="none" strike="noStrike" dirty="0">
                <a:solidFill>
                  <a:srgbClr val="2D3B45"/>
                </a:solidFill>
                <a:effectLst/>
                <a:latin typeface="Lato Extended"/>
              </a:rPr>
              <a:t>n no more than 50 words, explain what you need do to resolve any </a:t>
            </a:r>
            <a:r>
              <a:rPr lang="en-US" b="1" i="0" u="none" strike="noStrike" dirty="0">
                <a:solidFill>
                  <a:srgbClr val="2D3B45"/>
                </a:solidFill>
                <a:effectLst/>
                <a:latin typeface="Lato Extended"/>
              </a:rPr>
              <a:t>partial functional dependencies</a:t>
            </a:r>
            <a:r>
              <a:rPr lang="en-US" b="0" i="0" u="none" strike="noStrike" dirty="0">
                <a:solidFill>
                  <a:srgbClr val="2D3B45"/>
                </a:solidFill>
                <a:effectLst/>
                <a:latin typeface="Lato Extended"/>
              </a:rPr>
              <a:t> when you </a:t>
            </a:r>
            <a:r>
              <a:rPr lang="en-US" b="1" i="0" u="none" strike="noStrike" dirty="0">
                <a:solidFill>
                  <a:srgbClr val="2D3B45"/>
                </a:solidFill>
                <a:effectLst/>
                <a:latin typeface="Lato Extended"/>
              </a:rPr>
              <a:t>normalize</a:t>
            </a:r>
            <a:r>
              <a:rPr lang="en-US" b="0" i="0" u="none" strike="noStrike" dirty="0">
                <a:solidFill>
                  <a:srgbClr val="2D3B45"/>
                </a:solidFill>
                <a:effectLst/>
                <a:latin typeface="Lato Extended"/>
              </a:rPr>
              <a:t> a relational table with a single-column primary key.</a:t>
            </a:r>
          </a:p>
        </p:txBody>
      </p:sp>
      <p:sp>
        <p:nvSpPr>
          <p:cNvPr id="4" name="Slide Number Placeholder 3">
            <a:extLst>
              <a:ext uri="{FF2B5EF4-FFF2-40B4-BE49-F238E27FC236}">
                <a16:creationId xmlns:a16="http://schemas.microsoft.com/office/drawing/2014/main" id="{2E290D95-A432-F97E-C50B-F0FD845B32DB}"/>
              </a:ext>
            </a:extLst>
          </p:cNvPr>
          <p:cNvSpPr>
            <a:spLocks noGrp="1"/>
          </p:cNvSpPr>
          <p:nvPr>
            <p:ph type="sldNum" sz="quarter" idx="12"/>
          </p:nvPr>
        </p:nvSpPr>
        <p:spPr/>
        <p:txBody>
          <a:bodyPr/>
          <a:lstStyle/>
          <a:p>
            <a:fld id="{5E4F0376-0E54-9843-B673-E00D6670E830}" type="slidenum">
              <a:rPr lang="en-US" smtClean="0"/>
              <a:pPr/>
              <a:t>8</a:t>
            </a:fld>
            <a:endParaRPr lang="en-US" dirty="0"/>
          </a:p>
        </p:txBody>
      </p:sp>
      <p:sp>
        <p:nvSpPr>
          <p:cNvPr id="6" name="TextBox 5">
            <a:extLst>
              <a:ext uri="{FF2B5EF4-FFF2-40B4-BE49-F238E27FC236}">
                <a16:creationId xmlns:a16="http://schemas.microsoft.com/office/drawing/2014/main" id="{18E9A02A-0AAC-CC10-22D3-8BB5658B9B20}"/>
              </a:ext>
            </a:extLst>
          </p:cNvPr>
          <p:cNvSpPr txBox="1"/>
          <p:nvPr/>
        </p:nvSpPr>
        <p:spPr>
          <a:xfrm>
            <a:off x="1577370" y="3154683"/>
            <a:ext cx="5989255" cy="1200329"/>
          </a:xfrm>
          <a:prstGeom prst="rect">
            <a:avLst/>
          </a:prstGeom>
          <a:noFill/>
          <a:ln>
            <a:solidFill>
              <a:schemeClr val="tx1"/>
            </a:solidFill>
          </a:ln>
        </p:spPr>
        <p:txBody>
          <a:bodyPr wrap="square" rtlCol="0">
            <a:spAutoFit/>
          </a:bodyPr>
          <a:lstStyle/>
          <a:p>
            <a:r>
              <a:rPr lang="en-US" sz="2400" dirty="0"/>
              <a:t>You need to do nothing. Partial functional dependencies can only occur if a relational table has a </a:t>
            </a:r>
            <a:r>
              <a:rPr lang="en-US" sz="2400" u="sng" dirty="0"/>
              <a:t>composite</a:t>
            </a:r>
            <a:r>
              <a:rPr lang="en-US" sz="2400" dirty="0"/>
              <a:t> primary key.</a:t>
            </a:r>
          </a:p>
        </p:txBody>
      </p:sp>
      <p:sp>
        <p:nvSpPr>
          <p:cNvPr id="7" name="TextBox 6">
            <a:extLst>
              <a:ext uri="{FF2B5EF4-FFF2-40B4-BE49-F238E27FC236}">
                <a16:creationId xmlns:a16="http://schemas.microsoft.com/office/drawing/2014/main" id="{6F81B36D-4B0D-7F3B-7C42-4BB7FD4DB09C}"/>
              </a:ext>
            </a:extLst>
          </p:cNvPr>
          <p:cNvSpPr txBox="1"/>
          <p:nvPr/>
        </p:nvSpPr>
        <p:spPr>
          <a:xfrm>
            <a:off x="4063686" y="4462031"/>
            <a:ext cx="1016625" cy="338554"/>
          </a:xfrm>
          <a:prstGeom prst="rect">
            <a:avLst/>
          </a:prstGeom>
          <a:noFill/>
          <a:ln>
            <a:solidFill>
              <a:srgbClr val="B23C00"/>
            </a:solidFill>
          </a:ln>
        </p:spPr>
        <p:txBody>
          <a:bodyPr wrap="none" rtlCol="0">
            <a:spAutoFit/>
          </a:bodyPr>
          <a:lstStyle/>
          <a:p>
            <a:r>
              <a:rPr lang="en-US" dirty="0">
                <a:solidFill>
                  <a:srgbClr val="C00000"/>
                </a:solidFill>
              </a:rPr>
              <a:t>10 points</a:t>
            </a:r>
          </a:p>
        </p:txBody>
      </p:sp>
      <p:pic>
        <p:nvPicPr>
          <p:cNvPr id="8" name="Picture 7" descr="A screenshot of a computer&#10;&#10;Description automatically generated">
            <a:extLst>
              <a:ext uri="{FF2B5EF4-FFF2-40B4-BE49-F238E27FC236}">
                <a16:creationId xmlns:a16="http://schemas.microsoft.com/office/drawing/2014/main" id="{E21BF12C-E6F3-EE9B-3DED-275DCC5AFB00}"/>
              </a:ext>
            </a:extLst>
          </p:cNvPr>
          <p:cNvPicPr>
            <a:picLocks noChangeAspect="1"/>
          </p:cNvPicPr>
          <p:nvPr/>
        </p:nvPicPr>
        <p:blipFill>
          <a:blip r:embed="rId2"/>
          <a:stretch>
            <a:fillRect/>
          </a:stretch>
        </p:blipFill>
        <p:spPr>
          <a:xfrm>
            <a:off x="1417351" y="4955065"/>
            <a:ext cx="6309291" cy="1215067"/>
          </a:xfrm>
          <a:prstGeom prst="rect">
            <a:avLst/>
          </a:prstGeom>
        </p:spPr>
      </p:pic>
      <p:sp>
        <p:nvSpPr>
          <p:cNvPr id="9" name="TextBox 8">
            <a:extLst>
              <a:ext uri="{FF2B5EF4-FFF2-40B4-BE49-F238E27FC236}">
                <a16:creationId xmlns:a16="http://schemas.microsoft.com/office/drawing/2014/main" id="{90527170-FBC7-8D48-BC70-87D35246884F}"/>
              </a:ext>
            </a:extLst>
          </p:cNvPr>
          <p:cNvSpPr txBox="1"/>
          <p:nvPr/>
        </p:nvSpPr>
        <p:spPr>
          <a:xfrm>
            <a:off x="7179339" y="5091159"/>
            <a:ext cx="774571" cy="430887"/>
          </a:xfrm>
          <a:prstGeom prst="rect">
            <a:avLst/>
          </a:prstGeom>
          <a:solidFill>
            <a:srgbClr val="008000"/>
          </a:solidFill>
        </p:spPr>
        <p:txBody>
          <a:bodyPr wrap="none" rtlCol="0">
            <a:spAutoFit/>
          </a:bodyPr>
          <a:lstStyle/>
          <a:p>
            <a:r>
              <a:rPr lang="en-US" sz="1100" dirty="0">
                <a:solidFill>
                  <a:srgbClr val="FFFF00"/>
                </a:solidFill>
              </a:rPr>
              <a:t>Sept.18</a:t>
            </a:r>
          </a:p>
          <a:p>
            <a:r>
              <a:rPr lang="en-US" sz="1100" dirty="0">
                <a:solidFill>
                  <a:srgbClr val="FFFF00"/>
                </a:solidFill>
              </a:rPr>
              <a:t>Slide #36</a:t>
            </a:r>
          </a:p>
        </p:txBody>
      </p:sp>
    </p:spTree>
    <p:extLst>
      <p:ext uri="{BB962C8B-B14F-4D97-AF65-F5344CB8AC3E}">
        <p14:creationId xmlns:p14="http://schemas.microsoft.com/office/powerpoint/2010/main" val="3689029091"/>
      </p:ext>
    </p:extLst>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57722</TotalTime>
  <Words>845</Words>
  <Application>Microsoft Macintosh PowerPoint</Application>
  <PresentationFormat>On-screen Show (4:3)</PresentationFormat>
  <Paragraphs>71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Courier New</vt:lpstr>
      <vt:lpstr>Lato Extended</vt:lpstr>
      <vt:lpstr>Times New Roman</vt:lpstr>
      <vt:lpstr>Wingdings</vt:lpstr>
      <vt:lpstr>Quadrant</vt:lpstr>
      <vt:lpstr>DATA 225 Database Systems for Analytics Checkpoint 1 Solutions</vt:lpstr>
      <vt:lpstr>Database Requirements</vt:lpstr>
      <vt:lpstr>Question #1</vt:lpstr>
      <vt:lpstr>Question #1 Solution</vt:lpstr>
      <vt:lpstr>Question #2</vt:lpstr>
      <vt:lpstr>Question #2 Solution</vt:lpstr>
      <vt:lpstr>Question #3</vt:lpstr>
      <vt:lpstr>Question #4</vt:lpstr>
    </vt:vector>
  </TitlesOfParts>
  <Manager/>
  <Company>San Jose State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46B: Introduction to Data Structures</dc:title>
  <dc:subject/>
  <dc:creator>Ronald Mak</dc:creator>
  <cp:keywords/>
  <dc:description/>
  <cp:lastModifiedBy>Ron Mak</cp:lastModifiedBy>
  <cp:revision>642</cp:revision>
  <dcterms:created xsi:type="dcterms:W3CDTF">2008-01-12T03:52:55Z</dcterms:created>
  <dcterms:modified xsi:type="dcterms:W3CDTF">2023-10-02T07:07:20Z</dcterms:modified>
  <cp:category/>
</cp:coreProperties>
</file>