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sldIdLst>
    <p:sldId id="256" r:id="rId5"/>
    <p:sldId id="263" r:id="rId6"/>
    <p:sldId id="260" r:id="rId7"/>
    <p:sldId id="261" r:id="rId8"/>
    <p:sldId id="264" r:id="rId9"/>
    <p:sldId id="262" r:id="rId10"/>
    <p:sldId id="266" r:id="rId11"/>
    <p:sldId id="267" r:id="rId12"/>
    <p:sldId id="268" r:id="rId13"/>
    <p:sldId id="265" r:id="rId14"/>
    <p:sldId id="257" r:id="rId15"/>
    <p:sldId id="269"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9EE"/>
    <a:srgbClr val="82A6BA"/>
    <a:srgbClr val="638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D4105-7979-8A4B-80EA-B96909B264D1}" v="304" dt="2023-05-16T01:09:04.416"/>
    <p1510:client id="{E2316123-8187-4F34-8DD4-B91E1E14B5F2}" v="31" dt="2023-05-16T00:58:26.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94"/>
  </p:normalViewPr>
  <p:slideViewPr>
    <p:cSldViewPr snapToGrid="0">
      <p:cViewPr varScale="1">
        <p:scale>
          <a:sx n="121" d="100"/>
          <a:sy n="121"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kta Prashant Mehta" userId="80ce899f-7aae-40da-888a-91938469ed8d" providerId="ADAL" clId="{6B8D4105-7979-8A4B-80EA-B96909B264D1}"/>
    <pc:docChg chg="undo custSel modSld">
      <pc:chgData name="Yukta Prashant Mehta" userId="80ce899f-7aae-40da-888a-91938469ed8d" providerId="ADAL" clId="{6B8D4105-7979-8A4B-80EA-B96909B264D1}" dt="2023-05-16T01:09:04.417" v="297" actId="20577"/>
      <pc:docMkLst>
        <pc:docMk/>
      </pc:docMkLst>
      <pc:sldChg chg="addSp modSp mod">
        <pc:chgData name="Yukta Prashant Mehta" userId="80ce899f-7aae-40da-888a-91938469ed8d" providerId="ADAL" clId="{6B8D4105-7979-8A4B-80EA-B96909B264D1}" dt="2023-05-16T01:06:05.963" v="47" actId="20577"/>
        <pc:sldMkLst>
          <pc:docMk/>
          <pc:sldMk cId="4048772299" sldId="256"/>
        </pc:sldMkLst>
        <pc:spChg chg="mod">
          <ac:chgData name="Yukta Prashant Mehta" userId="80ce899f-7aae-40da-888a-91938469ed8d" providerId="ADAL" clId="{6B8D4105-7979-8A4B-80EA-B96909B264D1}" dt="2023-05-16T01:03:09.162" v="3" actId="20577"/>
          <ac:spMkLst>
            <pc:docMk/>
            <pc:sldMk cId="4048772299" sldId="256"/>
            <ac:spMk id="2" creationId="{B874C1AA-C0CD-8637-BEF7-8A0B75DE225C}"/>
          </ac:spMkLst>
        </pc:spChg>
        <pc:spChg chg="add mod">
          <ac:chgData name="Yukta Prashant Mehta" userId="80ce899f-7aae-40da-888a-91938469ed8d" providerId="ADAL" clId="{6B8D4105-7979-8A4B-80EA-B96909B264D1}" dt="2023-05-16T01:06:05.963" v="47" actId="20577"/>
          <ac:spMkLst>
            <pc:docMk/>
            <pc:sldMk cId="4048772299" sldId="256"/>
            <ac:spMk id="3" creationId="{2CAEF927-6B9A-5E83-909F-85C1DFE81AEF}"/>
          </ac:spMkLst>
        </pc:spChg>
      </pc:sldChg>
      <pc:sldChg chg="addSp modSp mod">
        <pc:chgData name="Yukta Prashant Mehta" userId="80ce899f-7aae-40da-888a-91938469ed8d" providerId="ADAL" clId="{6B8D4105-7979-8A4B-80EA-B96909B264D1}" dt="2023-05-16T01:08:14.035" v="239" actId="20577"/>
        <pc:sldMkLst>
          <pc:docMk/>
          <pc:sldMk cId="3896445728" sldId="257"/>
        </pc:sldMkLst>
        <pc:spChg chg="add mod">
          <ac:chgData name="Yukta Prashant Mehta" userId="80ce899f-7aae-40da-888a-91938469ed8d" providerId="ADAL" clId="{6B8D4105-7979-8A4B-80EA-B96909B264D1}" dt="2023-05-16T01:08:14.035" v="239" actId="20577"/>
          <ac:spMkLst>
            <pc:docMk/>
            <pc:sldMk cId="3896445728" sldId="257"/>
            <ac:spMk id="2" creationId="{44024709-AC3F-CB28-8AC2-29729440222F}"/>
          </ac:spMkLst>
        </pc:spChg>
        <pc:spChg chg="mod">
          <ac:chgData name="Yukta Prashant Mehta" userId="80ce899f-7aae-40da-888a-91938469ed8d" providerId="ADAL" clId="{6B8D4105-7979-8A4B-80EA-B96909B264D1}" dt="2023-05-16T01:06:21.954" v="48" actId="1076"/>
          <ac:spMkLst>
            <pc:docMk/>
            <pc:sldMk cId="3896445728" sldId="257"/>
            <ac:spMk id="8" creationId="{659316B1-FA48-B372-0EDD-8B715AD0E3E1}"/>
          </ac:spMkLst>
        </pc:spChg>
        <pc:spChg chg="mod">
          <ac:chgData name="Yukta Prashant Mehta" userId="80ce899f-7aae-40da-888a-91938469ed8d" providerId="ADAL" clId="{6B8D4105-7979-8A4B-80EA-B96909B264D1}" dt="2023-05-16T01:06:25.260" v="49" actId="1076"/>
          <ac:spMkLst>
            <pc:docMk/>
            <pc:sldMk cId="3896445728" sldId="257"/>
            <ac:spMk id="9" creationId="{340196EB-AA26-FCD4-3FDB-824FB2B8AF62}"/>
          </ac:spMkLst>
        </pc:spChg>
      </pc:sldChg>
      <pc:sldChg chg="addSp modSp mod">
        <pc:chgData name="Yukta Prashant Mehta" userId="80ce899f-7aae-40da-888a-91938469ed8d" providerId="ADAL" clId="{6B8D4105-7979-8A4B-80EA-B96909B264D1}" dt="2023-05-16T01:09:04.417" v="297" actId="20577"/>
        <pc:sldMkLst>
          <pc:docMk/>
          <pc:sldMk cId="3434849166" sldId="258"/>
        </pc:sldMkLst>
        <pc:spChg chg="add mod">
          <ac:chgData name="Yukta Prashant Mehta" userId="80ce899f-7aae-40da-888a-91938469ed8d" providerId="ADAL" clId="{6B8D4105-7979-8A4B-80EA-B96909B264D1}" dt="2023-05-16T01:09:04.417" v="297" actId="20577"/>
          <ac:spMkLst>
            <pc:docMk/>
            <pc:sldMk cId="3434849166" sldId="258"/>
            <ac:spMk id="6" creationId="{49068383-21E6-887A-C3A2-C0543BB6FE50}"/>
          </ac:spMkLst>
        </pc:spChg>
      </pc:sldChg>
    </pc:docChg>
  </pc:docChgLst>
  <pc:docChgLst>
    <pc:chgData name="Krinal Hiteshbhai Gujarati" userId="S::krinalhiteshbhai.gujarati@sjsu.edu::c9fc9c78-4743-480b-9dae-310142b5c4cc" providerId="AD" clId="Web-{E2316123-8187-4F34-8DD4-B91E1E14B5F2}"/>
    <pc:docChg chg="modSld">
      <pc:chgData name="Krinal Hiteshbhai Gujarati" userId="S::krinalhiteshbhai.gujarati@sjsu.edu::c9fc9c78-4743-480b-9dae-310142b5c4cc" providerId="AD" clId="Web-{E2316123-8187-4F34-8DD4-B91E1E14B5F2}" dt="2023-05-16T00:58:26.515" v="30" actId="20577"/>
      <pc:docMkLst>
        <pc:docMk/>
      </pc:docMkLst>
      <pc:sldChg chg="modSp">
        <pc:chgData name="Krinal Hiteshbhai Gujarati" userId="S::krinalhiteshbhai.gujarati@sjsu.edu::c9fc9c78-4743-480b-9dae-310142b5c4cc" providerId="AD" clId="Web-{E2316123-8187-4F34-8DD4-B91E1E14B5F2}" dt="2023-05-16T00:58:26.515" v="30" actId="20577"/>
        <pc:sldMkLst>
          <pc:docMk/>
          <pc:sldMk cId="3434849166" sldId="258"/>
        </pc:sldMkLst>
        <pc:spChg chg="mod">
          <ac:chgData name="Krinal Hiteshbhai Gujarati" userId="S::krinalhiteshbhai.gujarati@sjsu.edu::c9fc9c78-4743-480b-9dae-310142b5c4cc" providerId="AD" clId="Web-{E2316123-8187-4F34-8DD4-B91E1E14B5F2}" dt="2023-05-16T00:58:26.515" v="30" actId="20577"/>
          <ac:spMkLst>
            <pc:docMk/>
            <pc:sldMk cId="3434849166" sldId="258"/>
            <ac:spMk id="4" creationId="{4D2B27C0-E0E7-9B07-5F9F-7C6B1341AD0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5/22/23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566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5/22/23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72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5/22/23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5819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5/22/23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4297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5/22/23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3108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5/22/23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9874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5/22/23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8740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5/22/23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21277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5/22/23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25210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5/22/23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3659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5/22/23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1716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5/22/23</a:t>
            </a:fld>
            <a:endParaRPr lang="en-US"/>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42446782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ockaroo.com/" TargetMode="External"/><Relationship Id="rId2" Type="http://schemas.openxmlformats.org/officeDocument/2006/relationships/hyperlink" Target="https://www.consumerfinance.gov/data-research/consumer-complaints/search/?date_received_max=2023-04-05&amp;date_received_min=2023-01-05&amp;page=1&amp;searchField=all&amp;size=25&amp;sort=created_date_desc&amp;tab=Li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7">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9">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5" name="Group 11">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3">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15">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874C1AA-C0CD-8637-BEF7-8A0B75DE225C}"/>
              </a:ext>
            </a:extLst>
          </p:cNvPr>
          <p:cNvSpPr>
            <a:spLocks noGrp="1"/>
          </p:cNvSpPr>
          <p:nvPr>
            <p:ph type="ctrTitle"/>
          </p:nvPr>
        </p:nvSpPr>
        <p:spPr>
          <a:xfrm>
            <a:off x="610706" y="1454371"/>
            <a:ext cx="5555624" cy="2232199"/>
          </a:xfrm>
        </p:spPr>
        <p:txBody>
          <a:bodyPr anchor="t">
            <a:normAutofit/>
          </a:bodyPr>
          <a:lstStyle/>
          <a:p>
            <a:pPr algn="l"/>
            <a:r>
              <a:rPr lang="en-US" sz="5000"/>
              <a:t>USER COMPLAINTS DASHBORADS</a:t>
            </a:r>
          </a:p>
        </p:txBody>
      </p:sp>
      <p:sp>
        <p:nvSpPr>
          <p:cNvPr id="43" name="Right Triangle 42">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a:extLst>
              <a:ext uri="{FF2B5EF4-FFF2-40B4-BE49-F238E27FC236}">
                <a16:creationId xmlns:a16="http://schemas.microsoft.com/office/drawing/2014/main" id="{317702A1-F92D-1008-972C-BAAA3E4A3B5A}"/>
              </a:ext>
            </a:extLst>
          </p:cNvPr>
          <p:cNvPicPr>
            <a:picLocks noChangeAspect="1"/>
          </p:cNvPicPr>
          <p:nvPr/>
        </p:nvPicPr>
        <p:blipFill rotWithShape="1">
          <a:blip r:embed="rId2"/>
          <a:srcRect l="9841" r="30625"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404877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883037" y="530183"/>
            <a:ext cx="8496398" cy="793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Operational Module​</a:t>
            </a:r>
          </a:p>
        </p:txBody>
      </p:sp>
      <p:sp>
        <p:nvSpPr>
          <p:cNvPr id="8" name="Rectangle 7">
            <a:extLst>
              <a:ext uri="{FF2B5EF4-FFF2-40B4-BE49-F238E27FC236}">
                <a16:creationId xmlns:a16="http://schemas.microsoft.com/office/drawing/2014/main" id="{659316B1-FA48-B372-0EDD-8B715AD0E3E1}"/>
              </a:ext>
            </a:extLst>
          </p:cNvPr>
          <p:cNvSpPr/>
          <p:nvPr/>
        </p:nvSpPr>
        <p:spPr>
          <a:xfrm>
            <a:off x="407734" y="1423231"/>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fontAlgn="base">
              <a:buFont typeface="Wingdings" pitchFamily="2" charset="2"/>
              <a:buChar char="ü"/>
            </a:pPr>
            <a:r>
              <a:rPr lang="en-US" dirty="0"/>
              <a:t>Customers can register with this part of the system, log in, submit complaints against different financial institutions, and then track the status of their complaints by using this part of the system. ​</a:t>
            </a:r>
          </a:p>
          <a:p>
            <a:pPr marL="285750" indent="-285750" algn="l" rtl="0" fontAlgn="base">
              <a:buFont typeface="Wingdings" pitchFamily="2" charset="2"/>
              <a:buChar char="ü"/>
            </a:pPr>
            <a:r>
              <a:rPr lang="en-US" dirty="0"/>
              <a:t>If a complaint is filed against a company, the customer may include information such as the type of product, the issue, and the company against which the complaint is filed. ​</a:t>
            </a:r>
          </a:p>
          <a:p>
            <a:pPr marL="285750" indent="-285750" algn="l" rtl="0" fontAlgn="base">
              <a:buFont typeface="Wingdings" pitchFamily="2" charset="2"/>
              <a:buChar char="ü"/>
            </a:pPr>
            <a:r>
              <a:rPr lang="en-US" dirty="0"/>
              <a:t>In order to track the complaint, the system validates these details and creates a unique complaint ID. ​</a:t>
            </a:r>
          </a:p>
          <a:p>
            <a:endParaRPr lang="en-US" dirty="0"/>
          </a:p>
        </p:txBody>
      </p:sp>
    </p:spTree>
    <p:extLst>
      <p:ext uri="{BB962C8B-B14F-4D97-AF65-F5344CB8AC3E}">
        <p14:creationId xmlns:p14="http://schemas.microsoft.com/office/powerpoint/2010/main" val="351408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6172C7D-3988-36B6-DF87-2ECAAC7DBC2F}"/>
              </a:ext>
            </a:extLst>
          </p:cNvPr>
          <p:cNvPicPr>
            <a:picLocks noChangeAspect="1"/>
          </p:cNvPicPr>
          <p:nvPr/>
        </p:nvPicPr>
        <p:blipFill>
          <a:blip r:embed="rId2"/>
          <a:stretch>
            <a:fillRect/>
          </a:stretch>
        </p:blipFill>
        <p:spPr>
          <a:xfrm>
            <a:off x="4260351" y="705443"/>
            <a:ext cx="7749517" cy="6083367"/>
          </a:xfrm>
          <a:prstGeom prst="rect">
            <a:avLst/>
          </a:prstGeom>
        </p:spPr>
      </p:pic>
      <p:sp>
        <p:nvSpPr>
          <p:cNvPr id="7" name="Title 1">
            <a:extLst>
              <a:ext uri="{FF2B5EF4-FFF2-40B4-BE49-F238E27FC236}">
                <a16:creationId xmlns:a16="http://schemas.microsoft.com/office/drawing/2014/main" id="{10B14632-F9BE-AC07-C701-6C4527F08D4B}"/>
              </a:ext>
            </a:extLst>
          </p:cNvPr>
          <p:cNvSpPr txBox="1">
            <a:spLocks/>
          </p:cNvSpPr>
          <p:nvPr/>
        </p:nvSpPr>
        <p:spPr>
          <a:xfrm>
            <a:off x="2383932" y="100263"/>
            <a:ext cx="8496398" cy="3699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sz="4000" b="1" dirty="0">
                <a:solidFill>
                  <a:srgbClr val="638191"/>
                </a:solidFill>
              </a:rPr>
              <a:t>OPERATIONAL DB STRUCTURE </a:t>
            </a:r>
          </a:p>
        </p:txBody>
      </p:sp>
      <p:sp>
        <p:nvSpPr>
          <p:cNvPr id="8" name="Rectangle 7">
            <a:extLst>
              <a:ext uri="{FF2B5EF4-FFF2-40B4-BE49-F238E27FC236}">
                <a16:creationId xmlns:a16="http://schemas.microsoft.com/office/drawing/2014/main" id="{659316B1-FA48-B372-0EDD-8B715AD0E3E1}"/>
              </a:ext>
            </a:extLst>
          </p:cNvPr>
          <p:cNvSpPr/>
          <p:nvPr/>
        </p:nvSpPr>
        <p:spPr>
          <a:xfrm>
            <a:off x="281015" y="798096"/>
            <a:ext cx="3805113" cy="26075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US"/>
              <a:t>Normalized Tables</a:t>
            </a:r>
          </a:p>
          <a:p>
            <a:pPr marL="285750" indent="-285750">
              <a:buFont typeface="Wingdings" pitchFamily="2" charset="2"/>
              <a:buChar char="ü"/>
            </a:pPr>
            <a:r>
              <a:rPr lang="en-US"/>
              <a:t>Maintained All the Integrity Constraints </a:t>
            </a:r>
          </a:p>
          <a:p>
            <a:pPr marL="285750" indent="-285750">
              <a:buFont typeface="Wingdings" pitchFamily="2" charset="2"/>
              <a:buChar char="ü"/>
            </a:pPr>
            <a:r>
              <a:rPr lang="en-US"/>
              <a:t>Views</a:t>
            </a:r>
          </a:p>
          <a:p>
            <a:pPr marL="285750" indent="-285750">
              <a:buFont typeface="Wingdings" pitchFamily="2" charset="2"/>
              <a:buChar char="ü"/>
            </a:pPr>
            <a:r>
              <a:rPr lang="en-US"/>
              <a:t>Nested Queries</a:t>
            </a:r>
          </a:p>
          <a:p>
            <a:pPr marL="285750" indent="-285750">
              <a:buFont typeface="Wingdings" pitchFamily="2" charset="2"/>
              <a:buChar char="ü"/>
            </a:pPr>
            <a:r>
              <a:rPr lang="en-US"/>
              <a:t>Stored Procedure</a:t>
            </a:r>
          </a:p>
          <a:p>
            <a:endParaRPr lang="en-US"/>
          </a:p>
          <a:p>
            <a:pPr marL="285750" indent="-285750">
              <a:buFont typeface="Wingdings" pitchFamily="2" charset="2"/>
              <a:buChar char="ü"/>
            </a:pPr>
            <a:endParaRPr lang="en-US"/>
          </a:p>
        </p:txBody>
      </p:sp>
      <p:sp>
        <p:nvSpPr>
          <p:cNvPr id="9" name="Rectangle 8">
            <a:extLst>
              <a:ext uri="{FF2B5EF4-FFF2-40B4-BE49-F238E27FC236}">
                <a16:creationId xmlns:a16="http://schemas.microsoft.com/office/drawing/2014/main" id="{340196EB-AA26-FCD4-3FDB-824FB2B8AF62}"/>
              </a:ext>
            </a:extLst>
          </p:cNvPr>
          <p:cNvSpPr/>
          <p:nvPr/>
        </p:nvSpPr>
        <p:spPr>
          <a:xfrm>
            <a:off x="344091" y="3585478"/>
            <a:ext cx="3742270" cy="873709"/>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Total records from Feb April (~90 days)</a:t>
            </a:r>
          </a:p>
        </p:txBody>
      </p:sp>
      <p:sp>
        <p:nvSpPr>
          <p:cNvPr id="2" name="Rectangle 1">
            <a:extLst>
              <a:ext uri="{FF2B5EF4-FFF2-40B4-BE49-F238E27FC236}">
                <a16:creationId xmlns:a16="http://schemas.microsoft.com/office/drawing/2014/main" id="{44024709-AC3F-CB28-8AC2-29729440222F}"/>
              </a:ext>
            </a:extLst>
          </p:cNvPr>
          <p:cNvSpPr/>
          <p:nvPr/>
        </p:nvSpPr>
        <p:spPr>
          <a:xfrm>
            <a:off x="360051" y="4745282"/>
            <a:ext cx="3742270" cy="1170049"/>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ETL :- From excel in python and inserting and cleaning and preprocessing is done is using SQL and Python</a:t>
            </a:r>
          </a:p>
        </p:txBody>
      </p:sp>
    </p:spTree>
    <p:extLst>
      <p:ext uri="{BB962C8B-B14F-4D97-AF65-F5344CB8AC3E}">
        <p14:creationId xmlns:p14="http://schemas.microsoft.com/office/powerpoint/2010/main" val="389644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883037" y="530183"/>
            <a:ext cx="8496398" cy="793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Analytical Module​</a:t>
            </a:r>
          </a:p>
        </p:txBody>
      </p:sp>
      <p:sp>
        <p:nvSpPr>
          <p:cNvPr id="8" name="Rectangle 7">
            <a:extLst>
              <a:ext uri="{FF2B5EF4-FFF2-40B4-BE49-F238E27FC236}">
                <a16:creationId xmlns:a16="http://schemas.microsoft.com/office/drawing/2014/main" id="{659316B1-FA48-B372-0EDD-8B715AD0E3E1}"/>
              </a:ext>
            </a:extLst>
          </p:cNvPr>
          <p:cNvSpPr/>
          <p:nvPr/>
        </p:nvSpPr>
        <p:spPr>
          <a:xfrm>
            <a:off x="407734" y="1423231"/>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rtl="0" fontAlgn="base">
              <a:buFont typeface="Wingdings" pitchFamily="2" charset="2"/>
              <a:buChar char="ü"/>
            </a:pPr>
            <a:r>
              <a:rPr lang="en-US" dirty="0"/>
              <a:t>We will analyze the data that has been collected from the operation module and the government websites. ​</a:t>
            </a:r>
          </a:p>
          <a:p>
            <a:pPr marL="285750" indent="-285750" algn="l" rtl="0" fontAlgn="base">
              <a:buFont typeface="Wingdings" pitchFamily="2" charset="2"/>
              <a:buChar char="ü"/>
            </a:pPr>
            <a:r>
              <a:rPr lang="en-US" dirty="0"/>
              <a:t>In the dashboard you can find information on the performance of different companies, the number of complaints totaled and resolved, as well as various trends determined by the time, place, and type of issue. ​</a:t>
            </a:r>
          </a:p>
          <a:p>
            <a:pPr marL="285750" indent="-285750" algn="l" rtl="0" fontAlgn="base">
              <a:buFont typeface="Wingdings" pitchFamily="2" charset="2"/>
              <a:buChar char="ü"/>
            </a:pPr>
            <a:r>
              <a:rPr lang="en-US" dirty="0"/>
              <a:t>There is also forecasting, and comparative analysis performed between companies as part of the system. ​</a:t>
            </a:r>
          </a:p>
          <a:p>
            <a:pPr marL="285750" indent="-285750" algn="l" rtl="0" fontAlgn="base">
              <a:buFont typeface="Wingdings" pitchFamily="2" charset="2"/>
              <a:buChar char="ü"/>
            </a:pPr>
            <a:r>
              <a:rPr lang="en-US" dirty="0"/>
              <a:t>The administrative feature also enables the data flow from operational tables to be retrieved in real-time for the purpose of making urgent decisions based on real-time data.​</a:t>
            </a:r>
          </a:p>
        </p:txBody>
      </p:sp>
    </p:spTree>
    <p:extLst>
      <p:ext uri="{BB962C8B-B14F-4D97-AF65-F5344CB8AC3E}">
        <p14:creationId xmlns:p14="http://schemas.microsoft.com/office/powerpoint/2010/main" val="417799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Freeform: Shape 4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3" name="Freeform: Shape 4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Rectangle 44">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46">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8" name="Freeform: Shape 77">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0" name="Group 79">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1" name="Straight Connector 80">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1" name="Rectangle 110">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3" name="Rectangle 11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ight Triangle 114">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Document 116">
            <a:extLst>
              <a:ext uri="{FF2B5EF4-FFF2-40B4-BE49-F238E27FC236}">
                <a16:creationId xmlns:a16="http://schemas.microsoft.com/office/drawing/2014/main" id="{41FB6F01-9581-4ED4-833E-048E9F3C8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96105" y="1562107"/>
            <a:ext cx="6858000" cy="3733791"/>
          </a:xfrm>
          <a:prstGeom prst="flowChartDocument">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19" name="Group 118">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0" name="Straight Connector 119">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DA63FA-DB45-CCD3-297A-1B5BD8D87A62}"/>
              </a:ext>
            </a:extLst>
          </p:cNvPr>
          <p:cNvSpPr>
            <a:spLocks noGrp="1"/>
          </p:cNvSpPr>
          <p:nvPr>
            <p:ph type="title"/>
          </p:nvPr>
        </p:nvSpPr>
        <p:spPr>
          <a:xfrm>
            <a:off x="2920666" y="100263"/>
            <a:ext cx="7959664" cy="369995"/>
          </a:xfrm>
        </p:spPr>
        <p:txBody>
          <a:bodyPr vert="horz" lIns="91440" tIns="45720" rIns="91440" bIns="45720" rtlCol="0" anchor="t">
            <a:noAutofit/>
          </a:bodyPr>
          <a:lstStyle/>
          <a:p>
            <a:r>
              <a:rPr lang="en-US" sz="4000" b="1">
                <a:solidFill>
                  <a:srgbClr val="638191"/>
                </a:solidFill>
              </a:rPr>
              <a:t>ANALYTICAL DB STRUCTURE </a:t>
            </a:r>
          </a:p>
        </p:txBody>
      </p:sp>
      <p:pic>
        <p:nvPicPr>
          <p:cNvPr id="3" name="Picture 2">
            <a:extLst>
              <a:ext uri="{FF2B5EF4-FFF2-40B4-BE49-F238E27FC236}">
                <a16:creationId xmlns:a16="http://schemas.microsoft.com/office/drawing/2014/main" id="{0650393C-25C7-8736-9ECB-8F8E4B66591A}"/>
              </a:ext>
            </a:extLst>
          </p:cNvPr>
          <p:cNvPicPr>
            <a:picLocks noChangeAspect="1"/>
          </p:cNvPicPr>
          <p:nvPr/>
        </p:nvPicPr>
        <p:blipFill>
          <a:blip r:embed="rId2"/>
          <a:stretch>
            <a:fillRect/>
          </a:stretch>
        </p:blipFill>
        <p:spPr>
          <a:xfrm>
            <a:off x="3931716" y="1224740"/>
            <a:ext cx="8100423" cy="5260621"/>
          </a:xfrm>
          <a:prstGeom prst="rect">
            <a:avLst/>
          </a:prstGeom>
        </p:spPr>
      </p:pic>
      <p:sp>
        <p:nvSpPr>
          <p:cNvPr id="4" name="Rectangle 3">
            <a:extLst>
              <a:ext uri="{FF2B5EF4-FFF2-40B4-BE49-F238E27FC236}">
                <a16:creationId xmlns:a16="http://schemas.microsoft.com/office/drawing/2014/main" id="{4D2B27C0-E0E7-9B07-5F9F-7C6B1341AD0E}"/>
              </a:ext>
            </a:extLst>
          </p:cNvPr>
          <p:cNvSpPr/>
          <p:nvPr/>
        </p:nvSpPr>
        <p:spPr>
          <a:xfrm>
            <a:off x="262709" y="1205818"/>
            <a:ext cx="3170614" cy="3294334"/>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itchFamily="2" charset="2"/>
              <a:buChar char="ü"/>
            </a:pPr>
            <a:r>
              <a:rPr lang="en-US"/>
              <a:t>Normalized Tables</a:t>
            </a:r>
          </a:p>
          <a:p>
            <a:pPr marL="285750" indent="-285750">
              <a:buFont typeface="Wingdings" pitchFamily="2" charset="2"/>
              <a:buChar char="ü"/>
            </a:pPr>
            <a:r>
              <a:rPr lang="en-US"/>
              <a:t>Maintained All the Integrity Constraints </a:t>
            </a:r>
          </a:p>
          <a:p>
            <a:pPr marL="285750" indent="-285750">
              <a:buFont typeface="Wingdings" pitchFamily="2" charset="2"/>
              <a:buChar char="ü"/>
            </a:pPr>
            <a:r>
              <a:rPr lang="en-US"/>
              <a:t>Views</a:t>
            </a:r>
          </a:p>
          <a:p>
            <a:pPr marL="285750" indent="-285750">
              <a:buFont typeface="Wingdings" pitchFamily="2" charset="2"/>
              <a:buChar char="ü"/>
            </a:pPr>
            <a:r>
              <a:rPr lang="en-US"/>
              <a:t>Nested Queries</a:t>
            </a:r>
          </a:p>
          <a:p>
            <a:pPr marL="285750" indent="-285750">
              <a:buFont typeface="Wingdings" pitchFamily="2" charset="2"/>
              <a:buChar char="ü"/>
            </a:pPr>
            <a:r>
              <a:rPr lang="en-US"/>
              <a:t>Slicing Operations</a:t>
            </a:r>
          </a:p>
          <a:p>
            <a:pPr marL="285750" indent="-285750">
              <a:buFont typeface="Wingdings" pitchFamily="2" charset="2"/>
              <a:buChar char="ü"/>
            </a:pPr>
            <a:r>
              <a:rPr lang="en-US"/>
              <a:t>Dicing Operations</a:t>
            </a:r>
          </a:p>
          <a:p>
            <a:pPr marL="285750" indent="-285750">
              <a:buFont typeface="Wingdings" pitchFamily="2" charset="2"/>
              <a:buChar char="ü"/>
            </a:pPr>
            <a:r>
              <a:rPr lang="en-US"/>
              <a:t>Rollup Operations</a:t>
            </a:r>
          </a:p>
          <a:p>
            <a:pPr marL="285750" indent="-285750">
              <a:buFont typeface="Wingdings" pitchFamily="2" charset="2"/>
              <a:buChar char="ü"/>
            </a:pPr>
            <a:r>
              <a:rPr lang="en-US"/>
              <a:t>Drill Down Operations</a:t>
            </a:r>
          </a:p>
          <a:p>
            <a:pPr marL="285750" indent="-285750">
              <a:buFont typeface="Wingdings" pitchFamily="2" charset="2"/>
              <a:buChar char="ü"/>
            </a:pPr>
            <a:r>
              <a:rPr lang="en-US"/>
              <a:t>Granularity Maintained </a:t>
            </a:r>
          </a:p>
          <a:p>
            <a:pPr marL="285750" indent="-285750">
              <a:buFont typeface="Wingdings" pitchFamily="2" charset="2"/>
              <a:buChar char="ü"/>
            </a:pPr>
            <a:r>
              <a:rPr lang="en-US"/>
              <a:t>Slowly changing Dimensions. Type 0</a:t>
            </a:r>
          </a:p>
        </p:txBody>
      </p:sp>
      <p:sp>
        <p:nvSpPr>
          <p:cNvPr id="5" name="Rectangle 4">
            <a:extLst>
              <a:ext uri="{FF2B5EF4-FFF2-40B4-BE49-F238E27FC236}">
                <a16:creationId xmlns:a16="http://schemas.microsoft.com/office/drawing/2014/main" id="{F4C9336E-8F6A-FF56-D659-C781E74261DD}"/>
              </a:ext>
            </a:extLst>
          </p:cNvPr>
          <p:cNvSpPr/>
          <p:nvPr/>
        </p:nvSpPr>
        <p:spPr>
          <a:xfrm>
            <a:off x="83380" y="4611265"/>
            <a:ext cx="3742270" cy="873709"/>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Total Records:- ~1.8 Lakhs</a:t>
            </a:r>
          </a:p>
          <a:p>
            <a:r>
              <a:rPr lang="en-US"/>
              <a:t>Years:- Apr 2021 to ~6</a:t>
            </a:r>
            <a:r>
              <a:rPr lang="en-US" baseline="30000"/>
              <a:t>th</a:t>
            </a:r>
            <a:r>
              <a:rPr lang="en-US"/>
              <a:t> May 2023</a:t>
            </a:r>
          </a:p>
          <a:p>
            <a:r>
              <a:rPr lang="en-US"/>
              <a:t>Companies </a:t>
            </a:r>
          </a:p>
        </p:txBody>
      </p:sp>
      <p:sp>
        <p:nvSpPr>
          <p:cNvPr id="6" name="Rectangle 5">
            <a:extLst>
              <a:ext uri="{FF2B5EF4-FFF2-40B4-BE49-F238E27FC236}">
                <a16:creationId xmlns:a16="http://schemas.microsoft.com/office/drawing/2014/main" id="{49068383-21E6-887A-C3A2-C0543BB6FE50}"/>
              </a:ext>
            </a:extLst>
          </p:cNvPr>
          <p:cNvSpPr/>
          <p:nvPr/>
        </p:nvSpPr>
        <p:spPr>
          <a:xfrm>
            <a:off x="93183" y="5571904"/>
            <a:ext cx="3742270" cy="1170049"/>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ETL :-From </a:t>
            </a:r>
            <a:r>
              <a:rPr lang="en-US" u="sng"/>
              <a:t>operational tables </a:t>
            </a:r>
            <a:r>
              <a:rPr lang="en-US"/>
              <a:t>and python and sql</a:t>
            </a:r>
          </a:p>
        </p:txBody>
      </p:sp>
    </p:spTree>
    <p:extLst>
      <p:ext uri="{BB962C8B-B14F-4D97-AF65-F5344CB8AC3E}">
        <p14:creationId xmlns:p14="http://schemas.microsoft.com/office/powerpoint/2010/main" val="343484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883037" y="530183"/>
            <a:ext cx="8496398" cy="3699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MOTIVATION</a:t>
            </a:r>
          </a:p>
        </p:txBody>
      </p:sp>
      <p:sp>
        <p:nvSpPr>
          <p:cNvPr id="8" name="Rectangle 7">
            <a:extLst>
              <a:ext uri="{FF2B5EF4-FFF2-40B4-BE49-F238E27FC236}">
                <a16:creationId xmlns:a16="http://schemas.microsoft.com/office/drawing/2014/main" id="{659316B1-FA48-B372-0EDD-8B715AD0E3E1}"/>
              </a:ext>
            </a:extLst>
          </p:cNvPr>
          <p:cNvSpPr/>
          <p:nvPr/>
        </p:nvSpPr>
        <p:spPr>
          <a:xfrm>
            <a:off x="408445" y="1544736"/>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0" i="0" u="none" strike="noStrike" dirty="0">
                <a:solidFill>
                  <a:schemeClr val="bg1"/>
                </a:solidFill>
                <a:effectLst/>
                <a:latin typeface="Calibri" panose="020F0502020204030204" pitchFamily="34" charset="0"/>
              </a:rPr>
              <a:t>Inspired by the recent events of multiple firms facing financial complaints, we built a system capable of handling a large volume of complaints, tracking their status, and providing insights to the stakeholders. </a:t>
            </a:r>
            <a:endParaRPr lang="en-US" dirty="0">
              <a:solidFill>
                <a:schemeClr val="bg1"/>
              </a:solidFill>
            </a:endParaRPr>
          </a:p>
        </p:txBody>
      </p:sp>
    </p:spTree>
    <p:extLst>
      <p:ext uri="{BB962C8B-B14F-4D97-AF65-F5344CB8AC3E}">
        <p14:creationId xmlns:p14="http://schemas.microsoft.com/office/powerpoint/2010/main" val="119875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2116645" y="523363"/>
            <a:ext cx="8496398" cy="3699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ABOUT PRODUCT</a:t>
            </a:r>
          </a:p>
        </p:txBody>
      </p:sp>
      <p:sp>
        <p:nvSpPr>
          <p:cNvPr id="8" name="Rectangle 7">
            <a:extLst>
              <a:ext uri="{FF2B5EF4-FFF2-40B4-BE49-F238E27FC236}">
                <a16:creationId xmlns:a16="http://schemas.microsoft.com/office/drawing/2014/main" id="{659316B1-FA48-B372-0EDD-8B715AD0E3E1}"/>
              </a:ext>
            </a:extLst>
          </p:cNvPr>
          <p:cNvSpPr/>
          <p:nvPr/>
        </p:nvSpPr>
        <p:spPr>
          <a:xfrm>
            <a:off x="215917" y="1559940"/>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Times New Roman" panose="02020603050405020304" pitchFamily="18" charset="0"/>
                <a:ea typeface="Times New Roman" panose="02020603050405020304" pitchFamily="18" charset="0"/>
              </a:rPr>
              <a:t>The Financial Complaints Redress System is a data-intensive application designed to analyze and resolve financial complaints against various companies. Inspired by the recent events of multiple firms facing financial complaints, we built a system capable of handling a large volume of complaints, tracking their status, and providing insights to the stakeholders. The system has two main functionalities - operation and analytics. The operation primarily focuses on receiving and tracking complaints, while analytics assists in examining the data in real time, revealing significant trends, and aiding in strategic decision-making.</a:t>
            </a:r>
            <a:endParaRPr lang="en-US" sz="1800" dirty="0">
              <a:effectLst/>
              <a:latin typeface="Arial" panose="020B0604020202020204" pitchFamily="34" charset="0"/>
              <a:ea typeface="Times New Roman" panose="02020603050405020304" pitchFamily="18" charset="0"/>
            </a:endParaRPr>
          </a:p>
          <a:p>
            <a:pPr marL="285750" indent="-285750">
              <a:buFont typeface="Wingdings" pitchFamily="2" charset="2"/>
              <a:buChar char="ü"/>
            </a:pPr>
            <a:endParaRPr lang="en-US" dirty="0"/>
          </a:p>
        </p:txBody>
      </p:sp>
    </p:spTree>
    <p:extLst>
      <p:ext uri="{BB962C8B-B14F-4D97-AF65-F5344CB8AC3E}">
        <p14:creationId xmlns:p14="http://schemas.microsoft.com/office/powerpoint/2010/main" val="72088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2047365" y="123635"/>
            <a:ext cx="8496398" cy="3699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DATA SOURCE</a:t>
            </a:r>
          </a:p>
        </p:txBody>
      </p:sp>
      <p:sp>
        <p:nvSpPr>
          <p:cNvPr id="8" name="Rectangle 7">
            <a:extLst>
              <a:ext uri="{FF2B5EF4-FFF2-40B4-BE49-F238E27FC236}">
                <a16:creationId xmlns:a16="http://schemas.microsoft.com/office/drawing/2014/main" id="{659316B1-FA48-B372-0EDD-8B715AD0E3E1}"/>
              </a:ext>
            </a:extLst>
          </p:cNvPr>
          <p:cNvSpPr/>
          <p:nvPr/>
        </p:nvSpPr>
        <p:spPr>
          <a:xfrm>
            <a:off x="310297" y="789277"/>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Data Source:- CFPB the government site </a:t>
            </a:r>
          </a:p>
          <a:p>
            <a:r>
              <a:rPr lang="en-US" dirty="0">
                <a:solidFill>
                  <a:schemeClr val="bg1"/>
                </a:solidFill>
                <a:hlinkClick r:id="rId2"/>
              </a:rPr>
              <a:t>https://www.consumerfinance.gov/data-research/consumer-complaints/search/?date_received_max=2023-04-05&amp;date_received_min=2023-01-05&amp;page=1&amp;searchField=all&amp;size=25&amp;sort=created_date_desc&amp;tab=List</a:t>
            </a:r>
            <a:endParaRPr lang="en-US" dirty="0">
              <a:solidFill>
                <a:schemeClr val="bg1"/>
              </a:solidFill>
            </a:endParaRPr>
          </a:p>
          <a:p>
            <a:endParaRPr lang="en-US" dirty="0"/>
          </a:p>
          <a:p>
            <a:r>
              <a:rPr lang="en-US" sz="1800" dirty="0" err="1">
                <a:effectLst/>
                <a:latin typeface="Times New Roman" panose="02020603050405020304" pitchFamily="18" charset="0"/>
                <a:ea typeface="Times New Roman" panose="02020603050405020304" pitchFamily="18" charset="0"/>
              </a:rPr>
              <a:t>Mockaroo</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https://www.mockaroo.com/</a:t>
            </a:r>
            <a:r>
              <a:rPr lang="en-US" sz="1800" dirty="0">
                <a:effectLst/>
                <a:latin typeface="Times New Roman" panose="02020603050405020304" pitchFamily="18" charset="0"/>
                <a:ea typeface="Times New Roman" panose="02020603050405020304" pitchFamily="18" charset="0"/>
              </a:rPr>
              <a:t>  (For names and addresses)</a:t>
            </a:r>
          </a:p>
          <a:p>
            <a:endParaRPr lang="en-US" dirty="0">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Python package for random data generation like a phone number</a:t>
            </a:r>
          </a:p>
          <a:p>
            <a:endParaRPr lang="en-US" sz="1800"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CHAT GPT when required especially for debugging</a:t>
            </a:r>
            <a:endParaRPr lang="en-US" sz="18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4727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883037" y="80316"/>
            <a:ext cx="8496398" cy="7089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Application Design​</a:t>
            </a:r>
          </a:p>
        </p:txBody>
      </p:sp>
      <p:sp>
        <p:nvSpPr>
          <p:cNvPr id="8" name="Rectangle 7">
            <a:extLst>
              <a:ext uri="{FF2B5EF4-FFF2-40B4-BE49-F238E27FC236}">
                <a16:creationId xmlns:a16="http://schemas.microsoft.com/office/drawing/2014/main" id="{659316B1-FA48-B372-0EDD-8B715AD0E3E1}"/>
              </a:ext>
            </a:extLst>
          </p:cNvPr>
          <p:cNvSpPr/>
          <p:nvPr/>
        </p:nvSpPr>
        <p:spPr>
          <a:xfrm>
            <a:off x="318528" y="1231284"/>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fontAlgn="base"/>
            <a:r>
              <a:rPr lang="en-US" dirty="0"/>
              <a:t>Developing tools include Python, MySQL Workbench, and </a:t>
            </a:r>
            <a:r>
              <a:rPr lang="en-US" dirty="0" err="1"/>
              <a:t>PyQt</a:t>
            </a:r>
            <a:r>
              <a:rPr lang="en-US" dirty="0"/>
              <a:t> Designer.​</a:t>
            </a:r>
          </a:p>
          <a:p>
            <a:pPr algn="l" rtl="0" fontAlgn="base"/>
            <a:r>
              <a:rPr lang="en-US" dirty="0"/>
              <a:t>It requires additional packages to install:-​</a:t>
            </a:r>
          </a:p>
          <a:p>
            <a:pPr marL="285750" indent="-285750" algn="l" rtl="0" fontAlgn="base">
              <a:buFont typeface="Wingdings" pitchFamily="2" charset="2"/>
              <a:buChar char="ü"/>
            </a:pPr>
            <a:r>
              <a:rPr lang="en-US" dirty="0"/>
              <a:t>Pandas​</a:t>
            </a:r>
          </a:p>
          <a:p>
            <a:pPr marL="285750" indent="-285750" algn="l" rtl="0" fontAlgn="base">
              <a:buFont typeface="Wingdings" pitchFamily="2" charset="2"/>
              <a:buChar char="ü"/>
            </a:pPr>
            <a:r>
              <a:rPr lang="en-US" dirty="0" err="1"/>
              <a:t>Numpy</a:t>
            </a:r>
            <a:r>
              <a:rPr lang="en-US" dirty="0"/>
              <a:t>​</a:t>
            </a:r>
          </a:p>
          <a:p>
            <a:pPr marL="285750" indent="-285750" algn="l" rtl="0" fontAlgn="base">
              <a:buFont typeface="Wingdings" pitchFamily="2" charset="2"/>
              <a:buChar char="ü"/>
            </a:pPr>
            <a:r>
              <a:rPr lang="en-US" dirty="0"/>
              <a:t>Matplotlib​</a:t>
            </a:r>
          </a:p>
          <a:p>
            <a:pPr marL="285750" indent="-285750" algn="l" rtl="0" fontAlgn="base">
              <a:buFont typeface="Wingdings" pitchFamily="2" charset="2"/>
              <a:buChar char="ü"/>
            </a:pPr>
            <a:r>
              <a:rPr lang="en-US" dirty="0" err="1"/>
              <a:t>Mplcusror</a:t>
            </a:r>
            <a:r>
              <a:rPr lang="en-US" dirty="0"/>
              <a:t>​</a:t>
            </a:r>
          </a:p>
          <a:p>
            <a:pPr algn="l" rtl="0" fontAlgn="base"/>
            <a:endParaRPr lang="en-US" dirty="0"/>
          </a:p>
          <a:p>
            <a:endParaRPr lang="en-US" dirty="0"/>
          </a:p>
        </p:txBody>
      </p:sp>
    </p:spTree>
    <p:extLst>
      <p:ext uri="{BB962C8B-B14F-4D97-AF65-F5344CB8AC3E}">
        <p14:creationId xmlns:p14="http://schemas.microsoft.com/office/powerpoint/2010/main" val="324761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883037" y="530183"/>
            <a:ext cx="8496398" cy="3699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ETL Process</a:t>
            </a:r>
          </a:p>
        </p:txBody>
      </p:sp>
      <p:sp>
        <p:nvSpPr>
          <p:cNvPr id="8" name="Rectangle 7">
            <a:extLst>
              <a:ext uri="{FF2B5EF4-FFF2-40B4-BE49-F238E27FC236}">
                <a16:creationId xmlns:a16="http://schemas.microsoft.com/office/drawing/2014/main" id="{659316B1-FA48-B372-0EDD-8B715AD0E3E1}"/>
              </a:ext>
            </a:extLst>
          </p:cNvPr>
          <p:cNvSpPr/>
          <p:nvPr/>
        </p:nvSpPr>
        <p:spPr>
          <a:xfrm>
            <a:off x="215917" y="1559940"/>
            <a:ext cx="11718457" cy="3589278"/>
          </a:xfrm>
          <a:prstGeom prst="rect">
            <a:avLst/>
          </a:prstGeom>
          <a:solidFill>
            <a:srgbClr val="82A6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US" dirty="0"/>
              <a:t>Majorly covered in Python</a:t>
            </a:r>
          </a:p>
          <a:p>
            <a:pPr marL="285750" indent="-285750">
              <a:buFont typeface="Wingdings" pitchFamily="2" charset="2"/>
              <a:buChar char="ü"/>
            </a:pPr>
            <a:r>
              <a:rPr lang="en-US" dirty="0"/>
              <a:t>SQL Queries a few from Python and a few directly in the SQL tab</a:t>
            </a:r>
          </a:p>
          <a:p>
            <a:r>
              <a:rPr lang="en-US" dirty="0"/>
              <a:t> </a:t>
            </a:r>
          </a:p>
          <a:p>
            <a:endParaRPr lang="en-US" dirty="0"/>
          </a:p>
        </p:txBody>
      </p:sp>
    </p:spTree>
    <p:extLst>
      <p:ext uri="{BB962C8B-B14F-4D97-AF65-F5344CB8AC3E}">
        <p14:creationId xmlns:p14="http://schemas.microsoft.com/office/powerpoint/2010/main" val="196844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752503" y="152031"/>
            <a:ext cx="8496398" cy="793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ER- DIAGRAM</a:t>
            </a:r>
          </a:p>
        </p:txBody>
      </p:sp>
      <p:pic>
        <p:nvPicPr>
          <p:cNvPr id="1026" name="Picture 2">
            <a:extLst>
              <a:ext uri="{FF2B5EF4-FFF2-40B4-BE49-F238E27FC236}">
                <a16:creationId xmlns:a16="http://schemas.microsoft.com/office/drawing/2014/main" id="{B1AC9EDB-5F6A-CD0B-27E1-CE63EB413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68" y="785581"/>
            <a:ext cx="11818778" cy="590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14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752503" y="152031"/>
            <a:ext cx="8496398" cy="793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Relational Schema</a:t>
            </a:r>
          </a:p>
        </p:txBody>
      </p:sp>
      <p:pic>
        <p:nvPicPr>
          <p:cNvPr id="3074" name="Picture 2">
            <a:extLst>
              <a:ext uri="{FF2B5EF4-FFF2-40B4-BE49-F238E27FC236}">
                <a16:creationId xmlns:a16="http://schemas.microsoft.com/office/drawing/2014/main" id="{40BEB75E-0E60-5012-52E2-8CC9B26CC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15" y="844550"/>
            <a:ext cx="11103588" cy="570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8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8" name="Rectangle 47">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Freeform: Shape 80">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3" name="Group 82">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4" name="Straight Connector 83">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4" name="Rectangle 11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ectangle 115">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ight Triangle 117">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ocument 119">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2" name="Group 121">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0B14632-F9BE-AC07-C701-6C4527F08D4B}"/>
              </a:ext>
            </a:extLst>
          </p:cNvPr>
          <p:cNvSpPr txBox="1">
            <a:spLocks/>
          </p:cNvSpPr>
          <p:nvPr/>
        </p:nvSpPr>
        <p:spPr>
          <a:xfrm>
            <a:off x="1752503" y="152031"/>
            <a:ext cx="8496398" cy="793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pPr algn="ctr"/>
            <a:r>
              <a:rPr lang="en-US" sz="4000" b="1" dirty="0">
                <a:solidFill>
                  <a:srgbClr val="638191"/>
                </a:solidFill>
              </a:rPr>
              <a:t>STAR SCHEMA</a:t>
            </a:r>
          </a:p>
        </p:txBody>
      </p:sp>
      <p:pic>
        <p:nvPicPr>
          <p:cNvPr id="5122" name="Picture 2">
            <a:extLst>
              <a:ext uri="{FF2B5EF4-FFF2-40B4-BE49-F238E27FC236}">
                <a16:creationId xmlns:a16="http://schemas.microsoft.com/office/drawing/2014/main" id="{044CE0B9-4A15-644B-C136-3D98D104B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748961"/>
            <a:ext cx="11337171" cy="589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50851"/>
      </p:ext>
    </p:extLst>
  </p:cSld>
  <p:clrMapOvr>
    <a:masterClrMapping/>
  </p:clrMapOvr>
</p:sld>
</file>

<file path=ppt/theme/theme1.xml><?xml version="1.0" encoding="utf-8"?>
<a:theme xmlns:a="http://schemas.openxmlformats.org/drawingml/2006/main" name="SineVTI">
  <a:themeElements>
    <a:clrScheme name="AnalogousFromLightSeed_2SEEDS">
      <a:dk1>
        <a:srgbClr val="000000"/>
      </a:dk1>
      <a:lt1>
        <a:srgbClr val="FFFFFF"/>
      </a:lt1>
      <a:dk2>
        <a:srgbClr val="3E3423"/>
      </a:dk2>
      <a:lt2>
        <a:srgbClr val="E2E4E8"/>
      </a:lt2>
      <a:accent1>
        <a:srgbClr val="B49E7B"/>
      </a:accent1>
      <a:accent2>
        <a:srgbClr val="C2988E"/>
      </a:accent2>
      <a:accent3>
        <a:srgbClr val="A2A37C"/>
      </a:accent3>
      <a:accent4>
        <a:srgbClr val="75ACA9"/>
      </a:accent4>
      <a:accent5>
        <a:srgbClr val="82A6BB"/>
      </a:accent5>
      <a:accent6>
        <a:srgbClr val="7F8CBA"/>
      </a:accent6>
      <a:hlink>
        <a:srgbClr val="6782AD"/>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cbffb3-515d-4337-8e33-be7b3479fe4b" xsi:nil="true"/>
    <lcf76f155ced4ddcb4097134ff3c332f xmlns="425c52f8-4b1f-4335-945e-8fdd46792ed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5D31BD50F417458830F6B4EE812769" ma:contentTypeVersion="10" ma:contentTypeDescription="Create a new document." ma:contentTypeScope="" ma:versionID="51554ddf6bcc95cbb47ad1194f5c7dfa">
  <xsd:schema xmlns:xsd="http://www.w3.org/2001/XMLSchema" xmlns:xs="http://www.w3.org/2001/XMLSchema" xmlns:p="http://schemas.microsoft.com/office/2006/metadata/properties" xmlns:ns2="9acbffb3-515d-4337-8e33-be7b3479fe4b" xmlns:ns3="425c52f8-4b1f-4335-945e-8fdd46792ed6" targetNamespace="http://schemas.microsoft.com/office/2006/metadata/properties" ma:root="true" ma:fieldsID="eff5e7a6668db7f6b52930e0fae5a76e" ns2:_="" ns3:_="">
    <xsd:import namespace="9acbffb3-515d-4337-8e33-be7b3479fe4b"/>
    <xsd:import namespace="425c52f8-4b1f-4335-945e-8fdd46792e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bffb3-515d-4337-8e33-be7b3479fe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3d0fe69-e69f-41bc-8ab4-40c686b5e73e}" ma:internalName="TaxCatchAll" ma:showField="CatchAllData" ma:web="9acbffb3-515d-4337-8e33-be7b3479fe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5c52f8-4b1f-4335-945e-8fdd46792ed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d50497-5b77-43a4-b5be-c698500c175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7889D-4581-4875-87E2-0B0B7B64F351}">
  <ds:schemaRefs>
    <ds:schemaRef ds:uri="425c52f8-4b1f-4335-945e-8fdd46792ed6"/>
    <ds:schemaRef ds:uri="9acbffb3-515d-4337-8e33-be7b3479fe4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8AECF6-29B2-4197-9E42-C21FAA6F714A}">
  <ds:schemaRefs>
    <ds:schemaRef ds:uri="http://schemas.microsoft.com/sharepoint/v3/contenttype/forms"/>
  </ds:schemaRefs>
</ds:datastoreItem>
</file>

<file path=customXml/itemProps3.xml><?xml version="1.0" encoding="utf-8"?>
<ds:datastoreItem xmlns:ds="http://schemas.openxmlformats.org/officeDocument/2006/customXml" ds:itemID="{8F9C500E-4ECE-4CEE-A5EF-E2D275A3D0F2}">
  <ds:schemaRefs>
    <ds:schemaRef ds:uri="425c52f8-4b1f-4335-945e-8fdd46792ed6"/>
    <ds:schemaRef ds:uri="9acbffb3-515d-4337-8e33-be7b3479fe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80</TotalTime>
  <Words>581</Words>
  <Application>Microsoft Macintosh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Next LT Pro</vt:lpstr>
      <vt:lpstr>Calibri</vt:lpstr>
      <vt:lpstr>Posterama</vt:lpstr>
      <vt:lpstr>Times New Roman</vt:lpstr>
      <vt:lpstr>Wingdings</vt:lpstr>
      <vt:lpstr>SineVTI</vt:lpstr>
      <vt:lpstr>USER COMPLAINTS DASHBORADS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ANALYTICAL DB STRUCTURE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COMPLAINTS DASHBORADS</dc:title>
  <dc:creator>Yukta Prashant Mehta</dc:creator>
  <cp:lastModifiedBy>Yukta Prashant Mehta</cp:lastModifiedBy>
  <cp:revision>3</cp:revision>
  <dcterms:created xsi:type="dcterms:W3CDTF">2023-05-15T20:41:38Z</dcterms:created>
  <dcterms:modified xsi:type="dcterms:W3CDTF">2023-05-22T18:45:34Z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0x010100445D31BD50F417458830F6B4EE812769</vt:lpwstr>
  </property>
  <property fmtid="{D5CDD505-2E9C-101B-9397-08002B2CF9AE}" pid="3" name="MediaServiceImageTags">
    <vt:lpwstr/>
  </property>
</Properties>
</file>