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98" r:id="rId3"/>
    <p:sldId id="320" r:id="rId4"/>
    <p:sldId id="322" r:id="rId5"/>
    <p:sldId id="323" r:id="rId6"/>
    <p:sldId id="338" r:id="rId7"/>
    <p:sldId id="324" r:id="rId8"/>
    <p:sldId id="396" r:id="rId9"/>
    <p:sldId id="397" r:id="rId10"/>
    <p:sldId id="325" r:id="rId11"/>
    <p:sldId id="326" r:id="rId12"/>
    <p:sldId id="328" r:id="rId13"/>
    <p:sldId id="327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42" r:id="rId23"/>
    <p:sldId id="339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1" r:id="rId34"/>
    <p:sldId id="353" r:id="rId35"/>
    <p:sldId id="354" r:id="rId36"/>
    <p:sldId id="399" r:id="rId37"/>
    <p:sldId id="400" r:id="rId38"/>
    <p:sldId id="40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33CC"/>
    <a:srgbClr val="DDFDFF"/>
    <a:srgbClr val="B23C00"/>
    <a:srgbClr val="008000"/>
    <a:srgbClr val="4E8F00"/>
    <a:srgbClr val="D5FC79"/>
    <a:srgbClr val="99FF66"/>
    <a:srgbClr val="41311E"/>
    <a:srgbClr val="955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5" autoAdjust="0"/>
    <p:restoredTop sz="98450" autoAdjust="0"/>
  </p:normalViewPr>
  <p:slideViewPr>
    <p:cSldViewPr>
      <p:cViewPr varScale="1">
        <p:scale>
          <a:sx n="185" d="100"/>
          <a:sy n="185" d="100"/>
        </p:scale>
        <p:origin x="17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April 29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90.png"/><Relationship Id="rId5" Type="http://schemas.openxmlformats.org/officeDocument/2006/relationships/image" Target="../media/image500.png"/><Relationship Id="rId10" Type="http://schemas.openxmlformats.org/officeDocument/2006/relationships/image" Target="../media/image89.png"/><Relationship Id="rId4" Type="http://schemas.openxmlformats.org/officeDocument/2006/relationships/image" Target="../media/image480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drienj.github.io/posts/Deep-Learning-Book-Series-2.8-Singular-Value-Decomposi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3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April 29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722D-E54D-E540-AE45-DA7366F0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Home Prices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9E35C-2D76-6545-9FA2-C389430F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BE18B6-E034-9246-BA24-8108AF9623E0}"/>
                  </a:ext>
                </a:extLst>
              </p:cNvPr>
              <p:cNvSpPr txBox="1"/>
              <p:nvPr/>
            </p:nvSpPr>
            <p:spPr>
              <a:xfrm>
                <a:off x="731562" y="1325903"/>
                <a:ext cx="425360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 + 25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  + 16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   397,000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+ 87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55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=1,281,100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16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+ 55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+ 36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   817,700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BE18B6-E034-9246-BA24-8108AF96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62" y="1325903"/>
                <a:ext cx="4253600" cy="1015663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0A147B1-C4DD-4C42-A9AB-2001DE5E63DD}"/>
              </a:ext>
            </a:extLst>
          </p:cNvPr>
          <p:cNvGrpSpPr/>
          <p:nvPr/>
        </p:nvGrpSpPr>
        <p:grpSpPr>
          <a:xfrm>
            <a:off x="5015731" y="1364374"/>
            <a:ext cx="3213829" cy="938719"/>
            <a:chOff x="5394951" y="1547252"/>
            <a:chExt cx="3213829" cy="938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46757F-A406-E64D-B6C2-80D5E6747E39}"/>
                    </a:ext>
                  </a:extLst>
                </p:cNvPr>
                <p:cNvSpPr txBox="1"/>
                <p:nvPr/>
              </p:nvSpPr>
              <p:spPr>
                <a:xfrm>
                  <a:off x="5394951" y="1547252"/>
                  <a:ext cx="3213829" cy="938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87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397,000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1,281,100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817,700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46757F-A406-E64D-B6C2-80D5E6747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951" y="1547252"/>
                  <a:ext cx="3213829" cy="938719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68CE30-6BA0-C441-A13B-2240728191A8}"/>
                </a:ext>
              </a:extLst>
            </p:cNvPr>
            <p:cNvCxnSpPr/>
            <p:nvPr/>
          </p:nvCxnSpPr>
          <p:spPr bwMode="auto">
            <a:xfrm>
              <a:off x="7172671" y="1641768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C4CDE-CB6A-0040-A514-41D8DAF12167}"/>
                  </a:ext>
                </a:extLst>
              </p:cNvPr>
              <p:cNvSpPr txBox="1"/>
              <p:nvPr/>
            </p:nvSpPr>
            <p:spPr>
              <a:xfrm>
                <a:off x="3327939" y="2396957"/>
                <a:ext cx="2715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from row 3: </a:t>
                </a:r>
              </a:p>
              <a:p>
                <a:r>
                  <a:rPr lang="en-US" sz="1800" dirty="0"/>
                  <a:t>row 3 = row 3 – 2*row 1: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C4CDE-CB6A-0040-A514-41D8DAF1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39" y="2396957"/>
                <a:ext cx="2715743" cy="646331"/>
              </a:xfrm>
              <a:prstGeom prst="rect">
                <a:avLst/>
              </a:prstGeom>
              <a:blipFill>
                <a:blip r:embed="rId4"/>
                <a:stretch>
                  <a:fillRect l="-1395" t="-3846" r="-93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C464C2-E2F0-574B-B7B6-0F7418617B85}"/>
                  </a:ext>
                </a:extLst>
              </p:cNvPr>
              <p:cNvSpPr txBox="1"/>
              <p:nvPr/>
            </p:nvSpPr>
            <p:spPr>
              <a:xfrm>
                <a:off x="2965084" y="3038915"/>
                <a:ext cx="321382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87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397,000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1,281,100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23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0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C464C2-E2F0-574B-B7B6-0F7418617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84" y="3038915"/>
                <a:ext cx="3213829" cy="938719"/>
              </a:xfrm>
              <a:prstGeom prst="rect">
                <a:avLst/>
              </a:prstGeom>
              <a:blipFill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5BF48-BB97-3C4E-95C3-40A7D9A39DEB}"/>
              </a:ext>
            </a:extLst>
          </p:cNvPr>
          <p:cNvCxnSpPr/>
          <p:nvPr/>
        </p:nvCxnSpPr>
        <p:spPr bwMode="auto">
          <a:xfrm>
            <a:off x="4742804" y="3154683"/>
            <a:ext cx="0" cy="779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9A938-BEB1-5E4F-A537-1C8D3B1E403C}"/>
              </a:ext>
            </a:extLst>
          </p:cNvPr>
          <p:cNvGrpSpPr/>
          <p:nvPr/>
        </p:nvGrpSpPr>
        <p:grpSpPr>
          <a:xfrm>
            <a:off x="2965084" y="4768113"/>
            <a:ext cx="3441455" cy="946862"/>
            <a:chOff x="2965084" y="4402357"/>
            <a:chExt cx="3441455" cy="946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9C70CC-276C-B746-9564-E61074BA138E}"/>
                    </a:ext>
                  </a:extLst>
                </p:cNvPr>
                <p:cNvSpPr txBox="1"/>
                <p:nvPr/>
              </p:nvSpPr>
              <p:spPr>
                <a:xfrm>
                  <a:off x="2965084" y="4402357"/>
                  <a:ext cx="3441455" cy="946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397,000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700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E9C70CC-276C-B746-9564-E61074BA1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084" y="4402357"/>
                  <a:ext cx="3441455" cy="946862"/>
                </a:xfrm>
                <a:prstGeom prst="rect">
                  <a:avLst/>
                </a:prstGeom>
                <a:blipFill>
                  <a:blip r:embed="rId6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3FC803-AFF4-A041-97DC-FC4B725EE7F3}"/>
                </a:ext>
              </a:extLst>
            </p:cNvPr>
            <p:cNvCxnSpPr/>
            <p:nvPr/>
          </p:nvCxnSpPr>
          <p:spPr bwMode="auto">
            <a:xfrm>
              <a:off x="4937756" y="4477821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C475D1-7D65-724E-B97C-BCDCCB4EDB38}"/>
                  </a:ext>
                </a:extLst>
              </p:cNvPr>
              <p:cNvSpPr txBox="1"/>
              <p:nvPr/>
            </p:nvSpPr>
            <p:spPr>
              <a:xfrm>
                <a:off x="3059404" y="4089029"/>
                <a:ext cx="3025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from row 2: </a:t>
                </a:r>
              </a:p>
              <a:p>
                <a:r>
                  <a:rPr lang="en-US" sz="1800" dirty="0"/>
                  <a:t>row 2 = 25*row 1 – 8*row 2: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C475D1-7D65-724E-B97C-BCDCCB4ED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404" y="4089029"/>
                <a:ext cx="3025187" cy="646331"/>
              </a:xfrm>
              <a:prstGeom prst="rect">
                <a:avLst/>
              </a:prstGeom>
              <a:blipFill>
                <a:blip r:embed="rId7"/>
                <a:stretch>
                  <a:fillRect l="-1674" t="-3846" r="-41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8A9A0C3-9F86-BC40-BB06-EF2095E2F72F}"/>
              </a:ext>
            </a:extLst>
          </p:cNvPr>
          <p:cNvSpPr txBox="1"/>
          <p:nvPr/>
        </p:nvSpPr>
        <p:spPr>
          <a:xfrm>
            <a:off x="6381095" y="2464321"/>
            <a:ext cx="23583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HomePricesSolve.ipynb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A580-8E8F-7144-A475-A9902C8D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Home Prices System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B6CD-D8D3-2749-B41D-AB1A56E9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737E0F-E075-6343-8CB8-6749BDCF2244}"/>
              </a:ext>
            </a:extLst>
          </p:cNvPr>
          <p:cNvGrpSpPr/>
          <p:nvPr/>
        </p:nvGrpSpPr>
        <p:grpSpPr>
          <a:xfrm>
            <a:off x="2965084" y="1234464"/>
            <a:ext cx="3425425" cy="946862"/>
            <a:chOff x="2965084" y="4402357"/>
            <a:chExt cx="3425425" cy="946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C1DAB1-16FF-2C4C-B195-F3A543874440}"/>
                    </a:ext>
                  </a:extLst>
                </p:cNvPr>
                <p:cNvSpPr txBox="1"/>
                <p:nvPr/>
              </p:nvSpPr>
              <p:spPr>
                <a:xfrm>
                  <a:off x="2965084" y="4402357"/>
                  <a:ext cx="3425425" cy="946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4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397,000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800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700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C1DAB1-16FF-2C4C-B195-F3A543874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084" y="4402357"/>
                  <a:ext cx="3425425" cy="946862"/>
                </a:xfrm>
                <a:prstGeom prst="rect">
                  <a:avLst/>
                </a:prstGeom>
                <a:blipFill>
                  <a:blip r:embed="rId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D85B3E-9CF6-D540-A09C-55A0C7E800DD}"/>
                </a:ext>
              </a:extLst>
            </p:cNvPr>
            <p:cNvCxnSpPr/>
            <p:nvPr/>
          </p:nvCxnSpPr>
          <p:spPr bwMode="auto">
            <a:xfrm>
              <a:off x="4937756" y="4477821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B736E-8650-B047-9C41-700A1BA27EFE}"/>
              </a:ext>
            </a:extLst>
          </p:cNvPr>
          <p:cNvGrpSpPr/>
          <p:nvPr/>
        </p:nvGrpSpPr>
        <p:grpSpPr>
          <a:xfrm>
            <a:off x="2965084" y="3030772"/>
            <a:ext cx="3425425" cy="946862"/>
            <a:chOff x="2965084" y="4402357"/>
            <a:chExt cx="3425425" cy="946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90EB21-D73F-074A-85D6-C652B2E94BAA}"/>
                    </a:ext>
                  </a:extLst>
                </p:cNvPr>
                <p:cNvSpPr txBox="1"/>
                <p:nvPr/>
              </p:nvSpPr>
              <p:spPr>
                <a:xfrm>
                  <a:off x="2965084" y="4402357"/>
                  <a:ext cx="3425425" cy="946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−71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−40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84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397,000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800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63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700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90EB21-D73F-074A-85D6-C652B2E94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084" y="4402357"/>
                  <a:ext cx="3425425" cy="946862"/>
                </a:xfrm>
                <a:prstGeom prst="rect">
                  <a:avLst/>
                </a:prstGeom>
                <a:blipFill>
                  <a:blip r:embed="rId3"/>
                  <a:stretch>
                    <a:fillRect t="-1316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DCEB11-0FB3-CF46-948A-E5EAB2D645C1}"/>
                </a:ext>
              </a:extLst>
            </p:cNvPr>
            <p:cNvCxnSpPr/>
            <p:nvPr/>
          </p:nvCxnSpPr>
          <p:spPr bwMode="auto">
            <a:xfrm>
              <a:off x="4937756" y="4477821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D33752-2B11-4245-ADE2-FD4FED93E4A5}"/>
                  </a:ext>
                </a:extLst>
              </p:cNvPr>
              <p:cNvSpPr txBox="1"/>
              <p:nvPr/>
            </p:nvSpPr>
            <p:spPr>
              <a:xfrm>
                <a:off x="3161996" y="2256790"/>
                <a:ext cx="303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from row 3: </a:t>
                </a:r>
              </a:p>
              <a:p>
                <a:r>
                  <a:rPr lang="en-US" sz="1800" dirty="0"/>
                  <a:t>row 3 = 5*row 2 + 71*row 3: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D33752-2B11-4245-ADE2-FD4FED93E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996" y="2256790"/>
                <a:ext cx="3031599" cy="646331"/>
              </a:xfrm>
              <a:prstGeom prst="rect">
                <a:avLst/>
              </a:prstGeom>
              <a:blipFill>
                <a:blip r:embed="rId4"/>
                <a:stretch>
                  <a:fillRect l="-1667" t="-3846" r="-41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858C03-3A94-5940-88F5-E2E4F7E37B15}"/>
                  </a:ext>
                </a:extLst>
              </p:cNvPr>
              <p:cNvSpPr txBox="1"/>
              <p:nvPr/>
            </p:nvSpPr>
            <p:spPr>
              <a:xfrm>
                <a:off x="1097318" y="4946375"/>
                <a:ext cx="48456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63,700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/84 = 758.33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(323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800 - 40*β</a:t>
                </a:r>
                <a:r>
                  <a:rPr lang="el-G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)/71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4,133.33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(397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000 - 25*β</a:t>
                </a:r>
                <a:r>
                  <a:rPr lang="el-G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- 16*β</a:t>
                </a:r>
                <a:r>
                  <a:rPr lang="el-G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35,191.67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858C03-3A94-5940-88F5-E2E4F7E3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18" y="4946375"/>
                <a:ext cx="4845622" cy="1015663"/>
              </a:xfrm>
              <a:prstGeom prst="rect">
                <a:avLst/>
              </a:prstGeom>
              <a:blipFill>
                <a:blip r:embed="rId5"/>
                <a:stretch>
                  <a:fillRect l="-522" t="-3704" r="-261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80149EC-A964-DA47-AA8F-B40D4CC8F0E9}"/>
              </a:ext>
            </a:extLst>
          </p:cNvPr>
          <p:cNvSpPr txBox="1"/>
          <p:nvPr/>
        </p:nvSpPr>
        <p:spPr>
          <a:xfrm>
            <a:off x="2834659" y="4154254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matrix is now in echelon form.</a:t>
            </a:r>
          </a:p>
          <a:p>
            <a:r>
              <a:rPr lang="en-US" sz="1800" dirty="0"/>
              <a:t>Solve by back substitution: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88681A-5E22-6141-B6EC-CDA4AECD2C1D}"/>
                  </a:ext>
                </a:extLst>
              </p:cNvPr>
              <p:cNvSpPr txBox="1"/>
              <p:nvPr/>
            </p:nvSpPr>
            <p:spPr>
              <a:xfrm>
                <a:off x="6535553" y="4973629"/>
                <a:ext cx="1962076" cy="1015663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=35,191.67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4,133.33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   758.33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88681A-5E22-6141-B6EC-CDA4AECD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553" y="4973629"/>
                <a:ext cx="1962076" cy="1015663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8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CFDC-4B87-1344-9DF4-F497A782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Home Prices System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32EC-8EC7-AF4B-B38D-8D92394B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/>
              <a:t>Solving a system of linear equations by hand </a:t>
            </a:r>
            <a:br>
              <a:rPr lang="en-US" dirty="0"/>
            </a:br>
            <a:r>
              <a:rPr lang="en-US" dirty="0"/>
              <a:t>is a </a:t>
            </a:r>
            <a:r>
              <a:rPr lang="en-US" u="sng" dirty="0"/>
              <a:t>real pain</a:t>
            </a:r>
            <a:r>
              <a:rPr lang="en-US" dirty="0"/>
              <a:t>!</a:t>
            </a:r>
          </a:p>
          <a:p>
            <a:pPr lvl="4"/>
            <a:endParaRPr lang="en-US" dirty="0"/>
          </a:p>
          <a:p>
            <a:r>
              <a:rPr lang="en-US" dirty="0"/>
              <a:t>Fortunately, Python has a </a:t>
            </a:r>
            <a:r>
              <a:rPr lang="en-US" dirty="0" err="1"/>
              <a:t>numpy</a:t>
            </a:r>
            <a:r>
              <a:rPr lang="en-US" dirty="0"/>
              <a:t> function:</a:t>
            </a:r>
            <a:br>
              <a:rPr lang="en-US" dirty="0"/>
            </a:b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4D567-51C6-F843-B6F7-A5D3A4A7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927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CFDC-4B87-1344-9DF4-F497A782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Using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4D567-51C6-F843-B6F7-A5D3A4A7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456753-38F9-EA45-913C-4A42A4EA1763}"/>
              </a:ext>
            </a:extLst>
          </p:cNvPr>
          <p:cNvGrpSpPr/>
          <p:nvPr/>
        </p:nvGrpSpPr>
        <p:grpSpPr>
          <a:xfrm>
            <a:off x="274367" y="1325903"/>
            <a:ext cx="3213829" cy="938719"/>
            <a:chOff x="5394951" y="1547252"/>
            <a:chExt cx="3213829" cy="938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29A132-08E2-6143-A9A6-AC0A5F0B4054}"/>
                    </a:ext>
                  </a:extLst>
                </p:cNvPr>
                <p:cNvSpPr txBox="1"/>
                <p:nvPr/>
              </p:nvSpPr>
              <p:spPr>
                <a:xfrm>
                  <a:off x="5394951" y="1547252"/>
                  <a:ext cx="3213829" cy="938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87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397,000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1,281,100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817,700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E29A132-08E2-6143-A9A6-AC0A5F0B4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951" y="1547252"/>
                  <a:ext cx="3213829" cy="938719"/>
                </a:xfrm>
                <a:prstGeom prst="rect">
                  <a:avLst/>
                </a:prstGeom>
                <a:blipFill>
                  <a:blip r:embed="rId2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04B186-D180-AB43-BC49-C3D3810630EE}"/>
                </a:ext>
              </a:extLst>
            </p:cNvPr>
            <p:cNvCxnSpPr/>
            <p:nvPr/>
          </p:nvCxnSpPr>
          <p:spPr bwMode="auto">
            <a:xfrm>
              <a:off x="7172671" y="1641768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E354A9-04A7-B44B-9D24-02DBB2E84794}"/>
              </a:ext>
            </a:extLst>
          </p:cNvPr>
          <p:cNvSpPr txBox="1"/>
          <p:nvPr/>
        </p:nvSpPr>
        <p:spPr>
          <a:xfrm>
            <a:off x="548684" y="2606049"/>
            <a:ext cx="5492209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numpy as np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([[ 8, 25, 16],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[25, 87, 55],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[16, 55, 36]])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([397_000, 1_281_100, 817_700])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 =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β0 = 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solution[0]:9,.2f}')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β1 = 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solution[1]:9,.2f}')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</a:t>
            </a:r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β2 = {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solution[2]:9,.2f}')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6EF3D1A-1186-BE4E-BF5A-9EDA926B6646}"/>
              </a:ext>
            </a:extLst>
          </p:cNvPr>
          <p:cNvSpPr/>
          <p:nvPr/>
        </p:nvSpPr>
        <p:spPr bwMode="auto">
          <a:xfrm>
            <a:off x="6217902" y="4129094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2DF235-95BD-714B-B895-AABA7CCC0C30}"/>
                  </a:ext>
                </a:extLst>
              </p:cNvPr>
              <p:cNvSpPr txBox="1"/>
              <p:nvPr/>
            </p:nvSpPr>
            <p:spPr>
              <a:xfrm>
                <a:off x="3932572" y="1287430"/>
                <a:ext cx="48456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63,700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/84 = 758.33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(323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800 - 40*β</a:t>
                </a:r>
                <a:r>
                  <a:rPr lang="el-G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)/71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4,133.33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(397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000 - 25*β</a:t>
                </a:r>
                <a:r>
                  <a:rPr lang="el-G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- 16*β</a:t>
                </a:r>
                <a:r>
                  <a:rPr lang="el-GR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35,191.67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2DF235-95BD-714B-B895-AABA7CCC0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72" y="1287430"/>
                <a:ext cx="4845622" cy="1015663"/>
              </a:xfrm>
              <a:prstGeom prst="rect">
                <a:avLst/>
              </a:prstGeom>
              <a:blipFill>
                <a:blip r:embed="rId3"/>
                <a:stretch>
                  <a:fillRect l="-524" t="-2469" r="-262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312E12-8BE3-414E-A477-7FE4372A32B8}"/>
              </a:ext>
            </a:extLst>
          </p:cNvPr>
          <p:cNvSpPr txBox="1"/>
          <p:nvPr/>
        </p:nvSpPr>
        <p:spPr>
          <a:xfrm>
            <a:off x="6650620" y="3837154"/>
            <a:ext cx="2036135" cy="830997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β0 = 35,191.67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β1 = 4,133.33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b="1" dirty="0">
                <a:latin typeface="Courier New" panose="02070309020205020404" pitchFamily="49" charset="0"/>
                <a:cs typeface="Courier New" panose="02070309020205020404" pitchFamily="49" charset="0"/>
              </a:rPr>
              <a:t>β2 = 758.33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E7F15-B529-4E42-906C-09372BAC17A6}"/>
              </a:ext>
            </a:extLst>
          </p:cNvPr>
          <p:cNvSpPr txBox="1"/>
          <p:nvPr/>
        </p:nvSpPr>
        <p:spPr>
          <a:xfrm>
            <a:off x="3851675" y="2436772"/>
            <a:ext cx="23583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HomePricesSolve.ipynb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0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BAAE-D1BD-4A4E-89DC-1EAFD13F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2AFF-6965-BF40-BE08-6183EBA1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Matrix multiplication is performed by a series of dot products between the rows of the first matrix and the columns of the second matrix.</a:t>
            </a:r>
          </a:p>
          <a:p>
            <a:pPr lvl="4"/>
            <a:endParaRPr lang="en-US" dirty="0"/>
          </a:p>
          <a:p>
            <a:r>
              <a:rPr lang="en-US" dirty="0"/>
              <a:t>Therefore, the following are two ways to represent the same system of linear equations.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is the </a:t>
            </a:r>
            <a:r>
              <a:rPr lang="en-US" dirty="0">
                <a:solidFill>
                  <a:srgbClr val="B23C00"/>
                </a:solidFill>
              </a:rPr>
              <a:t>coefficient matrix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are column matrices (vectors).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FE907-11E9-9549-AAEA-041A63B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079152-EADA-DB42-96CA-B6CA4BA7A502}"/>
                  </a:ext>
                </a:extLst>
              </p:cNvPr>
              <p:cNvSpPr txBox="1"/>
              <p:nvPr/>
            </p:nvSpPr>
            <p:spPr>
              <a:xfrm>
                <a:off x="1828830" y="3794756"/>
                <a:ext cx="243912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2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9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079152-EADA-DB42-96CA-B6CA4BA7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30" y="3794756"/>
                <a:ext cx="2439129" cy="1015663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9E1E46-17CE-654E-85BA-D60567AE9683}"/>
                  </a:ext>
                </a:extLst>
              </p:cNvPr>
              <p:cNvSpPr txBox="1"/>
              <p:nvPr/>
            </p:nvSpPr>
            <p:spPr>
              <a:xfrm>
                <a:off x="4846317" y="3850509"/>
                <a:ext cx="3142014" cy="90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9E1E46-17CE-654E-85BA-D60567AE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7" y="3850509"/>
                <a:ext cx="3142014" cy="904158"/>
              </a:xfrm>
              <a:prstGeom prst="rect">
                <a:avLst/>
              </a:prstGeom>
              <a:blipFill>
                <a:blip r:embed="rId3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E70195C-EC8C-4B4A-9485-D48ACA589356}"/>
              </a:ext>
            </a:extLst>
          </p:cNvPr>
          <p:cNvSpPr txBox="1"/>
          <p:nvPr/>
        </p:nvSpPr>
        <p:spPr>
          <a:xfrm>
            <a:off x="5577829" y="470914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63623-71ED-3441-9DCF-E74136E3D741}"/>
              </a:ext>
            </a:extLst>
          </p:cNvPr>
          <p:cNvSpPr txBox="1"/>
          <p:nvPr/>
        </p:nvSpPr>
        <p:spPr>
          <a:xfrm>
            <a:off x="6646608" y="47091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912B6-A5D2-2B48-BF5F-2EB274F54E32}"/>
              </a:ext>
            </a:extLst>
          </p:cNvPr>
          <p:cNvSpPr txBox="1"/>
          <p:nvPr/>
        </p:nvSpPr>
        <p:spPr>
          <a:xfrm>
            <a:off x="6989972" y="470914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365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525D-3C55-6D4F-8A5E-8D1D23B9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B26EC-1D93-7145-8F16-6A4918E9E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773673"/>
              </a:xfrm>
            </p:spPr>
            <p:txBody>
              <a:bodyPr/>
              <a:lstStyle/>
              <a:p>
                <a:r>
                  <a:rPr lang="en-US" dirty="0"/>
                  <a:t>Recall that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-by-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</a:t>
                </a:r>
                <a:r>
                  <a:rPr lang="en-US" u="sng" dirty="0"/>
                  <a:t>identity matrix</a:t>
                </a:r>
                <a:r>
                  <a:rPr lang="en-US" dirty="0"/>
                  <a:t> contains ones along the diagonal and zeros elsewhere.</a:t>
                </a:r>
              </a:p>
              <a:p>
                <a:pPr lvl="1"/>
                <a:r>
                  <a:rPr lang="en-US" dirty="0"/>
                  <a:t>Example: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product of a square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and its inverse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/>
                  <a:t> (if the inverse exists) is an identity matrix.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2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0.2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−0.6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0.2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B26EC-1D93-7145-8F16-6A4918E9E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773673"/>
              </a:xfrm>
              <a:blipFill>
                <a:blip r:embed="rId2"/>
                <a:stretch>
                  <a:fillRect l="-617" t="-2740" r="-2623" b="-39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ECD12-4056-DC42-8021-6B66CCE7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E09F8-C7B4-5B45-9C19-DF93C5CB295F}"/>
                  </a:ext>
                </a:extLst>
              </p:cNvPr>
              <p:cNvSpPr txBox="1"/>
              <p:nvPr/>
            </p:nvSpPr>
            <p:spPr>
              <a:xfrm>
                <a:off x="3602952" y="2240293"/>
                <a:ext cx="1938095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2E09F8-C7B4-5B45-9C19-DF93C5CB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52" y="2240293"/>
                <a:ext cx="1938095" cy="906210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D238C-EF7F-F14D-A6FA-56F757301C54}"/>
                  </a:ext>
                </a:extLst>
              </p:cNvPr>
              <p:cNvSpPr txBox="1"/>
              <p:nvPr/>
            </p:nvSpPr>
            <p:spPr>
              <a:xfrm>
                <a:off x="1371635" y="5257780"/>
                <a:ext cx="7155870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0.2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 0.2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D238C-EF7F-F14D-A6FA-56F75730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5257780"/>
                <a:ext cx="7155870" cy="906210"/>
              </a:xfrm>
              <a:prstGeom prst="rect">
                <a:avLst/>
              </a:prstGeom>
              <a:blipFill>
                <a:blip r:embed="rId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9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C44C-E652-4B40-A250-AF85A140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a Matrix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718C5-1EFC-0442-B7DC-CF3701706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962380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is a 3-by-3 matrix, then the columns of its inverse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/>
                  <a:t> are the solutions to the following three systems of linear equations, as represented by matrix multiplication: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Similarly for any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-by-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matrix that has an inverse.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718C5-1EFC-0442-B7DC-CF3701706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962380"/>
              </a:xfrm>
              <a:blipFill>
                <a:blip r:embed="rId2"/>
                <a:stretch>
                  <a:fillRect l="-617" t="-1597" b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91BB8-99FC-D848-9D96-1868D09E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A377F8-3699-8D48-BFBF-E62D30DBC819}"/>
                  </a:ext>
                </a:extLst>
              </p:cNvPr>
              <p:cNvSpPr txBox="1"/>
              <p:nvPr/>
            </p:nvSpPr>
            <p:spPr>
              <a:xfrm>
                <a:off x="1554513" y="3117274"/>
                <a:ext cx="1358257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A377F8-3699-8D48-BFBF-E62D30DBC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513" y="3117274"/>
                <a:ext cx="1358257" cy="906210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3B9638-731D-5D48-83AC-337C49990BCD}"/>
                  </a:ext>
                </a:extLst>
              </p:cNvPr>
              <p:cNvSpPr txBox="1"/>
              <p:nvPr/>
            </p:nvSpPr>
            <p:spPr>
              <a:xfrm>
                <a:off x="3199232" y="3117274"/>
                <a:ext cx="1364220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3B9638-731D-5D48-83AC-337C4999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232" y="3117274"/>
                <a:ext cx="1364220" cy="906210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1D6FAA-BC41-8C4F-9025-22B976E16407}"/>
                  </a:ext>
                </a:extLst>
              </p:cNvPr>
              <p:cNvSpPr txBox="1"/>
              <p:nvPr/>
            </p:nvSpPr>
            <p:spPr>
              <a:xfrm>
                <a:off x="4849915" y="3117274"/>
                <a:ext cx="1358257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B23C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1D6FAA-BC41-8C4F-9025-22B976E16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915" y="3117274"/>
                <a:ext cx="1358257" cy="906210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B0B616B-B4FE-D146-85B5-42B5293E2BFE}"/>
              </a:ext>
            </a:extLst>
          </p:cNvPr>
          <p:cNvSpPr txBox="1"/>
          <p:nvPr/>
        </p:nvSpPr>
        <p:spPr>
          <a:xfrm>
            <a:off x="6538343" y="3154880"/>
            <a:ext cx="20569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</a:t>
            </a:r>
            <a:r>
              <a:rPr lang="en-US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>
                <a:solidFill>
                  <a:srgbClr val="0033CC"/>
                </a:solidFill>
              </a:rPr>
              <a:t>th</a:t>
            </a:r>
            <a:r>
              <a:rPr lang="en-US" dirty="0">
                <a:solidFill>
                  <a:srgbClr val="0033CC"/>
                </a:solidFill>
              </a:rPr>
              <a:t> column of an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identity matrix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is the </a:t>
            </a:r>
            <a:r>
              <a:rPr lang="en-US" dirty="0">
                <a:solidFill>
                  <a:srgbClr val="B23C00"/>
                </a:solidFill>
              </a:rPr>
              <a:t>unit vector </a:t>
            </a:r>
            <a:r>
              <a:rPr lang="en-US" b="1" dirty="0" err="1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06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20FA-A4E9-6147-A05D-2EE60726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Calculate a Matrix Inverse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22DC9-ABBA-2544-8734-1006F05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167897-FBE6-B042-9968-AFDD5363A2CD}"/>
                  </a:ext>
                </a:extLst>
              </p:cNvPr>
              <p:cNvSpPr/>
              <p:nvPr/>
            </p:nvSpPr>
            <p:spPr>
              <a:xfrm>
                <a:off x="548684" y="1417342"/>
                <a:ext cx="1865446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167897-FBE6-B042-9968-AFDD5363A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4" y="1417342"/>
                <a:ext cx="1865446" cy="741934"/>
              </a:xfrm>
              <a:prstGeom prst="rect">
                <a:avLst/>
              </a:prstGeom>
              <a:blipFill>
                <a:blip r:embed="rId2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2B2B563-2A72-4947-A323-515297CDD600}"/>
              </a:ext>
            </a:extLst>
          </p:cNvPr>
          <p:cNvSpPr txBox="1"/>
          <p:nvPr/>
        </p:nvSpPr>
        <p:spPr>
          <a:xfrm>
            <a:off x="2468903" y="1325903"/>
            <a:ext cx="3393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numpy as np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([[1, -1, -1],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[3, -3, 2],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[2, -1, 1]])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CF918-A417-8A43-81DE-69E56BEB7A70}"/>
              </a:ext>
            </a:extLst>
          </p:cNvPr>
          <p:cNvSpPr txBox="1"/>
          <p:nvPr/>
        </p:nvSpPr>
        <p:spPr>
          <a:xfrm>
            <a:off x="576287" y="2844225"/>
            <a:ext cx="43813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x1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[1, 0, 0])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4613B-93D2-ED46-BC0F-AEC95718EDB6}"/>
              </a:ext>
            </a:extLst>
          </p:cNvPr>
          <p:cNvSpPr txBox="1"/>
          <p:nvPr/>
        </p:nvSpPr>
        <p:spPr>
          <a:xfrm>
            <a:off x="5453158" y="2967335"/>
            <a:ext cx="3270447" cy="338554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array([ 0.2, -0.2, -0.6])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06B7722-9733-3841-96FE-B9208CEE0E15}"/>
              </a:ext>
            </a:extLst>
          </p:cNvPr>
          <p:cNvSpPr/>
          <p:nvPr/>
        </p:nvSpPr>
        <p:spPr bwMode="auto">
          <a:xfrm>
            <a:off x="5065834" y="3013054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56A5C-E9F1-6B4D-AC08-13582842EA1B}"/>
              </a:ext>
            </a:extLst>
          </p:cNvPr>
          <p:cNvSpPr txBox="1"/>
          <p:nvPr/>
        </p:nvSpPr>
        <p:spPr>
          <a:xfrm>
            <a:off x="576287" y="3592370"/>
            <a:ext cx="43813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x2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[0, 1, 0])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830CB-1DE2-EB48-9ADF-96B5E0F98295}"/>
              </a:ext>
            </a:extLst>
          </p:cNvPr>
          <p:cNvSpPr txBox="1"/>
          <p:nvPr/>
        </p:nvSpPr>
        <p:spPr>
          <a:xfrm>
            <a:off x="5453158" y="3715480"/>
            <a:ext cx="3147015" cy="338554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array([-0.4, -0.6, 0.2])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C23AD-E3E0-A744-BFD8-F849C325E681}"/>
              </a:ext>
            </a:extLst>
          </p:cNvPr>
          <p:cNvSpPr txBox="1"/>
          <p:nvPr/>
        </p:nvSpPr>
        <p:spPr>
          <a:xfrm>
            <a:off x="576287" y="4322703"/>
            <a:ext cx="43813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x3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[0, 0, 1])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8CB28-CD74-3F4A-8E0D-FF847E2DFB3A}"/>
              </a:ext>
            </a:extLst>
          </p:cNvPr>
          <p:cNvSpPr txBox="1"/>
          <p:nvPr/>
        </p:nvSpPr>
        <p:spPr>
          <a:xfrm>
            <a:off x="5453158" y="4445813"/>
            <a:ext cx="2900153" cy="338554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array([ 1., 1., -0.]))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40CD693-C406-224D-875F-1DED10ECF118}"/>
              </a:ext>
            </a:extLst>
          </p:cNvPr>
          <p:cNvSpPr/>
          <p:nvPr/>
        </p:nvSpPr>
        <p:spPr bwMode="auto">
          <a:xfrm>
            <a:off x="5065833" y="4485920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2AA5024-B57F-E54A-867A-F400664B3A30}"/>
              </a:ext>
            </a:extLst>
          </p:cNvPr>
          <p:cNvSpPr/>
          <p:nvPr/>
        </p:nvSpPr>
        <p:spPr bwMode="auto">
          <a:xfrm>
            <a:off x="5065834" y="3757631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E2A79-01B8-9640-A74C-3F58986F5B7E}"/>
              </a:ext>
            </a:extLst>
          </p:cNvPr>
          <p:cNvSpPr txBox="1"/>
          <p:nvPr/>
        </p:nvSpPr>
        <p:spPr>
          <a:xfrm>
            <a:off x="576287" y="5274891"/>
            <a:ext cx="437653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([x1, x2, x3]).T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D5E07-32D0-E944-A33E-E4C7273CB8EC}"/>
              </a:ext>
            </a:extLst>
          </p:cNvPr>
          <p:cNvSpPr txBox="1"/>
          <p:nvPr/>
        </p:nvSpPr>
        <p:spPr>
          <a:xfrm>
            <a:off x="5453158" y="5151781"/>
            <a:ext cx="3393878" cy="830997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array([[ 0.2, -0.4, 1. 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[-0.2, -0.6, 1. 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[-0.6, 0.2, -0. ]])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C01D830-F541-9A45-BC15-A9A492B49E66}"/>
              </a:ext>
            </a:extLst>
          </p:cNvPr>
          <p:cNvSpPr/>
          <p:nvPr/>
        </p:nvSpPr>
        <p:spPr bwMode="auto">
          <a:xfrm>
            <a:off x="5065833" y="5443720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CEFCFE-0154-AC40-81E7-6E5BBB9B19D6}"/>
                  </a:ext>
                </a:extLst>
              </p:cNvPr>
              <p:cNvSpPr/>
              <p:nvPr/>
            </p:nvSpPr>
            <p:spPr>
              <a:xfrm>
                <a:off x="6309341" y="1415391"/>
                <a:ext cx="2491964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0.2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0.2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CEFCFE-0154-AC40-81E7-6E5BBB9B1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41" y="1415391"/>
                <a:ext cx="2491964" cy="743537"/>
              </a:xfrm>
              <a:prstGeom prst="rect">
                <a:avLst/>
              </a:prstGeom>
              <a:blipFill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421D7DF-F37C-5A4F-A24E-9D2E546A50EF}"/>
              </a:ext>
            </a:extLst>
          </p:cNvPr>
          <p:cNvSpPr txBox="1"/>
          <p:nvPr/>
        </p:nvSpPr>
        <p:spPr>
          <a:xfrm>
            <a:off x="2225151" y="2238953"/>
            <a:ext cx="1963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MatrixInverse.ipynb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3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F8F6-E550-B445-8211-43914F69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Calculate a Matrix Inverse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C96C-B2AE-1F4E-BD4F-F8D16B67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1732"/>
            <a:ext cx="8229600" cy="1005829"/>
          </a:xfrm>
        </p:spPr>
        <p:txBody>
          <a:bodyPr/>
          <a:lstStyle/>
          <a:p>
            <a:r>
              <a:rPr lang="en-US" dirty="0"/>
              <a:t>As usual, it is much easier simply to call the appropriate Python function: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91F8C-3C12-594B-88EB-74336901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61291-9E8B-FE45-BB71-D1736E67D6BF}"/>
              </a:ext>
            </a:extLst>
          </p:cNvPr>
          <p:cNvSpPr txBox="1"/>
          <p:nvPr/>
        </p:nvSpPr>
        <p:spPr>
          <a:xfrm>
            <a:off x="416006" y="1440967"/>
            <a:ext cx="401103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([x1, x2, x3]).T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799B-34CC-EE46-A31D-DB7ED4269574}"/>
              </a:ext>
            </a:extLst>
          </p:cNvPr>
          <p:cNvSpPr txBox="1"/>
          <p:nvPr/>
        </p:nvSpPr>
        <p:spPr>
          <a:xfrm>
            <a:off x="5292877" y="1317857"/>
            <a:ext cx="3393878" cy="830997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array([[ 0.2, -0.4, 1. 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[-0.2, -0.6, 1. 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[-0.6, 0.2, -0. ]])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7EEF191-054B-B148-BBE7-F9B122376963}"/>
              </a:ext>
            </a:extLst>
          </p:cNvPr>
          <p:cNvSpPr/>
          <p:nvPr/>
        </p:nvSpPr>
        <p:spPr bwMode="auto">
          <a:xfrm>
            <a:off x="4722800" y="1609796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9671A-B230-174B-B26E-A94DD9B65522}"/>
              </a:ext>
            </a:extLst>
          </p:cNvPr>
          <p:cNvSpPr txBox="1"/>
          <p:nvPr/>
        </p:nvSpPr>
        <p:spPr>
          <a:xfrm>
            <a:off x="1017841" y="3469994"/>
            <a:ext cx="3393878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numpy as np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([[1, -1, -1],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[3, -3, 2],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[2, -1, 1]])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np.linalg.inv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A8F49-BD3A-CC49-9FCD-4CD1F5DA81DD}"/>
              </a:ext>
            </a:extLst>
          </p:cNvPr>
          <p:cNvSpPr txBox="1"/>
          <p:nvPr/>
        </p:nvSpPr>
        <p:spPr>
          <a:xfrm>
            <a:off x="5292877" y="4085546"/>
            <a:ext cx="3393878" cy="830997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array([[ 0.2, -0.4, 1. 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[-0.2, -0.6, 1. ],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[-0.6, 0.2, -0. ]])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F9371BA-3D31-EE4E-9D00-12B2FC5E45F3}"/>
              </a:ext>
            </a:extLst>
          </p:cNvPr>
          <p:cNvSpPr/>
          <p:nvPr/>
        </p:nvSpPr>
        <p:spPr bwMode="auto">
          <a:xfrm>
            <a:off x="4722800" y="4378524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2505A-5C9C-EE48-997A-0939B52FEC6F}"/>
              </a:ext>
            </a:extLst>
          </p:cNvPr>
          <p:cNvSpPr txBox="1"/>
          <p:nvPr/>
        </p:nvSpPr>
        <p:spPr>
          <a:xfrm>
            <a:off x="2194586" y="5376421"/>
            <a:ext cx="1963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MatrixInverse.ipynb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0548-AB27-3147-A635-52AA089B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Using the Inverse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91F31-AFE3-2F46-81F6-D576531B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84966"/>
          </a:xfrm>
        </p:spPr>
        <p:txBody>
          <a:bodyPr/>
          <a:lstStyle/>
          <a:p>
            <a:r>
              <a:rPr lang="en-US" dirty="0"/>
              <a:t>If the system of linear equations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after algebraic manipulation,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31DC2-3BEB-DC4F-BF20-E6FB833E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C5336A-337B-8546-B847-A56A684B4C9D}"/>
                  </a:ext>
                </a:extLst>
              </p:cNvPr>
              <p:cNvSpPr txBox="1"/>
              <p:nvPr/>
            </p:nvSpPr>
            <p:spPr>
              <a:xfrm>
                <a:off x="2177238" y="2979985"/>
                <a:ext cx="3142014" cy="90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C5336A-337B-8546-B847-A56A684B4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38" y="2979985"/>
                <a:ext cx="3142014" cy="904158"/>
              </a:xfrm>
              <a:prstGeom prst="rect">
                <a:avLst/>
              </a:prstGeom>
              <a:blipFill>
                <a:blip r:embed="rId2"/>
                <a:stretch>
                  <a:fillRect t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50B391-68F4-514E-A968-968F928BAEF9}"/>
              </a:ext>
            </a:extLst>
          </p:cNvPr>
          <p:cNvSpPr txBox="1"/>
          <p:nvPr/>
        </p:nvSpPr>
        <p:spPr>
          <a:xfrm>
            <a:off x="2908750" y="379475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C437F-10A6-504E-9E9D-C82FBC72A2DC}"/>
              </a:ext>
            </a:extLst>
          </p:cNvPr>
          <p:cNvSpPr txBox="1"/>
          <p:nvPr/>
        </p:nvSpPr>
        <p:spPr>
          <a:xfrm>
            <a:off x="3977529" y="37947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869DC-5714-2548-9C01-14A2802EC7AA}"/>
              </a:ext>
            </a:extLst>
          </p:cNvPr>
          <p:cNvSpPr txBox="1"/>
          <p:nvPr/>
        </p:nvSpPr>
        <p:spPr>
          <a:xfrm>
            <a:off x="4320893" y="379475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951F51-2BC3-ED48-A5DC-9B426DB92729}"/>
                  </a:ext>
                </a:extLst>
              </p:cNvPr>
              <p:cNvSpPr txBox="1"/>
              <p:nvPr/>
            </p:nvSpPr>
            <p:spPr>
              <a:xfrm>
                <a:off x="548684" y="4617707"/>
                <a:ext cx="5213671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0.2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−0.4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 0.2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951F51-2BC3-ED48-A5DC-9B426DB9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84" y="4617707"/>
                <a:ext cx="5213671" cy="906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7E083A0-7FF8-914D-83BE-14A1CEF3DBC0}"/>
              </a:ext>
            </a:extLst>
          </p:cNvPr>
          <p:cNvSpPr txBox="1"/>
          <p:nvPr/>
        </p:nvSpPr>
        <p:spPr>
          <a:xfrm>
            <a:off x="2651781" y="5540532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0DBBA-FF7B-2844-B666-00B4CBE404DA}"/>
              </a:ext>
            </a:extLst>
          </p:cNvPr>
          <p:cNvSpPr txBox="1"/>
          <p:nvPr/>
        </p:nvSpPr>
        <p:spPr>
          <a:xfrm>
            <a:off x="4218569" y="5532097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A975D-420B-4F4B-BE3F-DBEDD250E759}"/>
              </a:ext>
            </a:extLst>
          </p:cNvPr>
          <p:cNvSpPr txBox="1"/>
          <p:nvPr/>
        </p:nvSpPr>
        <p:spPr>
          <a:xfrm>
            <a:off x="4651041" y="5532097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x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6E193-608C-964C-A70E-6BD9FAE0B4DB}"/>
              </a:ext>
            </a:extLst>
          </p:cNvPr>
          <p:cNvSpPr txBox="1"/>
          <p:nvPr/>
        </p:nvSpPr>
        <p:spPr>
          <a:xfrm>
            <a:off x="5852146" y="4700880"/>
            <a:ext cx="26661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np.linalg.inv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(A)@b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93B58-3C9E-B24A-9A8A-EA717BAAE9C0}"/>
              </a:ext>
            </a:extLst>
          </p:cNvPr>
          <p:cNvSpPr txBox="1"/>
          <p:nvPr/>
        </p:nvSpPr>
        <p:spPr>
          <a:xfrm>
            <a:off x="5884223" y="5559299"/>
            <a:ext cx="2776722" cy="338554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array([ 3., -1., 2.])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3B9CFEE-22B5-744A-8C31-9B0FCDED53A0}"/>
              </a:ext>
            </a:extLst>
          </p:cNvPr>
          <p:cNvSpPr/>
          <p:nvPr/>
        </p:nvSpPr>
        <p:spPr bwMode="auto">
          <a:xfrm rot="5400000">
            <a:off x="7048044" y="5179942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2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C581-4074-894C-96A5-5B580F0B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B7173-B0FA-3C47-9A7A-EAED9A14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over solutions.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0052C-54D8-7845-8899-40400A52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903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ABE8-5B2E-2547-8A93-9C8070C9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Using the Inverse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7E06A-39AF-0941-9F62-BEF15268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However, solving systems of linear equations using the inverse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/>
              <a:t> of the coefficient matrix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is generally less efficient, especially for large systems: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9B0FF-2B37-7440-845B-D7F26835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3D6E7-9EFD-C74A-8517-4DF7F342C3D4}"/>
              </a:ext>
            </a:extLst>
          </p:cNvPr>
          <p:cNvSpPr txBox="1"/>
          <p:nvPr/>
        </p:nvSpPr>
        <p:spPr>
          <a:xfrm>
            <a:off x="2689914" y="3332197"/>
            <a:ext cx="37641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(A)@b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np.linalg.solve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DDC0B-4B53-994A-B982-5C2B27B043A8}"/>
              </a:ext>
            </a:extLst>
          </p:cNvPr>
          <p:cNvSpPr txBox="1"/>
          <p:nvPr/>
        </p:nvSpPr>
        <p:spPr>
          <a:xfrm>
            <a:off x="274342" y="4429465"/>
            <a:ext cx="8595316" cy="553998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31.9 µs ± 2.34 µs per loop (mean ± std. dev. of 7 runs, 10000 loops each)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30.1 µs ± 316 ns per loop (mean ± std. dev. of 7 runs, 10000 loops each)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1AA8A97-4CFD-894C-A3BB-8D78564062CC}"/>
              </a:ext>
            </a:extLst>
          </p:cNvPr>
          <p:cNvSpPr/>
          <p:nvPr/>
        </p:nvSpPr>
        <p:spPr bwMode="auto">
          <a:xfrm rot="5400000">
            <a:off x="4434841" y="4049661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9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03DC-7739-1845-BBC1-418EE4E8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DDFE-C69C-D340-A24B-836F197D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84966"/>
          </a:xfrm>
        </p:spPr>
        <p:txBody>
          <a:bodyPr/>
          <a:lstStyle/>
          <a:p>
            <a:r>
              <a:rPr lang="en-US" dirty="0"/>
              <a:t>Not every matrix has an inverse.</a:t>
            </a:r>
          </a:p>
          <a:p>
            <a:r>
              <a:rPr lang="en-US" dirty="0"/>
              <a:t>A matrix that is </a:t>
            </a:r>
            <a:r>
              <a:rPr lang="en-US" u="sng" dirty="0"/>
              <a:t>not invertible</a:t>
            </a:r>
            <a:r>
              <a:rPr lang="en-US" dirty="0"/>
              <a:t> is </a:t>
            </a:r>
            <a:r>
              <a:rPr lang="en-US" dirty="0">
                <a:solidFill>
                  <a:srgbClr val="B23C00"/>
                </a:solidFill>
              </a:rPr>
              <a:t>singular</a:t>
            </a:r>
            <a:r>
              <a:rPr lang="en-US" dirty="0"/>
              <a:t>.</a:t>
            </a:r>
          </a:p>
          <a:p>
            <a:r>
              <a:rPr lang="en-US" dirty="0"/>
              <a:t>A matrix that </a:t>
            </a:r>
            <a:r>
              <a:rPr lang="en-US" u="sng" dirty="0"/>
              <a:t>is invertible</a:t>
            </a:r>
            <a:r>
              <a:rPr lang="en-US" dirty="0"/>
              <a:t> is </a:t>
            </a:r>
            <a:r>
              <a:rPr lang="en-US" dirty="0">
                <a:solidFill>
                  <a:srgbClr val="B23C00"/>
                </a:solidFill>
              </a:rPr>
              <a:t>nonsingular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8977D-7347-DC48-889C-5060055F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7ACEE-F19E-9A4F-A9BA-0ED1C0C4A5A6}"/>
              </a:ext>
            </a:extLst>
          </p:cNvPr>
          <p:cNvSpPr txBox="1"/>
          <p:nvPr/>
        </p:nvSpPr>
        <p:spPr>
          <a:xfrm>
            <a:off x="3060207" y="2891653"/>
            <a:ext cx="302358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([[4, 2],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[8, 4]])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np.linalg.inv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EC344-A270-634F-AAAD-DECAE9CA224A}"/>
              </a:ext>
            </a:extLst>
          </p:cNvPr>
          <p:cNvSpPr txBox="1"/>
          <p:nvPr/>
        </p:nvSpPr>
        <p:spPr>
          <a:xfrm>
            <a:off x="365806" y="4689479"/>
            <a:ext cx="8239756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LinAlgError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             Traceback (most recent call last)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&lt;ipython-input-18-22f30d8ba91a&gt; in &lt;module&gt;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3               [8, 4]])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4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----&gt; 5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np.linalg.inv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6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Ainv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LinAlgError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Singular matrix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1A41FE7-EA6D-0449-827D-3382911CEF82}"/>
              </a:ext>
            </a:extLst>
          </p:cNvPr>
          <p:cNvSpPr/>
          <p:nvPr/>
        </p:nvSpPr>
        <p:spPr bwMode="auto">
          <a:xfrm rot="5400000">
            <a:off x="4434840" y="4350689"/>
            <a:ext cx="274317" cy="24711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6E1BD-0991-6B4A-AB12-BAFEA4C542D1}"/>
              </a:ext>
            </a:extLst>
          </p:cNvPr>
          <p:cNvSpPr txBox="1"/>
          <p:nvPr/>
        </p:nvSpPr>
        <p:spPr>
          <a:xfrm>
            <a:off x="4937756" y="4010355"/>
            <a:ext cx="19639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MatrixInverse.ipynb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08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3B2C-2FC8-CA41-8455-1EC6157C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0271-85F1-3C40-BAB9-32F1BC3F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 system of linear equations is </a:t>
            </a:r>
            <a:r>
              <a:rPr lang="en-US" dirty="0">
                <a:solidFill>
                  <a:srgbClr val="B23C00"/>
                </a:solidFill>
              </a:rPr>
              <a:t>singular</a:t>
            </a:r>
            <a:r>
              <a:rPr lang="en-US" dirty="0"/>
              <a:t> if it has no solutions or an infinite number of solutions.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22FB3-69D5-9E44-9F9A-B3C2FD5C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94EA4E-F452-3F44-8202-7114C2320254}"/>
              </a:ext>
            </a:extLst>
          </p:cNvPr>
          <p:cNvGrpSpPr/>
          <p:nvPr/>
        </p:nvGrpSpPr>
        <p:grpSpPr>
          <a:xfrm>
            <a:off x="5066416" y="2779459"/>
            <a:ext cx="2614510" cy="2083621"/>
            <a:chOff x="3200350" y="4075036"/>
            <a:chExt cx="2614510" cy="2083621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8A7C12B-0AA1-E545-A04A-4C4A89EFC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350" y="4075036"/>
              <a:ext cx="2614510" cy="1743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173AFE-E7E8-9C4F-9608-6D22CA3B808A}"/>
                </a:ext>
              </a:extLst>
            </p:cNvPr>
            <p:cNvSpPr txBox="1"/>
            <p:nvPr/>
          </p:nvSpPr>
          <p:spPr>
            <a:xfrm>
              <a:off x="3391228" y="5820103"/>
              <a:ext cx="23615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Infinitely many solutions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852ABE-214F-984E-BEC4-1DC8C0FE20C3}"/>
              </a:ext>
            </a:extLst>
          </p:cNvPr>
          <p:cNvGrpSpPr/>
          <p:nvPr/>
        </p:nvGrpSpPr>
        <p:grpSpPr>
          <a:xfrm>
            <a:off x="1463074" y="2782964"/>
            <a:ext cx="2694960" cy="2080116"/>
            <a:chOff x="5991795" y="4069073"/>
            <a:chExt cx="2694960" cy="20801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62F03D2-A3D1-5F41-A199-80ED1697C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795" y="4069073"/>
              <a:ext cx="2694960" cy="178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5AB964-024A-574B-860C-41A5DFCF68CD}"/>
                </a:ext>
              </a:extLst>
            </p:cNvPr>
            <p:cNvSpPr txBox="1"/>
            <p:nvPr/>
          </p:nvSpPr>
          <p:spPr>
            <a:xfrm>
              <a:off x="6683833" y="5810635"/>
              <a:ext cx="1311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30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7DE7-47C8-204D-A2B8-9E9CA188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29E3-E5B3-9949-9E7C-91989B59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7:20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2D98-CA4C-0946-8396-8231315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244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5F3E-52FC-7F4B-B4A9-A9D3FB4F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253-5FEE-4546-A61C-13CBDEF7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575"/>
          </a:xfrm>
        </p:spPr>
        <p:txBody>
          <a:bodyPr/>
          <a:lstStyle/>
          <a:p>
            <a:r>
              <a:rPr lang="en-US" dirty="0"/>
              <a:t>Recall our linear regression example </a:t>
            </a:r>
            <a:br>
              <a:rPr lang="en-US" dirty="0"/>
            </a:br>
            <a:r>
              <a:rPr lang="en-US" dirty="0"/>
              <a:t>with one independent variable:</a:t>
            </a:r>
          </a:p>
          <a:p>
            <a:r>
              <a:rPr lang="en-US" dirty="0"/>
              <a:t>\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The equation for the </a:t>
            </a:r>
            <a:r>
              <a:rPr lang="en-US" u="sng" dirty="0"/>
              <a:t>least-squares</a:t>
            </a:r>
            <a:r>
              <a:rPr lang="en-US" dirty="0"/>
              <a:t> regression line: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where:             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FC8E-94A5-3545-A009-D26D234A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864F08-DE20-0A46-B82E-B8A20C58D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68851"/>
              </p:ext>
            </p:extLst>
          </p:nvPr>
        </p:nvGraphicFramePr>
        <p:xfrm>
          <a:off x="304241" y="2240293"/>
          <a:ext cx="8535517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305">
                  <a:extLst>
                    <a:ext uri="{9D8B030D-6E8A-4147-A177-3AD203B41FA5}">
                      <a16:colId xmlns:a16="http://schemas.microsoft.com/office/drawing/2014/main" val="3270268924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1315871537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633188295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506400239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74693087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700685278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27125372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815171686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569630088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648689294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486594586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4113659523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370953084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324663840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653449207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402059537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014098639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444885666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651516285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853414914"/>
                    </a:ext>
                  </a:extLst>
                </a:gridCol>
              </a:tblGrid>
              <a:tr h="175257">
                <a:tc>
                  <a:txBody>
                    <a:bodyPr/>
                    <a:lstStyle/>
                    <a:p>
                      <a:pPr algn="r"/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47493"/>
                  </a:ext>
                </a:extLst>
              </a:tr>
              <a:tr h="175257">
                <a:tc>
                  <a:txBody>
                    <a:bodyPr/>
                    <a:lstStyle/>
                    <a:p>
                      <a:pPr algn="r"/>
                      <a:r>
                        <a:rPr lang="en-US" sz="1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93722"/>
                  </a:ext>
                </a:extLst>
              </a:tr>
              <a:tr h="175257">
                <a:tc>
                  <a:txBody>
                    <a:bodyPr/>
                    <a:lstStyle/>
                    <a:p>
                      <a:pPr algn="r"/>
                      <a:r>
                        <a:rPr lang="en-US" sz="1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840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69724-25C2-FF40-8695-7E1DDE7A6D35}"/>
                  </a:ext>
                </a:extLst>
              </p:cNvPr>
              <p:cNvSpPr txBox="1"/>
              <p:nvPr/>
            </p:nvSpPr>
            <p:spPr>
              <a:xfrm>
                <a:off x="3798325" y="3554358"/>
                <a:ext cx="1547347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69724-25C2-FF40-8695-7E1DDE7A6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25" y="3554358"/>
                <a:ext cx="1547347" cy="400110"/>
              </a:xfrm>
              <a:prstGeom prst="rect">
                <a:avLst/>
              </a:prstGeom>
              <a:blipFill>
                <a:blip r:embed="rId2"/>
                <a:stretch>
                  <a:fillRect t="-3030" b="-303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60C9A8-FB55-3644-874E-2449315C1B6B}"/>
                  </a:ext>
                </a:extLst>
              </p:cNvPr>
              <p:cNvSpPr txBox="1"/>
              <p:nvPr/>
            </p:nvSpPr>
            <p:spPr>
              <a:xfrm>
                <a:off x="2463896" y="4160530"/>
                <a:ext cx="1965282" cy="9482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nary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nary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60C9A8-FB55-3644-874E-2449315C1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96" y="4160530"/>
                <a:ext cx="1965282" cy="948273"/>
              </a:xfrm>
              <a:prstGeom prst="rect">
                <a:avLst/>
              </a:prstGeom>
              <a:blipFill>
                <a:blip r:embed="rId3"/>
                <a:stretch>
                  <a:fillRect t="-40789" b="-5657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3E5ADF-6730-4D4A-A735-F3A870BD8D64}"/>
                  </a:ext>
                </a:extLst>
              </p:cNvPr>
              <p:cNvSpPr txBox="1"/>
              <p:nvPr/>
            </p:nvSpPr>
            <p:spPr>
              <a:xfrm>
                <a:off x="2468903" y="5268528"/>
                <a:ext cx="1279646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3E5ADF-6730-4D4A-A735-F3A870BD8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903" y="5268528"/>
                <a:ext cx="127964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649AB85-A2D3-544D-B613-92B39320A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52" y="3647023"/>
            <a:ext cx="3516919" cy="2528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94D83-D303-1641-B643-88E005632884}"/>
              </a:ext>
            </a:extLst>
          </p:cNvPr>
          <p:cNvSpPr txBox="1"/>
          <p:nvPr/>
        </p:nvSpPr>
        <p:spPr>
          <a:xfrm>
            <a:off x="4290662" y="5525619"/>
            <a:ext cx="1093569" cy="58477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3CC"/>
                </a:solidFill>
              </a:rPr>
              <a:t>  = 16.80</a:t>
            </a:r>
          </a:p>
          <a:p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33CC"/>
                </a:solidFill>
              </a:rPr>
              <a:t> =   0.07</a:t>
            </a:r>
          </a:p>
        </p:txBody>
      </p:sp>
    </p:spTree>
    <p:extLst>
      <p:ext uri="{BB962C8B-B14F-4D97-AF65-F5344CB8AC3E}">
        <p14:creationId xmlns:p14="http://schemas.microsoft.com/office/powerpoint/2010/main" val="406909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3546-335D-EE40-9C6C-8043FBB0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Solution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9BBD-6E5A-0F49-BA79-817AAA69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/>
              <a:t>There are matrix-based solutions to least-squares approximation to find the “best fit”.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you </a:t>
            </a:r>
            <a:r>
              <a:rPr lang="en-US" u="sng" dirty="0"/>
              <a:t>believe</a:t>
            </a:r>
            <a:r>
              <a:rPr lang="en-US" dirty="0"/>
              <a:t> that these points are related by the linear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dirty="0"/>
              <a:t>, you will write: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A0DDC-E960-1248-A501-CD59B0D6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51E809-B5D3-114E-B885-49B48D433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75433"/>
              </p:ext>
            </p:extLst>
          </p:nvPr>
        </p:nvGraphicFramePr>
        <p:xfrm>
          <a:off x="304241" y="2240293"/>
          <a:ext cx="8535517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305">
                  <a:extLst>
                    <a:ext uri="{9D8B030D-6E8A-4147-A177-3AD203B41FA5}">
                      <a16:colId xmlns:a16="http://schemas.microsoft.com/office/drawing/2014/main" val="3270268924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1315871537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633188295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506400239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74693087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700685278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27125372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815171686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569630088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648689294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486594586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4113659523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370953084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324663840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653449207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402059537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3014098639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444885666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2651516285"/>
                    </a:ext>
                  </a:extLst>
                </a:gridCol>
                <a:gridCol w="431156">
                  <a:extLst>
                    <a:ext uri="{9D8B030D-6E8A-4147-A177-3AD203B41FA5}">
                      <a16:colId xmlns:a16="http://schemas.microsoft.com/office/drawing/2014/main" val="1853414914"/>
                    </a:ext>
                  </a:extLst>
                </a:gridCol>
              </a:tblGrid>
              <a:tr h="175257">
                <a:tc>
                  <a:txBody>
                    <a:bodyPr/>
                    <a:lstStyle/>
                    <a:p>
                      <a:pPr algn="r"/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47493"/>
                  </a:ext>
                </a:extLst>
              </a:tr>
              <a:tr h="175257">
                <a:tc>
                  <a:txBody>
                    <a:bodyPr/>
                    <a:lstStyle/>
                    <a:p>
                      <a:pPr algn="r"/>
                      <a:r>
                        <a:rPr lang="en-US" sz="1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93722"/>
                  </a:ext>
                </a:extLst>
              </a:tr>
              <a:tr h="175257">
                <a:tc>
                  <a:txBody>
                    <a:bodyPr/>
                    <a:lstStyle/>
                    <a:p>
                      <a:pPr algn="r"/>
                      <a:r>
                        <a:rPr lang="en-US" sz="1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19.9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/>
                        <a:t>22.8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840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340F9C-C105-2E45-A56F-6BBCEDDFA63F}"/>
                  </a:ext>
                </a:extLst>
              </p:cNvPr>
              <p:cNvSpPr txBox="1"/>
              <p:nvPr/>
            </p:nvSpPr>
            <p:spPr>
              <a:xfrm>
                <a:off x="2279751" y="4297673"/>
                <a:ext cx="182652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=18.3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=18.9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=19.0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=22.8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340F9C-C105-2E45-A56F-6BBCEDDF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751" y="4297673"/>
                <a:ext cx="1826526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8206B5E-184E-AF40-BB15-E4E223A6654E}"/>
              </a:ext>
            </a:extLst>
          </p:cNvPr>
          <p:cNvSpPr txBox="1"/>
          <p:nvPr/>
        </p:nvSpPr>
        <p:spPr>
          <a:xfrm>
            <a:off x="4198050" y="472855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B4C153-A78D-3945-AE49-B2EAC87B04D6}"/>
              </a:ext>
            </a:extLst>
          </p:cNvPr>
          <p:cNvGrpSpPr/>
          <p:nvPr/>
        </p:nvGrpSpPr>
        <p:grpSpPr>
          <a:xfrm>
            <a:off x="4748603" y="4347044"/>
            <a:ext cx="2201115" cy="1554385"/>
            <a:chOff x="4748603" y="4347044"/>
            <a:chExt cx="2201115" cy="1554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7F8E59-3A3C-D34F-8CF5-EBB725822D5E}"/>
                    </a:ext>
                  </a:extLst>
                </p:cNvPr>
                <p:cNvSpPr txBox="1"/>
                <p:nvPr/>
              </p:nvSpPr>
              <p:spPr>
                <a:xfrm>
                  <a:off x="4748603" y="4347044"/>
                  <a:ext cx="2201115" cy="1224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76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18.3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18.9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19.0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22.8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7F8E59-3A3C-D34F-8CF5-EBB725822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8603" y="4347044"/>
                  <a:ext cx="2201115" cy="12246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2D619D-5F06-804F-AFFB-C29B665ADAFC}"/>
                </a:ext>
              </a:extLst>
            </p:cNvPr>
            <p:cNvSpPr txBox="1"/>
            <p:nvPr/>
          </p:nvSpPr>
          <p:spPr>
            <a:xfrm>
              <a:off x="5082861" y="5532097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2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C036-4057-BF4F-B5CA-4E913214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Solution with Matrices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97313-97D7-F94A-A6A4-224CB9B9B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11878"/>
                <a:ext cx="8229600" cy="2011658"/>
              </a:xfrm>
            </p:spPr>
            <p:txBody>
              <a:bodyPr/>
              <a:lstStyle/>
              <a:p>
                <a:r>
                  <a:rPr lang="en-US" dirty="0"/>
                  <a:t>We can solve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dirty="0"/>
                  <a:t> using the following a system of equations that are the </a:t>
                </a:r>
                <a:r>
                  <a:rPr lang="en-US" u="sng" dirty="0"/>
                  <a:t>normal equations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sz="2400" dirty="0"/>
                </a:br>
                <a:r>
                  <a:rPr lang="en-US" sz="2400" dirty="0"/>
                  <a:t> </a:t>
                </a: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US" u="sng" dirty="0"/>
                  <a:t>transpose</a:t>
                </a:r>
                <a:r>
                  <a:rPr lang="en-US" dirty="0"/>
                  <a:t> of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97313-97D7-F94A-A6A4-224CB9B9B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11878"/>
                <a:ext cx="8229600" cy="2011658"/>
              </a:xfrm>
              <a:blipFill>
                <a:blip r:embed="rId2"/>
                <a:stretch>
                  <a:fillRect l="-617" t="-2500" r="-1543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D0BC-5FD3-0142-B472-926A5105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C082A8-B833-AF4D-9357-785665095ABE}"/>
              </a:ext>
            </a:extLst>
          </p:cNvPr>
          <p:cNvGrpSpPr/>
          <p:nvPr/>
        </p:nvGrpSpPr>
        <p:grpSpPr>
          <a:xfrm>
            <a:off x="448152" y="1325903"/>
            <a:ext cx="2201115" cy="1554385"/>
            <a:chOff x="4705868" y="1425027"/>
            <a:chExt cx="2201115" cy="1554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FE2619-F617-7C41-A790-8A743144604E}"/>
                    </a:ext>
                  </a:extLst>
                </p:cNvPr>
                <p:cNvSpPr txBox="1"/>
                <p:nvPr/>
              </p:nvSpPr>
              <p:spPr>
                <a:xfrm>
                  <a:off x="4705868" y="1425027"/>
                  <a:ext cx="2201115" cy="1224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76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18.3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18.9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19.0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22.8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FE2619-F617-7C41-A790-8A743144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868" y="1425027"/>
                  <a:ext cx="2201115" cy="1224694"/>
                </a:xfrm>
                <a:prstGeom prst="rect">
                  <a:avLst/>
                </a:prstGeom>
                <a:blipFill>
                  <a:blip r:embed="rId3"/>
                  <a:stretch>
                    <a:fillRect b="-1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7065E7-1048-194A-9885-FD4C833246DF}"/>
                </a:ext>
              </a:extLst>
            </p:cNvPr>
            <p:cNvSpPr txBox="1"/>
            <p:nvPr/>
          </p:nvSpPr>
          <p:spPr>
            <a:xfrm>
              <a:off x="5040126" y="2610080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057F95-7D36-504F-9C31-7E0E2B1634DA}"/>
              </a:ext>
            </a:extLst>
          </p:cNvPr>
          <p:cNvSpPr txBox="1">
            <a:spLocks/>
          </p:cNvSpPr>
          <p:nvPr/>
        </p:nvSpPr>
        <p:spPr>
          <a:xfrm>
            <a:off x="3017536" y="1324194"/>
            <a:ext cx="5760657" cy="1464733"/>
          </a:xfrm>
          <a:prstGeom prst="rect">
            <a:avLst/>
          </a:prstGeom>
        </p:spPr>
        <p:txBody>
          <a:bodyPr/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o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CA863C7-3FF4-2E46-A671-6C8842AB05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0947" y="1296558"/>
                <a:ext cx="5804749" cy="2315320"/>
              </a:xfrm>
              <a:prstGeom prst="rect">
                <a:avLst/>
              </a:prstGeom>
            </p:spPr>
            <p:txBody>
              <a:bodyPr/>
              <a:lstStyle>
                <a:lvl1pPr marL="469900" indent="-469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8050" indent="-43656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7950" indent="-4683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charset="2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7213" indent="-4381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97113" indent="-4683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2"/>
                  <a:buChar char="o"/>
                  <a:defRPr sz="10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dirty="0"/>
                  <a:t>But since the points don’t actually lie on a straight line, </a:t>
                </a:r>
                <a:br>
                  <a:rPr lang="en-US" dirty="0"/>
                </a:br>
                <a:r>
                  <a:rPr lang="en-US" dirty="0"/>
                  <a:t>we want to calculate a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br>
                  <a:rPr lang="en-US" dirty="0"/>
                </a:br>
                <a:r>
                  <a:rPr lang="en-US" dirty="0"/>
                  <a:t>such that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as close as possible</a:t>
                </a:r>
                <a:r>
                  <a:rPr lang="en-US" dirty="0"/>
                  <a:t> to vector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CA863C7-3FF4-2E46-A671-6C8842AB0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947" y="1296558"/>
                <a:ext cx="5804749" cy="2315320"/>
              </a:xfrm>
              <a:prstGeom prst="rect">
                <a:avLst/>
              </a:prstGeom>
              <a:blipFill>
                <a:blip r:embed="rId4"/>
                <a:stretch>
                  <a:fillRect l="-873" t="-273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C20A1-B043-A646-B565-AC8DD844690C}"/>
                  </a:ext>
                </a:extLst>
              </p:cNvPr>
              <p:cNvSpPr txBox="1"/>
              <p:nvPr/>
            </p:nvSpPr>
            <p:spPr>
              <a:xfrm>
                <a:off x="3252950" y="4579108"/>
                <a:ext cx="2638094" cy="71493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8C20A1-B043-A646-B565-AC8DD8446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50" y="4579108"/>
                <a:ext cx="2638094" cy="714939"/>
              </a:xfrm>
              <a:prstGeom prst="rect">
                <a:avLst/>
              </a:prstGeom>
              <a:blipFill>
                <a:blip r:embed="rId5"/>
                <a:stretch>
                  <a:fillRect t="-3448" b="-6897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19CDD07-CC51-4C4C-824E-D8315F230E00}"/>
              </a:ext>
            </a:extLst>
          </p:cNvPr>
          <p:cNvSpPr txBox="1"/>
          <p:nvPr/>
        </p:nvSpPr>
        <p:spPr>
          <a:xfrm>
            <a:off x="2445454" y="5648950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derivation of this formula involves the concepts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of matrix orthogonality and vector projections.</a:t>
            </a:r>
          </a:p>
        </p:txBody>
      </p:sp>
    </p:spTree>
    <p:extLst>
      <p:ext uri="{BB962C8B-B14F-4D97-AF65-F5344CB8AC3E}">
        <p14:creationId xmlns:p14="http://schemas.microsoft.com/office/powerpoint/2010/main" val="12600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32E-102E-E649-9E85-C24517BD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Least-Squares Solution with Matrices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E4E46-3E56-2047-904E-CB1FF4B2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C2CBA16-4845-3F42-968B-FE5E6F15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14" y="1691659"/>
            <a:ext cx="4223663" cy="4471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A1DFD4-6E03-7C4F-9C8D-4EB221773A87}"/>
                  </a:ext>
                </a:extLst>
              </p:cNvPr>
              <p:cNvSpPr txBox="1"/>
              <p:nvPr/>
            </p:nvSpPr>
            <p:spPr>
              <a:xfrm>
                <a:off x="5272465" y="4715629"/>
                <a:ext cx="298088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Therefore,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16.8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0.069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A1DFD4-6E03-7C4F-9C8D-4EB221773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65" y="4715629"/>
                <a:ext cx="2980881" cy="507831"/>
              </a:xfrm>
              <a:prstGeom prst="rect">
                <a:avLst/>
              </a:prstGeom>
              <a:blipFill>
                <a:blip r:embed="rId3"/>
                <a:stretch>
                  <a:fillRect l="-169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C61CFFC-3E58-AD4F-90AF-122FF39C1A94}"/>
              </a:ext>
            </a:extLst>
          </p:cNvPr>
          <p:cNvSpPr txBox="1"/>
          <p:nvPr/>
        </p:nvSpPr>
        <p:spPr>
          <a:xfrm>
            <a:off x="6216120" y="5292276"/>
            <a:ext cx="1093569" cy="584775"/>
          </a:xfrm>
          <a:prstGeom prst="rect">
            <a:avLst/>
          </a:prstGeom>
          <a:solidFill>
            <a:srgbClr val="DDFD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3CC"/>
                </a:solidFill>
              </a:rPr>
              <a:t>  = 16.80</a:t>
            </a:r>
          </a:p>
          <a:p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33CC"/>
                </a:solidFill>
              </a:rPr>
              <a:t> =   0.07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49F4D1-82DB-F04D-A9BC-D223D3CC432E}"/>
                  </a:ext>
                </a:extLst>
              </p:cNvPr>
              <p:cNvSpPr txBox="1"/>
              <p:nvPr/>
            </p:nvSpPr>
            <p:spPr>
              <a:xfrm>
                <a:off x="3455280" y="1242024"/>
                <a:ext cx="2050562" cy="407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49F4D1-82DB-F04D-A9BC-D223D3CC4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280" y="1242024"/>
                <a:ext cx="2050562" cy="407163"/>
              </a:xfrm>
              <a:prstGeom prst="rect">
                <a:avLst/>
              </a:prstGeom>
              <a:blipFill>
                <a:blip r:embed="rId4"/>
                <a:stretch>
                  <a:fillRect t="-294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D3EDB1-8A71-2548-BA5E-E71F7257C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033" y="1652724"/>
            <a:ext cx="2651649" cy="305362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24D2C4-5614-4443-A3F9-D5DC4E7992B1}"/>
              </a:ext>
            </a:extLst>
          </p:cNvPr>
          <p:cNvCxnSpPr/>
          <p:nvPr/>
        </p:nvCxnSpPr>
        <p:spPr bwMode="auto">
          <a:xfrm>
            <a:off x="5212073" y="1691659"/>
            <a:ext cx="0" cy="3014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E0ED70-9183-0E4E-8B36-39B3985626FF}"/>
              </a:ext>
            </a:extLst>
          </p:cNvPr>
          <p:cNvSpPr txBox="1"/>
          <p:nvPr/>
        </p:nvSpPr>
        <p:spPr>
          <a:xfrm>
            <a:off x="2509940" y="3137368"/>
            <a:ext cx="255550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LeastSquaresMatrix.ipynb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31A9-70B8-E644-8F94-98323CB5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Regression Revisited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390E-62CB-A74D-878C-5A0E962C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CD1EF-5324-DD46-AC60-9ED5E5819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70171"/>
              </p:ext>
            </p:extLst>
          </p:nvPr>
        </p:nvGraphicFramePr>
        <p:xfrm>
          <a:off x="407170" y="1325903"/>
          <a:ext cx="2743170" cy="265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5548">
                  <a:extLst>
                    <a:ext uri="{9D8B030D-6E8A-4147-A177-3AD203B41FA5}">
                      <a16:colId xmlns:a16="http://schemas.microsoft.com/office/drawing/2014/main" val="3112032967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1249213391"/>
                    </a:ext>
                  </a:extLst>
                </a:gridCol>
                <a:gridCol w="781793">
                  <a:extLst>
                    <a:ext uri="{9D8B030D-6E8A-4147-A177-3AD203B41FA5}">
                      <a16:colId xmlns:a16="http://schemas.microsoft.com/office/drawing/2014/main" val="1971335363"/>
                    </a:ext>
                  </a:extLst>
                </a:gridCol>
              </a:tblGrid>
              <a:tr h="26559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Bedrooms</a:t>
                      </a:r>
                    </a:p>
                    <a:p>
                      <a:pPr algn="ctr"/>
                      <a:r>
                        <a:rPr lang="en-US" sz="12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Bathrooms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 kern="1200" baseline="-250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$ Price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90070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79638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45700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53,800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20239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38563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49,700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30287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44,900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47845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58,400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695932"/>
                  </a:ext>
                </a:extLst>
              </a:tr>
              <a:tr h="161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4253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F837809-AB3E-6E4D-A658-95889F4615D6}"/>
              </a:ext>
            </a:extLst>
          </p:cNvPr>
          <p:cNvGrpSpPr/>
          <p:nvPr/>
        </p:nvGrpSpPr>
        <p:grpSpPr>
          <a:xfrm>
            <a:off x="3566171" y="1325903"/>
            <a:ext cx="5212023" cy="2011658"/>
            <a:chOff x="2286025" y="1965976"/>
            <a:chExt cx="5212023" cy="22159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8D8902-0CAB-9F42-8B1C-0C8543C20496}"/>
                </a:ext>
              </a:extLst>
            </p:cNvPr>
            <p:cNvSpPr/>
            <p:nvPr/>
          </p:nvSpPr>
          <p:spPr bwMode="auto">
            <a:xfrm>
              <a:off x="2286025" y="1965976"/>
              <a:ext cx="5212023" cy="2215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7FD8EC4-E86D-1446-B1F2-F038F155C3A5}"/>
                    </a:ext>
                  </a:extLst>
                </p:cNvPr>
                <p:cNvSpPr txBox="1"/>
                <p:nvPr/>
              </p:nvSpPr>
              <p:spPr>
                <a:xfrm>
                  <a:off x="2322586" y="2078479"/>
                  <a:ext cx="4866973" cy="76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           + 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    +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   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18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F65281-D963-DB4B-A31F-AE072845E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586" y="2078479"/>
                  <a:ext cx="4866973" cy="763029"/>
                </a:xfrm>
                <a:prstGeom prst="rect">
                  <a:avLst/>
                </a:prstGeom>
                <a:blipFill>
                  <a:blip r:embed="rId4"/>
                  <a:stretch>
                    <a:fillRect t="-121311" r="-4935" b="-168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8DF607C-E0B6-944B-8A71-9258131BFC48}"/>
                    </a:ext>
                  </a:extLst>
                </p:cNvPr>
                <p:cNvSpPr txBox="1"/>
                <p:nvPr/>
              </p:nvSpPr>
              <p:spPr>
                <a:xfrm>
                  <a:off x="2413639" y="2679114"/>
                  <a:ext cx="5007589" cy="76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  <m:r>
                          <a:rPr lang="en-US" sz="1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+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     +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8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</m:oMath>
                    </m:oMathPara>
                  </a14:m>
                  <a:endParaRPr lang="en-US" sz="18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AD0ABB-C53D-AA44-A78E-D09DD2161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639" y="2679114"/>
                  <a:ext cx="5007589" cy="763029"/>
                </a:xfrm>
                <a:prstGeom prst="rect">
                  <a:avLst/>
                </a:prstGeom>
                <a:blipFill>
                  <a:blip r:embed="rId5"/>
                  <a:stretch>
                    <a:fillRect l="-9114" t="-121311" r="-253" b="-170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FEC78B-82FB-3C42-9583-09E17D1E0DA5}"/>
                    </a:ext>
                  </a:extLst>
                </p:cNvPr>
                <p:cNvSpPr txBox="1"/>
                <p:nvPr/>
              </p:nvSpPr>
              <p:spPr>
                <a:xfrm>
                  <a:off x="2414025" y="3306643"/>
                  <a:ext cx="5043880" cy="76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  <m:r>
                          <a:rPr lang="en-US" sz="1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+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8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   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18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845EA3E-4ECD-FB40-AC12-AE4D73B0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025" y="3306643"/>
                  <a:ext cx="5043880" cy="763029"/>
                </a:xfrm>
                <a:prstGeom prst="rect">
                  <a:avLst/>
                </a:prstGeom>
                <a:blipFill>
                  <a:blip r:embed="rId6"/>
                  <a:stretch>
                    <a:fillRect l="-8794" t="-122951" r="-251" b="-168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805C2-7066-A145-847B-D181E1A1D0DD}"/>
                  </a:ext>
                </a:extLst>
              </p:cNvPr>
              <p:cNvSpPr txBox="1"/>
              <p:nvPr/>
            </p:nvSpPr>
            <p:spPr>
              <a:xfrm>
                <a:off x="3849021" y="3484317"/>
                <a:ext cx="473418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1805C2-7066-A145-847B-D181E1A1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21" y="3484317"/>
                <a:ext cx="4734180" cy="461665"/>
              </a:xfrm>
              <a:prstGeom prst="rect">
                <a:avLst/>
              </a:prstGeom>
              <a:blipFill>
                <a:blip r:embed="rId7"/>
                <a:stretch>
                  <a:fillRect b="-12821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835E96-F267-9F4D-A1EF-59EB715879D1}"/>
                  </a:ext>
                </a:extLst>
              </p:cNvPr>
              <p:cNvSpPr txBox="1"/>
              <p:nvPr/>
            </p:nvSpPr>
            <p:spPr>
              <a:xfrm>
                <a:off x="182928" y="4142078"/>
                <a:ext cx="296741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8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+ 25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+ 16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 397,000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87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55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=1,281,100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817,700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endParaRPr lang="en-US" sz="1400" dirty="0"/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   Solution: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835E96-F267-9F4D-A1EF-59EB71587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8" y="4142078"/>
                <a:ext cx="2967412" cy="1169551"/>
              </a:xfrm>
              <a:prstGeom prst="rect">
                <a:avLst/>
              </a:prstGeom>
              <a:blipFill>
                <a:blip r:embed="rId8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2F086D-8DEF-424B-982D-12477E2E1C2E}"/>
                  </a:ext>
                </a:extLst>
              </p:cNvPr>
              <p:cNvSpPr txBox="1"/>
              <p:nvPr/>
            </p:nvSpPr>
            <p:spPr>
              <a:xfrm>
                <a:off x="1280196" y="4983463"/>
                <a:ext cx="1427442" cy="738664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=35,191.67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4,133.33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   758.33</m:t>
                      </m:r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2F086D-8DEF-424B-982D-12477E2E1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96" y="4983463"/>
                <a:ext cx="1427442" cy="738664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A7D0DE-828B-CB44-9A11-A11CD8171BA8}"/>
                  </a:ext>
                </a:extLst>
              </p:cNvPr>
              <p:cNvSpPr txBox="1"/>
              <p:nvPr/>
            </p:nvSpPr>
            <p:spPr>
              <a:xfrm>
                <a:off x="3474732" y="4195450"/>
                <a:ext cx="2470548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=48,800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44,300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53,800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44,200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49,700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44,900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58,400</m:t>
                      </m:r>
                    </m:oMath>
                  </m:oMathPara>
                </a14:m>
                <a:endParaRPr lang="en-US" sz="1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52,900</m:t>
                      </m:r>
                    </m:oMath>
                  </m:oMathPara>
                </a14:m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A7D0DE-828B-CB44-9A11-A11CD817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32" y="4195450"/>
                <a:ext cx="2470548" cy="1815882"/>
              </a:xfrm>
              <a:prstGeom prst="rect">
                <a:avLst/>
              </a:prstGeom>
              <a:blipFill>
                <a:blip r:embed="rId10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9CE6A4F-A687-C341-A499-1A69594B9FDC}"/>
              </a:ext>
            </a:extLst>
          </p:cNvPr>
          <p:cNvSpPr txBox="1"/>
          <p:nvPr/>
        </p:nvSpPr>
        <p:spPr>
          <a:xfrm>
            <a:off x="5943585" y="487255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9AFA40-46B0-3543-93FD-9A90569E0A36}"/>
              </a:ext>
            </a:extLst>
          </p:cNvPr>
          <p:cNvGrpSpPr/>
          <p:nvPr/>
        </p:nvGrpSpPr>
        <p:grpSpPr>
          <a:xfrm>
            <a:off x="6410558" y="4234660"/>
            <a:ext cx="2367636" cy="2028949"/>
            <a:chOff x="6410558" y="4234660"/>
            <a:chExt cx="2367636" cy="2028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2E8EC3-5615-C54F-A98B-CA0B041B3EF5}"/>
                    </a:ext>
                  </a:extLst>
                </p:cNvPr>
                <p:cNvSpPr txBox="1"/>
                <p:nvPr/>
              </p:nvSpPr>
              <p:spPr>
                <a:xfrm>
                  <a:off x="6410558" y="4234660"/>
                  <a:ext cx="2367636" cy="17374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48,800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44,300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53,800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44,200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49,700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44,900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58,400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52,900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A2E8EC3-5615-C54F-A98B-CA0B041B3E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558" y="4234660"/>
                  <a:ext cx="2367636" cy="17374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FCC318-70C4-2845-AE1E-C4501B7AF243}"/>
                </a:ext>
              </a:extLst>
            </p:cNvPr>
            <p:cNvSpPr txBox="1"/>
            <p:nvPr/>
          </p:nvSpPr>
          <p:spPr>
            <a:xfrm>
              <a:off x="6789437" y="5894277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0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5B56-0DB9-FF49-A9A0-9EB3F10B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Regression with Matrices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6E64-3BB8-764D-9BB9-F8148A56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55C4C4-3F30-E34C-A08B-09B339BD787F}"/>
              </a:ext>
            </a:extLst>
          </p:cNvPr>
          <p:cNvGrpSpPr/>
          <p:nvPr/>
        </p:nvGrpSpPr>
        <p:grpSpPr>
          <a:xfrm>
            <a:off x="1534672" y="1240473"/>
            <a:ext cx="2367636" cy="2052289"/>
            <a:chOff x="6834082" y="4211320"/>
            <a:chExt cx="2367636" cy="2052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480045-4FB2-E94A-A4BE-6ABF3707904B}"/>
                    </a:ext>
                  </a:extLst>
                </p:cNvPr>
                <p:cNvSpPr txBox="1"/>
                <p:nvPr/>
              </p:nvSpPr>
              <p:spPr>
                <a:xfrm>
                  <a:off x="6834082" y="4211320"/>
                  <a:ext cx="2367636" cy="17374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48,800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44,300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53,800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44,200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49,700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44,900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58,400</m:t>
                                </m:r>
                              </m:e>
                              <m:e>
                                <m:r>
                                  <a:rPr lang="en-US" sz="14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52,900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480045-4FB2-E94A-A4BE-6ABF37079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082" y="4211320"/>
                  <a:ext cx="2367636" cy="17374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E9ACCB-29FD-7141-9272-2451DC5DE99E}"/>
                </a:ext>
              </a:extLst>
            </p:cNvPr>
            <p:cNvSpPr txBox="1"/>
            <p:nvPr/>
          </p:nvSpPr>
          <p:spPr>
            <a:xfrm>
              <a:off x="7219679" y="5894277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=     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D2DE9-F00A-5E4C-9C8A-56903CD64842}"/>
                  </a:ext>
                </a:extLst>
              </p:cNvPr>
              <p:cNvSpPr txBox="1"/>
              <p:nvPr/>
            </p:nvSpPr>
            <p:spPr>
              <a:xfrm>
                <a:off x="1693209" y="3310962"/>
                <a:ext cx="2050562" cy="407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D2DE9-F00A-5E4C-9C8A-56903CD6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09" y="3310962"/>
                <a:ext cx="2050562" cy="407163"/>
              </a:xfrm>
              <a:prstGeom prst="rect">
                <a:avLst/>
              </a:prstGeom>
              <a:blipFill>
                <a:blip r:embed="rId3"/>
                <a:stretch>
                  <a:fillRect t="-294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EC205D-4689-104D-AE0F-4517269EB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0" y="1240473"/>
            <a:ext cx="3038200" cy="4228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0749E-1AAC-F547-9745-58274D28900D}"/>
                  </a:ext>
                </a:extLst>
              </p:cNvPr>
              <p:cNvSpPr txBox="1"/>
              <p:nvPr/>
            </p:nvSpPr>
            <p:spPr>
              <a:xfrm>
                <a:off x="2004769" y="5440658"/>
                <a:ext cx="1427442" cy="738664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=35,191.67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4,133.33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   758.33</m:t>
                      </m:r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0749E-1AAC-F547-9745-58274D289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69" y="5440658"/>
                <a:ext cx="1427442" cy="738664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CE590-733A-EB44-95B8-8EC680C228F9}"/>
                  </a:ext>
                </a:extLst>
              </p:cNvPr>
              <p:cNvSpPr txBox="1"/>
              <p:nvPr/>
            </p:nvSpPr>
            <p:spPr>
              <a:xfrm>
                <a:off x="5239910" y="5487469"/>
                <a:ext cx="3531159" cy="814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Therefore,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35,191.667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4,133.33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758.333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CCE590-733A-EB44-95B8-8EC680C22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10" y="5487469"/>
                <a:ext cx="3531159" cy="814967"/>
              </a:xfrm>
              <a:prstGeom prst="rect">
                <a:avLst/>
              </a:prstGeom>
              <a:blipFill>
                <a:blip r:embed="rId6"/>
                <a:stretch>
                  <a:fillRect l="-143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2276DD-007D-D34B-9125-E20E143B8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94756"/>
            <a:ext cx="4522581" cy="15838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336BDC-EF75-2F4A-98FC-8AD66CF29F9E}"/>
              </a:ext>
            </a:extLst>
          </p:cNvPr>
          <p:cNvCxnSpPr/>
          <p:nvPr/>
        </p:nvCxnSpPr>
        <p:spPr bwMode="auto">
          <a:xfrm>
            <a:off x="5212073" y="1240473"/>
            <a:ext cx="0" cy="41381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1A61217-CEA5-694F-90D0-CF62738E0E9C}"/>
              </a:ext>
            </a:extLst>
          </p:cNvPr>
          <p:cNvSpPr txBox="1"/>
          <p:nvPr/>
        </p:nvSpPr>
        <p:spPr>
          <a:xfrm>
            <a:off x="2756825" y="4050861"/>
            <a:ext cx="23391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MultivariateMatrix.ipynb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2F45-3CFD-3840-8BBB-5621DFD5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1F16-BD81-8841-952C-C81797A7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48252"/>
          </a:xfrm>
        </p:spPr>
        <p:txBody>
          <a:bodyPr/>
          <a:lstStyle/>
          <a:p>
            <a:r>
              <a:rPr lang="en-US" dirty="0"/>
              <a:t>We can solve a system of linear equations with an </a:t>
            </a:r>
            <a:r>
              <a:rPr lang="en-US" dirty="0">
                <a:solidFill>
                  <a:srgbClr val="B23C00"/>
                </a:solidFill>
              </a:rPr>
              <a:t>augmented matrix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Solve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Begin by eliminating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from equations </a:t>
            </a:r>
            <a:r>
              <a:rPr lang="en-US" dirty="0">
                <a:solidFill>
                  <a:srgbClr val="0033CC"/>
                </a:solidFill>
              </a:rPr>
              <a:t>b</a:t>
            </a:r>
            <a:r>
              <a:rPr lang="en-US" dirty="0"/>
              <a:t> and </a:t>
            </a:r>
            <a:r>
              <a:rPr lang="en-US" dirty="0">
                <a:solidFill>
                  <a:srgbClr val="0033CC"/>
                </a:solidFill>
              </a:rPr>
              <a:t>c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7BC68-1B58-054F-92B1-420BD07C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F3028-6EA4-FD40-AC97-95EE52B214A6}"/>
                  </a:ext>
                </a:extLst>
              </p:cNvPr>
              <p:cNvSpPr txBox="1"/>
              <p:nvPr/>
            </p:nvSpPr>
            <p:spPr>
              <a:xfrm>
                <a:off x="1371635" y="2971805"/>
                <a:ext cx="243912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2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9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F3028-6EA4-FD40-AC97-95EE52B2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2971805"/>
                <a:ext cx="2439129" cy="1015663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FA58F13-0441-134C-A336-99C48B311180}"/>
              </a:ext>
            </a:extLst>
          </p:cNvPr>
          <p:cNvGrpSpPr/>
          <p:nvPr/>
        </p:nvGrpSpPr>
        <p:grpSpPr>
          <a:xfrm>
            <a:off x="4402299" y="3026531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26FDAB-4E35-2C4A-8000-80C2532EE1E2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26FDAB-4E35-2C4A-8000-80C2532EE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3"/>
                  <a:stretch>
                    <a:fillRect b="-13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95972D-BC86-B54D-A014-64FE53A2B1DB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D3719F-44A4-684C-B6CB-491D559B6D36}"/>
              </a:ext>
            </a:extLst>
          </p:cNvPr>
          <p:cNvGrpSpPr/>
          <p:nvPr/>
        </p:nvGrpSpPr>
        <p:grpSpPr>
          <a:xfrm>
            <a:off x="3749049" y="3018852"/>
            <a:ext cx="269626" cy="276999"/>
            <a:chOff x="6949414" y="5470458"/>
            <a:chExt cx="293376" cy="3418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976AAC-C2F9-B640-A3D5-7EAE91A0ABE8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E3D6FF-C89B-E040-A126-035D1F1A1609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C0A900-D7F1-B641-8249-104D12E03682}"/>
              </a:ext>
            </a:extLst>
          </p:cNvPr>
          <p:cNvGrpSpPr/>
          <p:nvPr/>
        </p:nvGrpSpPr>
        <p:grpSpPr>
          <a:xfrm>
            <a:off x="3749049" y="3315735"/>
            <a:ext cx="269626" cy="276999"/>
            <a:chOff x="6949414" y="5470458"/>
            <a:chExt cx="293376" cy="3418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A962C9-104D-244B-B385-301994BC255E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34DC01-8360-6C44-B8A5-7F153A0232C3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86DA43-19FE-9846-951D-61F166E15E28}"/>
              </a:ext>
            </a:extLst>
          </p:cNvPr>
          <p:cNvGrpSpPr/>
          <p:nvPr/>
        </p:nvGrpSpPr>
        <p:grpSpPr>
          <a:xfrm>
            <a:off x="3749049" y="3618556"/>
            <a:ext cx="269626" cy="276999"/>
            <a:chOff x="6949414" y="5470458"/>
            <a:chExt cx="293376" cy="34186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500CD8-BB34-474C-A206-7B435FA738CB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F3CDA0-99F8-F643-BD86-B86AF7DAB8B5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187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CA6F-6150-8F41-BDB9-6CB1D554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dirty="0"/>
              <a:t>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86D62E-626E-9345-BA7F-43B161DC8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91660"/>
                <a:ext cx="8229600" cy="4439266"/>
              </a:xfrm>
            </p:spPr>
            <p:txBody>
              <a:bodyPr/>
              <a:lstStyle/>
              <a:p>
                <a:r>
                  <a:rPr lang="en-US" dirty="0"/>
                  <a:t>The normal equations for a least squares problem often are </a:t>
                </a:r>
                <a:r>
                  <a:rPr lang="en-US" u="sng" dirty="0"/>
                  <a:t>ill-conditioned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 small roundoff error during Gaussian elimination will cause a large error in the solution.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Or the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u="sng" dirty="0"/>
                  <a:t>singular</a:t>
                </a:r>
                <a:r>
                  <a:rPr lang="en-US" dirty="0"/>
                  <a:t> and therefore does not have an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In such cases, a more reliable way to compute the least squares approximation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is to use the </a:t>
                </a:r>
                <a:r>
                  <a:rPr lang="en-US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QR</a:t>
                </a:r>
                <a:r>
                  <a:rPr lang="en-US" dirty="0">
                    <a:solidFill>
                      <a:srgbClr val="C00000"/>
                    </a:solidFill>
                  </a:rPr>
                  <a:t> factorization</a:t>
                </a:r>
                <a:r>
                  <a:rPr lang="en-US" dirty="0"/>
                  <a:t>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86D62E-626E-9345-BA7F-43B161DC8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91660"/>
                <a:ext cx="8229600" cy="4439266"/>
              </a:xfrm>
              <a:blipFill>
                <a:blip r:embed="rId2"/>
                <a:stretch>
                  <a:fillRect l="-617" t="-1140" b="-3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9F941-1007-EF49-BA28-1B421F0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8D5CCA-09A2-6847-AD08-1992B8CF0CFC}"/>
                  </a:ext>
                </a:extLst>
              </p:cNvPr>
              <p:cNvSpPr txBox="1"/>
              <p:nvPr/>
            </p:nvSpPr>
            <p:spPr>
              <a:xfrm>
                <a:off x="3546719" y="1234464"/>
                <a:ext cx="2050562" cy="407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8D5CCA-09A2-6847-AD08-1992B8CF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19" y="1234464"/>
                <a:ext cx="2050562" cy="40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4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05FC-70ED-464E-95EC-008A79DA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dirty="0"/>
              <a:t> Factorization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FBEC-5A85-BD4C-8E04-EC04215EF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0366"/>
            <a:ext cx="8229600" cy="3250559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linearly independent</a:t>
            </a:r>
            <a:r>
              <a:rPr lang="en-US" dirty="0"/>
              <a:t>: No column of the matrix is a linear combination of other columns.</a:t>
            </a:r>
          </a:p>
          <a:p>
            <a:r>
              <a:rPr lang="en-US" dirty="0">
                <a:solidFill>
                  <a:srgbClr val="C00000"/>
                </a:solidFill>
              </a:rPr>
              <a:t>orthonormal columns</a:t>
            </a:r>
            <a:r>
              <a:rPr lang="en-US" dirty="0"/>
              <a:t>: Each column is a unit vector, and the dot product of two columns is 0.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has the property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, the identity matrix.</a:t>
            </a:r>
          </a:p>
          <a:p>
            <a:r>
              <a:rPr lang="en-US" dirty="0">
                <a:solidFill>
                  <a:srgbClr val="C00000"/>
                </a:solidFill>
              </a:rPr>
              <a:t>upper-triangular matrix</a:t>
            </a:r>
            <a:r>
              <a:rPr lang="en-US" dirty="0"/>
              <a:t>: A square matrix with all zeroes below the main diagonal.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0751B-9200-C440-B7D0-EFD55830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44ECF-04DB-C64F-BB07-6DE970E693A5}"/>
              </a:ext>
            </a:extLst>
          </p:cNvPr>
          <p:cNvSpPr txBox="1"/>
          <p:nvPr/>
        </p:nvSpPr>
        <p:spPr>
          <a:xfrm>
            <a:off x="1247211" y="1417342"/>
            <a:ext cx="664957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If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33CC"/>
                </a:solidFill>
              </a:rPr>
              <a:t> is an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0033CC"/>
                </a:solidFill>
              </a:rPr>
              <a:t> x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33CC"/>
                </a:solidFill>
              </a:rPr>
              <a:t> matrix with </a:t>
            </a:r>
            <a:r>
              <a:rPr lang="en-US" sz="2000" u="sng" dirty="0">
                <a:solidFill>
                  <a:srgbClr val="0033CC"/>
                </a:solidFill>
              </a:rPr>
              <a:t>linearly independent columns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then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33CC"/>
                </a:solidFill>
              </a:rPr>
              <a:t> can be factored as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33CC"/>
                </a:solidFill>
              </a:rPr>
              <a:t> =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2000" dirty="0">
                <a:solidFill>
                  <a:srgbClr val="0033CC"/>
                </a:solidFill>
              </a:rPr>
              <a:t>, where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solidFill>
                  <a:srgbClr val="0033CC"/>
                </a:solidFill>
              </a:rPr>
              <a:t> is an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0033CC"/>
                </a:solidFill>
              </a:rPr>
              <a:t> x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matrix with </a:t>
            </a:r>
            <a:r>
              <a:rPr lang="en-US" sz="2000" u="sng" dirty="0">
                <a:solidFill>
                  <a:srgbClr val="0033CC"/>
                </a:solidFill>
              </a:rPr>
              <a:t>orthonormal columns</a:t>
            </a:r>
            <a:r>
              <a:rPr lang="en-US" sz="2000" dirty="0">
                <a:solidFill>
                  <a:srgbClr val="0033CC"/>
                </a:solidFill>
              </a:rPr>
              <a:t> and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33CC"/>
                </a:solidFill>
              </a:rPr>
              <a:t> is an </a:t>
            </a:r>
            <a:r>
              <a:rPr lang="en-US" sz="2000" u="sng" dirty="0">
                <a:solidFill>
                  <a:srgbClr val="0033CC"/>
                </a:solidFill>
              </a:rPr>
              <a:t>invertible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</a:p>
          <a:p>
            <a:r>
              <a:rPr lang="en-US" sz="2000" u="sng" dirty="0">
                <a:solidFill>
                  <a:srgbClr val="0033CC"/>
                </a:solidFill>
              </a:rPr>
              <a:t>upper-triangular matrix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D98C-910C-7646-B8AA-64B3F3C8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dirty="0"/>
              <a:t> Factorization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1516-E12D-1C4C-945E-721B8739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Gram-Schmidt Orthonormalization Process</a:t>
            </a:r>
            <a:r>
              <a:rPr lang="en-US" dirty="0"/>
              <a:t> factors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into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Jorgen Pederson Gram (1850-1916)</a:t>
            </a:r>
          </a:p>
          <a:p>
            <a:pPr lvl="2"/>
            <a:r>
              <a:rPr lang="en-US" dirty="0"/>
              <a:t>Danish mathematician</a:t>
            </a:r>
          </a:p>
          <a:p>
            <a:pPr lvl="1"/>
            <a:r>
              <a:rPr lang="en-US" dirty="0"/>
              <a:t>Erhardt Schmidt (1876-1959)</a:t>
            </a:r>
          </a:p>
          <a:p>
            <a:pPr lvl="2"/>
            <a:r>
              <a:rPr lang="en-US" dirty="0"/>
              <a:t>German mathematician</a:t>
            </a:r>
          </a:p>
          <a:p>
            <a:pPr lvl="4"/>
            <a:endParaRPr lang="en-US" dirty="0"/>
          </a:p>
          <a:p>
            <a:r>
              <a:rPr lang="en-US" dirty="0"/>
              <a:t>Somewhat tedious to do by hand, but fortunately, we have the Python 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numpy.linalg.qr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2CCFF-242F-A748-8082-DBA5522F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417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EAC94F-314F-B340-8EBE-25F5D1AD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58" y="1284343"/>
            <a:ext cx="5167049" cy="4289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1CF9F-1CA2-7C49-BCC4-5A728268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dirty="0"/>
              <a:t> Factorization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71765-7407-8044-8175-C1B62AE4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78F9E-3062-2349-8049-60CC8AA3E395}"/>
              </a:ext>
            </a:extLst>
          </p:cNvPr>
          <p:cNvSpPr txBox="1"/>
          <p:nvPr/>
        </p:nvSpPr>
        <p:spPr>
          <a:xfrm>
            <a:off x="6471992" y="3701184"/>
            <a:ext cx="9701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unit vectors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ED362-BEE8-2545-8DAD-0CF8FE2DFD16}"/>
              </a:ext>
            </a:extLst>
          </p:cNvPr>
          <p:cNvSpPr txBox="1"/>
          <p:nvPr/>
        </p:nvSpPr>
        <p:spPr>
          <a:xfrm>
            <a:off x="7413399" y="4163194"/>
            <a:ext cx="9076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orthogonal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FC3CB-52F6-5D41-9D49-72D803770AB7}"/>
              </a:ext>
            </a:extLst>
          </p:cNvPr>
          <p:cNvSpPr txBox="1"/>
          <p:nvPr/>
        </p:nvSpPr>
        <p:spPr>
          <a:xfrm>
            <a:off x="8138121" y="5166341"/>
            <a:ext cx="67839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200" i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829D1D-8482-DB41-8054-CCC7F3F1E19E}"/>
              </a:ext>
            </a:extLst>
          </p:cNvPr>
          <p:cNvCxnSpPr/>
          <p:nvPr/>
        </p:nvCxnSpPr>
        <p:spPr bwMode="auto">
          <a:xfrm>
            <a:off x="3749049" y="1234464"/>
            <a:ext cx="0" cy="49377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EE4686-2826-204B-BAF2-182D1B3B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4" y="1323770"/>
            <a:ext cx="3448037" cy="47548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F96ECB-BC82-7141-B58C-647F593A6F96}"/>
              </a:ext>
            </a:extLst>
          </p:cNvPr>
          <p:cNvSpPr txBox="1"/>
          <p:nvPr/>
        </p:nvSpPr>
        <p:spPr>
          <a:xfrm>
            <a:off x="1835660" y="2971805"/>
            <a:ext cx="126509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upper-triangular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F644-C0E0-E84D-8074-470FB1DC6C9B}"/>
              </a:ext>
            </a:extLst>
          </p:cNvPr>
          <p:cNvSpPr txBox="1"/>
          <p:nvPr/>
        </p:nvSpPr>
        <p:spPr>
          <a:xfrm>
            <a:off x="1835660" y="3886205"/>
            <a:ext cx="79701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invertible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93CD04-FF59-DB4B-A496-0F5A71C5C508}"/>
              </a:ext>
            </a:extLst>
          </p:cNvPr>
          <p:cNvSpPr txBox="1"/>
          <p:nvPr/>
        </p:nvSpPr>
        <p:spPr>
          <a:xfrm>
            <a:off x="5844548" y="5751414"/>
            <a:ext cx="10390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QR.ipynb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20C6628-1998-7A4E-B410-078E0E233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60" y="1197183"/>
            <a:ext cx="1794519" cy="17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0F91-FFA3-2C45-A00F-581F90E3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via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dirty="0"/>
              <a:t> Factorization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261F3-1563-5D45-93F2-BFC58A93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97A07-7765-6841-9161-0B6CAC350497}"/>
                  </a:ext>
                </a:extLst>
              </p:cNvPr>
              <p:cNvSpPr txBox="1"/>
              <p:nvPr/>
            </p:nvSpPr>
            <p:spPr>
              <a:xfrm>
                <a:off x="1280196" y="1362203"/>
                <a:ext cx="2920924" cy="19390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dirty="0">
                    <a:solidFill>
                      <a:srgbClr val="0033CC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𝑄𝑅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𝑄𝑅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r>
                  <a:rPr lang="en-US" sz="2000" b="1" dirty="0">
                    <a:solidFill>
                      <a:srgbClr val="0033CC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97A07-7765-6841-9161-0B6CAC350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96" y="1362203"/>
                <a:ext cx="2920924" cy="1939057"/>
              </a:xfrm>
              <a:prstGeom prst="rect">
                <a:avLst/>
              </a:prstGeom>
              <a:blipFill>
                <a:blip r:embed="rId2"/>
                <a:stretch>
                  <a:fillRect l="-431" t="-645" b="-1935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673033-7FD4-B549-A36F-D4E826443566}"/>
              </a:ext>
            </a:extLst>
          </p:cNvPr>
          <p:cNvSpPr txBox="1"/>
          <p:nvPr/>
        </p:nvSpPr>
        <p:spPr>
          <a:xfrm>
            <a:off x="4325385" y="1691659"/>
            <a:ext cx="1479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replace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/>
              <a:t> by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8937E-31B7-7B44-A2BA-DE17B3E6727F}"/>
              </a:ext>
            </a:extLst>
          </p:cNvPr>
          <p:cNvSpPr txBox="1"/>
          <p:nvPr/>
        </p:nvSpPr>
        <p:spPr>
          <a:xfrm>
            <a:off x="4325385" y="1994440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1400" dirty="0"/>
              <a:t>)</a:t>
            </a: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/>
              <a:t> =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67BBC-DE19-FB49-BDC0-1D9BE74AA7C1}"/>
              </a:ext>
            </a:extLst>
          </p:cNvPr>
          <p:cNvSpPr txBox="1"/>
          <p:nvPr/>
        </p:nvSpPr>
        <p:spPr>
          <a:xfrm>
            <a:off x="4325385" y="2309333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/>
              <a:t> =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CE542-0058-B54A-9138-BE293D7BC0A5}"/>
              </a:ext>
            </a:extLst>
          </p:cNvPr>
          <p:cNvSpPr txBox="1"/>
          <p:nvPr/>
        </p:nvSpPr>
        <p:spPr>
          <a:xfrm>
            <a:off x="4325385" y="2618170"/>
            <a:ext cx="233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remove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/>
              <a:t> from both sides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16F2C-D9E7-AA4C-A418-01BBC40FD964}"/>
              </a:ext>
            </a:extLst>
          </p:cNvPr>
          <p:cNvSpPr txBox="1"/>
          <p:nvPr/>
        </p:nvSpPr>
        <p:spPr>
          <a:xfrm>
            <a:off x="4325385" y="2908840"/>
            <a:ext cx="317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multiply both sides by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/>
              <a:t>, and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/>
              <a:t> =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5CB5E-E419-7247-B1C8-A9729C02A888}"/>
              </a:ext>
            </a:extLst>
          </p:cNvPr>
          <p:cNvSpPr txBox="1"/>
          <p:nvPr/>
        </p:nvSpPr>
        <p:spPr>
          <a:xfrm>
            <a:off x="4325385" y="1394933"/>
            <a:ext cx="258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least squares normal equation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C3BBA1-E3B9-5B4E-9625-14E84A7A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57" y="3567791"/>
            <a:ext cx="5017921" cy="1382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84EE32-7167-1B4A-8FA6-FFF75B762B87}"/>
                  </a:ext>
                </a:extLst>
              </p:cNvPr>
              <p:cNvSpPr txBox="1"/>
              <p:nvPr/>
            </p:nvSpPr>
            <p:spPr>
              <a:xfrm>
                <a:off x="2983996" y="5103369"/>
                <a:ext cx="1427442" cy="738664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=35,191.67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4,133.33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   758.33</m:t>
                      </m:r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84EE32-7167-1B4A-8FA6-FFF75B76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996" y="5103369"/>
                <a:ext cx="1427442" cy="738664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F58ED6C1-2B76-8041-907C-269000ACA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742" y="3372793"/>
            <a:ext cx="2167105" cy="20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8460-4DD7-894C-8308-4B555218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sz="2800" dirty="0"/>
              <a:t>System of Normal Equations vs.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2800" dirty="0"/>
              <a:t>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9B2D2-96DD-8E46-ABD4-71DB7F91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3243903"/>
            <a:ext cx="8686705" cy="2836828"/>
          </a:xfrm>
        </p:spPr>
        <p:txBody>
          <a:bodyPr/>
          <a:lstStyle/>
          <a:p>
            <a:r>
              <a:rPr lang="en-US" dirty="0"/>
              <a:t>The system of normal equations is challenging if the number of independent variables is large.</a:t>
            </a:r>
          </a:p>
          <a:p>
            <a:pPr lvl="1"/>
            <a:r>
              <a:rPr lang="en-US" dirty="0"/>
              <a:t>The example above has two independent variables.</a:t>
            </a:r>
          </a:p>
          <a:p>
            <a:pPr lvl="4"/>
            <a:endParaRPr lang="en-US" dirty="0"/>
          </a:p>
          <a:p>
            <a:r>
              <a:rPr lang="en-US" dirty="0"/>
              <a:t>Matrix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will be large if there are many data points.</a:t>
            </a:r>
          </a:p>
          <a:p>
            <a:pPr lvl="1"/>
            <a:r>
              <a:rPr lang="en-US" dirty="0"/>
              <a:t>Use a </a:t>
            </a:r>
            <a:r>
              <a:rPr lang="en-US" u="sng" dirty="0"/>
              <a:t>random sample</a:t>
            </a:r>
            <a:r>
              <a:rPr lang="en-US" dirty="0"/>
              <a:t> of the data </a:t>
            </a:r>
            <a:br>
              <a:rPr lang="en-US" dirty="0"/>
            </a:br>
            <a:r>
              <a:rPr lang="en-US" dirty="0"/>
              <a:t>to reduce the row count.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6F722-CC90-1345-9882-32B4F5A0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C39BA6-1D0D-6848-8A65-2DC90D1F73D3}"/>
              </a:ext>
            </a:extLst>
          </p:cNvPr>
          <p:cNvGrpSpPr/>
          <p:nvPr/>
        </p:nvGrpSpPr>
        <p:grpSpPr>
          <a:xfrm>
            <a:off x="882164" y="1325903"/>
            <a:ext cx="4238470" cy="1645901"/>
            <a:chOff x="2286025" y="1965976"/>
            <a:chExt cx="3891304" cy="18130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FFE680-C071-1345-B12C-1109664E98F6}"/>
                </a:ext>
              </a:extLst>
            </p:cNvPr>
            <p:cNvSpPr/>
            <p:nvPr/>
          </p:nvSpPr>
          <p:spPr bwMode="auto">
            <a:xfrm>
              <a:off x="2286025" y="1965976"/>
              <a:ext cx="3891304" cy="18130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415402-69CD-1745-8D5E-4ABE4CCEFEC4}"/>
                    </a:ext>
                  </a:extLst>
                </p:cNvPr>
                <p:cNvSpPr txBox="1"/>
                <p:nvPr/>
              </p:nvSpPr>
              <p:spPr>
                <a:xfrm>
                  <a:off x="2293494" y="2069145"/>
                  <a:ext cx="3713137" cy="67637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           + 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     + 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   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415402-69CD-1745-8D5E-4ABE4CCEF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494" y="2069145"/>
                  <a:ext cx="3713137" cy="676370"/>
                </a:xfrm>
                <a:prstGeom prst="rect">
                  <a:avLst/>
                </a:prstGeom>
                <a:blipFill>
                  <a:blip r:embed="rId2"/>
                  <a:stretch>
                    <a:fillRect t="-116327" r="-2188" b="-1693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16F07D-F960-BE41-AC73-8FA2EB087490}"/>
                    </a:ext>
                  </a:extLst>
                </p:cNvPr>
                <p:cNvSpPr txBox="1"/>
                <p:nvPr/>
              </p:nvSpPr>
              <p:spPr>
                <a:xfrm>
                  <a:off x="2413639" y="2570326"/>
                  <a:ext cx="3734480" cy="67637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  <m:r>
                          <a:rPr lang="en-US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+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     + 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</m:oMath>
                    </m:oMathPara>
                  </a14:m>
                  <a:endParaRPr lang="en-US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16F07D-F960-BE41-AC73-8FA2EB087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639" y="2570326"/>
                  <a:ext cx="3734480" cy="676370"/>
                </a:xfrm>
                <a:prstGeom prst="rect">
                  <a:avLst/>
                </a:prstGeom>
                <a:blipFill>
                  <a:blip r:embed="rId3"/>
                  <a:stretch>
                    <a:fillRect l="-6522" t="-118367" b="-1693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F84A8A-79C6-5B4B-BE31-62D7F12D667F}"/>
                    </a:ext>
                  </a:extLst>
                </p:cNvPr>
                <p:cNvSpPr txBox="1"/>
                <p:nvPr/>
              </p:nvSpPr>
              <p:spPr>
                <a:xfrm>
                  <a:off x="2414025" y="3073951"/>
                  <a:ext cx="3734095" cy="67637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4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  <m:r>
                          <a:rPr lang="en-US" sz="1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+ 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sz="14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   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F84A8A-79C6-5B4B-BE31-62D7F12D66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025" y="3073951"/>
                  <a:ext cx="3734095" cy="676370"/>
                </a:xfrm>
                <a:prstGeom prst="rect">
                  <a:avLst/>
                </a:prstGeom>
                <a:blipFill>
                  <a:blip r:embed="rId4"/>
                  <a:stretch>
                    <a:fillRect l="-6832" t="-118367" b="-1693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D33EAF-B1E8-E540-A241-13BD598A3E4A}"/>
                  </a:ext>
                </a:extLst>
              </p:cNvPr>
              <p:cNvSpPr txBox="1"/>
              <p:nvPr/>
            </p:nvSpPr>
            <p:spPr>
              <a:xfrm>
                <a:off x="6074104" y="1977962"/>
                <a:ext cx="2050562" cy="407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br>
                  <a:rPr lang="en-US" sz="2000" b="1" dirty="0">
                    <a:solidFill>
                      <a:srgbClr val="0033CC"/>
                    </a:solidFill>
                  </a:rPr>
                </a:b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D33EAF-B1E8-E540-A241-13BD598A3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104" y="1977962"/>
                <a:ext cx="2050562" cy="407163"/>
              </a:xfrm>
              <a:prstGeom prst="rect">
                <a:avLst/>
              </a:prstGeom>
              <a:blipFill>
                <a:blip r:embed="rId5"/>
                <a:stretch>
                  <a:fillRect t="-3030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F796637-9DED-7044-8E5B-D56DF4D48E68}"/>
              </a:ext>
            </a:extLst>
          </p:cNvPr>
          <p:cNvSpPr txBox="1"/>
          <p:nvPr/>
        </p:nvSpPr>
        <p:spPr>
          <a:xfrm>
            <a:off x="5373590" y="201226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996186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C8A1-B247-7149-BC3B-592EB73A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BF803D-BE0B-E740-AEB5-979F9E0DE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several ways to factor a matrix besides QR.</a:t>
                </a:r>
              </a:p>
              <a:p>
                <a:pPr lvl="4"/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LU decomposition</a:t>
                </a:r>
                <a:r>
                  <a:rPr lang="en-US" dirty="0"/>
                  <a:t> factors a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</a:t>
                </a:r>
                <a:r>
                  <a:rPr lang="en-US" dirty="0"/>
                  <a:t>, 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/>
                  <a:t> is a lower-triangular matrix and </a:t>
                </a:r>
                <a:br>
                  <a:rPr lang="en-US" dirty="0"/>
                </a:b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dirty="0"/>
                  <a:t> is an upper-triangular matrix.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This </a:t>
                </a:r>
                <a:r>
                  <a:rPr lang="en-US" u="sng" dirty="0"/>
                  <a:t>non-unique</a:t>
                </a:r>
                <a:r>
                  <a:rPr lang="en-US" dirty="0"/>
                  <a:t> decomposition can </a:t>
                </a:r>
                <a:r>
                  <a:rPr lang="en-US" u="sng" dirty="0"/>
                  <a:t>simplify</a:t>
                </a:r>
                <a:r>
                  <a:rPr lang="en-US" dirty="0"/>
                  <a:t> certain matrix operations.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BF803D-BE0B-E740-AEB5-979F9E0DE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575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AE6C-F498-834A-8540-2D6494D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B992D-7FB1-1640-90EF-0E82055E7C13}"/>
              </a:ext>
            </a:extLst>
          </p:cNvPr>
          <p:cNvSpPr txBox="1"/>
          <p:nvPr/>
        </p:nvSpPr>
        <p:spPr>
          <a:xfrm>
            <a:off x="6962663" y="5792371"/>
            <a:ext cx="992579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LU.ipynb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3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4FFC-A690-2A44-B162-D17F2717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DFA6F-1B18-4D46-8DA9-B562C84CA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Singular value decomposition (SVD) decomposes (factors) an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dirty="0"/>
                  <a:t> matrix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into three matrices: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UDV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dirty="0"/>
                  <a:t> is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dirty="0"/>
                  <a:t>with </a:t>
                </a:r>
                <a:r>
                  <a:rPr lang="en-US" u="sng" dirty="0"/>
                  <a:t>orthonormal columns</a:t>
                </a:r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/>
                  <a:t> is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dirty="0"/>
                  <a:t>with non-negative real values on the diagonal and zeros elsewhere (the </a:t>
                </a:r>
                <a:r>
                  <a:rPr lang="en-US" u="sng" dirty="0"/>
                  <a:t>singular values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of matrix A)</a:t>
                </a:r>
              </a:p>
              <a:p>
                <a:pPr lvl="1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/>
                  <a:t> is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dirty="0"/>
                  <a:t>with </a:t>
                </a:r>
                <a:r>
                  <a:rPr lang="en-US" u="sng" dirty="0"/>
                  <a:t>orthonormal columns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Example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8DFA6F-1B18-4D46-8DA9-B562C84CA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575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DAB1-FB1F-D043-8879-74838F17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55671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D8BB-4AE0-CA48-BF15-D1FF28C6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A662-D5F5-1C40-9E62-9E81EB3E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195"/>
            <a:ext cx="8229600" cy="2244730"/>
          </a:xfrm>
        </p:spPr>
        <p:txBody>
          <a:bodyPr/>
          <a:lstStyle/>
          <a:p>
            <a:r>
              <a:rPr lang="en-US" dirty="0"/>
              <a:t>Applications in machine learning:</a:t>
            </a:r>
          </a:p>
          <a:p>
            <a:pPr lvl="1"/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image compression</a:t>
            </a:r>
          </a:p>
          <a:p>
            <a:pPr lvl="1"/>
            <a:r>
              <a:rPr lang="en-US" dirty="0"/>
              <a:t>image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0451-24BA-254B-9B93-17E3AFCF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pic>
        <p:nvPicPr>
          <p:cNvPr id="1026" name="Picture 2" descr="Illustration of the singular value decomposition (SVD)">
            <a:extLst>
              <a:ext uri="{FF2B5EF4-FFF2-40B4-BE49-F238E27FC236}">
                <a16:creationId xmlns:a16="http://schemas.microsoft.com/office/drawing/2014/main" id="{79C77CAF-0AB2-D04B-924B-B5DA2D3E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4" y="1365247"/>
            <a:ext cx="3810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mensions of the singular value decomposition (SVD)">
            <a:extLst>
              <a:ext uri="{FF2B5EF4-FFF2-40B4-BE49-F238E27FC236}">
                <a16:creationId xmlns:a16="http://schemas.microsoft.com/office/drawing/2014/main" id="{CA34C119-714E-BF40-841D-A192860D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1659"/>
            <a:ext cx="3810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56CF1-1668-134C-B85C-2F51334C61EE}"/>
              </a:ext>
            </a:extLst>
          </p:cNvPr>
          <p:cNvSpPr txBox="1"/>
          <p:nvPr/>
        </p:nvSpPr>
        <p:spPr>
          <a:xfrm>
            <a:off x="4572000" y="3213556"/>
            <a:ext cx="4525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/>
              </a:rPr>
              <a:t>https://hadrienj.github.io/posts/Deep-Learning-Book-Series-2.8-Singular-Value-Decomposition/</a:t>
            </a:r>
            <a:r>
              <a:rPr lang="en-US" sz="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30988-2A79-7547-A349-91E8C06D394D}"/>
              </a:ext>
            </a:extLst>
          </p:cNvPr>
          <p:cNvSpPr txBox="1"/>
          <p:nvPr/>
        </p:nvSpPr>
        <p:spPr>
          <a:xfrm>
            <a:off x="7379603" y="5237202"/>
            <a:ext cx="1151277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SVD.ipynb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231D8-E007-C044-90C0-D16676795313}"/>
              </a:ext>
            </a:extLst>
          </p:cNvPr>
          <p:cNvSpPr txBox="1"/>
          <p:nvPr/>
        </p:nvSpPr>
        <p:spPr>
          <a:xfrm>
            <a:off x="3950676" y="1330801"/>
            <a:ext cx="12426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Non-unique</a:t>
            </a:r>
          </a:p>
        </p:txBody>
      </p:sp>
    </p:spTree>
    <p:extLst>
      <p:ext uri="{BB962C8B-B14F-4D97-AF65-F5344CB8AC3E}">
        <p14:creationId xmlns:p14="http://schemas.microsoft.com/office/powerpoint/2010/main" val="367015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24BB-98C8-DE4F-991E-250B4390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with an Augmented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9BE39-0C5C-AD46-B4CD-73845D21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843F33-C7AE-7144-9E68-F5F65BB88EFF}"/>
                  </a:ext>
                </a:extLst>
              </p:cNvPr>
              <p:cNvSpPr txBox="1"/>
              <p:nvPr/>
            </p:nvSpPr>
            <p:spPr>
              <a:xfrm>
                <a:off x="1371635" y="1325903"/>
                <a:ext cx="243912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2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9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843F33-C7AE-7144-9E68-F5F65BB88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1325903"/>
                <a:ext cx="2439129" cy="1015663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0F754D6-3472-E545-8122-5C377B085551}"/>
              </a:ext>
            </a:extLst>
          </p:cNvPr>
          <p:cNvGrpSpPr/>
          <p:nvPr/>
        </p:nvGrpSpPr>
        <p:grpSpPr>
          <a:xfrm>
            <a:off x="4859494" y="1380629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17EDC95-C6A0-7944-A48B-B0B56A568DCE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17EDC95-C6A0-7944-A48B-B0B56A568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3B74CF-A7F4-BD4F-91A8-2E5857BA7A87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733202-DA2F-474F-B75B-601E2C8ABD64}"/>
              </a:ext>
            </a:extLst>
          </p:cNvPr>
          <p:cNvGrpSpPr/>
          <p:nvPr/>
        </p:nvGrpSpPr>
        <p:grpSpPr>
          <a:xfrm>
            <a:off x="3765632" y="1372950"/>
            <a:ext cx="269626" cy="276999"/>
            <a:chOff x="6949414" y="5470458"/>
            <a:chExt cx="293376" cy="3418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FF0D6A-6FEA-9140-88BA-C480AC2A176F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E610FE-518A-414D-8975-2D2913F4E2DE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56A412-C4A0-AB49-A129-5A536B97C733}"/>
              </a:ext>
            </a:extLst>
          </p:cNvPr>
          <p:cNvGrpSpPr/>
          <p:nvPr/>
        </p:nvGrpSpPr>
        <p:grpSpPr>
          <a:xfrm>
            <a:off x="3765632" y="1669833"/>
            <a:ext cx="269626" cy="276999"/>
            <a:chOff x="6949414" y="5470458"/>
            <a:chExt cx="293376" cy="3418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D89ABE-22D0-5545-AB26-2E186FBFA1F2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E3D66F-7B96-9241-9A94-1A5DF77228C8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6EE9AB-3C95-7446-8F90-4EB576DBB895}"/>
              </a:ext>
            </a:extLst>
          </p:cNvPr>
          <p:cNvGrpSpPr/>
          <p:nvPr/>
        </p:nvGrpSpPr>
        <p:grpSpPr>
          <a:xfrm>
            <a:off x="3765632" y="1972654"/>
            <a:ext cx="269626" cy="276999"/>
            <a:chOff x="6949414" y="5470458"/>
            <a:chExt cx="293376" cy="3418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99CC71-E948-6A40-B033-A7C5E01656A1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9B65DA-CE29-4340-A704-5E2226818D64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C51819-BE66-A54B-B9C5-0AB9641E05CE}"/>
                  </a:ext>
                </a:extLst>
              </p:cNvPr>
              <p:cNvSpPr txBox="1"/>
              <p:nvPr/>
            </p:nvSpPr>
            <p:spPr>
              <a:xfrm>
                <a:off x="1371635" y="3053410"/>
                <a:ext cx="243912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2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         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9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C51819-BE66-A54B-B9C5-0AB9641E0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3053410"/>
                <a:ext cx="2439129" cy="101566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6E3EC-05DA-404F-9691-68E5D5468FAD}"/>
              </a:ext>
            </a:extLst>
          </p:cNvPr>
          <p:cNvGrpSpPr/>
          <p:nvPr/>
        </p:nvGrpSpPr>
        <p:grpSpPr>
          <a:xfrm>
            <a:off x="4859494" y="3108136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12C088-E9DA-A54C-B4E5-BD238F3DB23E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112C088-E9DA-A54C-B4E5-BD238F3DB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5"/>
                  <a:stretch>
                    <a:fillRect t="-1389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FF5EC6-E8A9-0546-9F58-A3CA9B8AF8B6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62C6B1-E7CB-E949-A9CF-7C59EE2EAFE9}"/>
              </a:ext>
            </a:extLst>
          </p:cNvPr>
          <p:cNvGrpSpPr/>
          <p:nvPr/>
        </p:nvGrpSpPr>
        <p:grpSpPr>
          <a:xfrm>
            <a:off x="3765632" y="3100457"/>
            <a:ext cx="269626" cy="276999"/>
            <a:chOff x="6949414" y="5470458"/>
            <a:chExt cx="293376" cy="3418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50D933-2254-AA40-BCD0-04BB01751CD0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93EC90-0312-9647-9C09-E008BC7C8732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DCB2CC-96F4-EA42-A188-C40E97C09CF8}"/>
              </a:ext>
            </a:extLst>
          </p:cNvPr>
          <p:cNvGrpSpPr/>
          <p:nvPr/>
        </p:nvGrpSpPr>
        <p:grpSpPr>
          <a:xfrm>
            <a:off x="3765632" y="3397340"/>
            <a:ext cx="269626" cy="276999"/>
            <a:chOff x="6949414" y="5470458"/>
            <a:chExt cx="293376" cy="34186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1CF464C-5B09-4E4F-A34E-874024050433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6D26FA-90A9-E24D-BECE-80E7E4E7F0B8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460FE9-C9A1-C049-9245-A9C57645DE77}"/>
              </a:ext>
            </a:extLst>
          </p:cNvPr>
          <p:cNvGrpSpPr/>
          <p:nvPr/>
        </p:nvGrpSpPr>
        <p:grpSpPr>
          <a:xfrm>
            <a:off x="3765632" y="3700161"/>
            <a:ext cx="269626" cy="276999"/>
            <a:chOff x="6949414" y="5470458"/>
            <a:chExt cx="293376" cy="3418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B7CB873-0FC4-3448-B9D4-D0E211BC888C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A3419-8E72-8C42-B059-28B9C8DBA284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c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03C47A2-7BD6-484F-918B-8E33935993E6}"/>
              </a:ext>
            </a:extLst>
          </p:cNvPr>
          <p:cNvSpPr txBox="1"/>
          <p:nvPr/>
        </p:nvSpPr>
        <p:spPr>
          <a:xfrm>
            <a:off x="1500968" y="242317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3 times equation </a:t>
            </a:r>
            <a:r>
              <a:rPr lang="en-US" dirty="0">
                <a:solidFill>
                  <a:srgbClr val="0033CC"/>
                </a:solidFill>
              </a:rPr>
              <a:t>a</a:t>
            </a:r>
            <a:br>
              <a:rPr lang="en-US" dirty="0"/>
            </a:br>
            <a:r>
              <a:rPr lang="en-US" dirty="0"/>
              <a:t>from equation </a:t>
            </a:r>
            <a:r>
              <a:rPr lang="en-US" dirty="0">
                <a:solidFill>
                  <a:srgbClr val="0033CC"/>
                </a:solidFill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515CED-157A-A349-8C3F-2E897B397946}"/>
              </a:ext>
            </a:extLst>
          </p:cNvPr>
          <p:cNvSpPr txBox="1"/>
          <p:nvPr/>
        </p:nvSpPr>
        <p:spPr>
          <a:xfrm>
            <a:off x="4926999" y="2423171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3 times the first row</a:t>
            </a:r>
            <a:br>
              <a:rPr lang="en-US" dirty="0"/>
            </a:br>
            <a:r>
              <a:rPr lang="en-US" dirty="0"/>
              <a:t>from the second row: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D1CFB-1AC7-F64D-A257-EB8C8CEA1BDD}"/>
                  </a:ext>
                </a:extLst>
              </p:cNvPr>
              <p:cNvSpPr txBox="1"/>
              <p:nvPr/>
            </p:nvSpPr>
            <p:spPr>
              <a:xfrm>
                <a:off x="1371635" y="4858460"/>
                <a:ext cx="243912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 2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         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 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5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D1CFB-1AC7-F64D-A257-EB8C8CEA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4858460"/>
                <a:ext cx="2439129" cy="1015663"/>
              </a:xfrm>
              <a:prstGeom prst="rect">
                <a:avLst/>
              </a:prstGeom>
              <a:blipFill>
                <a:blip r:embed="rId6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4CE2D03-9C75-644D-9288-3F354E9BB237}"/>
              </a:ext>
            </a:extLst>
          </p:cNvPr>
          <p:cNvGrpSpPr/>
          <p:nvPr/>
        </p:nvGrpSpPr>
        <p:grpSpPr>
          <a:xfrm>
            <a:off x="4859494" y="4913186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C07E2C3-EB50-5C4F-B0D5-DC6B48EF1799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3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C07E2C3-EB50-5C4F-B0D5-DC6B48EF17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7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5CBDA1-1632-D548-B4A5-5EDBA99E6B8A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7CC120-62EE-6140-BABD-6EBA3A4C08B8}"/>
              </a:ext>
            </a:extLst>
          </p:cNvPr>
          <p:cNvGrpSpPr/>
          <p:nvPr/>
        </p:nvGrpSpPr>
        <p:grpSpPr>
          <a:xfrm>
            <a:off x="3765632" y="4905507"/>
            <a:ext cx="269626" cy="276999"/>
            <a:chOff x="6949414" y="5470458"/>
            <a:chExt cx="293376" cy="34186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FA5073-A8E6-BF4D-A024-115E0A5A492B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AFA87B-AED4-B44D-BE0B-22E90F1E4E4B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1DD4ED-8AC2-F84A-989F-94F32B6700F4}"/>
              </a:ext>
            </a:extLst>
          </p:cNvPr>
          <p:cNvGrpSpPr/>
          <p:nvPr/>
        </p:nvGrpSpPr>
        <p:grpSpPr>
          <a:xfrm>
            <a:off x="3765632" y="5202390"/>
            <a:ext cx="269626" cy="276999"/>
            <a:chOff x="6949414" y="5470458"/>
            <a:chExt cx="293376" cy="34186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DAFBFCE-CDFF-8848-9D38-343425B4E5D6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C0F67E-9FC7-1542-B23B-94117104F9FB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B02E1C-5BCE-624E-AE91-4C7B96465799}"/>
              </a:ext>
            </a:extLst>
          </p:cNvPr>
          <p:cNvGrpSpPr/>
          <p:nvPr/>
        </p:nvGrpSpPr>
        <p:grpSpPr>
          <a:xfrm>
            <a:off x="3765632" y="5505211"/>
            <a:ext cx="269626" cy="276999"/>
            <a:chOff x="6949414" y="5470458"/>
            <a:chExt cx="293376" cy="34186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061FC5-DF9F-7447-958A-0B5BCEEDF6CC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E5B6B9-31E2-8C44-98C8-9618A29EFBA1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c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336506E-A5D1-954A-997F-D8DD1E590E45}"/>
              </a:ext>
            </a:extLst>
          </p:cNvPr>
          <p:cNvSpPr txBox="1"/>
          <p:nvPr/>
        </p:nvSpPr>
        <p:spPr>
          <a:xfrm>
            <a:off x="1500968" y="422822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2 times equation </a:t>
            </a:r>
            <a:r>
              <a:rPr lang="en-US" dirty="0">
                <a:solidFill>
                  <a:srgbClr val="0033CC"/>
                </a:solidFill>
              </a:rPr>
              <a:t>a</a:t>
            </a:r>
            <a:br>
              <a:rPr lang="en-US" dirty="0"/>
            </a:br>
            <a:r>
              <a:rPr lang="en-US" dirty="0"/>
              <a:t>from equation </a:t>
            </a:r>
            <a:r>
              <a:rPr lang="en-US" dirty="0">
                <a:solidFill>
                  <a:srgbClr val="0033CC"/>
                </a:solidFill>
              </a:rPr>
              <a:t>c</a:t>
            </a:r>
            <a:r>
              <a:rPr lang="en-US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080FE1-1E85-6F4D-BA55-AC243FFE5A41}"/>
              </a:ext>
            </a:extLst>
          </p:cNvPr>
          <p:cNvSpPr txBox="1"/>
          <p:nvPr/>
        </p:nvSpPr>
        <p:spPr>
          <a:xfrm>
            <a:off x="4926999" y="4228221"/>
            <a:ext cx="27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2 times the first row</a:t>
            </a:r>
            <a:br>
              <a:rPr lang="en-US" dirty="0"/>
            </a:br>
            <a:r>
              <a:rPr lang="en-US" dirty="0"/>
              <a:t>from the third row:</a:t>
            </a:r>
          </a:p>
        </p:txBody>
      </p:sp>
    </p:spTree>
    <p:extLst>
      <p:ext uri="{BB962C8B-B14F-4D97-AF65-F5344CB8AC3E}">
        <p14:creationId xmlns:p14="http://schemas.microsoft.com/office/powerpoint/2010/main" val="8422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3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7430-63A2-0141-8D23-B64088AA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with an Augmented Matrix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FCDD-678E-7D49-A5B1-A1109296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8229600" cy="1878973"/>
          </a:xfrm>
        </p:spPr>
        <p:txBody>
          <a:bodyPr/>
          <a:lstStyle/>
          <a:p>
            <a:pPr lvl="1"/>
            <a:r>
              <a:rPr lang="en-US" dirty="0"/>
              <a:t>Now as before, we can solve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 using back substitution.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3E006-0DBF-2D4A-8191-71037D34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A936F-FB37-8643-9A8B-E85F2B5408A2}"/>
                  </a:ext>
                </a:extLst>
              </p:cNvPr>
              <p:cNvSpPr txBox="1"/>
              <p:nvPr/>
            </p:nvSpPr>
            <p:spPr>
              <a:xfrm>
                <a:off x="1371635" y="1325903"/>
                <a:ext cx="243912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 2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         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 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5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2A936F-FB37-8643-9A8B-E85F2B540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1325903"/>
                <a:ext cx="2439129" cy="1015663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7F7864A-CB25-AD44-B5F6-907EEC2E7B18}"/>
              </a:ext>
            </a:extLst>
          </p:cNvPr>
          <p:cNvGrpSpPr/>
          <p:nvPr/>
        </p:nvGrpSpPr>
        <p:grpSpPr>
          <a:xfrm>
            <a:off x="4859494" y="1380629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A78E70-BEC5-2B49-A097-FD976E13D693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3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A78E70-BEC5-2B49-A097-FD976E13D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CB58D98-778C-2244-995C-55505E8734F1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1B6269-2EF5-7641-A2F1-EA3D924F11F7}"/>
              </a:ext>
            </a:extLst>
          </p:cNvPr>
          <p:cNvGrpSpPr/>
          <p:nvPr/>
        </p:nvGrpSpPr>
        <p:grpSpPr>
          <a:xfrm>
            <a:off x="3765632" y="1372950"/>
            <a:ext cx="269626" cy="276999"/>
            <a:chOff x="6949414" y="5470458"/>
            <a:chExt cx="293376" cy="3418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D7C449-0DF7-E44E-82E7-57D2D11E5DCB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3EB5D2-C3AD-1F49-A91B-529EEC329251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B307E6-531C-D948-B89C-EA9DE91EC2A2}"/>
              </a:ext>
            </a:extLst>
          </p:cNvPr>
          <p:cNvGrpSpPr/>
          <p:nvPr/>
        </p:nvGrpSpPr>
        <p:grpSpPr>
          <a:xfrm>
            <a:off x="3765632" y="1669833"/>
            <a:ext cx="269626" cy="276999"/>
            <a:chOff x="6949414" y="5470458"/>
            <a:chExt cx="293376" cy="3418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7E9EB4-1DCE-6D4F-88A5-763A8EB60323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85D42-68CD-D349-851B-C624E100FA2E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8B9E12-DB71-8E45-9353-877F94AF039E}"/>
              </a:ext>
            </a:extLst>
          </p:cNvPr>
          <p:cNvGrpSpPr/>
          <p:nvPr/>
        </p:nvGrpSpPr>
        <p:grpSpPr>
          <a:xfrm>
            <a:off x="3765632" y="1972654"/>
            <a:ext cx="269626" cy="276999"/>
            <a:chOff x="6949414" y="5470458"/>
            <a:chExt cx="293376" cy="3418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145260-8937-1D46-BFC4-17DE217EB409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137471-7762-F749-920B-3413C31FCACC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C1A0E2-40DF-D94B-8368-8253450F38C3}"/>
                  </a:ext>
                </a:extLst>
              </p:cNvPr>
              <p:cNvSpPr txBox="1"/>
              <p:nvPr/>
            </p:nvSpPr>
            <p:spPr>
              <a:xfrm>
                <a:off x="1371635" y="3053410"/>
                <a:ext cx="2464457" cy="1015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=  2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+  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 5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br>
                  <a:rPr lang="en-US" sz="2000" b="0" dirty="0"/>
                </a:br>
                <a:endParaRPr lang="en-US" sz="20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C1A0E2-40DF-D94B-8368-8253450F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35" y="3053410"/>
                <a:ext cx="2464457" cy="1015727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3FC9DE9-58E2-4549-92A4-1C6542ABF628}"/>
              </a:ext>
            </a:extLst>
          </p:cNvPr>
          <p:cNvGrpSpPr/>
          <p:nvPr/>
        </p:nvGrpSpPr>
        <p:grpSpPr>
          <a:xfrm>
            <a:off x="4859494" y="3108136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13804E6-2C20-8044-8DA8-5FE66B012665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13804E6-2C20-8044-8DA8-5FE66B012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5"/>
                  <a:stretch>
                    <a:fillRect t="-1389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6B8EBB-AC57-FA44-B14F-8E308BE12302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97CE9B-A15A-8D41-BB11-5CC0BBE91D3E}"/>
              </a:ext>
            </a:extLst>
          </p:cNvPr>
          <p:cNvGrpSpPr/>
          <p:nvPr/>
        </p:nvGrpSpPr>
        <p:grpSpPr>
          <a:xfrm>
            <a:off x="3765632" y="3100457"/>
            <a:ext cx="269626" cy="276999"/>
            <a:chOff x="6949414" y="5470458"/>
            <a:chExt cx="293376" cy="34186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0F7963-1AB7-634F-81BE-BB4F9856AE2F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B1D9AA-9F74-A348-8128-1186EDE9D679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0881DD-833C-4944-867B-8DBECFC0D0F4}"/>
              </a:ext>
            </a:extLst>
          </p:cNvPr>
          <p:cNvGrpSpPr/>
          <p:nvPr/>
        </p:nvGrpSpPr>
        <p:grpSpPr>
          <a:xfrm>
            <a:off x="3765632" y="3397340"/>
            <a:ext cx="269626" cy="276999"/>
            <a:chOff x="6949414" y="5470458"/>
            <a:chExt cx="293376" cy="34186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1948B7-2C2D-3049-8A60-AF937ABA1F5D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DCA563-D568-D544-9732-F91B0F78144D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6D4B8D-DE26-2445-A9F3-1962B4958730}"/>
              </a:ext>
            </a:extLst>
          </p:cNvPr>
          <p:cNvGrpSpPr/>
          <p:nvPr/>
        </p:nvGrpSpPr>
        <p:grpSpPr>
          <a:xfrm>
            <a:off x="3765632" y="3700161"/>
            <a:ext cx="269626" cy="276999"/>
            <a:chOff x="6949414" y="5470458"/>
            <a:chExt cx="293376" cy="3418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8AD29D-59BA-1545-B99E-815BC4A2CC73}"/>
                </a:ext>
              </a:extLst>
            </p:cNvPr>
            <p:cNvSpPr/>
            <p:nvPr/>
          </p:nvSpPr>
          <p:spPr bwMode="auto">
            <a:xfrm>
              <a:off x="6949414" y="5524570"/>
              <a:ext cx="274317" cy="27431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88E643-E903-8346-ADBB-15731BA3880F}"/>
                </a:ext>
              </a:extLst>
            </p:cNvPr>
            <p:cNvSpPr txBox="1"/>
            <p:nvPr/>
          </p:nvSpPr>
          <p:spPr>
            <a:xfrm>
              <a:off x="6949414" y="5470458"/>
              <a:ext cx="293376" cy="34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c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FFB6FF3-C7E8-9B48-A14D-E5459DF1C87B}"/>
              </a:ext>
            </a:extLst>
          </p:cNvPr>
          <p:cNvSpPr txBox="1"/>
          <p:nvPr/>
        </p:nvSpPr>
        <p:spPr>
          <a:xfrm>
            <a:off x="1500968" y="2633251"/>
            <a:ext cx="3002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Interchange equations </a:t>
            </a:r>
            <a:r>
              <a:rPr lang="en-US" dirty="0">
                <a:solidFill>
                  <a:srgbClr val="0033CC"/>
                </a:solidFill>
              </a:rPr>
              <a:t>b </a:t>
            </a:r>
            <a:r>
              <a:rPr lang="en-US" dirty="0"/>
              <a:t>and</a:t>
            </a:r>
            <a:r>
              <a:rPr lang="en-US" dirty="0">
                <a:solidFill>
                  <a:srgbClr val="0033CC"/>
                </a:solidFill>
              </a:rPr>
              <a:t> c: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6ED257-CC84-6A4B-9FEB-22557A406F95}"/>
              </a:ext>
            </a:extLst>
          </p:cNvPr>
          <p:cNvSpPr txBox="1"/>
          <p:nvPr/>
        </p:nvSpPr>
        <p:spPr>
          <a:xfrm>
            <a:off x="4926999" y="2423171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Interchange the second</a:t>
            </a:r>
            <a:br>
              <a:rPr lang="en-US" dirty="0"/>
            </a:br>
            <a:r>
              <a:rPr lang="en-US" dirty="0"/>
              <a:t>and third rows:</a:t>
            </a:r>
          </a:p>
        </p:txBody>
      </p:sp>
    </p:spTree>
    <p:extLst>
      <p:ext uri="{BB962C8B-B14F-4D97-AF65-F5344CB8AC3E}">
        <p14:creationId xmlns:p14="http://schemas.microsoft.com/office/powerpoint/2010/main" val="594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BE5A-621F-914E-AE92-40B9E1DE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Echelon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AB406-C4AB-D646-911D-CA1B1654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2D8AA9-B4E4-A645-BE66-6E054E5FC34E}"/>
              </a:ext>
            </a:extLst>
          </p:cNvPr>
          <p:cNvGrpSpPr/>
          <p:nvPr/>
        </p:nvGrpSpPr>
        <p:grpSpPr>
          <a:xfrm>
            <a:off x="3383469" y="1417342"/>
            <a:ext cx="2377061" cy="906210"/>
            <a:chOff x="3894158" y="4536374"/>
            <a:chExt cx="2377061" cy="9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B28C85E-946D-EA44-AB07-95E51FB69852}"/>
                    </a:ext>
                  </a:extLst>
                </p:cNvPr>
                <p:cNvSpPr txBox="1"/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5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B28C85E-946D-EA44-AB07-95E51FB69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158" y="4536374"/>
                  <a:ext cx="2377061" cy="906210"/>
                </a:xfrm>
                <a:prstGeom prst="rect">
                  <a:avLst/>
                </a:prstGeom>
                <a:blipFill>
                  <a:blip r:embed="rId2"/>
                  <a:stretch>
                    <a:fillRect t="-1389"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E5603C-D7A9-C94A-8580-109CB73C146C}"/>
                </a:ext>
              </a:extLst>
            </p:cNvPr>
            <p:cNvCxnSpPr/>
            <p:nvPr/>
          </p:nvCxnSpPr>
          <p:spPr bwMode="auto">
            <a:xfrm>
              <a:off x="5644323" y="4617707"/>
              <a:ext cx="0" cy="7799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A66CC0-2FF0-DA47-BA9C-57FD69BE8562}"/>
              </a:ext>
            </a:extLst>
          </p:cNvPr>
          <p:cNvSpPr txBox="1"/>
          <p:nvPr/>
        </p:nvSpPr>
        <p:spPr>
          <a:xfrm>
            <a:off x="1211816" y="2606049"/>
            <a:ext cx="6720366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A matrix is in </a:t>
            </a:r>
            <a:r>
              <a:rPr lang="en-US" sz="2000" dirty="0">
                <a:solidFill>
                  <a:srgbClr val="B23C00"/>
                </a:solidFill>
              </a:rPr>
              <a:t>row echelon form</a:t>
            </a:r>
            <a:r>
              <a:rPr lang="en-US" sz="2000" dirty="0">
                <a:solidFill>
                  <a:srgbClr val="0033CC"/>
                </a:solidFill>
              </a:rPr>
              <a:t> if:</a:t>
            </a:r>
          </a:p>
          <a:p>
            <a:r>
              <a:rPr lang="en-US" sz="900" dirty="0">
                <a:solidFill>
                  <a:srgbClr val="0033CC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Any rows consisting entirely of zeros are at the bottom.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In each nonzero row, the first nonzero entry (called the 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>
                <a:solidFill>
                  <a:srgbClr val="B23C00"/>
                </a:solidFill>
              </a:rPr>
              <a:t>leading entry</a:t>
            </a:r>
            <a:r>
              <a:rPr lang="en-US" sz="2000" dirty="0">
                <a:solidFill>
                  <a:srgbClr val="0033CC"/>
                </a:solidFill>
              </a:rPr>
              <a:t>) is in a column to the left of any leading 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>
                <a:solidFill>
                  <a:srgbClr val="0033CC"/>
                </a:solidFill>
              </a:rPr>
              <a:t>entries below it.</a:t>
            </a:r>
          </a:p>
          <a:p>
            <a:r>
              <a:rPr lang="en-US" sz="900" dirty="0">
                <a:solidFill>
                  <a:srgbClr val="0033CC"/>
                </a:solidFill>
              </a:rPr>
              <a:t>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The </a:t>
            </a:r>
            <a:r>
              <a:rPr lang="en-US" sz="2000" dirty="0">
                <a:solidFill>
                  <a:srgbClr val="B23C00"/>
                </a:solidFill>
              </a:rPr>
              <a:t>rank</a:t>
            </a:r>
            <a:r>
              <a:rPr lang="en-US" sz="2000" dirty="0">
                <a:solidFill>
                  <a:srgbClr val="0033CC"/>
                </a:solidFill>
              </a:rPr>
              <a:t> of a matrix is the number of nonzero rows 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>
                <a:solidFill>
                  <a:srgbClr val="0033CC"/>
                </a:solidFill>
              </a:rPr>
              <a:t>in its row echelon form.</a:t>
            </a:r>
          </a:p>
        </p:txBody>
      </p:sp>
    </p:spTree>
    <p:extLst>
      <p:ext uri="{BB962C8B-B14F-4D97-AF65-F5344CB8AC3E}">
        <p14:creationId xmlns:p14="http://schemas.microsoft.com/office/powerpoint/2010/main" val="376874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BE5A-621F-914E-AE92-40B9E1DE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6C3E-2C09-D242-AC45-F977431D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46267"/>
          </a:xfrm>
        </p:spPr>
        <p:txBody>
          <a:bodyPr/>
          <a:lstStyle/>
          <a:p>
            <a:r>
              <a:rPr lang="en-US" dirty="0"/>
              <a:t>A system of linear equations is ready to be solved by back substitution if the corresponding augmented matrix is in row echelon form.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Gaussian elimination: </a:t>
            </a:r>
            <a:r>
              <a:rPr lang="en-US" dirty="0"/>
              <a:t>The process of reducing a matrix to its row echelon form in order to solve a system of linear equations.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Gauss-Jordan elimination</a:t>
            </a:r>
            <a:r>
              <a:rPr lang="en-US" dirty="0"/>
              <a:t> puts a matrix into </a:t>
            </a:r>
            <a:r>
              <a:rPr lang="en-US" dirty="0">
                <a:solidFill>
                  <a:srgbClr val="B23C00"/>
                </a:solidFill>
              </a:rPr>
              <a:t>reduced row echelon form</a:t>
            </a:r>
            <a:r>
              <a:rPr lang="en-US" dirty="0"/>
              <a:t>: It’s in row echelon form and each leading entry is a 1 (called a </a:t>
            </a:r>
            <a:r>
              <a:rPr lang="en-US" dirty="0">
                <a:solidFill>
                  <a:srgbClr val="B23C00"/>
                </a:solidFill>
              </a:rPr>
              <a:t>leading 1</a:t>
            </a:r>
            <a:r>
              <a:rPr lang="en-US" dirty="0"/>
              <a:t>), and each column containing a leading 1 has zeros elsewhere.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AB406-C4AB-D646-911D-CA1B1654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200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7702-1204-FC4F-B0DA-B6E5B6EA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Regression Example: Home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BFBE-7277-A241-B35E-93FDCEF0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The following table of homes for sale </a:t>
            </a:r>
            <a:br>
              <a:rPr lang="en-US" dirty="0"/>
            </a:br>
            <a:r>
              <a:rPr lang="en-US" dirty="0"/>
              <a:t>(obviously not in California):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AFDB0-98E0-0841-A28F-14D6C77E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1C89D9-6B96-8340-BD16-BF2DA41572F9}"/>
              </a:ext>
            </a:extLst>
          </p:cNvPr>
          <p:cNvGraphicFramePr>
            <a:graphicFrameLocks noGrp="1"/>
          </p:cNvGraphicFramePr>
          <p:nvPr/>
        </p:nvGraphicFramePr>
        <p:xfrm>
          <a:off x="1056160" y="2444699"/>
          <a:ext cx="5228591" cy="3261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9793">
                  <a:extLst>
                    <a:ext uri="{9D8B030D-6E8A-4147-A177-3AD203B41FA5}">
                      <a16:colId xmlns:a16="http://schemas.microsoft.com/office/drawing/2014/main" val="3112032967"/>
                    </a:ext>
                  </a:extLst>
                </a:gridCol>
                <a:gridCol w="2206943">
                  <a:extLst>
                    <a:ext uri="{9D8B030D-6E8A-4147-A177-3AD203B41FA5}">
                      <a16:colId xmlns:a16="http://schemas.microsoft.com/office/drawing/2014/main" val="1249213391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1971335363"/>
                    </a:ext>
                  </a:extLst>
                </a:gridCol>
              </a:tblGrid>
              <a:tr h="43309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Number of bedrooms</a:t>
                      </a:r>
                    </a:p>
                    <a:p>
                      <a:pPr algn="ctr"/>
                      <a:r>
                        <a:rPr lang="en-US" sz="16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b="0" i="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Number of bathrooms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b="0" i="0" kern="1200" baseline="-250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$ Price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0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90070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79638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45700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53,800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20239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138563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630287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47845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695932"/>
                  </a:ext>
                </a:extLst>
              </a:tr>
              <a:tr h="2773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425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08EE6D-9F91-8343-9821-5E27AA092BD4}"/>
                  </a:ext>
                </a:extLst>
              </p:cNvPr>
              <p:cNvSpPr txBox="1"/>
              <p:nvPr/>
            </p:nvSpPr>
            <p:spPr>
              <a:xfrm>
                <a:off x="6568490" y="1767846"/>
                <a:ext cx="1778500" cy="44812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=25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397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000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=1,281,100</m:t>
                      </m:r>
                    </m:oMath>
                  </m:oMathPara>
                </a14:m>
                <a:endParaRPr lang="en-US" sz="1400" b="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817,700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87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08EE6D-9F91-8343-9821-5E27AA09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90" y="1767846"/>
                <a:ext cx="1778500" cy="4481227"/>
              </a:xfrm>
              <a:prstGeom prst="rect">
                <a:avLst/>
              </a:prstGeom>
              <a:blipFill>
                <a:blip r:embed="rId2"/>
                <a:stretch>
                  <a:fillRect l="-30986" t="-11268" b="-22254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36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7730-3A14-8149-A13C-57BBA800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Home Prices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53F6E-BA13-B948-94D6-F91E37B9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A15F48-2A42-E64B-A418-F47082570D01}"/>
                  </a:ext>
                </a:extLst>
              </p:cNvPr>
              <p:cNvSpPr txBox="1"/>
              <p:nvPr/>
            </p:nvSpPr>
            <p:spPr>
              <a:xfrm>
                <a:off x="1056159" y="1316065"/>
                <a:ext cx="1778500" cy="44812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=25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397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000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=1,281,100</m:t>
                      </m:r>
                    </m:oMath>
                  </m:oMathPara>
                </a14:m>
                <a:endParaRPr lang="en-US" sz="1400" b="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817,700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14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87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A15F48-2A42-E64B-A418-F47082570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59" y="1316065"/>
                <a:ext cx="1778500" cy="4481227"/>
              </a:xfrm>
              <a:prstGeom prst="rect">
                <a:avLst/>
              </a:prstGeom>
              <a:blipFill>
                <a:blip r:embed="rId2"/>
                <a:stretch>
                  <a:fillRect l="-30986" t="-11582" b="-22316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BAD0067-F763-7A42-84A0-4329B8D4DC62}"/>
              </a:ext>
            </a:extLst>
          </p:cNvPr>
          <p:cNvGrpSpPr/>
          <p:nvPr/>
        </p:nvGrpSpPr>
        <p:grpSpPr>
          <a:xfrm>
            <a:off x="3291854" y="1316065"/>
            <a:ext cx="4808108" cy="2103097"/>
            <a:chOff x="2286025" y="1965976"/>
            <a:chExt cx="5212023" cy="22159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44BD6C-9CA3-7740-8FB8-B5120F522AB2}"/>
                </a:ext>
              </a:extLst>
            </p:cNvPr>
            <p:cNvSpPr/>
            <p:nvPr/>
          </p:nvSpPr>
          <p:spPr bwMode="auto">
            <a:xfrm>
              <a:off x="2286025" y="1965976"/>
              <a:ext cx="5212023" cy="2215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861911B-BF10-9B4A-8E93-D2D8409BA275}"/>
                    </a:ext>
                  </a:extLst>
                </p:cNvPr>
                <p:cNvSpPr txBox="1"/>
                <p:nvPr/>
              </p:nvSpPr>
              <p:spPr>
                <a:xfrm>
                  <a:off x="2336491" y="2103850"/>
                  <a:ext cx="5015449" cy="70302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            +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   +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   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861911B-BF10-9B4A-8E93-D2D8409BA2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491" y="2103850"/>
                  <a:ext cx="5015449" cy="703027"/>
                </a:xfrm>
                <a:prstGeom prst="rect">
                  <a:avLst/>
                </a:prstGeom>
                <a:blipFill>
                  <a:blip r:embed="rId3"/>
                  <a:stretch>
                    <a:fillRect t="-126415" r="-1370" b="-18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AA309DA-CFEA-A64E-9950-ECF88C7F11EA}"/>
                    </a:ext>
                  </a:extLst>
                </p:cNvPr>
                <p:cNvSpPr txBox="1"/>
                <p:nvPr/>
              </p:nvSpPr>
              <p:spPr>
                <a:xfrm>
                  <a:off x="2732974" y="2679114"/>
                  <a:ext cx="4369400" cy="68852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    +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AA309DA-CFEA-A64E-9950-ECF88C7F11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974" y="2679114"/>
                  <a:ext cx="4369400" cy="688522"/>
                </a:xfrm>
                <a:prstGeom prst="rect">
                  <a:avLst/>
                </a:prstGeom>
                <a:blipFill>
                  <a:blip r:embed="rId4"/>
                  <a:stretch>
                    <a:fillRect l="-11321" t="-128846" r="-7862" b="-18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EE852F-38FF-3B48-B380-BF17AEDBB0EC}"/>
                    </a:ext>
                  </a:extLst>
                </p:cNvPr>
                <p:cNvSpPr txBox="1"/>
                <p:nvPr/>
              </p:nvSpPr>
              <p:spPr>
                <a:xfrm>
                  <a:off x="2668799" y="3306643"/>
                  <a:ext cx="4771493" cy="72546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   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33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EE852F-38FF-3B48-B380-BF17AEDBB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799" y="3306643"/>
                  <a:ext cx="4771493" cy="725468"/>
                </a:xfrm>
                <a:prstGeom prst="rect">
                  <a:avLst/>
                </a:prstGeom>
                <a:blipFill>
                  <a:blip r:embed="rId5"/>
                  <a:stretch>
                    <a:fillRect l="-9195" t="-125926" r="-575" b="-17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17581-320F-F44B-BAFC-E156BF33DEEE}"/>
                  </a:ext>
                </a:extLst>
              </p:cNvPr>
              <p:cNvSpPr txBox="1"/>
              <p:nvPr/>
            </p:nvSpPr>
            <p:spPr>
              <a:xfrm>
                <a:off x="3462875" y="3556678"/>
                <a:ext cx="4308615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8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+ 25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+ 16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 397,000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87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55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=1,281,100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817,700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Solution: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E17581-320F-F44B-BAFC-E156BF33D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875" y="3556678"/>
                <a:ext cx="4308615" cy="1692771"/>
              </a:xfrm>
              <a:prstGeom prst="rect">
                <a:avLst/>
              </a:prstGeom>
              <a:blipFill>
                <a:blip r:embed="rId6"/>
                <a:stretch>
                  <a:fillRect l="-2353"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B0202A-7ABF-C141-846E-149E7DADFDE8}"/>
                  </a:ext>
                </a:extLst>
              </p:cNvPr>
              <p:cNvSpPr txBox="1"/>
              <p:nvPr/>
            </p:nvSpPr>
            <p:spPr>
              <a:xfrm>
                <a:off x="4894663" y="4790751"/>
                <a:ext cx="1962076" cy="1015663"/>
              </a:xfrm>
              <a:prstGeom prst="rect">
                <a:avLst/>
              </a:prstGeom>
              <a:solidFill>
                <a:srgbClr val="DDFDFF"/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=35,191.67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4,133.33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     758.33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B0202A-7ABF-C141-846E-149E7DADF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663" y="4790751"/>
                <a:ext cx="1962076" cy="1015663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F169B61-C069-9440-A1F7-4CBCEBE1606E}"/>
              </a:ext>
            </a:extLst>
          </p:cNvPr>
          <p:cNvSpPr txBox="1"/>
          <p:nvPr/>
        </p:nvSpPr>
        <p:spPr>
          <a:xfrm>
            <a:off x="4666654" y="5909846"/>
            <a:ext cx="23583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HomePricesSolve.ipynb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12850</TotalTime>
  <Words>3146</Words>
  <Application>Microsoft Macintosh PowerPoint</Application>
  <PresentationFormat>On-screen Show (4:3)</PresentationFormat>
  <Paragraphs>594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Cambria Math</vt:lpstr>
      <vt:lpstr>Courier New</vt:lpstr>
      <vt:lpstr>Times New Roman</vt:lpstr>
      <vt:lpstr>Wingdings</vt:lpstr>
      <vt:lpstr>Quadrant</vt:lpstr>
      <vt:lpstr>DATA 220 Mathematical Methods for Data Analysis April 29 Class Meeting</vt:lpstr>
      <vt:lpstr>Assignment #10</vt:lpstr>
      <vt:lpstr>Augmented Matrix</vt:lpstr>
      <vt:lpstr>Solve with an Augmented Matrix</vt:lpstr>
      <vt:lpstr>Solve with an Augmented Matrix, cont’d</vt:lpstr>
      <vt:lpstr>Row Echelon Form</vt:lpstr>
      <vt:lpstr>Gaussian Elimination</vt:lpstr>
      <vt:lpstr>Multiple Regression Example: Home Prices</vt:lpstr>
      <vt:lpstr>Example: Home Prices, cont’d</vt:lpstr>
      <vt:lpstr>Solution to the Home Prices System</vt:lpstr>
      <vt:lpstr>Solution to the Home Prices System, cont’d</vt:lpstr>
      <vt:lpstr>Solution to the Home Prices System, cont’d</vt:lpstr>
      <vt:lpstr>Solution Using Python</vt:lpstr>
      <vt:lpstr>Matrix Representation</vt:lpstr>
      <vt:lpstr>Matrix Inverse</vt:lpstr>
      <vt:lpstr>Calculate a Matrix Inverse</vt:lpstr>
      <vt:lpstr>Example: Calculate a Matrix Inverse</vt:lpstr>
      <vt:lpstr>Example: Calculate a Matrix Inverse, cont’d</vt:lpstr>
      <vt:lpstr>Solution Using the Inverse</vt:lpstr>
      <vt:lpstr>Solution Using the Inverse, cont’d</vt:lpstr>
      <vt:lpstr>Singular Matrix</vt:lpstr>
      <vt:lpstr>Singular System</vt:lpstr>
      <vt:lpstr>Break</vt:lpstr>
      <vt:lpstr>Linear Regression Revisited</vt:lpstr>
      <vt:lpstr>Least-Squares Solution with Matrices</vt:lpstr>
      <vt:lpstr>Least-Squares Solution with Matrices, cont’d</vt:lpstr>
      <vt:lpstr>Least-Squares Solution with Matrices, cont’d</vt:lpstr>
      <vt:lpstr>Multivariate Regression Revisited</vt:lpstr>
      <vt:lpstr>Multivariate Regression with Matrices</vt:lpstr>
      <vt:lpstr>QR Factorization</vt:lpstr>
      <vt:lpstr>QR Factorization, cont’d</vt:lpstr>
      <vt:lpstr>QR Factorization, cont’d</vt:lpstr>
      <vt:lpstr>QR Factorization, cont’d</vt:lpstr>
      <vt:lpstr>Least Squares via QR Factorization</vt:lpstr>
      <vt:lpstr>System of Normal Equations vs. QR Factorization</vt:lpstr>
      <vt:lpstr>LU Decomposition</vt:lpstr>
      <vt:lpstr>Singular Value Decomposition</vt:lpstr>
      <vt:lpstr>Singular Value Decomposition,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220 Mathematical Methods for Data Analysis November 12 Class Meeting</dc:title>
  <dc:creator>Ronald Mak</dc:creator>
  <cp:lastModifiedBy>Ron Mak</cp:lastModifiedBy>
  <cp:revision>302</cp:revision>
  <dcterms:created xsi:type="dcterms:W3CDTF">2019-11-11T02:26:36Z</dcterms:created>
  <dcterms:modified xsi:type="dcterms:W3CDTF">2021-04-30T04:51:32Z</dcterms:modified>
</cp:coreProperties>
</file>