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256" r:id="rId2"/>
    <p:sldId id="319" r:id="rId3"/>
    <p:sldId id="320" r:id="rId4"/>
    <p:sldId id="321" r:id="rId5"/>
    <p:sldId id="324" r:id="rId6"/>
    <p:sldId id="326" r:id="rId7"/>
    <p:sldId id="268" r:id="rId8"/>
    <p:sldId id="269" r:id="rId9"/>
    <p:sldId id="270" r:id="rId10"/>
    <p:sldId id="272" r:id="rId11"/>
    <p:sldId id="303" r:id="rId12"/>
    <p:sldId id="304" r:id="rId13"/>
    <p:sldId id="274" r:id="rId14"/>
    <p:sldId id="275" r:id="rId15"/>
    <p:sldId id="276" r:id="rId16"/>
    <p:sldId id="277" r:id="rId17"/>
    <p:sldId id="286" r:id="rId18"/>
    <p:sldId id="278" r:id="rId19"/>
    <p:sldId id="279" r:id="rId20"/>
    <p:sldId id="281" r:id="rId21"/>
    <p:sldId id="287" r:id="rId22"/>
    <p:sldId id="280" r:id="rId23"/>
    <p:sldId id="283" r:id="rId24"/>
    <p:sldId id="284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85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23" r:id="rId42"/>
    <p:sldId id="325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DDFDFF"/>
    <a:srgbClr val="B23C00"/>
    <a:srgbClr val="008000"/>
    <a:srgbClr val="41311E"/>
    <a:srgbClr val="955324"/>
    <a:srgbClr val="76D6FF"/>
    <a:srgbClr val="D5FC79"/>
    <a:srgbClr val="99FF6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77" autoAdjust="0"/>
    <p:restoredTop sz="98450" autoAdjust="0"/>
  </p:normalViewPr>
  <p:slideViewPr>
    <p:cSldViewPr>
      <p:cViewPr varScale="1">
        <p:scale>
          <a:sx n="188" d="100"/>
          <a:sy n="188" d="100"/>
        </p:scale>
        <p:origin x="4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51E4A-BF22-7547-A3CF-514369C79BB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C9F7-100A-9447-81AD-7DF9FC15F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67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x-none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x-none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x-none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13DE455-F6F3-4F4E-A0EB-B787F7D12FD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DE455-F6F3-4F4E-A0EB-B787F7D12FDB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1657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x-none" altLang="x-none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x-none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/>
            </a:lvl1pPr>
          </a:lstStyle>
          <a:p>
            <a:pPr lvl="0"/>
            <a:r>
              <a:rPr lang="en-US" altLang="x-none" noProof="0"/>
              <a:t>Click to edit Master subtitle style</a:t>
            </a:r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8229600" cy="4835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87A21-E039-AC42-9909-E4579A660C35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8540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1163"/>
            <a:ext cx="20574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163"/>
            <a:ext cx="6019800" cy="57197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3E6A8-C093-C84F-8482-5134BB1D8BDB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11818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55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050"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75094-CFE5-6845-BA77-358456EEE97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944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B9DC1-1358-BC4B-B641-2C2A42F06E1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9428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5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5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74841-672B-DD4F-873B-241AE5DFC02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2332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FEF31-D98D-E64D-AE69-8E9E2BB968DD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95391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5950A-5284-F14A-8929-A5FDD999DDD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0764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C63D3-51DD-C944-8AEA-B749D334FBF6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1989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6BFE0-1B2C-0E4B-8A9D-BEB6E74EC3D9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74798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6963" y="6248400"/>
            <a:ext cx="182913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0488" y="5257780"/>
            <a:ext cx="301781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F3A25-4381-F748-9D2C-5621C5E9A2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131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5242" y="6248400"/>
            <a:ext cx="73155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9A191E7-2071-B34D-84F0-74D03C8C3C56}" type="slidenum">
              <a:rPr lang="en-US" altLang="x-none"/>
              <a:pPr/>
              <a:t>‹#›</a:t>
            </a:fld>
            <a:endParaRPr lang="en-US" altLang="x-none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097318" y="6263609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Dept. of Applied Data Science</a:t>
            </a:r>
            <a:endParaRPr lang="en-US" sz="1000" baseline="0" dirty="0"/>
          </a:p>
          <a:p>
            <a:r>
              <a:rPr lang="en-US" sz="1000" baseline="0" dirty="0"/>
              <a:t>Spring 2021: March 25</a:t>
            </a:r>
            <a:endParaRPr lang="en-US" sz="10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657610" y="6263609"/>
            <a:ext cx="3127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x-none" sz="1000" dirty="0"/>
              <a:t>DATA 220: Mathematical Methods for Data Analysis</a:t>
            </a:r>
          </a:p>
          <a:p>
            <a:pPr algn="ctr"/>
            <a:r>
              <a:rPr lang="en-US" altLang="x-none" sz="1000" dirty="0"/>
              <a:t>© R. Mak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sjsu.edu/~ma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.libretexts.org/Bookshelves/Algebra/Book%3A_Elementary_Algebra_(Arnold)/3%3A_Introduction_to_Graphing/3.4%3A_Slope-Intercept_Form_of_a_Lin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.illinoisstate.edu/day/courses/old/312/notes/twovar/twovar04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uminousmen.com/post/data-science-bayes-theorem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hyperlink" Target="https://www.geeksforgeeks.org/ml-r-squared-in-regression-analysi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aylordotorg.github.io/text_introductory-statistics/s12-testing-hypotheses.html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3200" dirty="0"/>
              <a:t>DATA 220</a:t>
            </a:r>
            <a:br>
              <a:rPr lang="en-US" altLang="x-none" sz="3200" dirty="0"/>
            </a:br>
            <a:r>
              <a:rPr lang="en-US" altLang="x-none" sz="3200" dirty="0"/>
              <a:t>Mathematical Methods for Data Analysis</a:t>
            </a:r>
            <a:br>
              <a:rPr lang="en-US" altLang="x-none" sz="3600" dirty="0"/>
            </a:br>
            <a:r>
              <a:rPr lang="en-US" altLang="x-none" sz="2400" dirty="0"/>
              <a:t>March 25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x-none" dirty="0"/>
              <a:t>Department of Applied Data Science</a:t>
            </a:r>
            <a:br>
              <a:rPr lang="en-US" altLang="x-none" dirty="0"/>
            </a:br>
            <a:r>
              <a:rPr lang="en-US" altLang="x-none" dirty="0"/>
              <a:t>San Jose State University</a:t>
            </a:r>
            <a:br>
              <a:rPr lang="en-US" altLang="x-none" dirty="0"/>
            </a:br>
            <a:br>
              <a:rPr lang="en-US" altLang="x-none" sz="1000" dirty="0"/>
            </a:br>
            <a:r>
              <a:rPr lang="en-US" altLang="x-none" dirty="0"/>
              <a:t>Spring 2021</a:t>
            </a:r>
            <a:br>
              <a:rPr lang="en-US" altLang="x-none" dirty="0"/>
            </a:br>
            <a:r>
              <a:rPr lang="en-US" altLang="x-none" dirty="0"/>
              <a:t>Instructor: Ron Mak</a:t>
            </a:r>
          </a:p>
          <a:p>
            <a:pPr algn="ctr"/>
            <a:r>
              <a:rPr lang="en-US" altLang="x-none" dirty="0">
                <a:hlinkClick r:id="rId3"/>
              </a:rPr>
              <a:t>www.cs.sjsu.edu/~mak</a:t>
            </a:r>
            <a:endParaRPr lang="en-US" altLang="x-none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434828"/>
            <a:ext cx="1013781" cy="13715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5A7A4AD9-282A-1D42-BDC8-5281B49D17AB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7ABC1-27DC-EA48-BFB4-4CEAE5AA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Significance Levels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045D5-3279-3B47-A920-D49BB9B14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10</a:t>
            </a:fld>
            <a:endParaRPr lang="en-US" alt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514DD014-EE02-3A41-BCC4-B33A41356B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9988409"/>
                  </p:ext>
                </p:extLst>
              </p:nvPr>
            </p:nvGraphicFramePr>
            <p:xfrm>
              <a:off x="2432964" y="1273434"/>
              <a:ext cx="5989255" cy="173736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325866">
                      <a:extLst>
                        <a:ext uri="{9D8B030D-6E8A-4147-A177-3AD203B41FA5}">
                          <a16:colId xmlns:a16="http://schemas.microsoft.com/office/drawing/2014/main" val="2039136549"/>
                        </a:ext>
                      </a:extLst>
                    </a:gridCol>
                    <a:gridCol w="1005829">
                      <a:extLst>
                        <a:ext uri="{9D8B030D-6E8A-4147-A177-3AD203B41FA5}">
                          <a16:colId xmlns:a16="http://schemas.microsoft.com/office/drawing/2014/main" val="2965106518"/>
                        </a:ext>
                      </a:extLst>
                    </a:gridCol>
                    <a:gridCol w="1737341">
                      <a:extLst>
                        <a:ext uri="{9D8B030D-6E8A-4147-A177-3AD203B41FA5}">
                          <a16:colId xmlns:a16="http://schemas.microsoft.com/office/drawing/2014/main" val="678790407"/>
                        </a:ext>
                      </a:extLst>
                    </a:gridCol>
                    <a:gridCol w="1920219">
                      <a:extLst>
                        <a:ext uri="{9D8B030D-6E8A-4147-A177-3AD203B41FA5}">
                          <a16:colId xmlns:a16="http://schemas.microsoft.com/office/drawing/2014/main" val="4283673361"/>
                        </a:ext>
                      </a:extLst>
                    </a:gridCol>
                  </a:tblGrid>
                  <a:tr h="368237"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Level of significance </a:t>
                          </a:r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Rejection region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Conclusion for test statistic </a:t>
                          </a:r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400" b="0" dirty="0"/>
                            <a:t> = 2.10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Significance level preferred by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9914320"/>
                      </a:ext>
                    </a:extLst>
                  </a:tr>
                  <a:tr h="26354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400" b="0" i="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400" dirty="0"/>
                            <a:t> &gt; 1.645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Reject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Anti-tobacco activists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727879"/>
                      </a:ext>
                    </a:extLst>
                  </a:tr>
                  <a:tr h="26354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.025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4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/>
                            <a:t> &gt; 1.96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Reject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Anti-tobacco activists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0945742"/>
                      </a:ext>
                    </a:extLst>
                  </a:tr>
                  <a:tr h="26354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4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400" dirty="0"/>
                            <a:t> &gt; 2.33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Fail to reject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Tobacco company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6399023"/>
                      </a:ext>
                    </a:extLst>
                  </a:tr>
                  <a:tr h="26354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4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1400" dirty="0"/>
                            <a:t> &gt; 2.58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Fail to reject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Tobacco company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41500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514DD014-EE02-3A41-BCC4-B33A41356B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9988409"/>
                  </p:ext>
                </p:extLst>
              </p:nvPr>
            </p:nvGraphicFramePr>
            <p:xfrm>
              <a:off x="2432964" y="1273434"/>
              <a:ext cx="5989255" cy="173736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325866">
                      <a:extLst>
                        <a:ext uri="{9D8B030D-6E8A-4147-A177-3AD203B41FA5}">
                          <a16:colId xmlns:a16="http://schemas.microsoft.com/office/drawing/2014/main" val="2039136549"/>
                        </a:ext>
                      </a:extLst>
                    </a:gridCol>
                    <a:gridCol w="1005829">
                      <a:extLst>
                        <a:ext uri="{9D8B030D-6E8A-4147-A177-3AD203B41FA5}">
                          <a16:colId xmlns:a16="http://schemas.microsoft.com/office/drawing/2014/main" val="2965106518"/>
                        </a:ext>
                      </a:extLst>
                    </a:gridCol>
                    <a:gridCol w="1737341">
                      <a:extLst>
                        <a:ext uri="{9D8B030D-6E8A-4147-A177-3AD203B41FA5}">
                          <a16:colId xmlns:a16="http://schemas.microsoft.com/office/drawing/2014/main" val="678790407"/>
                        </a:ext>
                      </a:extLst>
                    </a:gridCol>
                    <a:gridCol w="1920219">
                      <a:extLst>
                        <a:ext uri="{9D8B030D-6E8A-4147-A177-3AD203B41FA5}">
                          <a16:colId xmlns:a16="http://schemas.microsoft.com/office/drawing/2014/main" val="428367336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Level of significance </a:t>
                          </a:r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Rejection region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Conclusion for test statistic </a:t>
                          </a:r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400" b="0" dirty="0"/>
                            <a:t> = 2.10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Significance level preferred by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991432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400" b="0" i="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400" dirty="0"/>
                            <a:t> &gt; 1.645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307" t="-175000" r="-111679" b="-3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Anti-tobacco activists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72787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.025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4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/>
                            <a:t> &gt; 1.96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307" t="-264000" r="-111679" b="-20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Anti-tobacco activists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094574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4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400" dirty="0"/>
                            <a:t> &gt; 2.33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307" t="-379167" r="-111679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Tobacco company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639902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4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1400" dirty="0"/>
                            <a:t> &gt; 2.58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307" t="-479167" r="-111679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Tobacco company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41500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13ED10-9A6D-9C45-BA84-01800FC12A30}"/>
                  </a:ext>
                </a:extLst>
              </p:cNvPr>
              <p:cNvSpPr txBox="1"/>
              <p:nvPr/>
            </p:nvSpPr>
            <p:spPr>
              <a:xfrm>
                <a:off x="535266" y="1508781"/>
                <a:ext cx="157466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=1.5 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&gt;1.5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13ED10-9A6D-9C45-BA84-01800FC1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66" y="1508781"/>
                <a:ext cx="1574662" cy="707886"/>
              </a:xfrm>
              <a:prstGeom prst="rect">
                <a:avLst/>
              </a:prstGeom>
              <a:blipFill>
                <a:blip r:embed="rId3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6F32D213-7A28-CE43-ACD3-887012C094BC}"/>
              </a:ext>
            </a:extLst>
          </p:cNvPr>
          <p:cNvGrpSpPr/>
          <p:nvPr/>
        </p:nvGrpSpPr>
        <p:grpSpPr>
          <a:xfrm>
            <a:off x="3383293" y="3075141"/>
            <a:ext cx="3930361" cy="3108912"/>
            <a:chOff x="3462410" y="3075141"/>
            <a:chExt cx="3930361" cy="310891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F8DA8F-DCAE-0D4A-AD6C-7DEE6153F777}"/>
                </a:ext>
              </a:extLst>
            </p:cNvPr>
            <p:cNvGrpSpPr/>
            <p:nvPr/>
          </p:nvGrpSpPr>
          <p:grpSpPr>
            <a:xfrm>
              <a:off x="3462410" y="3075141"/>
              <a:ext cx="3930361" cy="3108912"/>
              <a:chOff x="2103146" y="3139488"/>
              <a:chExt cx="3930361" cy="310891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180B354-988C-A948-8946-5B23297E9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3146" y="3139488"/>
                <a:ext cx="3840438" cy="269951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51F2CE-66FF-8741-A8FB-13FEC75095CC}"/>
                  </a:ext>
                </a:extLst>
              </p:cNvPr>
              <p:cNvSpPr txBox="1"/>
              <p:nvPr/>
            </p:nvSpPr>
            <p:spPr>
              <a:xfrm>
                <a:off x="4480561" y="5909846"/>
                <a:ext cx="333746" cy="338554"/>
              </a:xfrm>
              <a:prstGeom prst="rect">
                <a:avLst/>
              </a:prstGeom>
              <a:noFill/>
              <a:ln>
                <a:solidFill>
                  <a:srgbClr val="008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baseline="-250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2D961D-FE8A-C048-B88C-335DDB9A3173}"/>
                  </a:ext>
                </a:extLst>
              </p:cNvPr>
              <p:cNvSpPr txBox="1"/>
              <p:nvPr/>
            </p:nvSpPr>
            <p:spPr>
              <a:xfrm>
                <a:off x="4886961" y="5909846"/>
                <a:ext cx="333746" cy="338554"/>
              </a:xfrm>
              <a:prstGeom prst="rect">
                <a:avLst/>
              </a:prstGeom>
              <a:noFill/>
              <a:ln>
                <a:solidFill>
                  <a:srgbClr val="008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baseline="-250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380DE5-E965-8847-ACA9-A9974CC22011}"/>
                  </a:ext>
                </a:extLst>
              </p:cNvPr>
              <p:cNvSpPr txBox="1"/>
              <p:nvPr/>
            </p:nvSpPr>
            <p:spPr>
              <a:xfrm>
                <a:off x="5293361" y="5909846"/>
                <a:ext cx="333746" cy="338554"/>
              </a:xfrm>
              <a:prstGeom prst="rect">
                <a:avLst/>
              </a:prstGeom>
              <a:noFill/>
              <a:ln>
                <a:solidFill>
                  <a:srgbClr val="008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baseline="-250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B64FB-0B6D-1F4A-9ADD-AA67D85A64C3}"/>
                  </a:ext>
                </a:extLst>
              </p:cNvPr>
              <p:cNvSpPr txBox="1"/>
              <p:nvPr/>
            </p:nvSpPr>
            <p:spPr>
              <a:xfrm>
                <a:off x="5699761" y="5909846"/>
                <a:ext cx="333746" cy="338554"/>
              </a:xfrm>
              <a:prstGeom prst="rect">
                <a:avLst/>
              </a:prstGeom>
              <a:noFill/>
              <a:ln>
                <a:solidFill>
                  <a:srgbClr val="008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baseline="-250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99E50FA-9511-5C4E-90AB-373D788A32B7}"/>
                  </a:ext>
                </a:extLst>
              </p:cNvPr>
              <p:cNvCxnSpPr>
                <a:stCxn id="7" idx="0"/>
              </p:cNvCxnSpPr>
              <p:nvPr/>
            </p:nvCxnSpPr>
            <p:spPr bwMode="auto">
              <a:xfrm flipV="1">
                <a:off x="4647434" y="5623536"/>
                <a:ext cx="381761" cy="28631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7E04AB2-05BB-754F-89FA-9BDE3BBD9926}"/>
                  </a:ext>
                </a:extLst>
              </p:cNvPr>
              <p:cNvCxnSpPr>
                <a:stCxn id="8" idx="0"/>
              </p:cNvCxnSpPr>
              <p:nvPr/>
            </p:nvCxnSpPr>
            <p:spPr bwMode="auto">
              <a:xfrm flipV="1">
                <a:off x="5053834" y="5623536"/>
                <a:ext cx="142234" cy="28631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59A7803-3132-BF4A-9D08-F15D0B7A1603}"/>
                  </a:ext>
                </a:extLst>
              </p:cNvPr>
              <p:cNvCxnSpPr>
                <a:stCxn id="9" idx="0"/>
              </p:cNvCxnSpPr>
              <p:nvPr/>
            </p:nvCxnSpPr>
            <p:spPr bwMode="auto">
              <a:xfrm flipH="1" flipV="1">
                <a:off x="5394951" y="5623536"/>
                <a:ext cx="65283" cy="28631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E0F0A67-D33A-9D4B-8866-479EC90612FC}"/>
                  </a:ext>
                </a:extLst>
              </p:cNvPr>
              <p:cNvCxnSpPr>
                <a:stCxn id="10" idx="0"/>
              </p:cNvCxnSpPr>
              <p:nvPr/>
            </p:nvCxnSpPr>
            <p:spPr bwMode="auto">
              <a:xfrm flipH="1" flipV="1">
                <a:off x="5577829" y="5623536"/>
                <a:ext cx="288805" cy="28631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E595A6-50C9-6F41-8E4D-99B0871CE7C8}"/>
                </a:ext>
              </a:extLst>
            </p:cNvPr>
            <p:cNvGrpSpPr/>
            <p:nvPr/>
          </p:nvGrpSpPr>
          <p:grpSpPr>
            <a:xfrm>
              <a:off x="6396413" y="4543871"/>
              <a:ext cx="482824" cy="605059"/>
              <a:chOff x="7589487" y="4012648"/>
              <a:chExt cx="482824" cy="60505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78808D-2EB1-994E-9D02-6F30FA39B2C2}"/>
                  </a:ext>
                </a:extLst>
              </p:cNvPr>
              <p:cNvSpPr txBox="1"/>
              <p:nvPr/>
            </p:nvSpPr>
            <p:spPr>
              <a:xfrm>
                <a:off x="7589487" y="4012648"/>
                <a:ext cx="482824" cy="276999"/>
              </a:xfrm>
              <a:prstGeom prst="rect">
                <a:avLst/>
              </a:prstGeom>
              <a:noFill/>
              <a:ln>
                <a:solidFill>
                  <a:srgbClr val="41311E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2.10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93A5374-39FA-4F4D-8FDD-1BD2F010B150}"/>
                  </a:ext>
                </a:extLst>
              </p:cNvPr>
              <p:cNvCxnSpPr>
                <a:stCxn id="30" idx="2"/>
              </p:cNvCxnSpPr>
              <p:nvPr/>
            </p:nvCxnSpPr>
            <p:spPr bwMode="auto">
              <a:xfrm>
                <a:off x="7830899" y="4289647"/>
                <a:ext cx="0" cy="32806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9765ADA-A322-CB46-A75A-8399FD9789D2}"/>
                  </a:ext>
                </a:extLst>
              </p:cNvPr>
              <p:cNvSpPr txBox="1"/>
              <p:nvPr/>
            </p:nvSpPr>
            <p:spPr>
              <a:xfrm>
                <a:off x="365806" y="3285328"/>
                <a:ext cx="2792752" cy="22467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41311E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33CC"/>
                    </a:solidFill>
                  </a:rPr>
                  <a:t>The tobacco company</a:t>
                </a:r>
              </a:p>
              <a:p>
                <a:r>
                  <a:rPr lang="en-US" sz="2000" dirty="0">
                    <a:solidFill>
                      <a:srgbClr val="0033CC"/>
                    </a:solidFill>
                  </a:rPr>
                  <a:t>can claim that they</a:t>
                </a:r>
              </a:p>
              <a:p>
                <a:r>
                  <a:rPr lang="en-US" sz="2000" u="sng" dirty="0">
                    <a:solidFill>
                      <a:srgbClr val="0033CC"/>
                    </a:solidFill>
                  </a:rPr>
                  <a:t>failed to reject</a:t>
                </a:r>
                <a:r>
                  <a:rPr lang="en-US" sz="2000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solidFill>
                    <a:srgbClr val="0033CC"/>
                  </a:solidFill>
                </a:endParaRPr>
              </a:p>
              <a:p>
                <a:r>
                  <a:rPr lang="en-US" sz="2000" dirty="0">
                    <a:solidFill>
                      <a:srgbClr val="0033CC"/>
                    </a:solidFill>
                  </a:rPr>
                  <a:t>But the company</a:t>
                </a:r>
              </a:p>
              <a:p>
                <a:r>
                  <a:rPr lang="en-US" sz="2000" dirty="0">
                    <a:solidFill>
                      <a:srgbClr val="0033CC"/>
                    </a:solidFill>
                  </a:rPr>
                  <a:t>probably won’t tell you </a:t>
                </a:r>
              </a:p>
              <a:p>
                <a:r>
                  <a:rPr lang="en-US" sz="2000" u="sng" dirty="0">
                    <a:solidFill>
                      <a:srgbClr val="0033CC"/>
                    </a:solidFill>
                  </a:rPr>
                  <a:t>what</a:t>
                </a:r>
                <a:r>
                  <a:rPr lang="en-US" sz="2000" dirty="0">
                    <a:solidFill>
                      <a:srgbClr val="0033CC"/>
                    </a:solidFill>
                  </a:rPr>
                  <a:t> significance level</a:t>
                </a:r>
              </a:p>
              <a:p>
                <a:r>
                  <a:rPr lang="en-US" sz="2000" dirty="0">
                    <a:solidFill>
                      <a:srgbClr val="0033CC"/>
                    </a:solidFill>
                  </a:rPr>
                  <a:t>it used for testing.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9765ADA-A322-CB46-A75A-8399FD978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06" y="3285328"/>
                <a:ext cx="2792752" cy="2246769"/>
              </a:xfrm>
              <a:prstGeom prst="rect">
                <a:avLst/>
              </a:prstGeom>
              <a:blipFill>
                <a:blip r:embed="rId5"/>
                <a:stretch>
                  <a:fillRect l="-1802" t="-1685" r="-901" b="-3933"/>
                </a:stretch>
              </a:blipFill>
              <a:ln>
                <a:solidFill>
                  <a:srgbClr val="41311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ACC701F2-D2C4-6C40-8300-696ADE2204DC}"/>
              </a:ext>
            </a:extLst>
          </p:cNvPr>
          <p:cNvGrpSpPr/>
          <p:nvPr/>
        </p:nvGrpSpPr>
        <p:grpSpPr>
          <a:xfrm>
            <a:off x="6675099" y="3185172"/>
            <a:ext cx="2068286" cy="2164047"/>
            <a:chOff x="6675099" y="3185172"/>
            <a:chExt cx="2068286" cy="21640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154498E-8CF5-B548-B938-B21F8E417A6D}"/>
                    </a:ext>
                  </a:extLst>
                </p:cNvPr>
                <p:cNvSpPr txBox="1"/>
                <p:nvPr/>
              </p:nvSpPr>
              <p:spPr>
                <a:xfrm>
                  <a:off x="7019836" y="3185172"/>
                  <a:ext cx="1723549" cy="187743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B23C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B23C00"/>
                      </a:solidFill>
                    </a:rPr>
                    <a:t>This area 0.0179</a:t>
                  </a:r>
                </a:p>
                <a:p>
                  <a:r>
                    <a:rPr lang="en-US" dirty="0">
                      <a:solidFill>
                        <a:srgbClr val="B23C00"/>
                      </a:solidFill>
                    </a:rPr>
                    <a:t>is the </a:t>
                  </a:r>
                  <a:r>
                    <a:rPr lang="en-US" u="sng" dirty="0">
                      <a:solidFill>
                        <a:srgbClr val="B23C00"/>
                      </a:solidFill>
                    </a:rPr>
                    <a:t>smallest</a:t>
                  </a:r>
                  <a:r>
                    <a:rPr lang="en-US" dirty="0">
                      <a:solidFill>
                        <a:srgbClr val="B23C00"/>
                      </a:solidFill>
                    </a:rPr>
                    <a:t> </a:t>
                  </a:r>
                  <a:r>
                    <a:rPr lang="en-US" sz="2000" i="1" dirty="0">
                      <a:solidFill>
                        <a:srgbClr val="B23C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α</a:t>
                  </a:r>
                  <a:endParaRPr lang="en-US" i="1" dirty="0">
                    <a:solidFill>
                      <a:srgbClr val="B23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dirty="0">
                      <a:solidFill>
                        <a:srgbClr val="B23C00"/>
                      </a:solidFill>
                    </a:rPr>
                    <a:t>at which we can </a:t>
                  </a:r>
                </a:p>
                <a:p>
                  <a:r>
                    <a:rPr lang="en-US" dirty="0">
                      <a:solidFill>
                        <a:srgbClr val="B23C00"/>
                      </a:solidFill>
                    </a:rPr>
                    <a:t>reject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B23C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B23C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B23C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B23C00"/>
                      </a:solidFill>
                    </a:rPr>
                    <a:t>. Any </a:t>
                  </a:r>
                </a:p>
                <a:p>
                  <a:r>
                    <a:rPr lang="en-US" dirty="0">
                      <a:solidFill>
                        <a:srgbClr val="B23C00"/>
                      </a:solidFill>
                    </a:rPr>
                    <a:t>smaller area </a:t>
                  </a:r>
                </a:p>
                <a:p>
                  <a:r>
                    <a:rPr lang="en-US" dirty="0">
                      <a:solidFill>
                        <a:srgbClr val="B23C00"/>
                      </a:solidFill>
                    </a:rPr>
                    <a:t>would not</a:t>
                  </a:r>
                </a:p>
                <a:p>
                  <a:r>
                    <a:rPr lang="en-US" dirty="0">
                      <a:solidFill>
                        <a:srgbClr val="B23C00"/>
                      </a:solidFill>
                    </a:rPr>
                    <a:t>include 2.10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154498E-8CF5-B548-B938-B21F8E417A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9836" y="3185172"/>
                  <a:ext cx="1723549" cy="1877437"/>
                </a:xfrm>
                <a:prstGeom prst="rect">
                  <a:avLst/>
                </a:prstGeom>
                <a:blipFill>
                  <a:blip r:embed="rId6"/>
                  <a:stretch>
                    <a:fillRect l="-1460" t="-671" r="-730" b="-4027"/>
                  </a:stretch>
                </a:blipFill>
                <a:ln>
                  <a:solidFill>
                    <a:srgbClr val="B23C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C65C29E-D2E0-F048-B68F-A296FD0C46C2}"/>
                </a:ext>
              </a:extLst>
            </p:cNvPr>
            <p:cNvCxnSpPr>
              <a:stCxn id="34" idx="2"/>
            </p:cNvCxnSpPr>
            <p:nvPr/>
          </p:nvCxnSpPr>
          <p:spPr bwMode="auto">
            <a:xfrm flipH="1">
              <a:off x="6675099" y="5062609"/>
              <a:ext cx="1206512" cy="28661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B23C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5981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7AD82-1E19-E548-B5E5-6B1BB9A84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-Values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3A23-4401-E849-81E3-4613A1FE9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knowing that the null hypothesis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was rejected by a test at a certain level of significance doesn’t tell us </a:t>
            </a:r>
            <a:r>
              <a:rPr lang="en-US" u="sng" dirty="0"/>
              <a:t>how far</a:t>
            </a:r>
            <a:r>
              <a:rPr lang="en-US" dirty="0"/>
              <a:t> the test statistic fell into the rejection region.</a:t>
            </a:r>
          </a:p>
          <a:p>
            <a:pPr lvl="4"/>
            <a:endParaRPr lang="en-US" dirty="0"/>
          </a:p>
          <a:p>
            <a:r>
              <a:rPr lang="en-US" dirty="0"/>
              <a:t>A more informative way to report a test result is to give the </a:t>
            </a:r>
            <a:r>
              <a:rPr lang="en-US" i="1" dirty="0">
                <a:solidFill>
                  <a:srgbClr val="B23C00"/>
                </a:solidFill>
              </a:rPr>
              <a:t>P</a:t>
            </a:r>
            <a:r>
              <a:rPr lang="en-US" dirty="0">
                <a:solidFill>
                  <a:srgbClr val="B23C00"/>
                </a:solidFill>
              </a:rPr>
              <a:t>-value</a:t>
            </a:r>
            <a:r>
              <a:rPr lang="en-US" dirty="0"/>
              <a:t> associated with the test.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i="1" dirty="0"/>
              <a:t>P</a:t>
            </a:r>
            <a:r>
              <a:rPr lang="en-US" dirty="0"/>
              <a:t>-value gives information about the </a:t>
            </a:r>
            <a:br>
              <a:rPr lang="en-US" dirty="0"/>
            </a:br>
            <a:r>
              <a:rPr lang="en-US" u="sng" dirty="0"/>
              <a:t>strength of the evidence</a:t>
            </a:r>
            <a:r>
              <a:rPr lang="en-US" dirty="0"/>
              <a:t> against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An individual decision maker can then draw a conclusion at any specified significance level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922F3-5132-D241-910F-C65AD995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986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2620C-0362-7A4F-BD21-17B4F525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-Values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74328-1CC1-FF4E-BB7E-B05A3959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12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2C836-2B75-4244-AE64-987D2F22F3B4}"/>
              </a:ext>
            </a:extLst>
          </p:cNvPr>
          <p:cNvSpPr txBox="1"/>
          <p:nvPr/>
        </p:nvSpPr>
        <p:spPr>
          <a:xfrm>
            <a:off x="1152634" y="1600220"/>
            <a:ext cx="6862776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</a:rPr>
              <a:t>The </a:t>
            </a:r>
            <a:r>
              <a:rPr lang="en-US" sz="2400" i="1" dirty="0">
                <a:solidFill>
                  <a:srgbClr val="0033CC"/>
                </a:solidFill>
              </a:rPr>
              <a:t>P</a:t>
            </a:r>
            <a:r>
              <a:rPr lang="en-US" sz="2400" dirty="0">
                <a:solidFill>
                  <a:srgbClr val="0033CC"/>
                </a:solidFill>
              </a:rPr>
              <a:t>-value is the </a:t>
            </a:r>
            <a:r>
              <a:rPr lang="en-US" sz="2400" u="sng" dirty="0">
                <a:solidFill>
                  <a:srgbClr val="0033CC"/>
                </a:solidFill>
              </a:rPr>
              <a:t>smallest level of significance</a:t>
            </a:r>
            <a:br>
              <a:rPr lang="en-US" sz="2400" dirty="0">
                <a:solidFill>
                  <a:srgbClr val="0033CC"/>
                </a:solidFill>
              </a:rPr>
            </a:br>
            <a:r>
              <a:rPr lang="en-US" sz="2400" dirty="0">
                <a:solidFill>
                  <a:srgbClr val="0033CC"/>
                </a:solidFill>
              </a:rPr>
              <a:t>at which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33CC"/>
                </a:solidFill>
              </a:rPr>
              <a:t> can be rejected.</a:t>
            </a:r>
          </a:p>
          <a:p>
            <a:r>
              <a:rPr lang="en-US" sz="1000" dirty="0">
                <a:solidFill>
                  <a:srgbClr val="0033CC"/>
                </a:solidFill>
              </a:rPr>
              <a:t> </a:t>
            </a:r>
          </a:p>
          <a:p>
            <a:r>
              <a:rPr lang="en-US" sz="2400" dirty="0">
                <a:solidFill>
                  <a:srgbClr val="0033CC"/>
                </a:solidFill>
              </a:rPr>
              <a:t>Therefore:</a:t>
            </a:r>
          </a:p>
          <a:p>
            <a:r>
              <a:rPr lang="en-US" sz="1000" dirty="0">
                <a:solidFill>
                  <a:srgbClr val="0033CC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CC"/>
                </a:solidFill>
              </a:rPr>
              <a:t>If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</a:t>
            </a:r>
            <a:r>
              <a:rPr lang="en-US" sz="2400" dirty="0">
                <a:solidFill>
                  <a:srgbClr val="0033CC"/>
                </a:solidFill>
              </a:rPr>
              <a:t> ≥ </a:t>
            </a:r>
            <a:r>
              <a:rPr lang="en-US" sz="2400" i="1" dirty="0">
                <a:solidFill>
                  <a:srgbClr val="0033CC"/>
                </a:solidFill>
              </a:rPr>
              <a:t>P</a:t>
            </a:r>
            <a:r>
              <a:rPr lang="en-US" sz="2400" dirty="0">
                <a:solidFill>
                  <a:srgbClr val="0033CC"/>
                </a:solidFill>
              </a:rPr>
              <a:t>-value, then </a:t>
            </a:r>
            <a:r>
              <a:rPr lang="en-US" sz="2400" u="sng" dirty="0">
                <a:solidFill>
                  <a:srgbClr val="0033CC"/>
                </a:solidFill>
              </a:rPr>
              <a:t>reject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33CC"/>
                </a:solidFill>
              </a:rPr>
              <a:t> at level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CC"/>
                </a:solidFill>
              </a:rPr>
              <a:t>If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2400" i="1" dirty="0">
                <a:solidFill>
                  <a:srgbClr val="0033CC"/>
                </a:solidFill>
                <a:latin typeface="+mn-lt"/>
                <a:cs typeface="Times New Roman" panose="02020603050405020304" pitchFamily="18" charset="0"/>
              </a:rPr>
              <a:t>&lt;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33CC"/>
                </a:solidFill>
              </a:rPr>
              <a:t>P</a:t>
            </a:r>
            <a:r>
              <a:rPr lang="en-US" sz="2400" dirty="0">
                <a:solidFill>
                  <a:srgbClr val="0033CC"/>
                </a:solidFill>
              </a:rPr>
              <a:t>-value, then </a:t>
            </a:r>
            <a:r>
              <a:rPr lang="en-US" sz="2400" u="sng" dirty="0">
                <a:solidFill>
                  <a:srgbClr val="0033CC"/>
                </a:solidFill>
              </a:rPr>
              <a:t>do not reject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33CC"/>
                </a:solidFill>
              </a:rPr>
              <a:t> at level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3304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2620C-0362-7A4F-BD21-17B4F525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-Value Example #1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4DB7F-AE76-304C-92ED-8D86D0EDB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904"/>
            <a:ext cx="8229600" cy="4805022"/>
          </a:xfrm>
        </p:spPr>
        <p:txBody>
          <a:bodyPr/>
          <a:lstStyle/>
          <a:p>
            <a:r>
              <a:rPr lang="en-US" dirty="0"/>
              <a:t>Suppose:</a:t>
            </a:r>
          </a:p>
          <a:p>
            <a:pPr lvl="4"/>
            <a:endParaRPr lang="en-US" dirty="0"/>
          </a:p>
          <a:p>
            <a:r>
              <a:rPr lang="en-US" dirty="0"/>
              <a:t>It is reported that the </a:t>
            </a:r>
            <a:r>
              <a:rPr lang="en-US" i="1" dirty="0"/>
              <a:t>P</a:t>
            </a:r>
            <a:r>
              <a:rPr lang="en-US" dirty="0"/>
              <a:t>-value = 0.0372</a:t>
            </a:r>
          </a:p>
          <a:p>
            <a:pPr lvl="1"/>
            <a:r>
              <a:rPr lang="en-US" dirty="0"/>
              <a:t>The smallest level </a:t>
            </a:r>
            <a:br>
              <a:rPr lang="en-US" dirty="0"/>
            </a:br>
            <a:r>
              <a:rPr lang="en-US" dirty="0"/>
              <a:t>of significance </a:t>
            </a:r>
            <a:br>
              <a:rPr lang="en-US" dirty="0"/>
            </a:br>
            <a:r>
              <a:rPr lang="en-US" dirty="0"/>
              <a:t>at which we can </a:t>
            </a:r>
            <a:br>
              <a:rPr lang="en-US" dirty="0"/>
            </a:br>
            <a:r>
              <a:rPr lang="en-US" dirty="0"/>
              <a:t>reject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Therefore, at </a:t>
            </a:r>
            <a:br>
              <a:rPr lang="en-US" dirty="0"/>
            </a:br>
            <a:r>
              <a:rPr lang="en-US" dirty="0"/>
              <a:t>significance level 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/>
              <a:t> = 0.01, you </a:t>
            </a:r>
            <a:r>
              <a:rPr lang="en-US" u="sng" dirty="0"/>
              <a:t>cannot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reject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, since </a:t>
            </a:r>
            <a:br>
              <a:rPr lang="en-US" dirty="0"/>
            </a:br>
            <a:r>
              <a:rPr lang="en-US" dirty="0"/>
              <a:t>0.01 &lt; 0.0372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74328-1CC1-FF4E-BB7E-B05A3959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13</a:t>
            </a:fld>
            <a:endParaRPr lang="en-US" alt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10C5A-BA23-9748-B5AE-A71C37DD3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311" y="2606049"/>
            <a:ext cx="4775200" cy="32893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1E9269-4598-464A-93F6-478517E9D8AF}"/>
              </a:ext>
            </a:extLst>
          </p:cNvPr>
          <p:cNvGrpSpPr/>
          <p:nvPr/>
        </p:nvGrpSpPr>
        <p:grpSpPr>
          <a:xfrm>
            <a:off x="5486390" y="5166341"/>
            <a:ext cx="2106938" cy="338554"/>
            <a:chOff x="5486390" y="5166341"/>
            <a:chExt cx="2106938" cy="3385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B29FEA-DC8B-6E4C-A5C9-98680928A4E1}"/>
                </a:ext>
              </a:extLst>
            </p:cNvPr>
            <p:cNvSpPr txBox="1"/>
            <p:nvPr/>
          </p:nvSpPr>
          <p:spPr>
            <a:xfrm>
              <a:off x="5852146" y="5166341"/>
              <a:ext cx="174118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B23C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B23C00"/>
                  </a:solidFill>
                </a:rPr>
                <a:t>P</a:t>
              </a:r>
              <a:r>
                <a:rPr lang="en-US" dirty="0">
                  <a:solidFill>
                    <a:srgbClr val="B23C00"/>
                  </a:solidFill>
                </a:rPr>
                <a:t>-value = 0.0372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97D3C87-E0B9-4D49-9FBC-911655197FB0}"/>
                </a:ext>
              </a:extLst>
            </p:cNvPr>
            <p:cNvCxnSpPr>
              <a:stCxn id="6" idx="1"/>
            </p:cNvCxnSpPr>
            <p:nvPr/>
          </p:nvCxnSpPr>
          <p:spPr bwMode="auto">
            <a:xfrm flipH="1">
              <a:off x="5486390" y="5335618"/>
              <a:ext cx="365756" cy="136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B23C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9D00280-2296-4F49-817F-8046751344CB}"/>
              </a:ext>
            </a:extLst>
          </p:cNvPr>
          <p:cNvSpPr txBox="1"/>
          <p:nvPr/>
        </p:nvSpPr>
        <p:spPr>
          <a:xfrm>
            <a:off x="2651781" y="1234464"/>
            <a:ext cx="1721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/>
              <a:t>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2400" dirty="0"/>
              <a:t> = 125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/>
              <a:t>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2400" dirty="0"/>
              <a:t> &lt; 125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EE9198-F76D-8347-8EC5-9A55AD3824AE}"/>
              </a:ext>
            </a:extLst>
          </p:cNvPr>
          <p:cNvSpPr txBox="1"/>
          <p:nvPr/>
        </p:nvSpPr>
        <p:spPr>
          <a:xfrm>
            <a:off x="4480561" y="1627422"/>
            <a:ext cx="162095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lower-tailed test</a:t>
            </a:r>
          </a:p>
        </p:txBody>
      </p:sp>
    </p:spTree>
    <p:extLst>
      <p:ext uri="{BB962C8B-B14F-4D97-AF65-F5344CB8AC3E}">
        <p14:creationId xmlns:p14="http://schemas.microsoft.com/office/powerpoint/2010/main" val="3572330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6EDE-6A61-9341-8D3B-83BB4796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-Value Example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0C52D-98AC-A74D-B355-83362DC8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67" y="1295400"/>
            <a:ext cx="8595311" cy="4876770"/>
          </a:xfrm>
        </p:spPr>
        <p:txBody>
          <a:bodyPr/>
          <a:lstStyle/>
          <a:p>
            <a:r>
              <a:rPr lang="en-US" dirty="0"/>
              <a:t>Suppose that a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test for testing </a:t>
            </a:r>
            <a:br>
              <a:rPr lang="en-US" dirty="0"/>
            </a:br>
            <a:r>
              <a:rPr lang="en-US" dirty="0"/>
              <a:t>results in the test statistic </a:t>
            </a: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= -1.49.</a:t>
            </a:r>
          </a:p>
          <a:p>
            <a:pPr lvl="4"/>
            <a:endParaRPr lang="en-US" dirty="0"/>
          </a:p>
          <a:p>
            <a:r>
              <a:rPr lang="en-US" dirty="0"/>
              <a:t>From the table of </a:t>
            </a:r>
            <a:br>
              <a:rPr lang="en-US" dirty="0"/>
            </a:br>
            <a:r>
              <a:rPr lang="en-US" dirty="0"/>
              <a:t>standard normal </a:t>
            </a:r>
            <a:br>
              <a:rPr lang="en-US" dirty="0"/>
            </a:br>
            <a:r>
              <a:rPr lang="en-US" dirty="0"/>
              <a:t>probabilities, the </a:t>
            </a:r>
            <a:br>
              <a:rPr lang="en-US" dirty="0"/>
            </a:br>
            <a:r>
              <a:rPr lang="en-US" dirty="0"/>
              <a:t>desired area is 0.0681.</a:t>
            </a:r>
          </a:p>
          <a:p>
            <a:pPr lvl="4"/>
            <a:endParaRPr lang="en-US" dirty="0"/>
          </a:p>
          <a:p>
            <a:pPr lvl="1"/>
            <a:r>
              <a:rPr lang="en-US" i="1" dirty="0"/>
              <a:t>P</a:t>
            </a:r>
            <a:r>
              <a:rPr lang="en-US" dirty="0"/>
              <a:t>-value = 0.0681</a:t>
            </a:r>
          </a:p>
          <a:p>
            <a:pPr lvl="1"/>
            <a:r>
              <a:rPr lang="en-US" dirty="0"/>
              <a:t>At significance level .10, </a:t>
            </a:r>
            <a:r>
              <a:rPr lang="en-US" u="sng" dirty="0"/>
              <a:t>reject</a:t>
            </a:r>
            <a:r>
              <a:rPr lang="en-US" dirty="0"/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(since 0.10 &gt; 0.0681)</a:t>
            </a:r>
          </a:p>
          <a:p>
            <a:pPr lvl="1"/>
            <a:r>
              <a:rPr lang="en-US" dirty="0"/>
              <a:t>At significance level .05, </a:t>
            </a:r>
            <a:r>
              <a:rPr lang="en-US" u="sng" dirty="0"/>
              <a:t>fail to reject</a:t>
            </a:r>
            <a:r>
              <a:rPr lang="en-US" dirty="0"/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C5D9C-8769-574C-BB6C-25C2E4D7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14</a:t>
            </a:fld>
            <a:endParaRPr lang="en-US" alt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F2CC6-39F7-6249-A625-98A7ECC10CE1}"/>
              </a:ext>
            </a:extLst>
          </p:cNvPr>
          <p:cNvSpPr txBox="1"/>
          <p:nvPr/>
        </p:nvSpPr>
        <p:spPr>
          <a:xfrm>
            <a:off x="5913150" y="1236726"/>
            <a:ext cx="1550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/>
              <a:t>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2400" dirty="0"/>
              <a:t> = 10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/>
              <a:t>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2400" dirty="0"/>
              <a:t> &lt; 10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5D0251-9E8C-114D-9D99-08632863B523}"/>
              </a:ext>
            </a:extLst>
          </p:cNvPr>
          <p:cNvGrpSpPr/>
          <p:nvPr/>
        </p:nvGrpSpPr>
        <p:grpSpPr>
          <a:xfrm>
            <a:off x="4572000" y="2148854"/>
            <a:ext cx="4023316" cy="3032844"/>
            <a:chOff x="4846317" y="2346940"/>
            <a:chExt cx="4023316" cy="30328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8243E3-D285-6B48-AE58-03D82026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6317" y="2346940"/>
              <a:ext cx="4023316" cy="2817389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4E4E13-1D36-2C41-9AEC-48B1ADA8FF56}"/>
                </a:ext>
              </a:extLst>
            </p:cNvPr>
            <p:cNvGrpSpPr/>
            <p:nvPr/>
          </p:nvGrpSpPr>
          <p:grpSpPr>
            <a:xfrm>
              <a:off x="6004589" y="4486999"/>
              <a:ext cx="1750520" cy="276999"/>
              <a:chOff x="6454999" y="6522692"/>
              <a:chExt cx="1750520" cy="27699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A03DA57-8CB7-764E-85B1-C22740AD5BB4}"/>
                  </a:ext>
                </a:extLst>
              </p:cNvPr>
              <p:cNvSpPr txBox="1"/>
              <p:nvPr/>
            </p:nvSpPr>
            <p:spPr>
              <a:xfrm>
                <a:off x="6857073" y="6522692"/>
                <a:ext cx="1348446" cy="276999"/>
              </a:xfrm>
              <a:prstGeom prst="rect">
                <a:avLst/>
              </a:prstGeom>
              <a:noFill/>
              <a:ln>
                <a:solidFill>
                  <a:srgbClr val="B23C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B23C00"/>
                    </a:solidFill>
                  </a:rPr>
                  <a:t>P</a:t>
                </a:r>
                <a:r>
                  <a:rPr lang="en-US" sz="1200" dirty="0">
                    <a:solidFill>
                      <a:srgbClr val="B23C00"/>
                    </a:solidFill>
                  </a:rPr>
                  <a:t>-value = 0.0681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F654774-1467-F542-9E4B-6DB05B902566}"/>
                  </a:ext>
                </a:extLst>
              </p:cNvPr>
              <p:cNvCxnSpPr>
                <a:stCxn id="18" idx="1"/>
              </p:cNvCxnSpPr>
              <p:nvPr/>
            </p:nvCxnSpPr>
            <p:spPr bwMode="auto">
              <a:xfrm flipH="1" flipV="1">
                <a:off x="6454999" y="6645805"/>
                <a:ext cx="402074" cy="1538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B23C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7560FDB-F23A-6A4A-85F8-290551BF2751}"/>
                </a:ext>
              </a:extLst>
            </p:cNvPr>
            <p:cNvGrpSpPr/>
            <p:nvPr/>
          </p:nvGrpSpPr>
          <p:grpSpPr>
            <a:xfrm>
              <a:off x="5965427" y="4939924"/>
              <a:ext cx="474810" cy="439860"/>
              <a:chOff x="91490" y="5835213"/>
              <a:chExt cx="474810" cy="43986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F04140-F2D9-9E49-96A8-6B43014554CC}"/>
                  </a:ext>
                </a:extLst>
              </p:cNvPr>
              <p:cNvSpPr txBox="1"/>
              <p:nvPr/>
            </p:nvSpPr>
            <p:spPr>
              <a:xfrm>
                <a:off x="91490" y="6028852"/>
                <a:ext cx="474810" cy="2462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-1.49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321E393-4B42-EB4D-BD90-A86CB89B312A}"/>
                  </a:ext>
                </a:extLst>
              </p:cNvPr>
              <p:cNvCxnSpPr>
                <a:stCxn id="17" idx="0"/>
              </p:cNvCxnSpPr>
              <p:nvPr/>
            </p:nvCxnSpPr>
            <p:spPr bwMode="auto">
              <a:xfrm flipV="1">
                <a:off x="328895" y="5835213"/>
                <a:ext cx="0" cy="19363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C33384C-9EC8-AF41-876F-6ABBD358839A}"/>
              </a:ext>
            </a:extLst>
          </p:cNvPr>
          <p:cNvSpPr txBox="1"/>
          <p:nvPr/>
        </p:nvSpPr>
        <p:spPr>
          <a:xfrm>
            <a:off x="7558707" y="1429740"/>
            <a:ext cx="128913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lower-tailed </a:t>
            </a:r>
          </a:p>
          <a:p>
            <a:r>
              <a:rPr lang="en-US" dirty="0"/>
              <a:t>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D4ECF-799E-CB4B-A03E-3C6D7F584F36}"/>
              </a:ext>
            </a:extLst>
          </p:cNvPr>
          <p:cNvSpPr txBox="1"/>
          <p:nvPr/>
        </p:nvSpPr>
        <p:spPr>
          <a:xfrm>
            <a:off x="6955235" y="5756671"/>
            <a:ext cx="173156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33CC"/>
                </a:solidFill>
              </a:rPr>
              <a:t>You choose</a:t>
            </a:r>
            <a:r>
              <a:rPr lang="en-US" dirty="0">
                <a:solidFill>
                  <a:srgbClr val="0033CC"/>
                </a:solidFill>
              </a:rPr>
              <a:t> what</a:t>
            </a:r>
          </a:p>
          <a:p>
            <a:r>
              <a:rPr lang="en-US" dirty="0">
                <a:solidFill>
                  <a:srgbClr val="0033CC"/>
                </a:solidFill>
              </a:rPr>
              <a:t>significance level</a:t>
            </a:r>
          </a:p>
          <a:p>
            <a:r>
              <a:rPr lang="en-US" dirty="0">
                <a:solidFill>
                  <a:srgbClr val="0033CC"/>
                </a:solidFill>
              </a:rPr>
              <a:t>to use.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FE404-16C1-844E-BEA7-5F616FEF9655}"/>
              </a:ext>
            </a:extLst>
          </p:cNvPr>
          <p:cNvSpPr txBox="1"/>
          <p:nvPr/>
        </p:nvSpPr>
        <p:spPr>
          <a:xfrm>
            <a:off x="6460735" y="4997620"/>
            <a:ext cx="20056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Reject if </a:t>
            </a:r>
            <a:r>
              <a:rPr lang="en-US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dirty="0">
                <a:solidFill>
                  <a:srgbClr val="0033CC"/>
                </a:solidFill>
              </a:rPr>
              <a:t>≥ </a:t>
            </a:r>
            <a:r>
              <a:rPr lang="en-US" i="1" dirty="0">
                <a:solidFill>
                  <a:srgbClr val="0033CC"/>
                </a:solidFill>
              </a:rPr>
              <a:t>P</a:t>
            </a:r>
            <a:r>
              <a:rPr lang="en-US" dirty="0">
                <a:solidFill>
                  <a:srgbClr val="0033CC"/>
                </a:solidFill>
              </a:rPr>
              <a:t>-value</a:t>
            </a:r>
          </a:p>
        </p:txBody>
      </p:sp>
    </p:spTree>
    <p:extLst>
      <p:ext uri="{BB962C8B-B14F-4D97-AF65-F5344CB8AC3E}">
        <p14:creationId xmlns:p14="http://schemas.microsoft.com/office/powerpoint/2010/main" val="2391188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7152-D76E-9E40-991B-5B492E6E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-Value Example #3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869D1-BBE9-544C-AD02-A939EE8D85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3281696"/>
              </a:xfrm>
            </p:spPr>
            <p:txBody>
              <a:bodyPr/>
              <a:lstStyle/>
              <a:p>
                <a:r>
                  <a:rPr lang="en-US" dirty="0"/>
                  <a:t>Do diabetics have different blood pressure </a:t>
                </a:r>
                <a:br>
                  <a:rPr lang="en-US" dirty="0"/>
                </a:br>
                <a:r>
                  <a:rPr lang="en-US" dirty="0"/>
                  <a:t>than the general population?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The mean systolic blood pressure for the general population is 127.2. </a:t>
                </a:r>
              </a:p>
              <a:p>
                <a:pPr lvl="1"/>
                <a:r>
                  <a:rPr lang="en-US" dirty="0"/>
                  <a:t>Sample of 101 diabetics: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=130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Let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</a:t>
                </a:r>
                <a:r>
                  <a:rPr lang="en-US" dirty="0"/>
                  <a:t> be the </a:t>
                </a:r>
                <a:r>
                  <a:rPr lang="en-US"/>
                  <a:t>mean population blood </a:t>
                </a:r>
                <a:r>
                  <a:rPr lang="en-US" dirty="0"/>
                  <a:t>pressure. </a:t>
                </a:r>
              </a:p>
              <a:p>
                <a:pPr lvl="1"/>
                <a:r>
                  <a:rPr lang="en-US" dirty="0"/>
                  <a:t>The researcher decides on a significance level of .01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869D1-BBE9-544C-AD02-A939EE8D85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3281696"/>
              </a:xfrm>
              <a:blipFill>
                <a:blip r:embed="rId2"/>
                <a:stretch>
                  <a:fillRect l="-617" t="-2317" r="-1080" b="-3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D0833-CA7C-EB47-A929-C3E08CF3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15</a:t>
            </a:fld>
            <a:endParaRPr lang="en-US" alt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C0BFC-BAC1-4D4A-9C95-21A9064ADBD4}"/>
              </a:ext>
            </a:extLst>
          </p:cNvPr>
          <p:cNvGrpSpPr/>
          <p:nvPr/>
        </p:nvGrpSpPr>
        <p:grpSpPr>
          <a:xfrm>
            <a:off x="640123" y="4837812"/>
            <a:ext cx="1830886" cy="1060041"/>
            <a:chOff x="640123" y="4380617"/>
            <a:chExt cx="1830886" cy="1060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519F1E5-7356-9F4B-9AD2-CE1473DE7F37}"/>
                    </a:ext>
                  </a:extLst>
                </p:cNvPr>
                <p:cNvSpPr txBox="1"/>
                <p:nvPr/>
              </p:nvSpPr>
              <p:spPr>
                <a:xfrm>
                  <a:off x="640123" y="4380617"/>
                  <a:ext cx="183088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=127.2</m:t>
                        </m:r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127.2</m:t>
                        </m:r>
                      </m:oMath>
                    </m:oMathPara>
                  </a14:m>
                  <a:endParaRPr lang="en-US" sz="2000" b="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519F1E5-7356-9F4B-9AD2-CE1473DE7F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123" y="4380617"/>
                  <a:ext cx="1830886" cy="707886"/>
                </a:xfrm>
                <a:prstGeom prst="rect">
                  <a:avLst/>
                </a:prstGeom>
                <a:blipFill>
                  <a:blip r:embed="rId3"/>
                  <a:stretch>
                    <a:fillRect b="-8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265391-1E46-154C-8203-91CC70DB24F2}"/>
                </a:ext>
              </a:extLst>
            </p:cNvPr>
            <p:cNvSpPr txBox="1"/>
            <p:nvPr/>
          </p:nvSpPr>
          <p:spPr>
            <a:xfrm>
              <a:off x="830047" y="5102104"/>
              <a:ext cx="1451038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two-tailed test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3CAEB5-9922-3442-9DB3-C3B60E48690E}"/>
                  </a:ext>
                </a:extLst>
              </p:cNvPr>
              <p:cNvSpPr txBox="1"/>
              <p:nvPr/>
            </p:nvSpPr>
            <p:spPr>
              <a:xfrm>
                <a:off x="2488406" y="4800585"/>
                <a:ext cx="6265818" cy="750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Test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statistic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130−127.2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2.80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0.796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=3.52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3CAEB5-9922-3442-9DB3-C3B60E486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406" y="4800585"/>
                <a:ext cx="6265818" cy="750014"/>
              </a:xfrm>
              <a:prstGeom prst="rect">
                <a:avLst/>
              </a:prstGeom>
              <a:blipFill>
                <a:blip r:embed="rId4"/>
                <a:stretch>
                  <a:fillRect t="-16667" b="-9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414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240D-EFDD-474F-A097-EE2B7FF8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-Value Example #3</a:t>
            </a:r>
            <a:r>
              <a:rPr lang="en-US" i="1" dirty="0"/>
              <a:t>, cont’d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08EA02-4CAF-B041-A60D-C353317FCF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2240293"/>
                <a:ext cx="8229600" cy="3890632"/>
              </a:xfrm>
            </p:spPr>
            <p:txBody>
              <a:bodyPr/>
              <a:lstStyle/>
              <a:p>
                <a:pPr lvl="1"/>
                <a:r>
                  <a:rPr lang="en-US" dirty="0"/>
                  <a:t>From the table of standard normal probabilities, </a:t>
                </a:r>
                <a:br>
                  <a:rPr lang="en-US" dirty="0"/>
                </a:br>
                <a:r>
                  <a:rPr lang="en-US" dirty="0"/>
                  <a:t>the area under the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dirty="0"/>
                  <a:t> curve to the right of 3.52 is approximately 0.0002.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Since this is a two-tailed test, the researcher </a:t>
                </a:r>
                <a:br>
                  <a:rPr lang="en-US" dirty="0"/>
                </a:br>
                <a:r>
                  <a:rPr lang="en-US" dirty="0"/>
                  <a:t>reports that the </a:t>
                </a:r>
                <a:r>
                  <a:rPr lang="en-US" i="1" dirty="0">
                    <a:solidFill>
                      <a:srgbClr val="B23C00"/>
                    </a:solidFill>
                  </a:rPr>
                  <a:t>P</a:t>
                </a:r>
                <a:r>
                  <a:rPr lang="en-US" dirty="0">
                    <a:solidFill>
                      <a:srgbClr val="B23C00"/>
                    </a:solidFill>
                  </a:rPr>
                  <a:t>-value = 2(0.0002) = 0.0004</a:t>
                </a:r>
                <a:br>
                  <a:rPr lang="en-US" dirty="0"/>
                </a:br>
                <a:r>
                  <a:rPr lang="en-US" dirty="0"/>
                  <a:t>which is the smallest level of significance </a:t>
                </a:r>
                <a:br>
                  <a:rPr lang="en-US" dirty="0"/>
                </a:br>
                <a:r>
                  <a:rPr lang="en-US" dirty="0"/>
                  <a:t>at which we can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pPr lvl="4"/>
                <a:endParaRPr lang="en-US" b="0" dirty="0"/>
              </a:p>
              <a:p>
                <a:pPr lvl="1"/>
                <a:r>
                  <a:rPr lang="en-US" dirty="0"/>
                  <a:t>Therefore, if you also choose a significance level </a:t>
                </a:r>
                <a:br>
                  <a:rPr lang="en-US" dirty="0"/>
                </a:br>
                <a:r>
                  <a:rPr lang="en-US" dirty="0"/>
                  <a:t>of 0.01, and since 0.01 &gt; </a:t>
                </a:r>
                <a:r>
                  <a:rPr lang="en-US" i="1" dirty="0"/>
                  <a:t>P</a:t>
                </a:r>
                <a:r>
                  <a:rPr lang="en-US" dirty="0"/>
                  <a:t>-value, you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08EA02-4CAF-B041-A60D-C353317FCF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240293"/>
                <a:ext cx="8229600" cy="3890632"/>
              </a:xfrm>
              <a:blipFill>
                <a:blip r:embed="rId2"/>
                <a:stretch>
                  <a:fillRect t="-1303" b="-4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CDD7B-842D-8F41-A78C-CD6CC3E3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16</a:t>
            </a:fld>
            <a:endParaRPr lang="en-US" altLang="x-non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2E9778-1B5E-9E46-951C-8CA2E1D6ECBB}"/>
              </a:ext>
            </a:extLst>
          </p:cNvPr>
          <p:cNvGrpSpPr/>
          <p:nvPr/>
        </p:nvGrpSpPr>
        <p:grpSpPr>
          <a:xfrm>
            <a:off x="640123" y="1271691"/>
            <a:ext cx="1830886" cy="1060041"/>
            <a:chOff x="640123" y="4380617"/>
            <a:chExt cx="1830886" cy="1060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44FB186-CD3C-5843-903C-D95272497AFB}"/>
                    </a:ext>
                  </a:extLst>
                </p:cNvPr>
                <p:cNvSpPr txBox="1"/>
                <p:nvPr/>
              </p:nvSpPr>
              <p:spPr>
                <a:xfrm>
                  <a:off x="640123" y="4380617"/>
                  <a:ext cx="183088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=127.2</m:t>
                        </m:r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127.2</m:t>
                        </m:r>
                      </m:oMath>
                    </m:oMathPara>
                  </a14:m>
                  <a:endParaRPr lang="en-US" sz="2000" b="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44FB186-CD3C-5843-903C-D95272497A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123" y="4380617"/>
                  <a:ext cx="1830886" cy="707886"/>
                </a:xfrm>
                <a:prstGeom prst="rect">
                  <a:avLst/>
                </a:prstGeom>
                <a:blipFill>
                  <a:blip r:embed="rId3"/>
                  <a:stretch>
                    <a:fillRect b="-8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03264-3A2B-AE42-B4BC-3C1088813E25}"/>
                </a:ext>
              </a:extLst>
            </p:cNvPr>
            <p:cNvSpPr txBox="1"/>
            <p:nvPr/>
          </p:nvSpPr>
          <p:spPr>
            <a:xfrm>
              <a:off x="830047" y="5102104"/>
              <a:ext cx="1451038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two-tailed test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0CCF28-5655-554D-A53B-76DC3BE8CDB6}"/>
                  </a:ext>
                </a:extLst>
              </p:cNvPr>
              <p:cNvSpPr txBox="1"/>
              <p:nvPr/>
            </p:nvSpPr>
            <p:spPr>
              <a:xfrm>
                <a:off x="2488406" y="1234464"/>
                <a:ext cx="6265818" cy="750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Test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statistic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130−127.2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2.80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0.796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=3.52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0CCF28-5655-554D-A53B-76DC3BE8C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406" y="1234464"/>
                <a:ext cx="6265818" cy="750014"/>
              </a:xfrm>
              <a:prstGeom prst="rect">
                <a:avLst/>
              </a:prstGeom>
              <a:blipFill>
                <a:blip r:embed="rId4"/>
                <a:stretch>
                  <a:fillRect t="-16667" b="-9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247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F0E9-A2D6-D144-B596-3E731F8B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015C5-BA6E-E642-A010-C6CB35CB4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A62F2-0475-1B43-9FD1-8581F21C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57390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117F-C5D2-BA46-8657-2F40DF3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Dependent and Independent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B4EAA-DDEC-BE4B-9AB5-5E0595DD8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785330"/>
          </a:xfrm>
        </p:spPr>
        <p:txBody>
          <a:bodyPr/>
          <a:lstStyle/>
          <a:p>
            <a:r>
              <a:rPr lang="en-US" dirty="0"/>
              <a:t>A variable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is </a:t>
            </a:r>
            <a:r>
              <a:rPr lang="en-US" dirty="0">
                <a:solidFill>
                  <a:srgbClr val="B23C00"/>
                </a:solidFill>
              </a:rPr>
              <a:t>dependent</a:t>
            </a:r>
            <a:r>
              <a:rPr lang="en-US" dirty="0"/>
              <a:t> on a variable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if the value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determines the value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.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is the </a:t>
            </a:r>
            <a:r>
              <a:rPr lang="en-US" dirty="0">
                <a:solidFill>
                  <a:srgbClr val="B23C00"/>
                </a:solidFill>
              </a:rPr>
              <a:t>independent variable</a:t>
            </a:r>
            <a:r>
              <a:rPr lang="en-US" dirty="0"/>
              <a:t>.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is the </a:t>
            </a:r>
            <a:r>
              <a:rPr lang="en-US" dirty="0">
                <a:solidFill>
                  <a:srgbClr val="B23C00"/>
                </a:solidFill>
              </a:rPr>
              <a:t>dependent variable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Example: Some experimental data: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If the value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</a:t>
            </a:r>
            <a:r>
              <a:rPr lang="en-US" u="sng" dirty="0"/>
              <a:t>uniquely</a:t>
            </a:r>
            <a:r>
              <a:rPr lang="en-US" dirty="0"/>
              <a:t> determines a value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, then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are </a:t>
            </a:r>
            <a:r>
              <a:rPr lang="en-US" dirty="0">
                <a:solidFill>
                  <a:srgbClr val="B23C00"/>
                </a:solidFill>
              </a:rPr>
              <a:t>deterministically</a:t>
            </a:r>
            <a:r>
              <a:rPr lang="en-US" dirty="0"/>
              <a:t> related.</a:t>
            </a:r>
          </a:p>
          <a:p>
            <a:pPr lvl="1"/>
            <a:r>
              <a:rPr lang="en-US" dirty="0"/>
              <a:t>Not the case above: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= 50,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= 20.5 and 20.1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C5959-7C36-4D4E-8F0E-B7024612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18</a:t>
            </a:fld>
            <a:endParaRPr lang="en-US" altLang="x-none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EBCC33-19B8-F44B-ACC8-40D47F2F4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21700"/>
              </p:ext>
            </p:extLst>
          </p:nvPr>
        </p:nvGraphicFramePr>
        <p:xfrm>
          <a:off x="271165" y="3794748"/>
          <a:ext cx="8535517" cy="731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1305">
                  <a:extLst>
                    <a:ext uri="{9D8B030D-6E8A-4147-A177-3AD203B41FA5}">
                      <a16:colId xmlns:a16="http://schemas.microsoft.com/office/drawing/2014/main" val="3270268924"/>
                    </a:ext>
                  </a:extLst>
                </a:gridCol>
                <a:gridCol w="462280">
                  <a:extLst>
                    <a:ext uri="{9D8B030D-6E8A-4147-A177-3AD203B41FA5}">
                      <a16:colId xmlns:a16="http://schemas.microsoft.com/office/drawing/2014/main" val="1315871537"/>
                    </a:ext>
                  </a:extLst>
                </a:gridCol>
                <a:gridCol w="462280">
                  <a:extLst>
                    <a:ext uri="{9D8B030D-6E8A-4147-A177-3AD203B41FA5}">
                      <a16:colId xmlns:a16="http://schemas.microsoft.com/office/drawing/2014/main" val="633188295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1506400239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374693087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3700685278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327125372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815171686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1569630088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2648689294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1486594586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4113659523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2370953084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1324663840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2653449207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3402059537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3014098639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444885666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2651516285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1853414914"/>
                    </a:ext>
                  </a:extLst>
                </a:gridCol>
              </a:tblGrid>
              <a:tr h="175257">
                <a:tc>
                  <a:txBody>
                    <a:bodyPr/>
                    <a:lstStyle/>
                    <a:p>
                      <a:pPr algn="r"/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347493"/>
                  </a:ext>
                </a:extLst>
              </a:tr>
              <a:tr h="175257">
                <a:tc>
                  <a:txBody>
                    <a:bodyPr/>
                    <a:lstStyle/>
                    <a:p>
                      <a:pPr algn="r"/>
                      <a:r>
                        <a:rPr lang="en-US" sz="10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193722"/>
                  </a:ext>
                </a:extLst>
              </a:tr>
              <a:tr h="175257">
                <a:tc>
                  <a:txBody>
                    <a:bodyPr/>
                    <a:lstStyle/>
                    <a:p>
                      <a:pPr algn="r"/>
                      <a:r>
                        <a:rPr lang="en-US" sz="10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784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2CCE15-767D-C44C-BBF2-B97F4BAAA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496" y="2497729"/>
            <a:ext cx="3474682" cy="2485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D905B-F305-944A-9ACA-67BC240DD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 Plots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26B8F-A13C-314E-9CF6-B4C53E8DD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15"/>
            <a:ext cx="8229600" cy="548634"/>
          </a:xfrm>
        </p:spPr>
        <p:txBody>
          <a:bodyPr/>
          <a:lstStyle/>
          <a:p>
            <a:r>
              <a:rPr lang="en-US" dirty="0"/>
              <a:t>Create a </a:t>
            </a:r>
            <a:r>
              <a:rPr lang="en-US" dirty="0">
                <a:solidFill>
                  <a:srgbClr val="B23C00"/>
                </a:solidFill>
              </a:rPr>
              <a:t>scatter plot</a:t>
            </a:r>
            <a:r>
              <a:rPr lang="en-US" dirty="0"/>
              <a:t> of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values.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D8340-B4C1-7641-9452-E1C0F0B6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19</a:t>
            </a:fld>
            <a:endParaRPr lang="en-US" altLang="x-none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0BE81B2-8DA6-2846-88DE-BC4626C47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993527"/>
              </p:ext>
            </p:extLst>
          </p:nvPr>
        </p:nvGraphicFramePr>
        <p:xfrm>
          <a:off x="271165" y="1234464"/>
          <a:ext cx="8535517" cy="731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1305">
                  <a:extLst>
                    <a:ext uri="{9D8B030D-6E8A-4147-A177-3AD203B41FA5}">
                      <a16:colId xmlns:a16="http://schemas.microsoft.com/office/drawing/2014/main" val="3270268924"/>
                    </a:ext>
                  </a:extLst>
                </a:gridCol>
                <a:gridCol w="462280">
                  <a:extLst>
                    <a:ext uri="{9D8B030D-6E8A-4147-A177-3AD203B41FA5}">
                      <a16:colId xmlns:a16="http://schemas.microsoft.com/office/drawing/2014/main" val="1315871537"/>
                    </a:ext>
                  </a:extLst>
                </a:gridCol>
                <a:gridCol w="462280">
                  <a:extLst>
                    <a:ext uri="{9D8B030D-6E8A-4147-A177-3AD203B41FA5}">
                      <a16:colId xmlns:a16="http://schemas.microsoft.com/office/drawing/2014/main" val="633188295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1506400239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374693087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3700685278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327125372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815171686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1569630088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2648689294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1486594586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4113659523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2370953084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1324663840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2653449207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3402059537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3014098639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444885666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2651516285"/>
                    </a:ext>
                  </a:extLst>
                </a:gridCol>
                <a:gridCol w="431156">
                  <a:extLst>
                    <a:ext uri="{9D8B030D-6E8A-4147-A177-3AD203B41FA5}">
                      <a16:colId xmlns:a16="http://schemas.microsoft.com/office/drawing/2014/main" val="1853414914"/>
                    </a:ext>
                  </a:extLst>
                </a:gridCol>
              </a:tblGrid>
              <a:tr h="175257">
                <a:tc>
                  <a:txBody>
                    <a:bodyPr/>
                    <a:lstStyle/>
                    <a:p>
                      <a:pPr algn="r"/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347493"/>
                  </a:ext>
                </a:extLst>
              </a:tr>
              <a:tr h="175257">
                <a:tc>
                  <a:txBody>
                    <a:bodyPr/>
                    <a:lstStyle/>
                    <a:p>
                      <a:pPr algn="r"/>
                      <a:r>
                        <a:rPr lang="en-US" sz="10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193722"/>
                  </a:ext>
                </a:extLst>
              </a:tr>
              <a:tr h="175257">
                <a:tc>
                  <a:txBody>
                    <a:bodyPr/>
                    <a:lstStyle/>
                    <a:p>
                      <a:pPr algn="r"/>
                      <a:r>
                        <a:rPr lang="en-US" sz="10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19.9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/>
                        <a:t>22.8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7840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7343101-8EF0-E34F-8EC2-7A398BF2EB30}"/>
              </a:ext>
            </a:extLst>
          </p:cNvPr>
          <p:cNvSpPr txBox="1"/>
          <p:nvPr/>
        </p:nvSpPr>
        <p:spPr>
          <a:xfrm>
            <a:off x="365806" y="5120366"/>
            <a:ext cx="7273145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[32, 37, 38, 40, 45, 50, 50, 54, 54, 55, 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61, 63, 63, 64, 64, 70, 70, 75, 76]</a:t>
            </a:r>
          </a:p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[18.3, 18.9, 19.0, 20.9, 21.4, 20.5, 20.1, 20.1, 20.8, 20.5, 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19.9, 20.5, 20.6, 22.1, 21.9, 21.2, 20.5, 22.7, 22.8]</a:t>
            </a:r>
          </a:p>
          <a:p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show_scatter_plot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('Scatter Plot', 'Dependent variable', 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'Independent variable',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F9464-95AA-4445-A9E5-771FA62FBF2A}"/>
              </a:ext>
            </a:extLst>
          </p:cNvPr>
          <p:cNvSpPr txBox="1"/>
          <p:nvPr/>
        </p:nvSpPr>
        <p:spPr>
          <a:xfrm>
            <a:off x="365822" y="2710386"/>
            <a:ext cx="4695516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show_scatter_plot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(title, 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x_label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y_label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x_values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y_values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plt.scatter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x_values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y_values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plt.title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(title)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plt.ylabel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x_label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plt.xlabel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y_label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plt.show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D162FD-0D28-C545-B0DA-62B689802457}"/>
              </a:ext>
            </a:extLst>
          </p:cNvPr>
          <p:cNvSpPr txBox="1"/>
          <p:nvPr/>
        </p:nvSpPr>
        <p:spPr>
          <a:xfrm>
            <a:off x="1846195" y="4644909"/>
            <a:ext cx="1734770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ScatterPlot.ipynb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1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3F01-C343-B746-845C-193D1EB4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64" y="399256"/>
            <a:ext cx="8503872" cy="655637"/>
          </a:xfrm>
        </p:spPr>
        <p:txBody>
          <a:bodyPr/>
          <a:lstStyle/>
          <a:p>
            <a:r>
              <a:rPr lang="en-US" dirty="0"/>
              <a:t>Tactics for Solving Probability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AABA-20CD-D74E-8DF8-88A3542A4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 </a:t>
            </a:r>
            <a:r>
              <a:rPr lang="en-US" u="sng" dirty="0"/>
              <a:t>binomial</a:t>
            </a:r>
            <a:r>
              <a:rPr lang="en-US" dirty="0"/>
              <a:t> probability problem if:</a:t>
            </a:r>
          </a:p>
          <a:p>
            <a:pPr lvl="1"/>
            <a:r>
              <a:rPr lang="en-US" dirty="0"/>
              <a:t>There are multiple trials of an experiment.</a:t>
            </a:r>
          </a:p>
          <a:p>
            <a:pPr lvl="1"/>
            <a:r>
              <a:rPr lang="en-US" dirty="0"/>
              <a:t>The trials are independent of each other.</a:t>
            </a:r>
          </a:p>
          <a:p>
            <a:pPr lvl="1"/>
            <a:r>
              <a:rPr lang="en-US" dirty="0"/>
              <a:t>Each trial can either succeed or fail.</a:t>
            </a:r>
          </a:p>
          <a:p>
            <a:pPr lvl="1"/>
            <a:r>
              <a:rPr lang="en-US" dirty="0"/>
              <a:t>Each trial has the same probability of success.</a:t>
            </a:r>
          </a:p>
          <a:p>
            <a:pPr lvl="4"/>
            <a:endParaRPr lang="en-US" dirty="0"/>
          </a:p>
          <a:p>
            <a:r>
              <a:rPr lang="en-US" dirty="0"/>
              <a:t>It’s a </a:t>
            </a:r>
            <a:r>
              <a:rPr lang="en-US" u="sng" dirty="0"/>
              <a:t>Poisson</a:t>
            </a:r>
            <a:r>
              <a:rPr lang="en-US" dirty="0"/>
              <a:t> probability problem if:</a:t>
            </a:r>
          </a:p>
          <a:p>
            <a:pPr lvl="1"/>
            <a:r>
              <a:rPr lang="en-US" dirty="0"/>
              <a:t>You’re told the average number of event occurrences within a given interval of time.</a:t>
            </a:r>
          </a:p>
          <a:p>
            <a:pPr lvl="1"/>
            <a:r>
              <a:rPr lang="en-US" dirty="0"/>
              <a:t>You must determine the probability of a number of event occurrences within the same time interval.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AE235-1B27-314E-A99B-C9170BB1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1762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7DCA73-38F4-624A-92F5-13097DA8A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17" y="3429000"/>
            <a:ext cx="3840482" cy="2747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C9F02-8688-E54D-919E-661CAD8D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F1CD6-ACF6-CF4D-989A-FB93082C1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general objective of </a:t>
            </a:r>
            <a:r>
              <a:rPr lang="en-US" dirty="0">
                <a:solidFill>
                  <a:srgbClr val="B23C00"/>
                </a:solidFill>
              </a:rPr>
              <a:t>regression analysis</a:t>
            </a:r>
            <a:r>
              <a:rPr lang="en-US" dirty="0"/>
              <a:t> is to use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values to </a:t>
            </a:r>
            <a:r>
              <a:rPr lang="en-US" u="sng" dirty="0"/>
              <a:t>draw some conclusion</a:t>
            </a:r>
            <a:r>
              <a:rPr lang="en-US" dirty="0"/>
              <a:t> about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values.</a:t>
            </a:r>
          </a:p>
          <a:p>
            <a:pPr lvl="1"/>
            <a:r>
              <a:rPr lang="en-US" dirty="0"/>
              <a:t>Given an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value, can we </a:t>
            </a:r>
            <a:r>
              <a:rPr lang="en-US" u="sng" dirty="0"/>
              <a:t>infer</a:t>
            </a:r>
            <a:r>
              <a:rPr lang="en-US" dirty="0"/>
              <a:t> (predict) </a:t>
            </a:r>
            <a:br>
              <a:rPr lang="en-US" dirty="0"/>
            </a:br>
            <a:r>
              <a:rPr lang="en-US" dirty="0"/>
              <a:t>the corresponding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value?</a:t>
            </a:r>
          </a:p>
          <a:p>
            <a:pPr lvl="4"/>
            <a:endParaRPr lang="en-US" dirty="0"/>
          </a:p>
          <a:p>
            <a:r>
              <a:rPr lang="en-US" dirty="0"/>
              <a:t>This scatter plot exhibits </a:t>
            </a:r>
            <a:br>
              <a:rPr lang="en-US" dirty="0"/>
            </a:br>
            <a:r>
              <a:rPr lang="en-US" dirty="0"/>
              <a:t>a </a:t>
            </a:r>
            <a:r>
              <a:rPr lang="en-US" u="sng" dirty="0"/>
              <a:t>linear pattern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Increases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values </a:t>
            </a:r>
            <a:br>
              <a:rPr lang="en-US" dirty="0"/>
            </a:br>
            <a:r>
              <a:rPr lang="en-US" dirty="0"/>
              <a:t>appear to have </a:t>
            </a:r>
            <a:br>
              <a:rPr lang="en-US" dirty="0"/>
            </a:br>
            <a:r>
              <a:rPr lang="en-US" u="sng" dirty="0"/>
              <a:t>proportional increase</a:t>
            </a:r>
            <a:r>
              <a:rPr lang="en-US" dirty="0"/>
              <a:t>s </a:t>
            </a:r>
            <a:br>
              <a:rPr lang="en-US" dirty="0"/>
            </a:br>
            <a:r>
              <a:rPr lang="en-US" dirty="0"/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values.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B921A-6001-C340-9420-D9277C52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07897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BECB3-4A93-354C-B47F-6E172196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6A7A7-771C-2449-9569-7089F5436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785330"/>
          </a:xfrm>
        </p:spPr>
        <p:txBody>
          <a:bodyPr/>
          <a:lstStyle/>
          <a:p>
            <a:r>
              <a:rPr lang="en-US" dirty="0"/>
              <a:t>We can draw a </a:t>
            </a:r>
            <a:r>
              <a:rPr lang="en-US" dirty="0">
                <a:solidFill>
                  <a:srgbClr val="B23C00"/>
                </a:solidFill>
              </a:rPr>
              <a:t>regression line</a:t>
            </a:r>
            <a:r>
              <a:rPr lang="en-US" dirty="0"/>
              <a:t> that best shows the linear relationship between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How do we draw this line? </a:t>
            </a:r>
          </a:p>
          <a:p>
            <a:r>
              <a:rPr lang="en-US" dirty="0"/>
              <a:t>How do we draw the “best possible” line?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F88E2-20E4-C340-A318-F55A6ECC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21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C56A8-307D-0844-AE59-53BFD0039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499" y="2148854"/>
            <a:ext cx="4097002" cy="29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87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0335D7-3148-AB44-87FF-E31621033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255" y="3154683"/>
            <a:ext cx="2603500" cy="2400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3DEFF-5DF0-2D4C-B963-B064CF92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Slope-Intercept Form of a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F3B56-288A-5C47-9DE6-6BEB7166E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the </a:t>
            </a:r>
            <a:r>
              <a:rPr lang="en-US" dirty="0">
                <a:solidFill>
                  <a:srgbClr val="B23C00"/>
                </a:solidFill>
              </a:rPr>
              <a:t>slope-intercept form </a:t>
            </a:r>
            <a:r>
              <a:rPr lang="en-US" dirty="0"/>
              <a:t>of a line:</a:t>
            </a:r>
          </a:p>
          <a:p>
            <a:endParaRPr lang="en-US" dirty="0"/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is the slope of the line</a:t>
            </a:r>
          </a:p>
          <a:p>
            <a:pPr lvl="2"/>
            <a:r>
              <a:rPr lang="en-US" dirty="0"/>
              <a:t>How much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increases when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increases by 1.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 is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value where the line </a:t>
            </a:r>
            <a:br>
              <a:rPr lang="en-US" dirty="0"/>
            </a:br>
            <a:r>
              <a:rPr lang="en-US" dirty="0"/>
              <a:t>intercepts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axis (</a:t>
            </a:r>
            <a:r>
              <a:rPr lang="en-US" i="1" dirty="0"/>
              <a:t>i.e.</a:t>
            </a:r>
            <a:r>
              <a:rPr lang="en-US" dirty="0"/>
              <a:t>, 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dirty="0"/>
              <a:t>)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is positive, the line rises from</a:t>
            </a:r>
            <a:br>
              <a:rPr lang="en-US" dirty="0"/>
            </a:br>
            <a:r>
              <a:rPr lang="en-US" dirty="0"/>
              <a:t>left to right. 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is negative, the</a:t>
            </a:r>
            <a:br>
              <a:rPr lang="en-US" dirty="0"/>
            </a:br>
            <a:r>
              <a:rPr lang="en-US" dirty="0"/>
              <a:t>line falls. 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dirty="0"/>
              <a:t>, the line is</a:t>
            </a:r>
            <a:br>
              <a:rPr lang="en-US" dirty="0"/>
            </a:br>
            <a:r>
              <a:rPr lang="en-US" dirty="0"/>
              <a:t>horizontal at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D0D84-7EE6-E54C-BCBB-D71E67205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22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55764-5E1D-934D-AA25-A86BFEB84F6F}"/>
              </a:ext>
            </a:extLst>
          </p:cNvPr>
          <p:cNvSpPr txBox="1"/>
          <p:nvPr/>
        </p:nvSpPr>
        <p:spPr>
          <a:xfrm>
            <a:off x="3828046" y="1870067"/>
            <a:ext cx="148790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mx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EE3A8-1E5F-2C4E-B465-5A93006CD398}"/>
              </a:ext>
            </a:extLst>
          </p:cNvPr>
          <p:cNvSpPr txBox="1"/>
          <p:nvPr/>
        </p:nvSpPr>
        <p:spPr>
          <a:xfrm>
            <a:off x="250945" y="5798797"/>
            <a:ext cx="86421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3"/>
              </a:rPr>
              <a:t>https://math.libretexts.org/Bookshelves/Algebra/Book%3A_Elementary_Algebra_(Arnold)/3%3A_Introduction_to_Graphing/3.4%3A_Slope-Intercept_Form_of_a_Line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479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AA9E-0DC7-DB41-A670-1757C098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5A4C1-45EA-174C-91BC-2FCF7ED42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4953000"/>
          </a:xfrm>
        </p:spPr>
        <p:txBody>
          <a:bodyPr/>
          <a:lstStyle/>
          <a:p>
            <a:r>
              <a:rPr lang="en-US" dirty="0"/>
              <a:t>Whenever we draw a linear regression line, there will be a </a:t>
            </a:r>
            <a:r>
              <a:rPr lang="en-US" dirty="0">
                <a:solidFill>
                  <a:srgbClr val="B23C00"/>
                </a:solidFill>
              </a:rPr>
              <a:t>residual value</a:t>
            </a:r>
            <a:r>
              <a:rPr lang="en-US" dirty="0"/>
              <a:t> at each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Each residual value is</a:t>
            </a:r>
            <a:br>
              <a:rPr lang="en-US" dirty="0"/>
            </a:br>
            <a:r>
              <a:rPr lang="en-US" dirty="0"/>
              <a:t>the </a:t>
            </a:r>
            <a:r>
              <a:rPr lang="en-US" u="sng" dirty="0"/>
              <a:t>difference</a:t>
            </a:r>
            <a:r>
              <a:rPr lang="en-US" dirty="0"/>
              <a:t> between</a:t>
            </a:r>
            <a:br>
              <a:rPr lang="en-US" dirty="0"/>
            </a:br>
            <a:r>
              <a:rPr lang="en-US" dirty="0"/>
              <a:t>the </a:t>
            </a:r>
            <a:r>
              <a:rPr lang="en-US" u="sng" dirty="0"/>
              <a:t>actual</a:t>
            </a:r>
            <a:r>
              <a:rPr lang="en-US" dirty="0"/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value</a:t>
            </a:r>
            <a:br>
              <a:rPr lang="en-US" dirty="0"/>
            </a:br>
            <a:r>
              <a:rPr lang="en-US" dirty="0"/>
              <a:t>and the </a:t>
            </a:r>
            <a:br>
              <a:rPr lang="en-US" dirty="0"/>
            </a:br>
            <a:r>
              <a:rPr lang="en-US" u="sng" dirty="0"/>
              <a:t>predicted</a:t>
            </a:r>
            <a:r>
              <a:rPr lang="en-US" dirty="0"/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value.</a:t>
            </a:r>
          </a:p>
          <a:p>
            <a:pPr lvl="1"/>
            <a:r>
              <a:rPr lang="en-US" dirty="0"/>
              <a:t>If the actual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value</a:t>
            </a:r>
            <a:br>
              <a:rPr lang="en-US" dirty="0"/>
            </a:br>
            <a:r>
              <a:rPr lang="en-US" dirty="0"/>
              <a:t>is above the line,</a:t>
            </a:r>
            <a:br>
              <a:rPr lang="en-US" dirty="0"/>
            </a:br>
            <a:r>
              <a:rPr lang="en-US" dirty="0"/>
              <a:t>it’s a positive residual.</a:t>
            </a:r>
            <a:br>
              <a:rPr lang="en-US" dirty="0"/>
            </a:br>
            <a:r>
              <a:rPr lang="en-US" dirty="0"/>
              <a:t>Otherwise, it’s a</a:t>
            </a:r>
            <a:br>
              <a:rPr lang="en-US" dirty="0"/>
            </a:br>
            <a:r>
              <a:rPr lang="en-US" dirty="0"/>
              <a:t>negative residual.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F2DEC-A11C-1943-85DC-8B4ECE41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23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83F805-F992-D443-A231-915A2EE2A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78" y="2449900"/>
            <a:ext cx="3778240" cy="2990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68C8E-4C3F-A741-8A0C-0F65756B8C55}"/>
              </a:ext>
            </a:extLst>
          </p:cNvPr>
          <p:cNvSpPr txBox="1"/>
          <p:nvPr/>
        </p:nvSpPr>
        <p:spPr>
          <a:xfrm>
            <a:off x="4206244" y="5660549"/>
            <a:ext cx="45560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https://math.illinoisstate.edu/day/courses/old/312/notes/twovar/twovar04.html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890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2593-AF8B-094F-8C25-5999FB7F6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Residuals Values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94817-B369-BD41-B0C3-F1D42E24B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956551"/>
          </a:xfrm>
        </p:spPr>
        <p:txBody>
          <a:bodyPr/>
          <a:lstStyle/>
          <a:p>
            <a:r>
              <a:rPr lang="en-US" dirty="0"/>
              <a:t>Intuitively, the best regression line is one that </a:t>
            </a:r>
            <a:r>
              <a:rPr lang="en-US" u="sng" dirty="0"/>
              <a:t>minimizes the sum</a:t>
            </a:r>
            <a:r>
              <a:rPr lang="en-US" dirty="0"/>
              <a:t> of all the residual values.</a:t>
            </a:r>
          </a:p>
          <a:p>
            <a:pPr lvl="4"/>
            <a:endParaRPr lang="en-US" dirty="0"/>
          </a:p>
          <a:p>
            <a:r>
              <a:rPr lang="en-US" dirty="0"/>
              <a:t>Such a line would </a:t>
            </a:r>
            <a:br>
              <a:rPr lang="en-US" dirty="0"/>
            </a:br>
            <a:r>
              <a:rPr lang="en-US" dirty="0"/>
              <a:t>therefore have the </a:t>
            </a:r>
            <a:br>
              <a:rPr lang="en-US" dirty="0"/>
            </a:br>
            <a:r>
              <a:rPr lang="en-US" dirty="0"/>
              <a:t>“best fit”.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399AC-BC6F-C54A-BA93-314FC04B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24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B583D-4C28-7740-890E-0FAA29D8F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780" y="2697488"/>
            <a:ext cx="3778240" cy="29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F638-CF1E-6441-8DA3-4E674B27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Least-Squares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9FAF5-5C0B-394A-91A2-CB7A7E395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85331"/>
          </a:xfrm>
        </p:spPr>
        <p:txBody>
          <a:bodyPr/>
          <a:lstStyle/>
          <a:p>
            <a:r>
              <a:rPr lang="en-US" dirty="0"/>
              <a:t>Add up the </a:t>
            </a:r>
            <a:r>
              <a:rPr lang="en-US" u="sng" dirty="0"/>
              <a:t>squares</a:t>
            </a:r>
            <a:r>
              <a:rPr lang="en-US" dirty="0"/>
              <a:t> all the residual values:</a:t>
            </a:r>
          </a:p>
          <a:p>
            <a:endParaRPr lang="en-US" dirty="0"/>
          </a:p>
          <a:p>
            <a:endParaRPr lang="en-US" dirty="0"/>
          </a:p>
          <a:p>
            <a:pPr lvl="4"/>
            <a:endParaRPr lang="en-US" dirty="0"/>
          </a:p>
          <a:p>
            <a:pPr lvl="1"/>
            <a:r>
              <a:rPr lang="en-US" dirty="0"/>
              <a:t>Squaring minimizes differences &lt; 1 </a:t>
            </a:r>
            <a:br>
              <a:rPr lang="en-US" dirty="0"/>
            </a:br>
            <a:r>
              <a:rPr lang="en-US" dirty="0"/>
              <a:t>and magnifies differences &gt; 1.</a:t>
            </a:r>
          </a:p>
          <a:p>
            <a:pPr lvl="4"/>
            <a:endParaRPr lang="en-US" dirty="0"/>
          </a:p>
          <a:p>
            <a:r>
              <a:rPr lang="en-US" dirty="0"/>
              <a:t>The best-fit line that minimizes this sum is the </a:t>
            </a:r>
            <a:br>
              <a:rPr lang="en-US" dirty="0"/>
            </a:br>
            <a:r>
              <a:rPr lang="en-US" dirty="0">
                <a:solidFill>
                  <a:srgbClr val="B23C00"/>
                </a:solidFill>
              </a:rPr>
              <a:t>least-squares line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Rather than performing all these calculations, algebraic manipulation yields better formulas.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FAD73-ED5F-A143-8521-1BEC7C89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25</a:t>
            </a:fld>
            <a:endParaRPr lang="en-US" alt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570109-D6E3-104D-9989-C86E3C047800}"/>
              </a:ext>
            </a:extLst>
          </p:cNvPr>
          <p:cNvGrpSpPr/>
          <p:nvPr/>
        </p:nvGrpSpPr>
        <p:grpSpPr>
          <a:xfrm>
            <a:off x="777281" y="1874537"/>
            <a:ext cx="7589437" cy="997698"/>
            <a:chOff x="792480" y="2194560"/>
            <a:chExt cx="7589437" cy="9976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26A231D-B201-D349-86E3-AE73975F087B}"/>
                    </a:ext>
                  </a:extLst>
                </p:cNvPr>
                <p:cNvSpPr txBox="1"/>
                <p:nvPr/>
              </p:nvSpPr>
              <p:spPr>
                <a:xfrm>
                  <a:off x="792480" y="2194560"/>
                  <a:ext cx="4688335" cy="8376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−(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𝑚𝑥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b="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26A231D-B201-D349-86E3-AE73975F08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480" y="2194560"/>
                  <a:ext cx="4688335" cy="837602"/>
                </a:xfrm>
                <a:prstGeom prst="rect">
                  <a:avLst/>
                </a:prstGeom>
                <a:blipFill>
                  <a:blip r:embed="rId2"/>
                  <a:stretch>
                    <a:fillRect l="-17027" t="-125373" b="-1731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C67A86-24C0-CE49-BBDF-18BA6C806403}"/>
                    </a:ext>
                  </a:extLst>
                </p:cNvPr>
                <p:cNvSpPr txBox="1"/>
                <p:nvPr/>
              </p:nvSpPr>
              <p:spPr>
                <a:xfrm>
                  <a:off x="2995314" y="2792148"/>
                  <a:ext cx="53866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−(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−(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C67A86-24C0-CE49-BBDF-18BA6C8064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5314" y="2792148"/>
                  <a:ext cx="5386603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45615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A4B0D-0098-0741-8B22-A6ACC1D2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Least-Squares Line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FDA6A-7CA6-BC4C-BA32-CFD574925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26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FEA57D-C59C-1E47-9A48-A84DC37C063D}"/>
                  </a:ext>
                </a:extLst>
              </p:cNvPr>
              <p:cNvSpPr txBox="1"/>
              <p:nvPr/>
            </p:nvSpPr>
            <p:spPr>
              <a:xfrm>
                <a:off x="1465444" y="1462724"/>
                <a:ext cx="6213111" cy="393255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:r>
                  <a:rPr lang="en-US" sz="2000" dirty="0">
                    <a:solidFill>
                      <a:srgbClr val="0033CC"/>
                    </a:solidFill>
                  </a:rPr>
                  <a:t>The slope of the least-squares line is</a:t>
                </a:r>
                <a:br>
                  <a:rPr lang="en-US" sz="2000" dirty="0">
                    <a:solidFill>
                      <a:srgbClr val="0033CC"/>
                    </a:solidFill>
                  </a:rPr>
                </a:br>
                <a:r>
                  <a:rPr lang="en-US" sz="1000" dirty="0">
                    <a:solidFill>
                      <a:srgbClr val="0033CC"/>
                    </a:solidFill>
                  </a:rPr>
                  <a:t> </a:t>
                </a:r>
                <a:br>
                  <a:rPr lang="en-US" sz="2000" dirty="0">
                    <a:solidFill>
                      <a:srgbClr val="0033CC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</m:nary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nary>
                                </m:e>
                              </m:nary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33CC"/>
                  </a:solidFill>
                </a:endParaRPr>
              </a:p>
              <a:p>
                <a:r>
                  <a:rPr lang="en-US" sz="1000" dirty="0">
                    <a:solidFill>
                      <a:srgbClr val="0033CC"/>
                    </a:solidFill>
                  </a:rPr>
                  <a:t> </a:t>
                </a:r>
              </a:p>
              <a:p>
                <a:r>
                  <a:rPr lang="en-US" sz="2000" dirty="0">
                    <a:solidFill>
                      <a:srgbClr val="0033CC"/>
                    </a:solidFill>
                  </a:rPr>
                  <a:t>and the </a:t>
                </a:r>
                <a:r>
                  <a:rPr lang="en-US" sz="20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000" dirty="0">
                    <a:solidFill>
                      <a:srgbClr val="0033CC"/>
                    </a:solidFill>
                  </a:rPr>
                  <a:t>-intercept is</a:t>
                </a:r>
              </a:p>
              <a:p>
                <a:r>
                  <a:rPr lang="en-US" sz="1000" dirty="0">
                    <a:solidFill>
                      <a:srgbClr val="0033CC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srgbClr val="0033CC"/>
                  </a:solidFill>
                </a:endParaRPr>
              </a:p>
              <a:p>
                <a:r>
                  <a:rPr lang="en-US" sz="1000" dirty="0">
                    <a:solidFill>
                      <a:srgbClr val="0033CC"/>
                    </a:solidFill>
                  </a:rPr>
                  <a:t> </a:t>
                </a:r>
              </a:p>
              <a:p>
                <a:r>
                  <a:rPr lang="en-US" sz="2000" dirty="0">
                    <a:solidFill>
                      <a:srgbClr val="0033CC"/>
                    </a:solidFill>
                  </a:rPr>
                  <a:t>and the equation of the least-squares line is</a:t>
                </a:r>
              </a:p>
              <a:p>
                <a:r>
                  <a:rPr lang="en-US" sz="1000" dirty="0">
                    <a:solidFill>
                      <a:srgbClr val="0033CC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000" dirty="0">
                  <a:solidFill>
                    <a:srgbClr val="0033CC"/>
                  </a:solidFill>
                </a:endParaRPr>
              </a:p>
              <a:p>
                <a:r>
                  <a:rPr lang="en-US" sz="1000" dirty="0">
                    <a:solidFill>
                      <a:srgbClr val="0033CC"/>
                    </a:solidFill>
                  </a:rPr>
                  <a:t> </a:t>
                </a:r>
              </a:p>
              <a:p>
                <a:r>
                  <a:rPr lang="en-US" sz="2000" dirty="0">
                    <a:solidFill>
                      <a:srgbClr val="0033CC"/>
                    </a:solidFill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33CC"/>
                    </a:solidFill>
                  </a:rPr>
                  <a:t> is the predicted value of </a:t>
                </a:r>
                <a:r>
                  <a:rPr lang="en-US" sz="20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000" dirty="0">
                    <a:solidFill>
                      <a:srgbClr val="0033CC"/>
                    </a:solidFill>
                  </a:rPr>
                  <a:t> given a value of </a:t>
                </a:r>
                <a:r>
                  <a:rPr lang="en-US" sz="20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000" dirty="0">
                    <a:solidFill>
                      <a:srgbClr val="0033C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FEA57D-C59C-1E47-9A48-A84DC37C0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444" y="1462724"/>
                <a:ext cx="6213111" cy="3932551"/>
              </a:xfrm>
              <a:prstGeom prst="rect">
                <a:avLst/>
              </a:prstGeom>
              <a:blipFill>
                <a:blip r:embed="rId2"/>
                <a:stretch>
                  <a:fillRect l="-813" t="-641" b="-1603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907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5D80-76F1-5546-BDF0-B032C908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Least-Squares Line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374A4-3F59-5146-949F-DABA1378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27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634D6-5969-084A-B745-D42EF0240C6C}"/>
              </a:ext>
            </a:extLst>
          </p:cNvPr>
          <p:cNvSpPr txBox="1"/>
          <p:nvPr/>
        </p:nvSpPr>
        <p:spPr>
          <a:xfrm>
            <a:off x="365806" y="1457825"/>
            <a:ext cx="6356227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import numpy as np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calculate_slope_intercept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x_values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y_values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x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x_values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y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y_values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n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(x)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sum_x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np.sum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(x)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sum_y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np.sum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(y)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sum_xx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np.sum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(x*x)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sum_xy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np.sum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(x*y)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mean_x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np.mean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(x)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mean_y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np.mean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(y)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numerator  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sum_xy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- 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sum_x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sum_y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)/n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denominator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sum_xx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- ((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sum_x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sum_x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)/n)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m = numerator/denominator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b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mean_y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- m*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mean_x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m, b  # slope and intercept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47B5D1-C2B1-584C-9496-CAFE6BD36BE4}"/>
                  </a:ext>
                </a:extLst>
              </p:cNvPr>
              <p:cNvSpPr txBox="1"/>
              <p:nvPr/>
            </p:nvSpPr>
            <p:spPr>
              <a:xfrm>
                <a:off x="6868584" y="1288548"/>
                <a:ext cx="1926297" cy="148758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</m:nary>
                          <m: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14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nary>
                                </m:e>
                              </m:nary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en-US" sz="1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1400" dirty="0"/>
              </a:p>
              <a:p>
                <a:pPr algn="just"/>
                <a:endParaRPr lang="en-US" sz="14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1400" dirty="0">
                  <a:solidFill>
                    <a:srgbClr val="0033CC"/>
                  </a:solidFill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47B5D1-C2B1-584C-9496-CAFE6BD36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584" y="1288548"/>
                <a:ext cx="1926297" cy="1487587"/>
              </a:xfrm>
              <a:prstGeom prst="rect">
                <a:avLst/>
              </a:prstGeom>
              <a:blipFill>
                <a:blip r:embed="rId2"/>
                <a:stretch>
                  <a:fillRect t="-21667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0CBF607-7209-414A-8EB2-C46F3D02DEA0}"/>
              </a:ext>
            </a:extLst>
          </p:cNvPr>
          <p:cNvSpPr txBox="1"/>
          <p:nvPr/>
        </p:nvSpPr>
        <p:spPr>
          <a:xfrm>
            <a:off x="4206244" y="1288548"/>
            <a:ext cx="2382383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LeastSquaresLine.ipynb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CC721-AB41-D84E-8E87-0888C96A85F4}"/>
              </a:ext>
            </a:extLst>
          </p:cNvPr>
          <p:cNvSpPr txBox="1"/>
          <p:nvPr/>
        </p:nvSpPr>
        <p:spPr>
          <a:xfrm>
            <a:off x="3657610" y="3611878"/>
            <a:ext cx="195758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33CC"/>
                </a:solidFill>
              </a:rPr>
              <a:t>Numpy</a:t>
            </a:r>
            <a:r>
              <a:rPr lang="en-US" sz="1400" dirty="0">
                <a:solidFill>
                  <a:srgbClr val="0033CC"/>
                </a:solidFill>
              </a:rPr>
              <a:t> </a:t>
            </a:r>
            <a:r>
              <a:rPr lang="en-US" sz="1400" u="sng" dirty="0">
                <a:solidFill>
                  <a:srgbClr val="0033CC"/>
                </a:solidFill>
              </a:rPr>
              <a:t>implicitly loops</a:t>
            </a:r>
          </a:p>
          <a:p>
            <a:r>
              <a:rPr lang="en-US" sz="1400" dirty="0">
                <a:solidFill>
                  <a:srgbClr val="0033CC"/>
                </a:solidFill>
              </a:rPr>
              <a:t>over the x values.</a:t>
            </a:r>
          </a:p>
        </p:txBody>
      </p:sp>
    </p:spTree>
    <p:extLst>
      <p:ext uri="{BB962C8B-B14F-4D97-AF65-F5344CB8AC3E}">
        <p14:creationId xmlns:p14="http://schemas.microsoft.com/office/powerpoint/2010/main" val="2325890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9AB5-5D05-874A-92A0-D638FAC2B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Least-Squares Line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E8C25-ACCE-6D48-9C0D-37703A43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28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CA55D-EF33-5C46-A21A-0AEFB2C29D8E}"/>
              </a:ext>
            </a:extLst>
          </p:cNvPr>
          <p:cNvSpPr txBox="1"/>
          <p:nvPr/>
        </p:nvSpPr>
        <p:spPr>
          <a:xfrm>
            <a:off x="435429" y="1454331"/>
            <a:ext cx="6973384" cy="4278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matplotlib.pyplot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show_least_squares_lin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(title,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x_label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y_label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x_values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y_values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# First show the scatter plot.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plt.scatter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x_values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y_values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# Now show the least squares line.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m, b = 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calculate_slope_intercept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reg_line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[m*x + b for x in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  # regression line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plt.plot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xs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reg_line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color='red')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plt.title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(f'{title}, m = {m:.2f}, b = {b:.2f}')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plt.ylabel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x_label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plt.xlabel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y_label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plt.show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8A6BEE-F3B5-774B-838E-11540040A313}"/>
                  </a:ext>
                </a:extLst>
              </p:cNvPr>
              <p:cNvSpPr txBox="1"/>
              <p:nvPr/>
            </p:nvSpPr>
            <p:spPr>
              <a:xfrm>
                <a:off x="6992093" y="1354225"/>
                <a:ext cx="1926297" cy="148758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</m:nary>
                          <m: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14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nary>
                                </m:e>
                              </m:nary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en-US" sz="1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1400" dirty="0"/>
              </a:p>
              <a:p>
                <a:pPr algn="just"/>
                <a:endParaRPr lang="en-US" sz="14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1400" dirty="0">
                  <a:solidFill>
                    <a:srgbClr val="0033CC"/>
                  </a:solidFill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8A6BEE-F3B5-774B-838E-11540040A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093" y="1354225"/>
                <a:ext cx="1926297" cy="1487587"/>
              </a:xfrm>
              <a:prstGeom prst="rect">
                <a:avLst/>
              </a:prstGeom>
              <a:blipFill>
                <a:blip r:embed="rId2"/>
                <a:stretch>
                  <a:fillRect t="-22689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3A3D739-4FF6-8E41-B451-400CEFC0246E}"/>
              </a:ext>
            </a:extLst>
          </p:cNvPr>
          <p:cNvSpPr txBox="1"/>
          <p:nvPr/>
        </p:nvSpPr>
        <p:spPr>
          <a:xfrm>
            <a:off x="4475592" y="1234464"/>
            <a:ext cx="2382383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LeastSquaresLine.ipynb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77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DD272-75D9-274A-AA9C-B7050CD8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Least-Squares Line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A8324-85AD-5345-9BA6-AE010B2C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29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998CB-93FD-A348-A57B-0E74DBE31553}"/>
              </a:ext>
            </a:extLst>
          </p:cNvPr>
          <p:cNvSpPr txBox="1"/>
          <p:nvPr/>
        </p:nvSpPr>
        <p:spPr>
          <a:xfrm>
            <a:off x="769247" y="1340589"/>
            <a:ext cx="7917552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[32, 37, 38, 40, 45, 50, 50, 54, 54, 55, 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61, 63, 63, 64, 64, 70, 70, 75, 76]</a:t>
            </a:r>
          </a:p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[18.3, 18.9, 19.0, 20.9, 21.4, 20.5, 20.1, 20.1, 20.8, 20.5, 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19.9, 20.5, 20.6, 22.1, 21.9, 21.2, 20.5, 22.7, 22.8]</a:t>
            </a:r>
          </a:p>
          <a:p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show_least_squares_line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('Linear Regression Line', 'Dependent variable', 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'Independent variable',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C6AE0-D85F-4042-B110-0C07C236F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10" y="3105141"/>
            <a:ext cx="4292580" cy="3086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0E9763-DA06-0C42-AF01-07C6D407CCBC}"/>
              </a:ext>
            </a:extLst>
          </p:cNvPr>
          <p:cNvSpPr txBox="1"/>
          <p:nvPr/>
        </p:nvSpPr>
        <p:spPr>
          <a:xfrm>
            <a:off x="6217902" y="1207253"/>
            <a:ext cx="2382383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LeastSquaresLine.ipynb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45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363CF-5FB9-C040-BB5D-60A8A699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604" y="1335685"/>
            <a:ext cx="4866077" cy="3647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47D40-768F-8D42-B69A-F9036B60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27" y="411163"/>
            <a:ext cx="8763047" cy="655637"/>
          </a:xfrm>
        </p:spPr>
        <p:txBody>
          <a:bodyPr/>
          <a:lstStyle/>
          <a:p>
            <a:r>
              <a:rPr lang="en-US" dirty="0"/>
              <a:t>Tactics for Solving Probability Problems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32230-2AE5-0845-8666-755E1D35A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28" y="1325904"/>
            <a:ext cx="8595266" cy="4480510"/>
          </a:xfrm>
        </p:spPr>
        <p:txBody>
          <a:bodyPr/>
          <a:lstStyle/>
          <a:p>
            <a:r>
              <a:rPr lang="en-US" dirty="0"/>
              <a:t>It’s a job for </a:t>
            </a:r>
            <a:r>
              <a:rPr lang="en-US" u="sng" dirty="0"/>
              <a:t>Bayes’s</a:t>
            </a:r>
            <a:br>
              <a:rPr lang="en-US" u="sng" dirty="0"/>
            </a:br>
            <a:r>
              <a:rPr lang="en-US" u="sng" dirty="0"/>
              <a:t>Theorem</a:t>
            </a:r>
            <a:r>
              <a:rPr lang="en-US" dirty="0">
                <a:solidFill>
                  <a:srgbClr val="B23C00"/>
                </a:solidFill>
              </a:rPr>
              <a:t> </a:t>
            </a:r>
            <a:r>
              <a:rPr lang="en-US" dirty="0"/>
              <a:t>if:</a:t>
            </a:r>
          </a:p>
          <a:p>
            <a:pPr lvl="1"/>
            <a:r>
              <a:rPr lang="en-US" dirty="0"/>
              <a:t>You start with some </a:t>
            </a:r>
            <a:br>
              <a:rPr lang="en-US" dirty="0"/>
            </a:br>
            <a:r>
              <a:rPr lang="en-US" u="sng" dirty="0"/>
              <a:t>known probabilities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the prior probabilities.</a:t>
            </a:r>
          </a:p>
          <a:p>
            <a:pPr lvl="1"/>
            <a:r>
              <a:rPr lang="en-US" dirty="0"/>
              <a:t>You’re given </a:t>
            </a:r>
            <a:r>
              <a:rPr lang="en-US" u="sng" dirty="0"/>
              <a:t>additional</a:t>
            </a:r>
            <a:br>
              <a:rPr lang="en-US" u="sng" dirty="0"/>
            </a:br>
            <a:r>
              <a:rPr lang="en-US" u="sng" dirty="0"/>
              <a:t>information</a:t>
            </a:r>
            <a:r>
              <a:rPr lang="en-US" dirty="0"/>
              <a:t> in the form</a:t>
            </a:r>
            <a:br>
              <a:rPr lang="en-US" dirty="0"/>
            </a:br>
            <a:r>
              <a:rPr lang="en-US" dirty="0"/>
              <a:t>of probabilities that</a:t>
            </a:r>
            <a:br>
              <a:rPr lang="en-US" dirty="0"/>
            </a:br>
            <a:r>
              <a:rPr lang="en-US" dirty="0"/>
              <a:t>cause you to revise your</a:t>
            </a:r>
            <a:br>
              <a:rPr lang="en-US" dirty="0"/>
            </a:br>
            <a:r>
              <a:rPr lang="en-US" dirty="0"/>
              <a:t>prior probabilities into new </a:t>
            </a:r>
            <a:r>
              <a:rPr lang="en-US" u="sng" dirty="0"/>
              <a:t>posterior probabilities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Draw the probability tree to help you visualize!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CE1DC-A1BE-5442-B354-41D992831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</a:t>
            </a:fld>
            <a:endParaRPr lang="en-US" alt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0550C-5437-6A48-8B0F-E3D1A2460360}"/>
              </a:ext>
            </a:extLst>
          </p:cNvPr>
          <p:cNvSpPr txBox="1"/>
          <p:nvPr/>
        </p:nvSpPr>
        <p:spPr>
          <a:xfrm>
            <a:off x="1862507" y="5828133"/>
            <a:ext cx="5628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https://luminousmen.com/post/data-science-bayes-theorem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841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6CE-3B45-D042-AFCC-A8E72E384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Least-Squares Line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B7084-A612-F44D-AB06-C9A27D90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30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B71EF-7EB0-BC4B-AD25-E3D89636D587}"/>
              </a:ext>
            </a:extLst>
          </p:cNvPr>
          <p:cNvSpPr txBox="1"/>
          <p:nvPr/>
        </p:nvSpPr>
        <p:spPr>
          <a:xfrm>
            <a:off x="291020" y="1405720"/>
            <a:ext cx="8561959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range(2, 26)</a:t>
            </a:r>
          </a:p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[10,12,20,22,21,25,30,21,32,34,35,30,50,45,55,60,66,64,67,72,74,80,79,84]</a:t>
            </a:r>
          </a:p>
          <a:p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show_least_squares_line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('Linear Regression Line', 'Dependent variable', 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'Independent variable',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A42FA2-0F16-0E42-8CE1-66C5C0895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674085"/>
            <a:ext cx="4927600" cy="351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29B446-1501-6444-9637-06A39C4EE268}"/>
              </a:ext>
            </a:extLst>
          </p:cNvPr>
          <p:cNvSpPr txBox="1"/>
          <p:nvPr/>
        </p:nvSpPr>
        <p:spPr>
          <a:xfrm>
            <a:off x="6304416" y="1200272"/>
            <a:ext cx="2382383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LeastSquaresLine.ipynb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67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0683-7E10-2847-8E03-E33289BC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Coefficient of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39BE7-9BCA-9D49-A703-609EC0839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503872" cy="4693891"/>
          </a:xfrm>
        </p:spPr>
        <p:txBody>
          <a:bodyPr/>
          <a:lstStyle/>
          <a:p>
            <a:r>
              <a:rPr lang="en-US" dirty="0"/>
              <a:t>Can we assess </a:t>
            </a:r>
            <a:br>
              <a:rPr lang="en-US" dirty="0"/>
            </a:br>
            <a:r>
              <a:rPr lang="en-US" u="sng" dirty="0"/>
              <a:t>how good is the fit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a least-squares line?</a:t>
            </a:r>
          </a:p>
          <a:p>
            <a:pPr lvl="4"/>
            <a:endParaRPr lang="en-US" dirty="0"/>
          </a:p>
          <a:p>
            <a:r>
              <a:rPr lang="en-US" dirty="0"/>
              <a:t>How well does the line </a:t>
            </a:r>
            <a:br>
              <a:rPr lang="en-US" dirty="0"/>
            </a:br>
            <a:r>
              <a:rPr lang="en-US" u="sng" dirty="0"/>
              <a:t>summarize the relationship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between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B4259-2954-F64F-93EE-3CB123E4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5962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0683-7E10-2847-8E03-E33289BC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Coefficient of Determination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39BE7-9BCA-9D49-A703-609EC0839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503872" cy="1036331"/>
          </a:xfrm>
        </p:spPr>
        <p:txBody>
          <a:bodyPr/>
          <a:lstStyle/>
          <a:p>
            <a:r>
              <a:rPr lang="en-US" dirty="0"/>
              <a:t>To arrive at a </a:t>
            </a:r>
            <a:r>
              <a:rPr lang="en-US" u="sng" dirty="0"/>
              <a:t>quantitative measure</a:t>
            </a:r>
            <a:r>
              <a:rPr lang="en-US" dirty="0"/>
              <a:t> of the fit, </a:t>
            </a:r>
            <a:br>
              <a:rPr lang="en-US" dirty="0"/>
            </a:br>
            <a:r>
              <a:rPr lang="en-US" dirty="0"/>
              <a:t>first calculate two values: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B4259-2954-F64F-93EE-3CB123E4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32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19F577-F9D1-AB4C-AAF2-63F217096F56}"/>
                  </a:ext>
                </a:extLst>
              </p:cNvPr>
              <p:cNvSpPr txBox="1"/>
              <p:nvPr/>
            </p:nvSpPr>
            <p:spPr>
              <a:xfrm>
                <a:off x="903126" y="2477987"/>
                <a:ext cx="7612020" cy="296267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33CC"/>
                    </a:solidFill>
                  </a:rPr>
                  <a:t>Residual sum of squares (AKA residual sum of errors):</a:t>
                </a:r>
              </a:p>
              <a:p>
                <a:r>
                  <a:rPr lang="en-US" sz="1000" dirty="0">
                    <a:solidFill>
                      <a:srgbClr val="0033CC"/>
                    </a:solidFill>
                  </a:rPr>
                  <a:t>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𝑆𝑆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𝑟𝑒𝑠𝑖𝑑𝑢𝑎𝑙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𝑆𝑆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𝑒𝑟𝑟𝑜𝑟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nary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0033CC"/>
                  </a:solidFill>
                </a:endParaRPr>
              </a:p>
              <a:p>
                <a:endParaRPr lang="en-US" sz="2000" dirty="0">
                  <a:solidFill>
                    <a:srgbClr val="0033CC"/>
                  </a:solidFill>
                </a:endParaRPr>
              </a:p>
              <a:p>
                <a:r>
                  <a:rPr lang="en-US" sz="2400" dirty="0">
                    <a:solidFill>
                      <a:srgbClr val="0033CC"/>
                    </a:solidFill>
                  </a:rPr>
                  <a:t>Total sum of squares:</a:t>
                </a:r>
              </a:p>
              <a:p>
                <a:r>
                  <a:rPr lang="en-US" sz="1000" dirty="0">
                    <a:solidFill>
                      <a:srgbClr val="0033CC"/>
                    </a:solidFill>
                  </a:rPr>
                  <a:t>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𝑆𝑆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en-US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19F577-F9D1-AB4C-AAF2-63F217096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26" y="2477987"/>
                <a:ext cx="7612020" cy="2962671"/>
              </a:xfrm>
              <a:prstGeom prst="rect">
                <a:avLst/>
              </a:prstGeom>
              <a:blipFill>
                <a:blip r:embed="rId2"/>
                <a:stretch>
                  <a:fillRect l="-1165" t="-18298" r="-166" b="-48085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5167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9987-78F2-D046-98C2-90F3958F2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Coefficient of Determination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A3207-3CA0-9B47-99B4-FC5424AB7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133599"/>
          </a:xfrm>
        </p:spPr>
        <p:txBody>
          <a:bodyPr/>
          <a:lstStyle/>
          <a:p>
            <a:r>
              <a:rPr lang="en-US" dirty="0"/>
              <a:t>The residual sum of squares measures </a:t>
            </a:r>
            <a:br>
              <a:rPr lang="en-US" dirty="0"/>
            </a:br>
            <a:r>
              <a:rPr lang="en-US" dirty="0"/>
              <a:t>the </a:t>
            </a:r>
            <a:r>
              <a:rPr lang="en-US" u="sng" dirty="0"/>
              <a:t>deviations from the regression line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 total sum of squares does not involve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 measures the </a:t>
            </a:r>
            <a:r>
              <a:rPr lang="en-US" u="sng" dirty="0"/>
              <a:t>deviations from the mean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FFEEA-067C-004A-ACA1-405C8773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33</a:t>
            </a:fld>
            <a:endParaRPr lang="en-US" alt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EB0DA-AACB-6849-B1B4-6D5826BE4F0B}"/>
              </a:ext>
            </a:extLst>
          </p:cNvPr>
          <p:cNvSpPr txBox="1"/>
          <p:nvPr/>
        </p:nvSpPr>
        <p:spPr>
          <a:xfrm>
            <a:off x="2548048" y="6582489"/>
            <a:ext cx="40479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2"/>
              </a:rPr>
              <a:t>https://www.geeksforgeeks.org/ml-r-squared-in-regression-analysis/</a:t>
            </a:r>
            <a:r>
              <a:rPr lang="en-US" sz="1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4057D-0E93-204B-A704-F08635715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9" y="3657601"/>
            <a:ext cx="4356147" cy="260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91704-1870-3E44-8B16-FAFC4D1E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39" y="3657601"/>
            <a:ext cx="4356148" cy="260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14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46C53-0837-D643-947B-5015CBA87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Coefficient of Determination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2B19F-7515-AE4D-845D-C5CF200E4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95400"/>
            <a:ext cx="8412433" cy="4835525"/>
          </a:xfrm>
        </p:spPr>
        <p:txBody>
          <a:bodyPr/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residual</a:t>
            </a:r>
            <a:r>
              <a:rPr lang="en-US" dirty="0"/>
              <a:t> measures the amount of variation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that </a:t>
            </a:r>
            <a:r>
              <a:rPr lang="en-US" u="sng" dirty="0"/>
              <a:t>cannot be attributed</a:t>
            </a:r>
            <a:r>
              <a:rPr lang="en-US" dirty="0"/>
              <a:t> to the linear relationship between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larger the value of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residual</a:t>
            </a:r>
            <a:r>
              <a:rPr lang="en-US" dirty="0"/>
              <a:t>, the greater the amount of “unexplained” variation.</a:t>
            </a:r>
          </a:p>
          <a:p>
            <a:pPr lvl="4"/>
            <a:endParaRPr lang="en-US" dirty="0"/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en-US" dirty="0"/>
              <a:t> measures the </a:t>
            </a:r>
            <a:r>
              <a:rPr lang="en-US" u="sng" dirty="0"/>
              <a:t>total variation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larger the value of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en-US" dirty="0"/>
              <a:t>, the greater the amount of variation in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values.</a:t>
            </a:r>
          </a:p>
          <a:p>
            <a:pPr lvl="4"/>
            <a:endParaRPr lang="en-US" dirty="0"/>
          </a:p>
          <a:p>
            <a:r>
              <a:rPr lang="en-US" dirty="0"/>
              <a:t>The ratio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residual</a:t>
            </a:r>
            <a:r>
              <a:rPr lang="en-US" dirty="0"/>
              <a:t> 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en-US" dirty="0"/>
              <a:t> is the fraction of the total variation unexplained by a linear relationship.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A8FDF-E3DD-6442-AE32-48F8D2FC1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49260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E73A-442F-584B-83F2-0D9ADE54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Coefficient of Determination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0E58C-40A5-344D-8699-834394CEA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35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2B3C1-B1E4-F742-96D5-72E0A7771427}"/>
                  </a:ext>
                </a:extLst>
              </p:cNvPr>
              <p:cNvSpPr txBox="1"/>
              <p:nvPr/>
            </p:nvSpPr>
            <p:spPr>
              <a:xfrm>
                <a:off x="1201271" y="1613647"/>
                <a:ext cx="6870022" cy="251229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33CC"/>
                    </a:solidFill>
                  </a:rPr>
                  <a:t>The </a:t>
                </a:r>
                <a:r>
                  <a:rPr lang="en-US" sz="2400" dirty="0">
                    <a:solidFill>
                      <a:srgbClr val="B23C00"/>
                    </a:solidFill>
                  </a:rPr>
                  <a:t>coefficient of determination</a:t>
                </a:r>
                <a:r>
                  <a:rPr lang="en-US" sz="2400" dirty="0">
                    <a:solidFill>
                      <a:srgbClr val="0033CC"/>
                    </a:solidFill>
                  </a:rPr>
                  <a:t>, denoted by </a:t>
                </a:r>
                <a:r>
                  <a:rPr lang="en-US" sz="24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baseline="30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rgbClr val="0033CC"/>
                    </a:solidFill>
                  </a:rPr>
                  <a:t>, is</a:t>
                </a:r>
              </a:p>
              <a:p>
                <a:r>
                  <a:rPr lang="en-US" sz="1200" dirty="0">
                    <a:solidFill>
                      <a:srgbClr val="0033CC"/>
                    </a:solidFill>
                  </a:rPr>
                  <a:t> 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𝑆𝑆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𝑆𝑆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𝑟𝑒𝑠𝑖𝑑𝑢𝑎𝑙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𝑆𝑆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=1−</m:t>
                    </m:r>
                  </m:oMath>
                </a14:m>
                <a:r>
                  <a:rPr lang="en-US" sz="2400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𝑆𝑆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𝑟𝑒𝑠𝑖𝑑𝑢𝑎𝑙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𝑆𝑆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0033CC"/>
                  </a:solidFill>
                </a:endParaRPr>
              </a:p>
              <a:p>
                <a:r>
                  <a:rPr lang="en-US" sz="1200" dirty="0">
                    <a:solidFill>
                      <a:srgbClr val="0033CC"/>
                    </a:solidFill>
                  </a:rPr>
                  <a:t>  </a:t>
                </a:r>
              </a:p>
              <a:p>
                <a:r>
                  <a:rPr lang="en-US" sz="2400" dirty="0">
                    <a:solidFill>
                      <a:srgbClr val="0033CC"/>
                    </a:solidFill>
                  </a:rPr>
                  <a:t>It measures the proportion of variation in </a:t>
                </a:r>
                <a:r>
                  <a:rPr lang="en-US" sz="24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400" dirty="0">
                    <a:solidFill>
                      <a:srgbClr val="0033CC"/>
                    </a:solidFill>
                  </a:rPr>
                  <a:t> that</a:t>
                </a:r>
                <a:br>
                  <a:rPr lang="en-US" sz="2400" dirty="0">
                    <a:solidFill>
                      <a:srgbClr val="0033CC"/>
                    </a:solidFill>
                  </a:rPr>
                </a:br>
                <a:r>
                  <a:rPr lang="en-US" sz="2400" dirty="0">
                    <a:solidFill>
                      <a:srgbClr val="0033CC"/>
                    </a:solidFill>
                  </a:rPr>
                  <a:t>can be attributed to a linear relationship between</a:t>
                </a:r>
                <a:br>
                  <a:rPr lang="en-US" sz="2400" dirty="0">
                    <a:solidFill>
                      <a:srgbClr val="0033CC"/>
                    </a:solidFill>
                  </a:rPr>
                </a:br>
                <a:r>
                  <a:rPr lang="en-US" sz="24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dirty="0">
                    <a:solidFill>
                      <a:srgbClr val="0033CC"/>
                    </a:solidFill>
                  </a:rPr>
                  <a:t> and </a:t>
                </a:r>
                <a:r>
                  <a:rPr lang="en-US" sz="24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400" dirty="0">
                    <a:solidFill>
                      <a:srgbClr val="0033CC"/>
                    </a:solidFill>
                  </a:rPr>
                  <a:t> in a sample.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2B3C1-B1E4-F742-96D5-72E0A7771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271" y="1613647"/>
                <a:ext cx="6870022" cy="2512291"/>
              </a:xfrm>
              <a:prstGeom prst="rect">
                <a:avLst/>
              </a:prstGeom>
              <a:blipFill>
                <a:blip r:embed="rId2"/>
                <a:stretch>
                  <a:fillRect l="-1473" t="-1500" b="-4000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4279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E72B-0AB2-2742-B869-40C4D6078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Coefficient of Determination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CC8EC-CC4C-2745-AC00-FE4ED8DA6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852312"/>
              </p:ext>
            </p:extLst>
          </p:nvPr>
        </p:nvGraphicFramePr>
        <p:xfrm>
          <a:off x="1399540" y="1455556"/>
          <a:ext cx="6325870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630">
                  <a:extLst>
                    <a:ext uri="{9D8B030D-6E8A-4147-A177-3AD203B41FA5}">
                      <a16:colId xmlns:a16="http://schemas.microsoft.com/office/drawing/2014/main" val="16979770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1700586687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1071844894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93195252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4206275301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3436997260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3193499975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1681674849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79256409"/>
                    </a:ext>
                  </a:extLst>
                </a:gridCol>
              </a:tblGrid>
              <a:tr h="228603">
                <a:tc>
                  <a:txBody>
                    <a:bodyPr/>
                    <a:lstStyle/>
                    <a:p>
                      <a:r>
                        <a:rPr lang="en-US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389118"/>
                  </a:ext>
                </a:extLst>
              </a:tr>
              <a:tr h="228603">
                <a:tc>
                  <a:txBody>
                    <a:bodyPr/>
                    <a:lstStyle/>
                    <a:p>
                      <a:r>
                        <a:rPr lang="en-US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59842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FB65C-4023-914B-8145-2FDA189E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36</a:t>
            </a:fld>
            <a:endParaRPr lang="en-US" alt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EFEF18-AABF-5140-82C3-13DE44861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499" y="2331732"/>
            <a:ext cx="4097002" cy="2961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0857E-3788-E048-BBF6-96D25A47D315}"/>
              </a:ext>
            </a:extLst>
          </p:cNvPr>
          <p:cNvSpPr txBox="1"/>
          <p:nvPr/>
        </p:nvSpPr>
        <p:spPr>
          <a:xfrm>
            <a:off x="5303512" y="2345595"/>
            <a:ext cx="175509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CoeffOfDet.ipynb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29BC4-C521-E940-9893-4FA0DB8DC2CF}"/>
              </a:ext>
            </a:extLst>
          </p:cNvPr>
          <p:cNvSpPr txBox="1"/>
          <p:nvPr/>
        </p:nvSpPr>
        <p:spPr>
          <a:xfrm>
            <a:off x="3088260" y="5498653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Computed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0.913</a:t>
            </a:r>
          </a:p>
        </p:txBody>
      </p:sp>
    </p:spTree>
    <p:extLst>
      <p:ext uri="{BB962C8B-B14F-4D97-AF65-F5344CB8AC3E}">
        <p14:creationId xmlns:p14="http://schemas.microsoft.com/office/powerpoint/2010/main" val="2098649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8A7B-7C6B-1A41-9A1B-13BD62C7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410C5-D270-1340-B6F1-5D0B438EA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320994" cy="1402088"/>
          </a:xfrm>
        </p:spPr>
        <p:txBody>
          <a:bodyPr/>
          <a:lstStyle/>
          <a:p>
            <a:r>
              <a:rPr lang="en-US" dirty="0"/>
              <a:t>Rather than using values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to infer values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, </a:t>
            </a:r>
            <a:r>
              <a:rPr lang="en-US" dirty="0">
                <a:solidFill>
                  <a:srgbClr val="B23C00"/>
                </a:solidFill>
              </a:rPr>
              <a:t>correlation</a:t>
            </a:r>
            <a:r>
              <a:rPr lang="en-US" dirty="0"/>
              <a:t> measures </a:t>
            </a:r>
            <a:r>
              <a:rPr lang="en-US" u="sng" dirty="0"/>
              <a:t>how strongly</a:t>
            </a:r>
            <a:r>
              <a:rPr lang="en-US" dirty="0"/>
              <a:t> the values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are related to one another.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3A569-637C-5B42-9553-A9CFE1C4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37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A6E8EC-0506-9A4C-9479-31583B013E43}"/>
                  </a:ext>
                </a:extLst>
              </p:cNvPr>
              <p:cNvSpPr txBox="1"/>
              <p:nvPr/>
            </p:nvSpPr>
            <p:spPr>
              <a:xfrm>
                <a:off x="633710" y="2875420"/>
                <a:ext cx="7936788" cy="238437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B23C00"/>
                    </a:solidFill>
                  </a:rPr>
                  <a:t>Pearson’s sample correlation coefficient</a:t>
                </a:r>
                <a:r>
                  <a:rPr lang="en-US" sz="2400" dirty="0">
                    <a:solidFill>
                      <a:srgbClr val="0033CC"/>
                    </a:solidFill>
                  </a:rPr>
                  <a:t>, denoted by </a:t>
                </a:r>
                <a:r>
                  <a:rPr lang="en-US" sz="24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>
                    <a:solidFill>
                      <a:srgbClr val="0033CC"/>
                    </a:solidFill>
                  </a:rPr>
                  <a:t>, is</a:t>
                </a:r>
              </a:p>
              <a:p>
                <a:r>
                  <a:rPr lang="en-US" sz="1200" dirty="0">
                    <a:solidFill>
                      <a:srgbClr val="0033CC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d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000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000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</m:nary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nary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nary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bHide m:val="on"/>
                                              <m:supHide m:val="on"/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20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bHide m:val="on"/>
                                              <m:supHide m:val="on"/>
                                              <m:ctrlPr>
                                                <a:rPr lang="en-US" sz="2000" i="1" smtClean="0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  <a:p>
                <a:r>
                  <a:rPr lang="en-US" sz="1200" dirty="0">
                    <a:solidFill>
                      <a:srgbClr val="0033CC"/>
                    </a:solidFill>
                  </a:rPr>
                  <a:t>  </a:t>
                </a:r>
              </a:p>
              <a:p>
                <a:r>
                  <a:rPr lang="en-US" sz="2400" dirty="0">
                    <a:solidFill>
                      <a:srgbClr val="0033CC"/>
                    </a:solidFill>
                  </a:rPr>
                  <a:t>measures the extent to which </a:t>
                </a:r>
                <a:r>
                  <a:rPr lang="en-US" sz="24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dirty="0">
                    <a:solidFill>
                      <a:srgbClr val="0033CC"/>
                    </a:solidFill>
                  </a:rPr>
                  <a:t> and </a:t>
                </a:r>
                <a:r>
                  <a:rPr lang="en-US" sz="24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400" dirty="0">
                    <a:solidFill>
                      <a:srgbClr val="0033CC"/>
                    </a:solidFill>
                  </a:rPr>
                  <a:t> are </a:t>
                </a:r>
                <a:r>
                  <a:rPr lang="en-US" sz="2400" u="sng" dirty="0">
                    <a:solidFill>
                      <a:srgbClr val="0033CC"/>
                    </a:solidFill>
                  </a:rPr>
                  <a:t>linearly</a:t>
                </a:r>
                <a:r>
                  <a:rPr lang="en-US" sz="2400" dirty="0">
                    <a:solidFill>
                      <a:srgbClr val="0033CC"/>
                    </a:solidFill>
                  </a:rPr>
                  <a:t> related.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A6E8EC-0506-9A4C-9479-31583B013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10" y="2875420"/>
                <a:ext cx="7936788" cy="2384371"/>
              </a:xfrm>
              <a:prstGeom prst="rect">
                <a:avLst/>
              </a:prstGeom>
              <a:blipFill>
                <a:blip r:embed="rId2"/>
                <a:stretch>
                  <a:fillRect l="-1116" t="-2116" r="-159" b="-4762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8404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7D0CC-1F12-3743-AA39-BB334111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Correlation Coefficient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14D96-EFBA-8F4F-8F9E-6908A564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38</a:t>
            </a:fld>
            <a:endParaRPr lang="en-US" altLang="x-none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4F2758-1EF9-0C46-9C43-BE9041767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483803"/>
              </p:ext>
            </p:extLst>
          </p:nvPr>
        </p:nvGraphicFramePr>
        <p:xfrm>
          <a:off x="1415754" y="1234464"/>
          <a:ext cx="6312491" cy="91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1841">
                  <a:extLst>
                    <a:ext uri="{9D8B030D-6E8A-4147-A177-3AD203B41FA5}">
                      <a16:colId xmlns:a16="http://schemas.microsoft.com/office/drawing/2014/main" val="3270268924"/>
                    </a:ext>
                  </a:extLst>
                </a:gridCol>
                <a:gridCol w="528895">
                  <a:extLst>
                    <a:ext uri="{9D8B030D-6E8A-4147-A177-3AD203B41FA5}">
                      <a16:colId xmlns:a16="http://schemas.microsoft.com/office/drawing/2014/main" val="1315871537"/>
                    </a:ext>
                  </a:extLst>
                </a:gridCol>
                <a:gridCol w="528895">
                  <a:extLst>
                    <a:ext uri="{9D8B030D-6E8A-4147-A177-3AD203B41FA5}">
                      <a16:colId xmlns:a16="http://schemas.microsoft.com/office/drawing/2014/main" val="633188295"/>
                    </a:ext>
                  </a:extLst>
                </a:gridCol>
                <a:gridCol w="493286">
                  <a:extLst>
                    <a:ext uri="{9D8B030D-6E8A-4147-A177-3AD203B41FA5}">
                      <a16:colId xmlns:a16="http://schemas.microsoft.com/office/drawing/2014/main" val="1506400239"/>
                    </a:ext>
                  </a:extLst>
                </a:gridCol>
                <a:gridCol w="493286">
                  <a:extLst>
                    <a:ext uri="{9D8B030D-6E8A-4147-A177-3AD203B41FA5}">
                      <a16:colId xmlns:a16="http://schemas.microsoft.com/office/drawing/2014/main" val="374693087"/>
                    </a:ext>
                  </a:extLst>
                </a:gridCol>
                <a:gridCol w="493286">
                  <a:extLst>
                    <a:ext uri="{9D8B030D-6E8A-4147-A177-3AD203B41FA5}">
                      <a16:colId xmlns:a16="http://schemas.microsoft.com/office/drawing/2014/main" val="3700685278"/>
                    </a:ext>
                  </a:extLst>
                </a:gridCol>
                <a:gridCol w="493286">
                  <a:extLst>
                    <a:ext uri="{9D8B030D-6E8A-4147-A177-3AD203B41FA5}">
                      <a16:colId xmlns:a16="http://schemas.microsoft.com/office/drawing/2014/main" val="327125372"/>
                    </a:ext>
                  </a:extLst>
                </a:gridCol>
                <a:gridCol w="493286">
                  <a:extLst>
                    <a:ext uri="{9D8B030D-6E8A-4147-A177-3AD203B41FA5}">
                      <a16:colId xmlns:a16="http://schemas.microsoft.com/office/drawing/2014/main" val="815171686"/>
                    </a:ext>
                  </a:extLst>
                </a:gridCol>
                <a:gridCol w="493286">
                  <a:extLst>
                    <a:ext uri="{9D8B030D-6E8A-4147-A177-3AD203B41FA5}">
                      <a16:colId xmlns:a16="http://schemas.microsoft.com/office/drawing/2014/main" val="1569630088"/>
                    </a:ext>
                  </a:extLst>
                </a:gridCol>
                <a:gridCol w="493286">
                  <a:extLst>
                    <a:ext uri="{9D8B030D-6E8A-4147-A177-3AD203B41FA5}">
                      <a16:colId xmlns:a16="http://schemas.microsoft.com/office/drawing/2014/main" val="2648689294"/>
                    </a:ext>
                  </a:extLst>
                </a:gridCol>
                <a:gridCol w="493286">
                  <a:extLst>
                    <a:ext uri="{9D8B030D-6E8A-4147-A177-3AD203B41FA5}">
                      <a16:colId xmlns:a16="http://schemas.microsoft.com/office/drawing/2014/main" val="1486594586"/>
                    </a:ext>
                  </a:extLst>
                </a:gridCol>
                <a:gridCol w="493286">
                  <a:extLst>
                    <a:ext uri="{9D8B030D-6E8A-4147-A177-3AD203B41FA5}">
                      <a16:colId xmlns:a16="http://schemas.microsoft.com/office/drawing/2014/main" val="4113659523"/>
                    </a:ext>
                  </a:extLst>
                </a:gridCol>
                <a:gridCol w="493286">
                  <a:extLst>
                    <a:ext uri="{9D8B030D-6E8A-4147-A177-3AD203B41FA5}">
                      <a16:colId xmlns:a16="http://schemas.microsoft.com/office/drawing/2014/main" val="2370953084"/>
                    </a:ext>
                  </a:extLst>
                </a:gridCol>
              </a:tblGrid>
              <a:tr h="175257"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347493"/>
                  </a:ext>
                </a:extLst>
              </a:tr>
              <a:tr h="175257">
                <a:tc>
                  <a:txBody>
                    <a:bodyPr/>
                    <a:lstStyle/>
                    <a:p>
                      <a:pPr algn="r"/>
                      <a:r>
                        <a:rPr lang="en-US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193722"/>
                  </a:ext>
                </a:extLst>
              </a:tr>
              <a:tr h="175257">
                <a:tc>
                  <a:txBody>
                    <a:bodyPr/>
                    <a:lstStyle/>
                    <a:p>
                      <a:pPr algn="r"/>
                      <a:r>
                        <a:rPr lang="en-US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3.9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78404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320BC3D-314B-F94B-B015-8BFC4A917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64" y="2331732"/>
            <a:ext cx="4251914" cy="3074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AC12BB-F977-454B-94A3-851F43323558}"/>
              </a:ext>
            </a:extLst>
          </p:cNvPr>
          <p:cNvSpPr txBox="1"/>
          <p:nvPr/>
        </p:nvSpPr>
        <p:spPr>
          <a:xfrm>
            <a:off x="3088260" y="5498653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Computed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0.732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C92E8-7A45-3544-B160-002ECAE59D56}"/>
              </a:ext>
            </a:extLst>
          </p:cNvPr>
          <p:cNvSpPr txBox="1"/>
          <p:nvPr/>
        </p:nvSpPr>
        <p:spPr>
          <a:xfrm>
            <a:off x="5303512" y="2345595"/>
            <a:ext cx="1733167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Correlation.ipynb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78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1D66F-E4CE-0D49-B203-3313B34C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Correlation Coefficient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478E5-F771-A24C-9A60-248A834D8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4937706"/>
          </a:xfrm>
        </p:spPr>
        <p:txBody>
          <a:bodyPr/>
          <a:lstStyle/>
          <a:p>
            <a:r>
              <a:rPr lang="en-US" dirty="0"/>
              <a:t>The value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does not depend on the </a:t>
            </a:r>
            <a:br>
              <a:rPr lang="en-US" dirty="0"/>
            </a:br>
            <a:r>
              <a:rPr lang="en-US" dirty="0"/>
              <a:t>unit of measurement of either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 value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does not depend on which of </a:t>
            </a: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dirty="0"/>
              <a:t>is designated the dependent variable.</a:t>
            </a:r>
          </a:p>
          <a:p>
            <a:pPr lvl="4"/>
            <a:endParaRPr lang="en-US" dirty="0"/>
          </a:p>
          <a:p>
            <a:r>
              <a:rPr lang="en-US" dirty="0"/>
              <a:t>The value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is between -1 and +1.</a:t>
            </a:r>
          </a:p>
          <a:p>
            <a:pPr lvl="1"/>
            <a:r>
              <a:rPr lang="en-US" dirty="0"/>
              <a:t>Close to +1: very strong positive linear relationship</a:t>
            </a:r>
          </a:p>
          <a:p>
            <a:pPr lvl="1"/>
            <a:r>
              <a:rPr lang="en-US" dirty="0"/>
              <a:t>Close to -1: very strong negative linear relationship</a:t>
            </a:r>
          </a:p>
          <a:p>
            <a:pPr lvl="1"/>
            <a:r>
              <a:rPr lang="en-US" dirty="0"/>
              <a:t>Either ≥ +0.8 or ≤ -0.8: strong relationship</a:t>
            </a:r>
          </a:p>
          <a:p>
            <a:pPr lvl="1"/>
            <a:r>
              <a:rPr lang="en-US" dirty="0"/>
              <a:t>Either +0.5 &lt;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&lt; 0.8 or -0.8 &lt;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&lt; -0.5: moderate</a:t>
            </a:r>
          </a:p>
          <a:p>
            <a:pPr lvl="1"/>
            <a:r>
              <a:rPr lang="en-US" dirty="0"/>
              <a:t>-0.5 ≤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≤ +0.5: weak relationship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92B95-8D32-AD42-8E64-6E92DE5E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3949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E8A5D-411E-284D-B0BF-0BBA9DD9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Bayes’ Theorem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A7CDA-F733-7C40-B7EE-8FA3F2829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23C00"/>
                </a:solidFill>
              </a:rPr>
              <a:t>Prior probabilities</a:t>
            </a:r>
            <a:r>
              <a:rPr lang="en-US" dirty="0"/>
              <a:t>: The probabilities that you </a:t>
            </a:r>
            <a:br>
              <a:rPr lang="en-US" dirty="0"/>
            </a:br>
            <a:r>
              <a:rPr lang="en-US" u="sng" dirty="0"/>
              <a:t>initially know</a:t>
            </a:r>
            <a:r>
              <a:rPr lang="en-US" dirty="0"/>
              <a:t> at the start.</a:t>
            </a:r>
          </a:p>
          <a:p>
            <a:pPr lvl="4"/>
            <a:endParaRPr lang="en-US" dirty="0"/>
          </a:p>
          <a:p>
            <a:r>
              <a:rPr lang="en-US" dirty="0"/>
              <a:t>You get </a:t>
            </a:r>
            <a:r>
              <a:rPr lang="en-US" dirty="0">
                <a:solidFill>
                  <a:srgbClr val="B23C00"/>
                </a:solidFill>
              </a:rPr>
              <a:t>addition information </a:t>
            </a:r>
            <a:r>
              <a:rPr lang="en-US" dirty="0"/>
              <a:t>(in the form of probabilities) that cause you to </a:t>
            </a:r>
            <a:r>
              <a:rPr lang="en-US" u="sng" dirty="0"/>
              <a:t>revise</a:t>
            </a:r>
            <a:r>
              <a:rPr lang="en-US" dirty="0"/>
              <a:t> your </a:t>
            </a:r>
            <a:br>
              <a:rPr lang="en-US" dirty="0"/>
            </a:br>
            <a:r>
              <a:rPr lang="en-US" dirty="0"/>
              <a:t>initial probabilities.</a:t>
            </a:r>
          </a:p>
          <a:p>
            <a:pPr lvl="4"/>
            <a:endParaRPr lang="en-US" dirty="0"/>
          </a:p>
          <a:p>
            <a:r>
              <a:rPr lang="en-US" dirty="0">
                <a:solidFill>
                  <a:srgbClr val="B23C00"/>
                </a:solidFill>
              </a:rPr>
              <a:t>Posterior probabilities</a:t>
            </a:r>
            <a:r>
              <a:rPr lang="en-US" dirty="0"/>
              <a:t>: Your </a:t>
            </a:r>
            <a:r>
              <a:rPr lang="en-US" u="sng" dirty="0"/>
              <a:t>revised probabilities</a:t>
            </a:r>
            <a:r>
              <a:rPr lang="en-US" dirty="0"/>
              <a:t> in light of the additional information.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8C3-C7C9-254C-9CED-EF2A2306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25647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5A13-A79B-B44F-A6DC-19E11C07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and Causation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72CE4-D855-A347-90CD-F1B08F921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value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close to ±1 indicates a </a:t>
            </a:r>
            <a:r>
              <a:rPr lang="en-US" u="sng" dirty="0"/>
              <a:t>very strong</a:t>
            </a:r>
            <a:r>
              <a:rPr lang="en-US" dirty="0"/>
              <a:t> linear relationship between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>
                <a:solidFill>
                  <a:srgbClr val="B23C00"/>
                </a:solidFill>
              </a:rPr>
              <a:t>Strong correlation does not imply causation.</a:t>
            </a:r>
          </a:p>
          <a:p>
            <a:pPr lvl="1"/>
            <a:r>
              <a:rPr lang="en-US" dirty="0"/>
              <a:t>It’s possible that both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are each strongly related to a third variable.</a:t>
            </a:r>
          </a:p>
          <a:p>
            <a:pPr lvl="4"/>
            <a:endParaRPr lang="en-US" dirty="0"/>
          </a:p>
          <a:p>
            <a:r>
              <a:rPr lang="en-US" dirty="0"/>
              <a:t>Example: Among a random group of children, </a:t>
            </a:r>
            <a:br>
              <a:rPr lang="en-US" dirty="0"/>
            </a:br>
            <a:r>
              <a:rPr lang="en-US" dirty="0"/>
              <a:t>a child’s height is strongly correlated the size</a:t>
            </a:r>
            <a:br>
              <a:rPr lang="en-US" dirty="0"/>
            </a:br>
            <a:r>
              <a:rPr lang="en-US" dirty="0"/>
              <a:t>of his or her vocabulary.</a:t>
            </a:r>
          </a:p>
          <a:p>
            <a:pPr lvl="1"/>
            <a:r>
              <a:rPr lang="en-US" dirty="0"/>
              <a:t>Actually, both height and vocabulary size are each strongly correlated to the child’s age.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F5840-2CBA-D24D-B5CC-FC7C4512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778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7DD8F-CDDA-2A4E-9B5D-F0E1833B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Nerdy T-Shirt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43AAA-986F-0E49-88AC-89746142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41</a:t>
            </a:fld>
            <a:endParaRPr lang="en-US" altLang="x-none"/>
          </a:p>
        </p:txBody>
      </p:sp>
      <p:pic>
        <p:nvPicPr>
          <p:cNvPr id="6" name="Picture 5" descr="A person with collar shirt&#10;&#10;Description automatically generated">
            <a:extLst>
              <a:ext uri="{FF2B5EF4-FFF2-40B4-BE49-F238E27FC236}">
                <a16:creationId xmlns:a16="http://schemas.microsoft.com/office/drawing/2014/main" id="{5D94F763-89DB-7A43-95E0-3110A74B5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687" y="1234464"/>
            <a:ext cx="5276626" cy="49377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97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C3964-07FD-784B-ABD9-34D920A1C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#7: Regression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C25F6-A2C3-3F4D-85D9-D476AC4A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320994" cy="4835525"/>
          </a:xfrm>
        </p:spPr>
        <p:txBody>
          <a:bodyPr/>
          <a:lstStyle/>
          <a:p>
            <a:r>
              <a:rPr lang="en-US" dirty="0"/>
              <a:t>Find two datasets each of which has </a:t>
            </a:r>
            <a:br>
              <a:rPr lang="en-US" dirty="0"/>
            </a:br>
            <a:r>
              <a:rPr lang="en-US" dirty="0"/>
              <a:t>two variables which we’ll call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but they can have any names.</a:t>
            </a:r>
          </a:p>
          <a:p>
            <a:pPr lvl="1"/>
            <a:r>
              <a:rPr lang="en-US" dirty="0"/>
              <a:t>You should have a suspicion or intuition that in each dataset, variable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is linearly dependent on variable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For each dataset:</a:t>
            </a:r>
          </a:p>
          <a:p>
            <a:pPr lvl="1"/>
            <a:r>
              <a:rPr lang="en-US" dirty="0"/>
              <a:t>Create a </a:t>
            </a:r>
            <a:r>
              <a:rPr lang="en-US" u="sng" dirty="0"/>
              <a:t>scatter plot</a:t>
            </a:r>
            <a:r>
              <a:rPr lang="en-US" dirty="0"/>
              <a:t> of the data.</a:t>
            </a:r>
          </a:p>
          <a:p>
            <a:pPr lvl="1"/>
            <a:r>
              <a:rPr lang="en-US" dirty="0"/>
              <a:t>Draw the least-squares </a:t>
            </a:r>
            <a:r>
              <a:rPr lang="en-US" u="sng" dirty="0"/>
              <a:t>regression line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through the scatter plot.</a:t>
            </a:r>
          </a:p>
          <a:p>
            <a:pPr lvl="1"/>
            <a:r>
              <a:rPr lang="en-US" dirty="0"/>
              <a:t>Calculate and print the </a:t>
            </a:r>
            <a:r>
              <a:rPr lang="en-US" u="sng" dirty="0"/>
              <a:t>coefficient of determination </a:t>
            </a:r>
            <a:br>
              <a:rPr lang="en-US" dirty="0"/>
            </a:br>
            <a:r>
              <a:rPr lang="en-US" dirty="0"/>
              <a:t>and the </a:t>
            </a:r>
            <a:r>
              <a:rPr lang="en-US" u="sng" dirty="0"/>
              <a:t>correlation coefficient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0DD93-9DC4-3B4B-92CB-C805D565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42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D0FB2-7359-AB40-B223-E17E416AF9A1}"/>
              </a:ext>
            </a:extLst>
          </p:cNvPr>
          <p:cNvSpPr txBox="1"/>
          <p:nvPr/>
        </p:nvSpPr>
        <p:spPr>
          <a:xfrm>
            <a:off x="6217902" y="3713162"/>
            <a:ext cx="237436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Are the </a:t>
            </a:r>
            <a:r>
              <a:rPr lang="en-US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33CC"/>
                </a:solidFill>
              </a:rPr>
              <a:t> values </a:t>
            </a:r>
            <a:r>
              <a:rPr lang="en-US" u="sng" dirty="0">
                <a:solidFill>
                  <a:srgbClr val="0033CC"/>
                </a:solidFill>
              </a:rPr>
              <a:t>caused</a:t>
            </a:r>
          </a:p>
          <a:p>
            <a:r>
              <a:rPr lang="en-US" dirty="0">
                <a:solidFill>
                  <a:srgbClr val="0033CC"/>
                </a:solidFill>
              </a:rPr>
              <a:t>by the </a:t>
            </a:r>
            <a:r>
              <a:rPr lang="en-US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dirty="0">
                <a:solidFill>
                  <a:srgbClr val="0033CC"/>
                </a:solidFill>
              </a:rPr>
              <a:t>values?</a:t>
            </a:r>
          </a:p>
        </p:txBody>
      </p:sp>
    </p:spTree>
    <p:extLst>
      <p:ext uri="{BB962C8B-B14F-4D97-AF65-F5344CB8AC3E}">
        <p14:creationId xmlns:p14="http://schemas.microsoft.com/office/powerpoint/2010/main" val="4038670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3F01-C343-B746-845C-193D1EB4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64" y="399256"/>
            <a:ext cx="8503872" cy="655637"/>
          </a:xfrm>
        </p:spPr>
        <p:txBody>
          <a:bodyPr/>
          <a:lstStyle/>
          <a:p>
            <a:r>
              <a:rPr lang="en-US" dirty="0"/>
              <a:t>More Tactics for Solving Probability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AABA-20CD-D74E-8DF8-88A3542A4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u="sng" dirty="0"/>
              <a:t>distinct</a:t>
            </a:r>
            <a:r>
              <a:rPr lang="en-US" dirty="0"/>
              <a:t> balls, toys, etc. are being put into boxes, that implies an </a:t>
            </a:r>
            <a:r>
              <a:rPr lang="en-US" u="sng" dirty="0"/>
              <a:t>order</a:t>
            </a:r>
            <a:r>
              <a:rPr lang="en-US" dirty="0"/>
              <a:t> when it comes to counting the number of arrangements.</a:t>
            </a:r>
          </a:p>
          <a:p>
            <a:pPr lvl="4"/>
            <a:endParaRPr lang="en-US" dirty="0"/>
          </a:p>
          <a:p>
            <a:r>
              <a:rPr lang="en-US" dirty="0"/>
              <a:t>It doesn’t matter whether or not the boxes look identical or you received them all at the same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AE235-1B27-314E-A99B-C9170BB1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3212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F01D-E2FE-E347-B719-1B83E9164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519B3-9C87-0447-B5FB-2A178D277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over problems.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0FA9C-192F-3148-B8B5-451D7317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7424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5CBAE-735A-9345-B163-CDC35BA76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 and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CEEBE-A779-C240-8DA6-C5E38E4C5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779502"/>
          </a:xfrm>
        </p:spPr>
        <p:txBody>
          <a:bodyPr/>
          <a:lstStyle/>
          <a:p>
            <a:r>
              <a:rPr lang="en-US" dirty="0"/>
              <a:t>When you use experiments to determine whether or not to reject a hypothesis, you should choose the level of significance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/>
              <a:t> </a:t>
            </a:r>
            <a:br>
              <a:rPr lang="en-US" dirty="0"/>
            </a:br>
            <a:r>
              <a:rPr lang="en-US" u="sng" dirty="0"/>
              <a:t>before</a:t>
            </a:r>
            <a:r>
              <a:rPr lang="en-US" dirty="0"/>
              <a:t> you perform the experiments.</a:t>
            </a:r>
          </a:p>
          <a:p>
            <a:pPr lvl="4"/>
            <a:endParaRPr lang="en-US" dirty="0"/>
          </a:p>
          <a:p>
            <a:r>
              <a:rPr lang="en-US" u="sng" dirty="0"/>
              <a:t>Wrong</a:t>
            </a:r>
            <a:r>
              <a:rPr lang="en-US" dirty="0"/>
              <a:t>: Decide ahead of time whether or not to reject the hypothesis, get experimental results, and then choose a level of significance that supports your prior decision.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7271-C113-CB44-A466-327EF59E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7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F66AB9-84A1-F143-8E03-124763A2A3B8}"/>
              </a:ext>
            </a:extLst>
          </p:cNvPr>
          <p:cNvSpPr txBox="1"/>
          <p:nvPr/>
        </p:nvSpPr>
        <p:spPr>
          <a:xfrm>
            <a:off x="1329766" y="5331766"/>
            <a:ext cx="65870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0033CC"/>
                </a:solidFill>
              </a:rPr>
              <a:t>Experimental design</a:t>
            </a:r>
            <a:r>
              <a:rPr lang="en-US" sz="2400" dirty="0">
                <a:solidFill>
                  <a:srgbClr val="0033CC"/>
                </a:solidFill>
              </a:rPr>
              <a:t> is a major important topic!</a:t>
            </a:r>
          </a:p>
        </p:txBody>
      </p:sp>
    </p:spTree>
    <p:extLst>
      <p:ext uri="{BB962C8B-B14F-4D97-AF65-F5344CB8AC3E}">
        <p14:creationId xmlns:p14="http://schemas.microsoft.com/office/powerpoint/2010/main" val="710696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14E84B-85BF-EE4D-9D0F-4FCF232F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396" y="1216901"/>
            <a:ext cx="4893609" cy="3035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E79283-3F83-1C47-B92C-4F64E3A9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Rejection Region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95957-1198-BE4A-83AA-07E58BBC1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903"/>
            <a:ext cx="8229600" cy="4805023"/>
          </a:xfrm>
        </p:spPr>
        <p:txBody>
          <a:bodyPr/>
          <a:lstStyle/>
          <a:p>
            <a:r>
              <a:rPr lang="en-US" dirty="0"/>
              <a:t>We’ve already </a:t>
            </a:r>
            <a:br>
              <a:rPr lang="en-US" dirty="0"/>
            </a:br>
            <a:r>
              <a:rPr lang="en-US" dirty="0"/>
              <a:t>seen how each </a:t>
            </a:r>
            <a:br>
              <a:rPr lang="en-US" dirty="0"/>
            </a:br>
            <a:r>
              <a:rPr lang="en-US" u="sng" dirty="0"/>
              <a:t>level of significance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/>
              <a:t> has a </a:t>
            </a:r>
            <a:r>
              <a:rPr lang="en-US" u="sng" dirty="0"/>
              <a:t>critical value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 that determines </a:t>
            </a:r>
            <a:br>
              <a:rPr lang="en-US" dirty="0"/>
            </a:br>
            <a:r>
              <a:rPr lang="en-US" dirty="0"/>
              <a:t>the </a:t>
            </a:r>
            <a:r>
              <a:rPr lang="en-US" u="sng" dirty="0"/>
              <a:t>rejection region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for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If the value of the </a:t>
            </a:r>
            <a:r>
              <a:rPr lang="en-US" u="sng" dirty="0"/>
              <a:t>test statistic</a:t>
            </a:r>
            <a:r>
              <a:rPr lang="en-US" dirty="0"/>
              <a:t> lands in the rejection region, we </a:t>
            </a:r>
            <a:r>
              <a:rPr lang="en-US" u="sng" dirty="0"/>
              <a:t>reject</a:t>
            </a:r>
            <a:r>
              <a:rPr lang="en-US" dirty="0"/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.</a:t>
            </a:r>
          </a:p>
          <a:p>
            <a:r>
              <a:rPr lang="en-US" dirty="0"/>
              <a:t>Otherwise, we </a:t>
            </a:r>
            <a:r>
              <a:rPr lang="en-US" u="sng" dirty="0"/>
              <a:t>fail to reject</a:t>
            </a:r>
            <a:r>
              <a:rPr lang="en-US" dirty="0"/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9B0C4-535D-3C46-A2DB-0454B38A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8</a:t>
            </a:fld>
            <a:endParaRPr lang="en-US" alt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D7149-D8DC-3343-93BA-0EDAEB10033E}"/>
              </a:ext>
            </a:extLst>
          </p:cNvPr>
          <p:cNvSpPr txBox="1"/>
          <p:nvPr/>
        </p:nvSpPr>
        <p:spPr>
          <a:xfrm>
            <a:off x="2108824" y="6582489"/>
            <a:ext cx="4926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https://saylordotorg.github.io/text_introductory-statistics/s12-testing-hypotheses.html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895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B074-95D7-B048-A20E-4BA0ED90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Significance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DBAC5-51A0-594A-BDB0-1AFD8E947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062480"/>
          </a:xfrm>
        </p:spPr>
        <p:txBody>
          <a:bodyPr/>
          <a:lstStyle/>
          <a:p>
            <a:r>
              <a:rPr lang="en-US" dirty="0"/>
              <a:t>Using a different value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/>
              <a:t> can change whether or not we reject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Example: A cigarette company claims that the average nicotine content is 1.5 mg/cigarette.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7003B-F407-7542-92CC-A324B4E1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9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845DA6-2805-0249-A056-D864DACF8C9E}"/>
                  </a:ext>
                </a:extLst>
              </p:cNvPr>
              <p:cNvSpPr txBox="1"/>
              <p:nvPr/>
            </p:nvSpPr>
            <p:spPr>
              <a:xfrm>
                <a:off x="3799223" y="3337561"/>
                <a:ext cx="154555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=1.5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&gt;1.5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845DA6-2805-0249-A056-D864DACF8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223" y="3337561"/>
                <a:ext cx="1545551" cy="707886"/>
              </a:xfrm>
              <a:prstGeom prst="rect">
                <a:avLst/>
              </a:prstGeom>
              <a:blipFill>
                <a:blip r:embed="rId2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5B47063-A646-AF43-A9C5-A264921E76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8658189"/>
                  </p:ext>
                </p:extLst>
              </p:nvPr>
            </p:nvGraphicFramePr>
            <p:xfrm>
              <a:off x="1234476" y="4109690"/>
              <a:ext cx="6675046" cy="206248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463023">
                      <a:extLst>
                        <a:ext uri="{9D8B030D-6E8A-4147-A177-3AD203B41FA5}">
                          <a16:colId xmlns:a16="http://schemas.microsoft.com/office/drawing/2014/main" val="2039136549"/>
                        </a:ext>
                      </a:extLst>
                    </a:gridCol>
                    <a:gridCol w="1097268">
                      <a:extLst>
                        <a:ext uri="{9D8B030D-6E8A-4147-A177-3AD203B41FA5}">
                          <a16:colId xmlns:a16="http://schemas.microsoft.com/office/drawing/2014/main" val="2965106518"/>
                        </a:ext>
                      </a:extLst>
                    </a:gridCol>
                    <a:gridCol w="1920219">
                      <a:extLst>
                        <a:ext uri="{9D8B030D-6E8A-4147-A177-3AD203B41FA5}">
                          <a16:colId xmlns:a16="http://schemas.microsoft.com/office/drawing/2014/main" val="678790407"/>
                        </a:ext>
                      </a:extLst>
                    </a:gridCol>
                    <a:gridCol w="2194536">
                      <a:extLst>
                        <a:ext uri="{9D8B030D-6E8A-4147-A177-3AD203B41FA5}">
                          <a16:colId xmlns:a16="http://schemas.microsoft.com/office/drawing/2014/main" val="4283673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Level of significance </a:t>
                          </a:r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Rejection region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Conclusion for test statistic </a:t>
                          </a:r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600" b="0" dirty="0"/>
                            <a:t> = 2.10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Significance level preferred by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99143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600" b="0" i="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600" dirty="0"/>
                            <a:t> &gt; 1.645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Reject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Anti-tobacco activists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7278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.025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6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600" dirty="0"/>
                            <a:t> &gt; 1.96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Reject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Anti-tobacco activists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0945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6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600" dirty="0"/>
                            <a:t> &gt; 2.33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Fail to reject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Tobacco company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63990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6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1600" dirty="0"/>
                            <a:t> &gt; 2.58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Fail to reject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Tobacco company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41500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5B47063-A646-AF43-A9C5-A264921E76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8658189"/>
                  </p:ext>
                </p:extLst>
              </p:nvPr>
            </p:nvGraphicFramePr>
            <p:xfrm>
              <a:off x="1234476" y="4109690"/>
              <a:ext cx="6675046" cy="206248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463023">
                      <a:extLst>
                        <a:ext uri="{9D8B030D-6E8A-4147-A177-3AD203B41FA5}">
                          <a16:colId xmlns:a16="http://schemas.microsoft.com/office/drawing/2014/main" val="2039136549"/>
                        </a:ext>
                      </a:extLst>
                    </a:gridCol>
                    <a:gridCol w="1097268">
                      <a:extLst>
                        <a:ext uri="{9D8B030D-6E8A-4147-A177-3AD203B41FA5}">
                          <a16:colId xmlns:a16="http://schemas.microsoft.com/office/drawing/2014/main" val="2965106518"/>
                        </a:ext>
                      </a:extLst>
                    </a:gridCol>
                    <a:gridCol w="1920219">
                      <a:extLst>
                        <a:ext uri="{9D8B030D-6E8A-4147-A177-3AD203B41FA5}">
                          <a16:colId xmlns:a16="http://schemas.microsoft.com/office/drawing/2014/main" val="678790407"/>
                        </a:ext>
                      </a:extLst>
                    </a:gridCol>
                    <a:gridCol w="2194536">
                      <a:extLst>
                        <a:ext uri="{9D8B030D-6E8A-4147-A177-3AD203B41FA5}">
                          <a16:colId xmlns:a16="http://schemas.microsoft.com/office/drawing/2014/main" val="4283673361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Level of significance </a:t>
                          </a:r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Rejection region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Conclusion for test statistic </a:t>
                          </a:r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600" b="0" dirty="0"/>
                            <a:t> = 2.10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Significance level preferred by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99143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600" b="0" i="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600" dirty="0"/>
                            <a:t> &gt; 1.645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4437" t="-162069" r="-115232" b="-3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Anti-tobacco activists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7278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.025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6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600" dirty="0"/>
                            <a:t> &gt; 1.96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4437" t="-262069" r="-115232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Anti-tobacco activists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0945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6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600" dirty="0"/>
                            <a:t> &gt; 2.33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4437" t="-350000" r="-115232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Tobacco company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63990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r>
                            <a:rPr lang="en-US" sz="1600" b="0" i="0" kern="1200" baseline="-250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1600" dirty="0"/>
                            <a:t> &gt; 2.58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4437" t="-465517" r="-115232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Tobacco company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41500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93707D4-F9F6-7345-8E86-55958AB878C4}"/>
              </a:ext>
            </a:extLst>
          </p:cNvPr>
          <p:cNvSpPr txBox="1"/>
          <p:nvPr/>
        </p:nvSpPr>
        <p:spPr>
          <a:xfrm>
            <a:off x="5359563" y="3580173"/>
            <a:ext cx="165622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upper-tailed test</a:t>
            </a:r>
          </a:p>
        </p:txBody>
      </p:sp>
    </p:spTree>
    <p:extLst>
      <p:ext uri="{BB962C8B-B14F-4D97-AF65-F5344CB8AC3E}">
        <p14:creationId xmlns:p14="http://schemas.microsoft.com/office/powerpoint/2010/main" val="1015710168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55907</TotalTime>
  <Words>3345</Words>
  <Application>Microsoft Macintosh PowerPoint</Application>
  <PresentationFormat>On-screen Show (4:3)</PresentationFormat>
  <Paragraphs>625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Cambria Math</vt:lpstr>
      <vt:lpstr>Courier New</vt:lpstr>
      <vt:lpstr>Times New Roman</vt:lpstr>
      <vt:lpstr>Wingdings</vt:lpstr>
      <vt:lpstr>Quadrant</vt:lpstr>
      <vt:lpstr>DATA 220 Mathematical Methods for Data Analysis March 25 Class Meeting</vt:lpstr>
      <vt:lpstr>Tactics for Solving Probability Problems</vt:lpstr>
      <vt:lpstr>Tactics for Solving Probability Problems, cont’d</vt:lpstr>
      <vt:lpstr>Bayes’ Theorem Terminology</vt:lpstr>
      <vt:lpstr>More Tactics for Solving Probability Problems</vt:lpstr>
      <vt:lpstr>Midterm</vt:lpstr>
      <vt:lpstr>Hypothesis Testing and Experiments</vt:lpstr>
      <vt:lpstr>Rejection Region for H0</vt:lpstr>
      <vt:lpstr>Different Significance Levels</vt:lpstr>
      <vt:lpstr>Different Significance Levels, cont’d</vt:lpstr>
      <vt:lpstr>P-Values</vt:lpstr>
      <vt:lpstr>P-Values, cont’d</vt:lpstr>
      <vt:lpstr>P-Value Example #1</vt:lpstr>
      <vt:lpstr>P-Value Example #2</vt:lpstr>
      <vt:lpstr>P-Value Example #3</vt:lpstr>
      <vt:lpstr>P-Value Example #3, cont’d</vt:lpstr>
      <vt:lpstr>Break</vt:lpstr>
      <vt:lpstr>Dependent and Independent Variables</vt:lpstr>
      <vt:lpstr>Scatter Plots</vt:lpstr>
      <vt:lpstr>Regression Analysis</vt:lpstr>
      <vt:lpstr>Regression Line</vt:lpstr>
      <vt:lpstr>The Slope-Intercept Form of a Line</vt:lpstr>
      <vt:lpstr>Residual Values</vt:lpstr>
      <vt:lpstr>Residuals Values, cont’d</vt:lpstr>
      <vt:lpstr>The Least-Squares Line</vt:lpstr>
      <vt:lpstr>The Least-Squares Line, cont’d</vt:lpstr>
      <vt:lpstr>The Least-Squares Line, cont’d</vt:lpstr>
      <vt:lpstr>The Least-Squares Line, cont’d</vt:lpstr>
      <vt:lpstr>The Least-Squares Line, cont’d</vt:lpstr>
      <vt:lpstr>The Least-Squares Line, cont’d</vt:lpstr>
      <vt:lpstr>The Coefficient of Determination</vt:lpstr>
      <vt:lpstr>The Coefficient of Determination, cont’d</vt:lpstr>
      <vt:lpstr>The Coefficient of Determination, cont’d</vt:lpstr>
      <vt:lpstr>The Coefficient of Determination, cont’d</vt:lpstr>
      <vt:lpstr>The Coefficient of Determination, cont’d</vt:lpstr>
      <vt:lpstr>Example: Coefficient of Determination</vt:lpstr>
      <vt:lpstr>Correlation</vt:lpstr>
      <vt:lpstr>Example: Correlation Coefficient</vt:lpstr>
      <vt:lpstr>Properties of the Correlation Coefficient r</vt:lpstr>
      <vt:lpstr>Correlation and Causation</vt:lpstr>
      <vt:lpstr>Nerdy T-Shirt</vt:lpstr>
      <vt:lpstr>Assignment #7: Regression Analysis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151: Object-Oriented Design</dc:title>
  <dc:creator>Ronald Mak</dc:creator>
  <cp:lastModifiedBy>Ron Mak</cp:lastModifiedBy>
  <cp:revision>1241</cp:revision>
  <cp:lastPrinted>2019-09-08T17:33:12Z</cp:lastPrinted>
  <dcterms:created xsi:type="dcterms:W3CDTF">2008-01-12T03:52:55Z</dcterms:created>
  <dcterms:modified xsi:type="dcterms:W3CDTF">2021-03-25T18:42:13Z</dcterms:modified>
</cp:coreProperties>
</file>