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256" r:id="rId2"/>
    <p:sldId id="323" r:id="rId3"/>
    <p:sldId id="257" r:id="rId4"/>
    <p:sldId id="263" r:id="rId5"/>
    <p:sldId id="264" r:id="rId6"/>
    <p:sldId id="261" r:id="rId7"/>
    <p:sldId id="265" r:id="rId8"/>
    <p:sldId id="268" r:id="rId9"/>
    <p:sldId id="266" r:id="rId10"/>
    <p:sldId id="269" r:id="rId11"/>
    <p:sldId id="270" r:id="rId12"/>
    <p:sldId id="272" r:id="rId13"/>
    <p:sldId id="285" r:id="rId14"/>
    <p:sldId id="273" r:id="rId15"/>
    <p:sldId id="274" r:id="rId16"/>
    <p:sldId id="275" r:id="rId17"/>
    <p:sldId id="276" r:id="rId18"/>
    <p:sldId id="278" r:id="rId19"/>
    <p:sldId id="277" r:id="rId20"/>
    <p:sldId id="280" r:id="rId21"/>
    <p:sldId id="281" r:id="rId22"/>
    <p:sldId id="315" r:id="rId23"/>
    <p:sldId id="282" r:id="rId24"/>
    <p:sldId id="314" r:id="rId25"/>
    <p:sldId id="283" r:id="rId26"/>
    <p:sldId id="284" r:id="rId27"/>
    <p:sldId id="316" r:id="rId28"/>
    <p:sldId id="317" r:id="rId29"/>
    <p:sldId id="318" r:id="rId30"/>
    <p:sldId id="319" r:id="rId31"/>
    <p:sldId id="313" r:id="rId32"/>
    <p:sldId id="286" r:id="rId33"/>
    <p:sldId id="287" r:id="rId34"/>
    <p:sldId id="289" r:id="rId35"/>
    <p:sldId id="290" r:id="rId36"/>
    <p:sldId id="288" r:id="rId37"/>
    <p:sldId id="291" r:id="rId38"/>
    <p:sldId id="292" r:id="rId39"/>
    <p:sldId id="293" r:id="rId40"/>
    <p:sldId id="294" r:id="rId41"/>
    <p:sldId id="296" r:id="rId42"/>
    <p:sldId id="295" r:id="rId43"/>
    <p:sldId id="297" r:id="rId44"/>
    <p:sldId id="298" r:id="rId45"/>
    <p:sldId id="299" r:id="rId46"/>
    <p:sldId id="300" r:id="rId47"/>
    <p:sldId id="301" r:id="rId48"/>
    <p:sldId id="302" r:id="rId49"/>
    <p:sldId id="321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20" r:id="rId61"/>
    <p:sldId id="322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  <a:srgbClr val="B23C00"/>
    <a:srgbClr val="955324"/>
    <a:srgbClr val="41311E"/>
    <a:srgbClr val="DDFDFF"/>
    <a:srgbClr val="76D6FF"/>
    <a:srgbClr val="D5FC79"/>
    <a:srgbClr val="99FF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46" autoAdjust="0"/>
    <p:restoredTop sz="98450" autoAdjust="0"/>
  </p:normalViewPr>
  <p:slideViewPr>
    <p:cSldViewPr>
      <p:cViewPr varScale="1">
        <p:scale>
          <a:sx n="194" d="100"/>
          <a:sy n="194" d="100"/>
        </p:scale>
        <p:origin x="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51E4A-BF22-7547-A3CF-514369C79BB7}" type="datetimeFigureOut">
              <a:rPr lang="en-US" smtClean="0"/>
              <a:t>3/11/21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C9F7-100A-9447-81AD-7DF9FC15F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7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13DE455-F6F3-4F4E-A0EB-B787F7D12FD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DE455-F6F3-4F4E-A0EB-B787F7D12FDB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1657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x-none" altLang="x-none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8229600" cy="4835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7A21-E039-AC42-9909-E4579A660C35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8540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3E6A8-C093-C84F-8482-5134BB1D8BDB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1818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05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75094-CFE5-6845-BA77-358456EEE97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944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B9DC1-1358-BC4B-B641-2C2A42F06E1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428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74841-672B-DD4F-873B-241AE5DFC02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332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FEF31-D98D-E64D-AE69-8E9E2BB968DD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5391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5950A-5284-F14A-8929-A5FDD999DDD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0764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C63D3-51DD-C944-8AEA-B749D334FBF6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1989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6BFE0-1B2C-0E4B-8A9D-BEB6E74EC3D9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4798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182913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0488" y="5257780"/>
            <a:ext cx="301781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F3A25-4381-F748-9D2C-5621C5E9A2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131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5242" y="6248400"/>
            <a:ext cx="7315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9A191E7-2071-B34D-84F0-74D03C8C3C56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Dept. of Applied Data Science</a:t>
            </a:r>
            <a:endParaRPr lang="en-US" sz="1000" baseline="0" dirty="0"/>
          </a:p>
          <a:p>
            <a:r>
              <a:rPr lang="en-US" sz="1000" baseline="0" dirty="0"/>
              <a:t>Spring 2021: March 11</a:t>
            </a:r>
            <a:endParaRPr lang="en-US" sz="10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657610" y="6263609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1000" dirty="0"/>
              <a:t>DATA 220: Mathematical Methods for Data Analysis</a:t>
            </a:r>
          </a:p>
          <a:p>
            <a:pPr algn="ctr"/>
            <a:r>
              <a:rPr lang="en-US" altLang="x-none" sz="1000" dirty="0"/>
              <a:t>© R. Mak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sjsu.edu/~ma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ongsumurpecung.blogspot.com/2013/05/areas-under-normal-curve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warosu.org/data/sci/img/0068/75/1415929799464.png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.arizona.edu/~rsims/ma464/standardnormaltable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stics.laerd.com/statistical-guides/normal-distribution-calculations.ph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istics.laerd.com/statistical-guides/normal-distribution-calculations.ph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istics.laerd.com/statistical-guides/normal-distribution-calculations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stics.laerd.com/statistical-guides/normal-distribution-calculations.php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What-is-the-full-form-of-PM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49236741/plot-student-s-t-distribution-with-degrees-of-freedom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hyperlink" Target="https://en.wikipedia.org/wiki/William_Sealy_Gosse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statistical-thinking-improving/9781118094778/OEBPS/9781118094778_epub_bm_09.htm" TargetMode="External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reilly.com/library/view/statistical-thinking-improving/9781118094778/OEBPS/9781118094778_epub_bm_09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adrienj.github.io/posts/Probability-Mass-and-Density-Function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saylordotorg.github.io/text_introductory-statistics/s12-testing-hypotheses.html" TargetMode="External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baqus-docs.mit.edu/2017/English/SIMACAEMODRefMap/simamod-c-probdensityfunc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117.wisconsin.edu/3-the-normal-distribu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towardsdatascience.com/understanding-the-68-95-99-7-rule-for-a-normal-distribution-b7b7cbf760c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3200" dirty="0"/>
              <a:t>DATA 220</a:t>
            </a:r>
            <a:br>
              <a:rPr lang="en-US" altLang="x-none" sz="3200" dirty="0"/>
            </a:br>
            <a:r>
              <a:rPr lang="en-US" altLang="x-none" sz="3200" dirty="0"/>
              <a:t>Mathematical Methods for Data Analysis</a:t>
            </a:r>
            <a:br>
              <a:rPr lang="en-US" altLang="x-none" sz="3600" dirty="0"/>
            </a:br>
            <a:r>
              <a:rPr lang="en-US" altLang="x-none" sz="2400" dirty="0"/>
              <a:t>March 11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x-none" dirty="0"/>
              <a:t>Department of Applied Data Science</a:t>
            </a:r>
            <a:br>
              <a:rPr lang="en-US" altLang="x-none" dirty="0"/>
            </a:br>
            <a:r>
              <a:rPr lang="en-US" altLang="x-none" dirty="0"/>
              <a:t>San Jose State University</a:t>
            </a:r>
            <a:br>
              <a:rPr lang="en-US" altLang="x-none" dirty="0"/>
            </a:br>
            <a:br>
              <a:rPr lang="en-US" altLang="x-none" sz="1000" dirty="0"/>
            </a:br>
            <a:r>
              <a:rPr lang="en-US" altLang="x-none" dirty="0"/>
              <a:t>March 2021</a:t>
            </a:r>
            <a:br>
              <a:rPr lang="en-US" altLang="x-none" dirty="0"/>
            </a:br>
            <a:r>
              <a:rPr lang="en-US" altLang="x-none" dirty="0"/>
              <a:t>Instructor: Ron Mak</a:t>
            </a:r>
          </a:p>
          <a:p>
            <a:pPr algn="ctr"/>
            <a:r>
              <a:rPr lang="en-US" altLang="x-none" dirty="0">
                <a:hlinkClick r:id="rId3"/>
              </a:rPr>
              <a:t>www.cs.sjsu.edu/~mak</a:t>
            </a:r>
            <a:endParaRPr lang="en-US" altLang="x-none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434828"/>
            <a:ext cx="1013781" cy="13715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A7A4AD9-282A-1D42-BDC8-5281B49D17AB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6CDE20-1BE0-EC40-A3B3-86DC178B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17" y="1325903"/>
            <a:ext cx="4156924" cy="1950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8C657-2B7C-F14C-BAC0-9B32C990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 and the Normal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01405-C956-9545-9E51-B63162A09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060830"/>
          </a:xfrm>
        </p:spPr>
        <p:txBody>
          <a:bodyPr/>
          <a:lstStyle/>
          <a:p>
            <a:r>
              <a:rPr lang="en-US" dirty="0"/>
              <a:t>To calculate the probability </a:t>
            </a:r>
            <a:br>
              <a:rPr lang="en-US" dirty="0"/>
            </a:br>
            <a:r>
              <a:rPr lang="en-US" dirty="0"/>
              <a:t>that a normal random </a:t>
            </a:r>
            <a:br>
              <a:rPr lang="en-US" dirty="0"/>
            </a:br>
            <a:r>
              <a:rPr lang="en-US" dirty="0"/>
              <a:t>variable has a value </a:t>
            </a:r>
            <a:br>
              <a:rPr lang="en-US" dirty="0"/>
            </a:br>
            <a:r>
              <a:rPr lang="en-US" dirty="0"/>
              <a:t>in the interval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we must calculate the </a:t>
            </a:r>
            <a:br>
              <a:rPr lang="en-US" dirty="0"/>
            </a:br>
            <a:r>
              <a:rPr lang="en-US" u="sng" dirty="0"/>
              <a:t>area under its normal curve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within that interval.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6DD36-BF9D-944C-873E-079B8EC4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10</a:t>
            </a:fld>
            <a:endParaRPr lang="en-US" alt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0C263-DCCF-1446-848A-CE626BE1D91C}"/>
              </a:ext>
            </a:extLst>
          </p:cNvPr>
          <p:cNvSpPr txBox="1"/>
          <p:nvPr/>
        </p:nvSpPr>
        <p:spPr>
          <a:xfrm>
            <a:off x="4312120" y="6566022"/>
            <a:ext cx="46570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http://wongsumurpecung.blogspot.com/2013/05/areas-under-normal-curve.html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C176F5-90B6-2D46-8E1C-947B705425B8}"/>
                  </a:ext>
                </a:extLst>
              </p:cNvPr>
              <p:cNvSpPr txBox="1"/>
              <p:nvPr/>
            </p:nvSpPr>
            <p:spPr>
              <a:xfrm>
                <a:off x="1708363" y="4533106"/>
                <a:ext cx="5727273" cy="99899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 </m:t>
                                  </m:r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C176F5-90B6-2D46-8E1C-947B70542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363" y="4533106"/>
                <a:ext cx="5727273" cy="998991"/>
              </a:xfrm>
              <a:prstGeom prst="rect">
                <a:avLst/>
              </a:prstGeom>
              <a:blipFill>
                <a:blip r:embed="rId4"/>
                <a:stretch>
                  <a:fillRect t="-141975" b="-207407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4D8099-4C8C-DA40-9454-93037F802C95}"/>
              </a:ext>
            </a:extLst>
          </p:cNvPr>
          <p:cNvSpPr txBox="1"/>
          <p:nvPr/>
        </p:nvSpPr>
        <p:spPr>
          <a:xfrm>
            <a:off x="7532204" y="4823000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Oh, no.</a:t>
            </a:r>
          </a:p>
          <a:p>
            <a:r>
              <a:rPr lang="en-US" sz="1200" dirty="0">
                <a:solidFill>
                  <a:srgbClr val="0033CC"/>
                </a:solidFill>
              </a:rPr>
              <a:t>Not calculus!</a:t>
            </a:r>
          </a:p>
        </p:txBody>
      </p:sp>
    </p:spTree>
    <p:extLst>
      <p:ext uri="{BB962C8B-B14F-4D97-AF65-F5344CB8AC3E}">
        <p14:creationId xmlns:p14="http://schemas.microsoft.com/office/powerpoint/2010/main" val="276083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82EE2E-CE09-A045-A152-F0BB75309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23" y="3703317"/>
            <a:ext cx="3931876" cy="2246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671FA2-C5A8-6545-BDEE-C5B21D62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 Normal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E5300-A674-1448-BEBE-724D22385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295400"/>
                <a:ext cx="8412433" cy="3729397"/>
              </a:xfrm>
            </p:spPr>
            <p:txBody>
              <a:bodyPr/>
              <a:lstStyle/>
              <a:p>
                <a:r>
                  <a:rPr lang="en-US" dirty="0"/>
                  <a:t>Fortunately, you do </a:t>
                </a:r>
                <a:r>
                  <a:rPr lang="en-US" u="sng" dirty="0"/>
                  <a:t>not</a:t>
                </a:r>
                <a:r>
                  <a:rPr lang="en-US" dirty="0"/>
                  <a:t> need to use integral calculus to compute those probabilities.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First, </a:t>
                </a:r>
                <a:r>
                  <a:rPr lang="en-US" u="sng" dirty="0"/>
                  <a:t>convert</a:t>
                </a:r>
                <a:r>
                  <a:rPr lang="en-US" dirty="0"/>
                  <a:t> your normal distribution of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values with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standard deviation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</a:t>
                </a:r>
                <a:r>
                  <a:rPr lang="en-US" dirty="0">
                    <a:solidFill>
                      <a:srgbClr val="B23C00"/>
                    </a:solidFill>
                  </a:rPr>
                  <a:t>standard normal distribution</a:t>
                </a:r>
                <a:r>
                  <a:rPr lang="en-US" dirty="0"/>
                  <a:t> of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dirty="0">
                    <a:solidFill>
                      <a:srgbClr val="B23C00"/>
                    </a:solidFill>
                  </a:rPr>
                  <a:t> </a:t>
                </a:r>
                <a:r>
                  <a:rPr lang="en-US" dirty="0"/>
                  <a:t>values.</a:t>
                </a:r>
              </a:p>
              <a:p>
                <a:pPr lvl="1"/>
                <a:r>
                  <a:rPr lang="en-US" dirty="0"/>
                  <a:t>The standard normal </a:t>
                </a:r>
                <a:br>
                  <a:rPr lang="en-US" dirty="0"/>
                </a:br>
                <a:r>
                  <a:rPr lang="en-US" dirty="0"/>
                  <a:t>distribution has </a:t>
                </a:r>
                <a:r>
                  <a:rPr lang="en-US" u="sng" dirty="0"/>
                  <a:t>mean 0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and </a:t>
                </a:r>
                <a:r>
                  <a:rPr lang="en-US" u="sng" dirty="0"/>
                  <a:t>standard deviation 1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E5300-A674-1448-BEBE-724D22385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295400"/>
                <a:ext cx="8412433" cy="3729397"/>
              </a:xfrm>
              <a:blipFill>
                <a:blip r:embed="rId3"/>
                <a:stretch>
                  <a:fillRect l="-603" t="-2041" r="-1357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65009-52E8-3F49-B0F6-5F0EAB3B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11</a:t>
            </a:fld>
            <a:endParaRPr lang="en-US" alt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7D4EF1-FC43-8E47-8962-2714BB30D487}"/>
                  </a:ext>
                </a:extLst>
              </p:cNvPr>
              <p:cNvSpPr txBox="1"/>
              <p:nvPr/>
            </p:nvSpPr>
            <p:spPr>
              <a:xfrm>
                <a:off x="2194586" y="5074902"/>
                <a:ext cx="1539589" cy="7248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7D4EF1-FC43-8E47-8962-2714BB30D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86" y="5074902"/>
                <a:ext cx="1539589" cy="724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82F7A50-2D57-0247-A5B1-81C512674ACD}"/>
              </a:ext>
            </a:extLst>
          </p:cNvPr>
          <p:cNvSpPr txBox="1"/>
          <p:nvPr/>
        </p:nvSpPr>
        <p:spPr>
          <a:xfrm>
            <a:off x="6076293" y="5799716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400" dirty="0">
                <a:solidFill>
                  <a:srgbClr val="B23C00"/>
                </a:solidFill>
              </a:rPr>
              <a:t>scores</a:t>
            </a:r>
          </a:p>
        </p:txBody>
      </p:sp>
    </p:spTree>
    <p:extLst>
      <p:ext uri="{BB962C8B-B14F-4D97-AF65-F5344CB8AC3E}">
        <p14:creationId xmlns:p14="http://schemas.microsoft.com/office/powerpoint/2010/main" val="108606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20E9-7675-4D48-981E-2669566A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Normal Distribution Probabilities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7BEFA-AC6A-404A-881E-89D08340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12</a:t>
            </a:fld>
            <a:endParaRPr lang="en-US" alt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88A5-5F1E-014A-BA50-CAD2CDF90C67}"/>
              </a:ext>
            </a:extLst>
          </p:cNvPr>
          <p:cNvGrpSpPr/>
          <p:nvPr/>
        </p:nvGrpSpPr>
        <p:grpSpPr>
          <a:xfrm>
            <a:off x="182928" y="1234464"/>
            <a:ext cx="5781724" cy="4960601"/>
            <a:chOff x="2194586" y="1234464"/>
            <a:chExt cx="5781724" cy="49606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1BC872-B66C-4B41-906D-87850725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4586" y="1234464"/>
              <a:ext cx="4754828" cy="49606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051F23-7B6E-3B44-A7D1-4A0A2B0FC618}"/>
                </a:ext>
              </a:extLst>
            </p:cNvPr>
            <p:cNvSpPr txBox="1"/>
            <p:nvPr/>
          </p:nvSpPr>
          <p:spPr>
            <a:xfrm>
              <a:off x="5669268" y="1874537"/>
              <a:ext cx="230704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2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≤ 0.35) = 0.6368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DE63F8-51F1-7442-962D-B535FB24A4AE}"/>
              </a:ext>
            </a:extLst>
          </p:cNvPr>
          <p:cNvSpPr txBox="1"/>
          <p:nvPr/>
        </p:nvSpPr>
        <p:spPr>
          <a:xfrm>
            <a:off x="2736401" y="6582489"/>
            <a:ext cx="3671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https://i.warosu.org/data/sci/img/0068/75/1415929799464.png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9025A-228E-E040-AB6E-B18814459DA1}"/>
              </a:ext>
            </a:extLst>
          </p:cNvPr>
          <p:cNvSpPr txBox="1"/>
          <p:nvPr/>
        </p:nvSpPr>
        <p:spPr>
          <a:xfrm>
            <a:off x="5029195" y="2606049"/>
            <a:ext cx="3852337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23C00"/>
                </a:solidFill>
              </a:rPr>
              <a:t>Cumulative distribution function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dirty="0">
                <a:solidFill>
                  <a:srgbClr val="0033CC"/>
                </a:solidFill>
              </a:rPr>
              <a:t>The probability that a random value</a:t>
            </a:r>
            <a:br>
              <a:rPr lang="en-US" sz="1800" dirty="0">
                <a:solidFill>
                  <a:srgbClr val="0033CC"/>
                </a:solidFill>
              </a:rPr>
            </a:br>
            <a:r>
              <a:rPr lang="en-US" sz="1800" dirty="0">
                <a:solidFill>
                  <a:srgbClr val="0033CC"/>
                </a:solidFill>
              </a:rPr>
              <a:t>will be </a:t>
            </a:r>
            <a:r>
              <a:rPr lang="en-US" sz="1800" u="sng" dirty="0">
                <a:solidFill>
                  <a:srgbClr val="0033CC"/>
                </a:solidFill>
              </a:rPr>
              <a:t>less than or equal to </a:t>
            </a:r>
            <a:r>
              <a:rPr lang="en-US" sz="1800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33CC"/>
              </a:solidFill>
            </a:endParaRPr>
          </a:p>
          <a:p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dirty="0">
                <a:solidFill>
                  <a:srgbClr val="0033CC"/>
                </a:solidFill>
              </a:rPr>
              <a:t>Therefore, for the </a:t>
            </a:r>
            <a:r>
              <a:rPr lang="en-US" sz="1800" u="sng" dirty="0">
                <a:solidFill>
                  <a:srgbClr val="0033CC"/>
                </a:solidFill>
              </a:rPr>
              <a:t>standard normal</a:t>
            </a:r>
          </a:p>
          <a:p>
            <a:r>
              <a:rPr lang="en-US" sz="1800" dirty="0">
                <a:solidFill>
                  <a:srgbClr val="0033CC"/>
                </a:solidFill>
              </a:rPr>
              <a:t>distribution: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≤ 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33CC"/>
                </a:solidFill>
              </a:rPr>
              <a:t>Example: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(0.35) = 0.6368</a:t>
            </a:r>
          </a:p>
        </p:txBody>
      </p:sp>
    </p:spTree>
    <p:extLst>
      <p:ext uri="{BB962C8B-B14F-4D97-AF65-F5344CB8AC3E}">
        <p14:creationId xmlns:p14="http://schemas.microsoft.com/office/powerpoint/2010/main" val="85751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9924-8CB4-FA43-93B0-1AFEAAAB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Standard Normal Distribution Probabilities,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EC38F-59AE-3343-AC25-824994700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58496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values of a standard normal distribution are called </a:t>
            </a:r>
            <a:r>
              <a:rPr lang="en-US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solidFill>
                  <a:srgbClr val="B23C00"/>
                </a:solidFill>
              </a:rPr>
              <a:t> scores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For a standard normal distribution table, see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51DF4-69AF-C04E-B236-17170795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13</a:t>
            </a:fld>
            <a:endParaRPr lang="en-US" alt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3AC79-0214-3247-8EE7-72691ED839E2}"/>
              </a:ext>
            </a:extLst>
          </p:cNvPr>
          <p:cNvSpPr/>
          <p:nvPr/>
        </p:nvSpPr>
        <p:spPr>
          <a:xfrm>
            <a:off x="548684" y="2908911"/>
            <a:ext cx="8046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https://www.math.arizona.edu/~rsims/ma464/standardnormaltable.pdf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10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95EFB-40D7-DC41-A262-3933CDED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14</a:t>
            </a:fld>
            <a:endParaRPr lang="en-US" alt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86340-196B-9649-822C-679E3683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50" y="4069073"/>
            <a:ext cx="4381500" cy="180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0907BA-1E49-9A48-97AD-1F8605E39117}"/>
              </a:ext>
            </a:extLst>
          </p:cNvPr>
          <p:cNvSpPr txBox="1"/>
          <p:nvPr/>
        </p:nvSpPr>
        <p:spPr>
          <a:xfrm>
            <a:off x="3436112" y="3358339"/>
            <a:ext cx="227177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&gt; -a</a:t>
            </a:r>
            <a:r>
              <a:rPr lang="en-US" sz="2000" dirty="0">
                <a:solidFill>
                  <a:srgbClr val="0033CC"/>
                </a:solidFill>
              </a:rPr>
              <a:t>) =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&lt; a</a:t>
            </a:r>
            <a:r>
              <a:rPr lang="en-US" sz="20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545416-1D5A-0442-87CC-1031A40EA9B2}"/>
              </a:ext>
            </a:extLst>
          </p:cNvPr>
          <p:cNvSpPr/>
          <p:nvPr/>
        </p:nvSpPr>
        <p:spPr>
          <a:xfrm>
            <a:off x="2240293" y="6584572"/>
            <a:ext cx="4663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https://statistics.laerd.com/statistical-guides/normal-distribution-calculations.php</a:t>
            </a:r>
            <a:endParaRPr lang="en-US" sz="1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ED0BA-592B-5640-A857-BF606E17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655637"/>
          </a:xfrm>
        </p:spPr>
        <p:txBody>
          <a:bodyPr/>
          <a:lstStyle/>
          <a:p>
            <a:r>
              <a:rPr lang="en-US" sz="2800" dirty="0"/>
              <a:t>Standard Normal Distribution Probabilities, cont’d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6714A4-3323-AD4B-BA39-82C16CE9C197}"/>
              </a:ext>
            </a:extLst>
          </p:cNvPr>
          <p:cNvGrpSpPr/>
          <p:nvPr/>
        </p:nvGrpSpPr>
        <p:grpSpPr>
          <a:xfrm>
            <a:off x="2381250" y="1298393"/>
            <a:ext cx="4432300" cy="1904634"/>
            <a:chOff x="2381250" y="1298393"/>
            <a:chExt cx="4432300" cy="19046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3EC1DD-BE53-8943-8C5B-9D6F6C0D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1250" y="1298393"/>
              <a:ext cx="4432300" cy="18415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E56239-4FDA-9244-ADB8-08EC607EE6AB}"/>
                </a:ext>
              </a:extLst>
            </p:cNvPr>
            <p:cNvSpPr/>
            <p:nvPr/>
          </p:nvSpPr>
          <p:spPr bwMode="auto">
            <a:xfrm>
              <a:off x="3840488" y="2966425"/>
              <a:ext cx="182878" cy="1734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F9FD99-2BAD-6C46-BE59-6F9774349F2E}"/>
                </a:ext>
              </a:extLst>
            </p:cNvPr>
            <p:cNvSpPr txBox="1"/>
            <p:nvPr/>
          </p:nvSpPr>
          <p:spPr>
            <a:xfrm>
              <a:off x="3749826" y="2833695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9553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2247206-0EA7-8844-9FCB-6E410DF0EB68}"/>
              </a:ext>
            </a:extLst>
          </p:cNvPr>
          <p:cNvSpPr txBox="1"/>
          <p:nvPr/>
        </p:nvSpPr>
        <p:spPr>
          <a:xfrm>
            <a:off x="488028" y="1508781"/>
            <a:ext cx="273344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Use the fact that the</a:t>
            </a:r>
          </a:p>
          <a:p>
            <a:r>
              <a:rPr lang="en-US" sz="2000" dirty="0">
                <a:solidFill>
                  <a:srgbClr val="0033CC"/>
                </a:solidFill>
              </a:rPr>
              <a:t>standard normal curve</a:t>
            </a:r>
          </a:p>
          <a:p>
            <a:r>
              <a:rPr lang="en-US" sz="2000" dirty="0">
                <a:solidFill>
                  <a:srgbClr val="0033CC"/>
                </a:solidFill>
              </a:rPr>
              <a:t>is </a:t>
            </a:r>
            <a:r>
              <a:rPr lang="en-US" sz="2000" u="sng" dirty="0" err="1">
                <a:solidFill>
                  <a:srgbClr val="0033CC"/>
                </a:solidFill>
              </a:rPr>
              <a:t>ß</a:t>
            </a:r>
            <a:r>
              <a:rPr lang="en-US" sz="2000" dirty="0">
                <a:solidFill>
                  <a:srgbClr val="0033CC"/>
                </a:solidFill>
              </a:rPr>
              <a:t> about 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C4A32-68EA-E947-B061-E2CA542E301A}"/>
              </a:ext>
            </a:extLst>
          </p:cNvPr>
          <p:cNvSpPr txBox="1"/>
          <p:nvPr/>
        </p:nvSpPr>
        <p:spPr>
          <a:xfrm>
            <a:off x="5938569" y="1508781"/>
            <a:ext cx="253787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Some tables only</a:t>
            </a:r>
          </a:p>
          <a:p>
            <a:r>
              <a:rPr lang="en-US" sz="2000" dirty="0">
                <a:solidFill>
                  <a:srgbClr val="0033CC"/>
                </a:solidFill>
              </a:rPr>
              <a:t>show positive values</a:t>
            </a:r>
          </a:p>
          <a:p>
            <a:r>
              <a:rPr lang="en-US" sz="2000" dirty="0">
                <a:solidFill>
                  <a:srgbClr val="0033CC"/>
                </a:solidFill>
              </a:rPr>
              <a:t>of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217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0832-1791-FE4A-A72C-720038AC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Standard Normal Distribution Probabilities,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F584F-01FC-F64F-A02B-A1E4819C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15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6C251-71F3-E244-B093-205AAD12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339279"/>
            <a:ext cx="4419600" cy="181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9E5A87-2526-8A40-8924-202A3720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282640"/>
            <a:ext cx="4419600" cy="184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A1CE1-2041-2947-9796-9F6B7A7F5120}"/>
              </a:ext>
            </a:extLst>
          </p:cNvPr>
          <p:cNvSpPr txBox="1"/>
          <p:nvPr/>
        </p:nvSpPr>
        <p:spPr>
          <a:xfrm>
            <a:off x="2622588" y="3518954"/>
            <a:ext cx="37257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) =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) –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8223E-7CB8-1248-8DCE-3AA4BCD99EB3}"/>
              </a:ext>
            </a:extLst>
          </p:cNvPr>
          <p:cNvSpPr/>
          <p:nvPr/>
        </p:nvSpPr>
        <p:spPr>
          <a:xfrm>
            <a:off x="2240293" y="6584572"/>
            <a:ext cx="4663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https://statistics.laerd.com/statistical-guides/normal-distribution-calculations.php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7451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A598-7577-114B-AD1E-0ECAF987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Standard Normal Distribution Probabilities,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860F5-479D-7146-89D1-F357237A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16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B44EE-EC07-1241-B577-DC5B3E99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325903"/>
            <a:ext cx="444500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9AEF1-0182-BB4C-8BF5-C9EAD385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4069073"/>
            <a:ext cx="4381500" cy="181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CB22E-F5E0-FA4D-91F9-1C9175EB2A55}"/>
              </a:ext>
            </a:extLst>
          </p:cNvPr>
          <p:cNvSpPr txBox="1"/>
          <p:nvPr/>
        </p:nvSpPr>
        <p:spPr>
          <a:xfrm>
            <a:off x="1854749" y="3439206"/>
            <a:ext cx="543450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(-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-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) =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) =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) –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4CCEE1-5CB7-A44D-9CA4-88862C57F5EA}"/>
              </a:ext>
            </a:extLst>
          </p:cNvPr>
          <p:cNvSpPr/>
          <p:nvPr/>
        </p:nvSpPr>
        <p:spPr>
          <a:xfrm>
            <a:off x="2240293" y="6584572"/>
            <a:ext cx="4663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https://statistics.laerd.com/statistical-guides/normal-distribution-calculations.php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812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BCF6-70FB-DA4C-9370-E7C507D1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Standard Normal Distribution Probabilities,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70E17-8098-BB47-A3EE-7C4562D5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17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5ABC9-ECB9-D94E-A45D-A3B43F9B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49" y="2441646"/>
            <a:ext cx="4406900" cy="1841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F2C21-DCF2-0048-B817-1C3BF1CC15F3}"/>
              </a:ext>
            </a:extLst>
          </p:cNvPr>
          <p:cNvSpPr txBox="1"/>
          <p:nvPr/>
        </p:nvSpPr>
        <p:spPr>
          <a:xfrm>
            <a:off x="2528812" y="4583353"/>
            <a:ext cx="4086375" cy="40011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) +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&gt;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) = </a:t>
            </a:r>
            <a:r>
              <a:rPr lang="en-US" sz="2000" dirty="0">
                <a:solidFill>
                  <a:srgbClr val="B23C00"/>
                </a:solidFill>
              </a:rPr>
              <a:t>1 -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solidFill>
                  <a:srgbClr val="0033CC"/>
                </a:solidFill>
              </a:rPr>
              <a:t>(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&lt;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EA23B8-CCE2-864D-96BC-D4537CED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Remember that the </a:t>
            </a:r>
            <a:r>
              <a:rPr lang="en-US" u="sng" dirty="0"/>
              <a:t>total area</a:t>
            </a:r>
            <a:r>
              <a:rPr lang="en-US" dirty="0"/>
              <a:t> under the curve equals 1.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FAEA2-9133-FD46-821C-7BD199A4F0C7}"/>
              </a:ext>
            </a:extLst>
          </p:cNvPr>
          <p:cNvSpPr/>
          <p:nvPr/>
        </p:nvSpPr>
        <p:spPr>
          <a:xfrm>
            <a:off x="2240293" y="6584572"/>
            <a:ext cx="4663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https://statistics.laerd.com/statistical-guides/normal-distribution-calculations.php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C84B4-57E4-014A-9EC5-40158EC66030}"/>
              </a:ext>
            </a:extLst>
          </p:cNvPr>
          <p:cNvSpPr txBox="1"/>
          <p:nvPr/>
        </p:nvSpPr>
        <p:spPr>
          <a:xfrm>
            <a:off x="3429012" y="5614740"/>
            <a:ext cx="2285974" cy="338554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StandardNormal.ipynb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8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4C66-5031-EA4C-B200-E76DA986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B619C4-D559-B248-B7D1-4BB9748FDB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use random sampling to </a:t>
                </a:r>
                <a:r>
                  <a:rPr lang="en-US" u="sng" dirty="0"/>
                  <a:t>estimate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mean of a population.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This estimate is unlikely to be exactly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4"/>
                <a:endParaRPr lang="en-US" dirty="0"/>
              </a:p>
              <a:p>
                <a:r>
                  <a:rPr lang="en-US" dirty="0"/>
                  <a:t>How </a:t>
                </a:r>
                <a:r>
                  <a:rPr lang="en-US" u="sng" dirty="0"/>
                  <a:t>confident</a:t>
                </a:r>
                <a:r>
                  <a:rPr lang="en-US" dirty="0"/>
                  <a:t> are we that our estimate is “close”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B619C4-D559-B248-B7D1-4BB9748FD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AEB29-19CB-824D-8893-A73F49DB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15505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4C66-5031-EA4C-B200-E76DA986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</a:t>
            </a:r>
            <a:r>
              <a:rPr lang="en-US" i="1" dirty="0"/>
              <a:t>, cont’d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B619C4-D559-B248-B7D1-4BB9748FDB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503872" cy="4835525"/>
              </a:xfrm>
            </p:spPr>
            <p:txBody>
              <a:bodyPr/>
              <a:lstStyle/>
              <a:p>
                <a:r>
                  <a:rPr lang="en-US" dirty="0"/>
                  <a:t>Instead of a point estimate, can we instead specify an </a:t>
                </a:r>
                <a:r>
                  <a:rPr lang="en-US" u="sng" dirty="0"/>
                  <a:t>interval</a:t>
                </a:r>
                <a:r>
                  <a:rPr lang="en-US" dirty="0"/>
                  <a:t> and claim that we are 95% confident that the interval contains the value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We can construct a </a:t>
                </a:r>
                <a:r>
                  <a:rPr lang="en-US" dirty="0">
                    <a:solidFill>
                      <a:srgbClr val="B23C00"/>
                    </a:solidFill>
                  </a:rPr>
                  <a:t>confidence interval</a:t>
                </a:r>
                <a:r>
                  <a:rPr lang="en-US" dirty="0"/>
                  <a:t> at the </a:t>
                </a:r>
                <a:r>
                  <a:rPr lang="en-US" dirty="0">
                    <a:solidFill>
                      <a:srgbClr val="B23C00"/>
                    </a:solidFill>
                  </a:rPr>
                  <a:t>95% confidence level </a:t>
                </a:r>
                <a:r>
                  <a:rPr lang="en-US" dirty="0"/>
                  <a:t>for </a:t>
                </a:r>
                <a:r>
                  <a:rPr lang="en-US" u="sng" dirty="0"/>
                  <a:t>each sample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In the long run, we will succeed 95% of the time to “capture”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within our confidence intervals.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Other common confidence levels </a:t>
                </a:r>
                <a:br>
                  <a:rPr lang="en-US" dirty="0"/>
                </a:br>
                <a:r>
                  <a:rPr lang="en-US" dirty="0"/>
                  <a:t>are 90% and 99%.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B619C4-D559-B248-B7D1-4BB9748FD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503872" cy="4835525"/>
              </a:xfrm>
              <a:blipFill>
                <a:blip r:embed="rId2"/>
                <a:stretch>
                  <a:fillRect l="-597" t="-1309" r="-1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AEB29-19CB-824D-8893-A73F49DB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3153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1A89-B563-4147-A893-2AF065A9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9" y="411163"/>
            <a:ext cx="8961022" cy="655637"/>
          </a:xfrm>
        </p:spPr>
        <p:txBody>
          <a:bodyPr/>
          <a:lstStyle/>
          <a:p>
            <a:r>
              <a:rPr lang="en-US" dirty="0"/>
              <a:t>Discrete Random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04CB-CAC3-1E46-A393-B102FE14E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37693"/>
          </a:xfrm>
        </p:spPr>
        <p:txBody>
          <a:bodyPr/>
          <a:lstStyle/>
          <a:p>
            <a:r>
              <a:rPr lang="en-US" dirty="0"/>
              <a:t>The set of possible values of a </a:t>
            </a:r>
            <a:r>
              <a:rPr lang="en-US" dirty="0">
                <a:solidFill>
                  <a:srgbClr val="C00000"/>
                </a:solidFill>
              </a:rPr>
              <a:t>discrete random variable</a:t>
            </a:r>
            <a:r>
              <a:rPr lang="en-US" dirty="0"/>
              <a:t> is a collection of </a:t>
            </a:r>
            <a:r>
              <a:rPr lang="en-US" u="sng" dirty="0"/>
              <a:t>isolated points</a:t>
            </a:r>
            <a:r>
              <a:rPr lang="en-US" dirty="0"/>
              <a:t> on the number line.</a:t>
            </a:r>
          </a:p>
          <a:p>
            <a:pPr lvl="1"/>
            <a:r>
              <a:rPr lang="en-US" dirty="0"/>
              <a:t>Examples: uniformly distributed integers (such as </a:t>
            </a:r>
            <a:br>
              <a:rPr lang="en-US" dirty="0"/>
            </a:br>
            <a:r>
              <a:rPr lang="en-US" dirty="0"/>
              <a:t>die faces), binomial distribution, Poisson distribution</a:t>
            </a:r>
          </a:p>
          <a:p>
            <a:pPr lvl="4"/>
            <a:endParaRPr lang="en-US" dirty="0"/>
          </a:p>
          <a:p>
            <a:r>
              <a:rPr lang="en-US" dirty="0"/>
              <a:t>You want to know the probability of the number of occurrences of a </a:t>
            </a:r>
            <a:r>
              <a:rPr lang="en-US" u="sng" dirty="0"/>
              <a:t>particular value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Example: What’s the probability that 5 customers </a:t>
            </a:r>
            <a:br>
              <a:rPr lang="en-US" dirty="0"/>
            </a:br>
            <a:r>
              <a:rPr lang="en-US" dirty="0"/>
              <a:t>will arrive in the next hour? (Poisson)</a:t>
            </a:r>
          </a:p>
          <a:p>
            <a:pPr lvl="1"/>
            <a:r>
              <a:rPr lang="en-US" dirty="0"/>
              <a:t>Example: What’s the probability that 3 students</a:t>
            </a:r>
            <a:br>
              <a:rPr lang="en-US" dirty="0"/>
            </a:br>
            <a:r>
              <a:rPr lang="en-US" dirty="0"/>
              <a:t>will get A’s? (binomial)</a:t>
            </a:r>
          </a:p>
          <a:p>
            <a:pPr lvl="4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06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A06530D-EDE6-C945-B87A-8C1F72286DCE}"/>
              </a:ext>
            </a:extLst>
          </p:cNvPr>
          <p:cNvGrpSpPr/>
          <p:nvPr/>
        </p:nvGrpSpPr>
        <p:grpSpPr>
          <a:xfrm>
            <a:off x="5303512" y="3520439"/>
            <a:ext cx="3657560" cy="2554833"/>
            <a:chOff x="5029239" y="3463950"/>
            <a:chExt cx="3657560" cy="25548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D5592B-B349-2A4B-ABDB-57D25AC3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239" y="3463950"/>
              <a:ext cx="3657560" cy="25548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71ECB5-E550-2149-A79F-15102226A43D}"/>
                </a:ext>
              </a:extLst>
            </p:cNvPr>
            <p:cNvSpPr txBox="1"/>
            <p:nvPr/>
          </p:nvSpPr>
          <p:spPr>
            <a:xfrm>
              <a:off x="5078181" y="5120332"/>
              <a:ext cx="49084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33CC"/>
                  </a:solidFill>
                </a:rPr>
                <a:t>lower</a:t>
              </a:r>
            </a:p>
            <a:p>
              <a:r>
                <a:rPr lang="en-US" sz="1000" dirty="0">
                  <a:solidFill>
                    <a:srgbClr val="0033CC"/>
                  </a:solidFill>
                </a:rPr>
                <a:t>tail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3B3952-1BDB-6546-8B76-EF8884609359}"/>
                </a:ext>
              </a:extLst>
            </p:cNvPr>
            <p:cNvSpPr txBox="1"/>
            <p:nvPr/>
          </p:nvSpPr>
          <p:spPr>
            <a:xfrm>
              <a:off x="8138121" y="5120332"/>
              <a:ext cx="5100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0033CC"/>
                  </a:solidFill>
                </a:rPr>
                <a:t>upper</a:t>
              </a:r>
            </a:p>
            <a:p>
              <a:pPr algn="r"/>
              <a:r>
                <a:rPr lang="en-US" sz="1000" dirty="0">
                  <a:solidFill>
                    <a:srgbClr val="0033CC"/>
                  </a:solidFill>
                </a:rPr>
                <a:t>tail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0FEE24-4061-2346-AA54-EDD28CAE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</a:t>
            </a:r>
            <a:r>
              <a:rPr lang="en-US" i="1" dirty="0"/>
              <a:t>, cont’d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A1321-12DF-7C49-AFC4-BFE9A883C1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320994" cy="4785331"/>
              </a:xfrm>
            </p:spPr>
            <p:txBody>
              <a:bodyPr/>
              <a:lstStyle/>
              <a:p>
                <a:r>
                  <a:rPr lang="en-US" dirty="0"/>
                  <a:t>If the sample size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large enough for the Central Limit Theorem to apply, the sampling distribution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approaches a normal curve with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standard deviation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 latter is the standard error.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For the </a:t>
                </a:r>
                <a:r>
                  <a:rPr lang="en-US" dirty="0">
                    <a:solidFill>
                      <a:srgbClr val="008000"/>
                    </a:solidFill>
                  </a:rPr>
                  <a:t>95%</a:t>
                </a:r>
                <a:r>
                  <a:rPr lang="en-US" dirty="0"/>
                  <a:t> confidence level,</a:t>
                </a:r>
                <a:br>
                  <a:rPr lang="en-US" dirty="0"/>
                </a:br>
                <a:r>
                  <a:rPr lang="en-US" dirty="0"/>
                  <a:t>from the table of standard</a:t>
                </a:r>
                <a:br>
                  <a:rPr lang="en-US" dirty="0"/>
                </a:br>
                <a:r>
                  <a:rPr lang="en-US" dirty="0"/>
                  <a:t>normal curve areas, we</a:t>
                </a:r>
                <a:br>
                  <a:rPr lang="en-US" dirty="0"/>
                </a:br>
                <a:r>
                  <a:rPr lang="en-US" dirty="0"/>
                  <a:t>find that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(-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1.96) = 0.025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0.025 is </a:t>
                </a:r>
                <a:r>
                  <a:rPr lang="en-US" u="sng" dirty="0"/>
                  <a:t>half</a:t>
                </a:r>
                <a:r>
                  <a:rPr lang="en-US" dirty="0"/>
                  <a:t> of 1 – </a:t>
                </a:r>
                <a:r>
                  <a:rPr lang="en-US" dirty="0">
                    <a:solidFill>
                      <a:srgbClr val="008000"/>
                    </a:solidFill>
                  </a:rPr>
                  <a:t>0.95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6A1321-12DF-7C49-AFC4-BFE9A883C1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320994" cy="4785331"/>
              </a:xfrm>
              <a:blipFill>
                <a:blip r:embed="rId3"/>
                <a:stretch>
                  <a:fillRect l="-610" t="-1592" r="-1372" b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190C4-6493-FD4C-9715-EB5193C7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6440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7A7A-23F5-664A-BC58-1F37BB98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</a:t>
            </a:r>
            <a:r>
              <a:rPr lang="en-US" i="1" dirty="0"/>
              <a:t>, cont’d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CE30D7-DFC7-E845-8282-BB150C6710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34464"/>
                <a:ext cx="8229600" cy="4937706"/>
              </a:xfrm>
            </p:spPr>
            <p:txBody>
              <a:bodyPr/>
              <a:lstStyle/>
              <a:p>
                <a:r>
                  <a:rPr lang="en-US" dirty="0"/>
                  <a:t>Therefore, 95% of the values for</a:t>
                </a:r>
                <a:br>
                  <a:rPr lang="en-US" dirty="0"/>
                </a:br>
                <a:r>
                  <a:rPr lang="en-US" dirty="0"/>
                  <a:t>any normal distribution are within</a:t>
                </a:r>
                <a:br>
                  <a:rPr lang="en-US" dirty="0"/>
                </a:br>
                <a:r>
                  <a:rPr lang="en-US" dirty="0"/>
                  <a:t>1.96 standard deviations of the</a:t>
                </a:r>
                <a:br>
                  <a:rPr lang="en-US" dirty="0"/>
                </a:br>
                <a:r>
                  <a:rPr lang="en-US" dirty="0"/>
                  <a:t>mean.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For 95% of </a:t>
                </a:r>
                <a:r>
                  <a:rPr lang="en-US" u="sng" dirty="0"/>
                  <a:t>all</a:t>
                </a:r>
                <a:r>
                  <a:rPr lang="en-US" dirty="0"/>
                  <a:t> possible samples:</a:t>
                </a:r>
              </a:p>
              <a:p>
                <a:endParaRPr lang="en-US" dirty="0"/>
              </a:p>
              <a:p>
                <a:pPr lvl="3"/>
                <a:endParaRPr lang="en-US" dirty="0"/>
              </a:p>
              <a:p>
                <a:pPr lvl="1"/>
                <a:r>
                  <a:rPr lang="en-US" dirty="0"/>
                  <a:t>This does </a:t>
                </a:r>
                <a:r>
                  <a:rPr lang="en-US" u="sng" dirty="0"/>
                  <a:t>not</a:t>
                </a:r>
                <a:r>
                  <a:rPr lang="en-US" dirty="0"/>
                  <a:t> say that there is a 95% chance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is in each range. Instead, what it says that if we take </a:t>
                </a:r>
                <a:r>
                  <a:rPr lang="en-US" u="sng" dirty="0"/>
                  <a:t>multiple samples</a:t>
                </a:r>
                <a:r>
                  <a:rPr lang="en-US" dirty="0"/>
                  <a:t> and construct the 95% confidence interval for each, </a:t>
                </a:r>
                <a:r>
                  <a:rPr lang="en-US" u="sng" dirty="0"/>
                  <a:t>95% of the intervals will capture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CE30D7-DFC7-E845-8282-BB150C6710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34464"/>
                <a:ext cx="8229600" cy="4937706"/>
              </a:xfrm>
              <a:blipFill>
                <a:blip r:embed="rId2"/>
                <a:stretch>
                  <a:fillRect l="-617" t="-1285" r="-108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88D43-526C-474A-A0C7-3F94E6C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21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1C6DC-484D-1941-8B8F-6194DF73E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85" y="1458587"/>
            <a:ext cx="2813524" cy="1696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7F51CC-A024-9742-900A-D3FF64B2949C}"/>
                  </a:ext>
                </a:extLst>
              </p:cNvPr>
              <p:cNvSpPr txBox="1"/>
              <p:nvPr/>
            </p:nvSpPr>
            <p:spPr>
              <a:xfrm>
                <a:off x="2195227" y="3703317"/>
                <a:ext cx="4753545" cy="791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−1.96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1.96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7F51CC-A024-9742-900A-D3FF64B29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27" y="3703317"/>
                <a:ext cx="4753545" cy="7914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4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627A-CAB4-7446-A9EA-A18A8726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B57EE-22B0-C24B-9564-DF566F7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22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DF142-56F3-6248-81EE-F7B9C285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41" y="1186617"/>
            <a:ext cx="4526917" cy="49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DB7BE-6109-B348-A4F5-F66F512D326E}"/>
              </a:ext>
            </a:extLst>
          </p:cNvPr>
          <p:cNvSpPr txBox="1"/>
          <p:nvPr/>
        </p:nvSpPr>
        <p:spPr>
          <a:xfrm>
            <a:off x="365806" y="5420697"/>
            <a:ext cx="133882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75000"/>
                  </a:schemeClr>
                </a:solidFill>
              </a:rPr>
              <a:t>Statistics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3</a:t>
            </a:r>
            <a:r>
              <a:rPr lang="en-US" sz="800" baseline="30000" dirty="0">
                <a:solidFill>
                  <a:schemeClr val="bg1">
                    <a:lumMod val="75000"/>
                  </a:schemeClr>
                </a:solidFill>
              </a:rPr>
              <a:t>rd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by Bob Donnelly, Jr. 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and Fatma Abdel-Raouf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Alpha, 2016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ISBN 978-1-4654-5166-8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10F89-1417-8B46-A21C-C341E11194D4}"/>
              </a:ext>
            </a:extLst>
          </p:cNvPr>
          <p:cNvSpPr txBox="1"/>
          <p:nvPr/>
        </p:nvSpPr>
        <p:spPr>
          <a:xfrm>
            <a:off x="7040853" y="3828700"/>
            <a:ext cx="148470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95% of the</a:t>
            </a:r>
          </a:p>
          <a:p>
            <a:r>
              <a:rPr lang="en-US" dirty="0">
                <a:solidFill>
                  <a:srgbClr val="0033CC"/>
                </a:solidFill>
              </a:rPr>
              <a:t>confidence </a:t>
            </a:r>
          </a:p>
          <a:p>
            <a:r>
              <a:rPr lang="en-US" dirty="0">
                <a:solidFill>
                  <a:srgbClr val="0033CC"/>
                </a:solidFill>
              </a:rPr>
              <a:t>intervals we </a:t>
            </a:r>
          </a:p>
          <a:p>
            <a:r>
              <a:rPr lang="en-US" dirty="0">
                <a:solidFill>
                  <a:srgbClr val="0033CC"/>
                </a:solidFill>
              </a:rPr>
              <a:t>create from</a:t>
            </a:r>
          </a:p>
          <a:p>
            <a:r>
              <a:rPr lang="en-US" dirty="0">
                <a:solidFill>
                  <a:srgbClr val="0033CC"/>
                </a:solidFill>
              </a:rPr>
              <a:t>the samples</a:t>
            </a:r>
          </a:p>
          <a:p>
            <a:r>
              <a:rPr lang="en-US" dirty="0">
                <a:solidFill>
                  <a:srgbClr val="0033CC"/>
                </a:solidFill>
              </a:rPr>
              <a:t>will capture </a:t>
            </a:r>
            <a:r>
              <a:rPr lang="en-US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33C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114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5D23-6BBC-6E4E-B7F3-340E6428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</a:t>
            </a:r>
            <a:r>
              <a:rPr lang="en-US" i="1" dirty="0"/>
              <a:t>, cont’d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D3A304-B78E-074E-B417-41A849CEC0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229600" cy="4876769"/>
              </a:xfrm>
            </p:spPr>
            <p:txBody>
              <a:bodyPr/>
              <a:lstStyle/>
              <a:p>
                <a:r>
                  <a:rPr lang="en-US" dirty="0"/>
                  <a:t>The value 1.96 is the </a:t>
                </a:r>
                <a:r>
                  <a:rPr lang="en-US" dirty="0">
                    <a:solidFill>
                      <a:srgbClr val="B23C00"/>
                    </a:solidFill>
                  </a:rPr>
                  <a:t>critical value </a:t>
                </a:r>
                <a:br>
                  <a:rPr lang="en-US" dirty="0">
                    <a:solidFill>
                      <a:srgbClr val="B23C00"/>
                    </a:solidFill>
                  </a:rPr>
                </a:br>
                <a:r>
                  <a:rPr lang="en-US" dirty="0"/>
                  <a:t>for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dirty="0"/>
                  <a:t> at the 95% confidence level.</a:t>
                </a:r>
              </a:p>
              <a:p>
                <a:pPr lvl="3"/>
                <a:endParaRPr lang="en-US" dirty="0"/>
              </a:p>
              <a:p>
                <a:r>
                  <a:rPr lang="en-US" dirty="0"/>
                  <a:t>Usually, we do not know the standard deviation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of the population.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When the sample size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</a:t>
                </a:r>
                <a:r>
                  <a:rPr lang="en-US" u="sng" dirty="0"/>
                  <a:t>sufficiently large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&gt; 30), we can replace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with the standard deviation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/>
                  <a:t> of the sample:</a:t>
                </a:r>
              </a:p>
              <a:p>
                <a:pPr lvl="1"/>
                <a:r>
                  <a:rPr lang="en-US" dirty="0"/>
                  <a:t>See how the confidence </a:t>
                </a:r>
                <a:br>
                  <a:rPr lang="en-US" dirty="0"/>
                </a:br>
                <a:r>
                  <a:rPr lang="en-US" dirty="0"/>
                  <a:t>interval narrows (the estimate becomes more accurate) as the sample size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increases.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D3A304-B78E-074E-B417-41A849CEC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229600" cy="4876769"/>
              </a:xfrm>
              <a:blipFill>
                <a:blip r:embed="rId2"/>
                <a:stretch>
                  <a:fillRect l="-617" t="-1563" r="-926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DA343-8FFE-1443-B8C4-B4B8723D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23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166C40-3748-0F45-BDFA-0D0DD887A279}"/>
                  </a:ext>
                </a:extLst>
              </p:cNvPr>
              <p:cNvSpPr txBox="1"/>
              <p:nvPr/>
            </p:nvSpPr>
            <p:spPr>
              <a:xfrm>
                <a:off x="5206126" y="4617707"/>
                <a:ext cx="3572068" cy="7938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critical</m:t>
                      </m:r>
                      <m:r>
                        <a:rPr lang="en-US" sz="2400" b="0" i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value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166C40-3748-0F45-BDFA-0D0DD887A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26" y="4617707"/>
                <a:ext cx="3572068" cy="7938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F460F86-AAB6-7C49-AC1F-2E823DF943BC}"/>
              </a:ext>
            </a:extLst>
          </p:cNvPr>
          <p:cNvSpPr txBox="1"/>
          <p:nvPr/>
        </p:nvSpPr>
        <p:spPr>
          <a:xfrm>
            <a:off x="6675097" y="1325903"/>
            <a:ext cx="186942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90%: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= 1.645</a:t>
            </a:r>
          </a:p>
          <a:p>
            <a:r>
              <a:rPr lang="en-US" sz="2000" dirty="0">
                <a:solidFill>
                  <a:srgbClr val="0033CC"/>
                </a:solidFill>
              </a:rPr>
              <a:t>95%: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= 1.96</a:t>
            </a:r>
          </a:p>
          <a:p>
            <a:r>
              <a:rPr lang="en-US" sz="2000" dirty="0">
                <a:solidFill>
                  <a:srgbClr val="0033CC"/>
                </a:solidFill>
              </a:rPr>
              <a:t>99%: 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dirty="0">
                <a:solidFill>
                  <a:srgbClr val="0033CC"/>
                </a:solidFill>
              </a:rPr>
              <a:t> = 2.58</a:t>
            </a:r>
          </a:p>
        </p:txBody>
      </p:sp>
    </p:spTree>
    <p:extLst>
      <p:ext uri="{BB962C8B-B14F-4D97-AF65-F5344CB8AC3E}">
        <p14:creationId xmlns:p14="http://schemas.microsoft.com/office/powerpoint/2010/main" val="33154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7DF2-FD86-0C47-BAB2-9F296AC7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Values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980A2-ED86-6F4B-A2B5-529535D5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24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6F5FF-CD52-F14C-AFBD-44DCA8D8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5" y="1212464"/>
            <a:ext cx="6972647" cy="49703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7ACFCA-71FF-4E42-918F-6F779910450D}"/>
              </a:ext>
            </a:extLst>
          </p:cNvPr>
          <p:cNvSpPr/>
          <p:nvPr/>
        </p:nvSpPr>
        <p:spPr bwMode="auto">
          <a:xfrm>
            <a:off x="5016718" y="5299422"/>
            <a:ext cx="407687" cy="182878"/>
          </a:xfrm>
          <a:prstGeom prst="rect">
            <a:avLst/>
          </a:prstGeom>
          <a:noFill/>
          <a:ln w="28575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09B14-6E6D-9748-9E2E-00B1A19C4B11}"/>
              </a:ext>
            </a:extLst>
          </p:cNvPr>
          <p:cNvSpPr/>
          <p:nvPr/>
        </p:nvSpPr>
        <p:spPr bwMode="auto">
          <a:xfrm>
            <a:off x="5040837" y="1432272"/>
            <a:ext cx="365756" cy="18287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96483-11D3-F041-83DC-90AABADE6574}"/>
              </a:ext>
            </a:extLst>
          </p:cNvPr>
          <p:cNvSpPr/>
          <p:nvPr/>
        </p:nvSpPr>
        <p:spPr bwMode="auto">
          <a:xfrm>
            <a:off x="834643" y="5299422"/>
            <a:ext cx="322562" cy="18287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6420A9-5199-7A40-B272-33361C6E3B90}"/>
              </a:ext>
            </a:extLst>
          </p:cNvPr>
          <p:cNvCxnSpPr>
            <a:stCxn id="12" idx="3"/>
            <a:endCxn id="10" idx="1"/>
          </p:cNvCxnSpPr>
          <p:nvPr/>
        </p:nvCxnSpPr>
        <p:spPr bwMode="auto">
          <a:xfrm>
            <a:off x="1157205" y="5390861"/>
            <a:ext cx="385951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0B5472-E21B-C947-87F1-B3B1A00E517D}"/>
              </a:ext>
            </a:extLst>
          </p:cNvPr>
          <p:cNvCxnSpPr>
            <a:cxnSpLocks/>
            <a:endCxn id="11" idx="2"/>
          </p:cNvCxnSpPr>
          <p:nvPr/>
        </p:nvCxnSpPr>
        <p:spPr bwMode="auto">
          <a:xfrm flipH="1" flipV="1">
            <a:off x="5223715" y="1615150"/>
            <a:ext cx="2" cy="36842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F687CC5-2FA9-E442-B48B-7D416142B5CA}"/>
              </a:ext>
            </a:extLst>
          </p:cNvPr>
          <p:cNvSpPr/>
          <p:nvPr/>
        </p:nvSpPr>
        <p:spPr bwMode="auto">
          <a:xfrm>
            <a:off x="6254968" y="4175472"/>
            <a:ext cx="407687" cy="182878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DCA1E9-F97F-FC4F-8149-EE12738E2F03}"/>
              </a:ext>
            </a:extLst>
          </p:cNvPr>
          <p:cNvSpPr/>
          <p:nvPr/>
        </p:nvSpPr>
        <p:spPr bwMode="auto">
          <a:xfrm>
            <a:off x="834643" y="4188172"/>
            <a:ext cx="322562" cy="182878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4E4DCC-E86A-8544-BF11-E2558C205236}"/>
              </a:ext>
            </a:extLst>
          </p:cNvPr>
          <p:cNvSpPr/>
          <p:nvPr/>
        </p:nvSpPr>
        <p:spPr bwMode="auto">
          <a:xfrm>
            <a:off x="6266387" y="1432272"/>
            <a:ext cx="365756" cy="182878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9FC719-E0DB-0E42-8516-CF240893A636}"/>
              </a:ext>
            </a:extLst>
          </p:cNvPr>
          <p:cNvCxnSpPr>
            <a:stCxn id="19" idx="0"/>
            <a:endCxn id="24" idx="2"/>
          </p:cNvCxnSpPr>
          <p:nvPr/>
        </p:nvCxnSpPr>
        <p:spPr bwMode="auto">
          <a:xfrm flipH="1" flipV="1">
            <a:off x="6449265" y="1615150"/>
            <a:ext cx="9547" cy="25603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340BD0-EF22-0048-B3EC-F8D2E595844D}"/>
              </a:ext>
            </a:extLst>
          </p:cNvPr>
          <p:cNvCxnSpPr>
            <a:stCxn id="21" idx="3"/>
            <a:endCxn id="19" idx="1"/>
          </p:cNvCxnSpPr>
          <p:nvPr/>
        </p:nvCxnSpPr>
        <p:spPr bwMode="auto">
          <a:xfrm flipV="1">
            <a:off x="1157205" y="4266911"/>
            <a:ext cx="5097763" cy="127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3349A80-18E0-564B-BFF3-F3DE04EFD14D}"/>
              </a:ext>
            </a:extLst>
          </p:cNvPr>
          <p:cNvSpPr/>
          <p:nvPr/>
        </p:nvSpPr>
        <p:spPr bwMode="auto">
          <a:xfrm>
            <a:off x="834643" y="5832822"/>
            <a:ext cx="322562" cy="182878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D7F44C-315C-2A4D-9FBC-C1D864F9D8A8}"/>
              </a:ext>
            </a:extLst>
          </p:cNvPr>
          <p:cNvSpPr/>
          <p:nvPr/>
        </p:nvSpPr>
        <p:spPr bwMode="auto">
          <a:xfrm>
            <a:off x="4394418" y="5839172"/>
            <a:ext cx="407687" cy="182878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086F4D-C3D5-4F4B-9224-ADE493CC7918}"/>
              </a:ext>
            </a:extLst>
          </p:cNvPr>
          <p:cNvSpPr/>
          <p:nvPr/>
        </p:nvSpPr>
        <p:spPr bwMode="auto">
          <a:xfrm>
            <a:off x="4418537" y="1432272"/>
            <a:ext cx="365756" cy="182878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9A6B77-C95B-3F48-A98E-E7691131CA70}"/>
              </a:ext>
            </a:extLst>
          </p:cNvPr>
          <p:cNvCxnSpPr>
            <a:endCxn id="32" idx="1"/>
          </p:cNvCxnSpPr>
          <p:nvPr/>
        </p:nvCxnSpPr>
        <p:spPr bwMode="auto">
          <a:xfrm>
            <a:off x="1157205" y="5897853"/>
            <a:ext cx="3237213" cy="327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31B4EEB-C720-C542-BA5D-EBD54FF2D799}"/>
              </a:ext>
            </a:extLst>
          </p:cNvPr>
          <p:cNvCxnSpPr>
            <a:stCxn id="33" idx="2"/>
            <a:endCxn id="32" idx="0"/>
          </p:cNvCxnSpPr>
          <p:nvPr/>
        </p:nvCxnSpPr>
        <p:spPr bwMode="auto">
          <a:xfrm flipH="1">
            <a:off x="4598262" y="1615150"/>
            <a:ext cx="3153" cy="42240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7572165-4B4F-984E-8848-E769BDD8A2E9}"/>
              </a:ext>
            </a:extLst>
          </p:cNvPr>
          <p:cNvSpPr txBox="1"/>
          <p:nvPr/>
        </p:nvSpPr>
        <p:spPr>
          <a:xfrm>
            <a:off x="5528510" y="4883978"/>
            <a:ext cx="2121093" cy="830997"/>
          </a:xfrm>
          <a:prstGeom prst="rect">
            <a:avLst/>
          </a:prstGeom>
          <a:solidFill>
            <a:srgbClr val="B23C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At the 95% confidence level,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the area in the tails should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each be 0.05 / 2 = 0.025.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The critical </a:t>
            </a: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>
                <a:solidFill>
                  <a:schemeClr val="bg1"/>
                </a:solidFill>
              </a:rPr>
              <a:t> value is </a:t>
            </a:r>
            <a:r>
              <a:rPr lang="en-US" sz="1200" b="1" dirty="0">
                <a:solidFill>
                  <a:schemeClr val="bg1"/>
                </a:solidFill>
              </a:rPr>
              <a:t>1.96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CF072F-0713-254D-A272-FEA3F1E7228E}"/>
              </a:ext>
            </a:extLst>
          </p:cNvPr>
          <p:cNvSpPr txBox="1"/>
          <p:nvPr/>
        </p:nvSpPr>
        <p:spPr>
          <a:xfrm>
            <a:off x="4905603" y="5798368"/>
            <a:ext cx="2121093" cy="830997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At the 90% confidence level,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the area in the tails should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each be 0.10 / 2 = 0.05.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The critical </a:t>
            </a: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>
                <a:solidFill>
                  <a:schemeClr val="bg1"/>
                </a:solidFill>
              </a:rPr>
              <a:t> value is </a:t>
            </a:r>
            <a:r>
              <a:rPr lang="en-US" sz="1200" b="1" dirty="0">
                <a:solidFill>
                  <a:schemeClr val="bg1"/>
                </a:solidFill>
              </a:rPr>
              <a:t>1.645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161AD-3F45-564F-A3A0-C5CC3A49E848}"/>
              </a:ext>
            </a:extLst>
          </p:cNvPr>
          <p:cNvSpPr txBox="1"/>
          <p:nvPr/>
        </p:nvSpPr>
        <p:spPr>
          <a:xfrm>
            <a:off x="6766536" y="3849228"/>
            <a:ext cx="2121093" cy="83099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At the 99% confidence level,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the area in the tails should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each be 0.01 / 2 = 0.005.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The critical </a:t>
            </a: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200" dirty="0">
                <a:solidFill>
                  <a:schemeClr val="bg1"/>
                </a:solidFill>
              </a:rPr>
              <a:t> value is </a:t>
            </a:r>
            <a:r>
              <a:rPr lang="en-US" sz="1200" b="1" dirty="0">
                <a:solidFill>
                  <a:schemeClr val="bg1"/>
                </a:solidFill>
              </a:rPr>
              <a:t>2.58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8445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F6F6-991A-5C48-9C2B-757D92DB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2FDFE-0F0D-4C49-9BE8-39454E4A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85331"/>
          </a:xfrm>
        </p:spPr>
        <p:txBody>
          <a:bodyPr/>
          <a:lstStyle/>
          <a:p>
            <a:r>
              <a:rPr lang="en-US" dirty="0"/>
              <a:t>A study involved 44 individuals whose work exposed them to loud noises, causing hearing loss. Each person was asked to identify the loudness level in dB of a 10 kHz signal.</a:t>
            </a:r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A </a:t>
            </a:r>
            <a:r>
              <a:rPr lang="en-US" u="sng" dirty="0"/>
              <a:t>90% confidence interval</a:t>
            </a:r>
            <a:r>
              <a:rPr lang="en-US" dirty="0"/>
              <a:t>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is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or (26.5, 37.5).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33822-B6A2-4A41-9C5A-9A97E1C5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25</a:t>
            </a:fld>
            <a:endParaRPr lang="en-US" alt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75BE24-1D58-0142-AF3A-2842CD6838AC}"/>
              </a:ext>
            </a:extLst>
          </p:cNvPr>
          <p:cNvGrpSpPr/>
          <p:nvPr/>
        </p:nvGrpSpPr>
        <p:grpSpPr>
          <a:xfrm>
            <a:off x="1097318" y="3106908"/>
            <a:ext cx="6005627" cy="1327921"/>
            <a:chOff x="1005879" y="3246122"/>
            <a:chExt cx="6005627" cy="1327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8E89F99-7D24-D54D-91D6-AD1A5948D2E9}"/>
                    </a:ext>
                  </a:extLst>
                </p:cNvPr>
                <p:cNvSpPr txBox="1"/>
                <p:nvPr/>
              </p:nvSpPr>
              <p:spPr>
                <a:xfrm>
                  <a:off x="1005879" y="3246122"/>
                  <a:ext cx="5039231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/>
                    <a:t>sample size </a:t>
                  </a:r>
                  <a:r>
                    <a:rPr lang="en-US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sz="2000" dirty="0"/>
                    <a:t> =</a:t>
                  </a:r>
                </a:p>
                <a:p>
                  <a:pPr algn="r"/>
                  <a:r>
                    <a:rPr lang="en-US" sz="2000" dirty="0"/>
                    <a:t>sample average loudness level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r>
                    <a:rPr lang="en-US" sz="2000" dirty="0"/>
                    <a:t> =</a:t>
                  </a:r>
                </a:p>
                <a:p>
                  <a:pPr algn="r"/>
                  <a:r>
                    <a:rPr lang="en-US" sz="2000" dirty="0"/>
                    <a:t>sample standard deviation </a:t>
                  </a:r>
                  <a:r>
                    <a:rPr lang="en-US" sz="20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US" sz="2000" dirty="0"/>
                    <a:t> =</a:t>
                  </a:r>
                </a:p>
                <a:p>
                  <a:pPr algn="r"/>
                  <a:r>
                    <a:rPr lang="en-US" sz="2000" dirty="0"/>
                    <a:t>critical value at 90% </a:t>
                  </a:r>
                  <a:r>
                    <a:rPr lang="en-US" sz="2000" i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000" dirty="0">
                      <a:solidFill>
                        <a:srgbClr val="C00000"/>
                      </a:solidFill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8E89F99-7D24-D54D-91D6-AD1A5948D2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79" y="3246122"/>
                  <a:ext cx="5039231" cy="1323439"/>
                </a:xfrm>
                <a:prstGeom prst="rect">
                  <a:avLst/>
                </a:prstGeom>
                <a:blipFill>
                  <a:blip r:embed="rId2"/>
                  <a:stretch>
                    <a:fillRect t="-2857" r="-2513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6BFD44-812D-BC41-B7D9-39AD0D3CBA5B}"/>
                </a:ext>
              </a:extLst>
            </p:cNvPr>
            <p:cNvSpPr txBox="1"/>
            <p:nvPr/>
          </p:nvSpPr>
          <p:spPr>
            <a:xfrm>
              <a:off x="5943585" y="3250604"/>
              <a:ext cx="10679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44</a:t>
              </a:r>
            </a:p>
            <a:p>
              <a:r>
                <a:rPr lang="en-US" sz="2000" dirty="0"/>
                <a:t>32.0 dB</a:t>
              </a:r>
            </a:p>
            <a:p>
              <a:r>
                <a:rPr lang="en-US" sz="2000" dirty="0"/>
                <a:t>22.0 dB</a:t>
              </a:r>
            </a:p>
            <a:p>
              <a:r>
                <a:rPr lang="en-US" sz="2000" dirty="0">
                  <a:solidFill>
                    <a:srgbClr val="C00000"/>
                  </a:solidFill>
                </a:rPr>
                <a:t>1.645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DA4318-D74B-4645-A3EA-1B49512CA352}"/>
                  </a:ext>
                </a:extLst>
              </p:cNvPr>
              <p:cNvSpPr txBox="1"/>
              <p:nvPr/>
            </p:nvSpPr>
            <p:spPr>
              <a:xfrm>
                <a:off x="1965581" y="4889256"/>
                <a:ext cx="5212837" cy="728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=32.0±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1.645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22.0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44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=32.0±5.5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DA4318-D74B-4645-A3EA-1B49512CA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581" y="4889256"/>
                <a:ext cx="5212837" cy="728084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37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EFD4-1658-5140-958D-C223535C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Confidence Interval Compromise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BC16-847B-DF4F-AF15-AD5B69E7D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settle for 90% confidence when 95% </a:t>
            </a:r>
            <a:br>
              <a:rPr lang="en-US" dirty="0"/>
            </a:br>
            <a:r>
              <a:rPr lang="en-US" dirty="0"/>
              <a:t>or even 99% is possible?</a:t>
            </a:r>
          </a:p>
          <a:p>
            <a:pPr lvl="4"/>
            <a:endParaRPr lang="en-US" dirty="0"/>
          </a:p>
          <a:p>
            <a:r>
              <a:rPr lang="en-US" dirty="0"/>
              <a:t>Higher confidence levels have </a:t>
            </a:r>
            <a:br>
              <a:rPr lang="en-US" dirty="0"/>
            </a:br>
            <a:r>
              <a:rPr lang="en-US" dirty="0"/>
              <a:t>wider confidence intervals.</a:t>
            </a:r>
          </a:p>
          <a:p>
            <a:pPr lvl="4"/>
            <a:endParaRPr lang="en-US" dirty="0"/>
          </a:p>
          <a:p>
            <a:r>
              <a:rPr lang="en-US" dirty="0"/>
              <a:t>The cost of higher reliability is less precision.</a:t>
            </a:r>
          </a:p>
          <a:p>
            <a:pPr lvl="4"/>
            <a:endParaRPr lang="en-US" dirty="0"/>
          </a:p>
          <a:p>
            <a:r>
              <a:rPr lang="en-US" dirty="0"/>
              <a:t>The 95% confidence interval is a good compromise between reliability and precision.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DF693-901C-674F-9154-BE3798E1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247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E681-FFCA-6843-BC4F-105C6189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Significance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42304D-F12D-4C40-8593-EBA480FAB9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C00000"/>
                    </a:solidFill>
                  </a:rPr>
                  <a:t>level of significance</a:t>
                </a:r>
                <a:r>
                  <a:rPr lang="en-US" dirty="0"/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dirty="0"/>
                  <a:t> is defined to be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dirty="0"/>
                  <a:t> is the probability of making a Type I error.</a:t>
                </a:r>
              </a:p>
              <a:p>
                <a:pPr lvl="1"/>
                <a:r>
                  <a:rPr lang="en-US" dirty="0"/>
                  <a:t>More about Type I (and Type II) errors later!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You don’t like the quaint process of </a:t>
                </a:r>
                <a:br>
                  <a:rPr lang="en-US" dirty="0"/>
                </a:br>
                <a:r>
                  <a:rPr lang="en-US" dirty="0"/>
                  <a:t>looking up critical values in a table? </a:t>
                </a:r>
              </a:p>
              <a:p>
                <a:pPr lvl="1"/>
                <a:r>
                  <a:rPr lang="en-US" dirty="0"/>
                  <a:t>If so, check out the Python function </a:t>
                </a:r>
                <a:r>
                  <a:rPr lang="en-US" b="1" dirty="0" err="1">
                    <a:solidFill>
                      <a:srgbClr val="0033CC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scipy.stats.norm.ppf</a:t>
                </a:r>
                <a:br>
                  <a:rPr lang="en-US" b="1" dirty="0">
                    <a:solidFill>
                      <a:srgbClr val="0033CC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/>
                  <a:t>for a given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value.</a:t>
                </a:r>
                <a:endParaRPr lang="en-US" b="1" dirty="0">
                  <a:solidFill>
                    <a:srgbClr val="0033CC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42304D-F12D-4C40-8593-EBA480FAB9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575" b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F602-27C8-FC48-85AF-E71FF1A5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27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5FECBF-A9B8-3B49-BCFA-D5870EA0A073}"/>
                  </a:ext>
                </a:extLst>
              </p:cNvPr>
              <p:cNvSpPr txBox="1"/>
              <p:nvPr/>
            </p:nvSpPr>
            <p:spPr>
              <a:xfrm>
                <a:off x="2783850" y="1874537"/>
                <a:ext cx="3765903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=1 −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𝑐𝑜𝑛𝑓𝑖𝑑𝑒𝑛𝑐𝑒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𝑙𝑒𝑣𝑒𝑙</m:t>
                      </m:r>
                    </m:oMath>
                  </m:oMathPara>
                </a14:m>
                <a:endParaRPr lang="en-US" sz="2400" i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5FECBF-A9B8-3B49-BCFA-D5870EA0A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850" y="1874537"/>
                <a:ext cx="3765903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491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593F-7327-F24C-9441-56A76AA6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Significance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80B7-26DE-AD44-953B-C94CFA83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28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C6185-3C97-694A-B628-C896A001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37" y="1234464"/>
            <a:ext cx="6931926" cy="456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F32ED-D768-5C4A-A5FA-5E55FF5A4F2C}"/>
              </a:ext>
            </a:extLst>
          </p:cNvPr>
          <p:cNvSpPr txBox="1"/>
          <p:nvPr/>
        </p:nvSpPr>
        <p:spPr>
          <a:xfrm>
            <a:off x="6857975" y="6001591"/>
            <a:ext cx="133882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75000"/>
                  </a:schemeClr>
                </a:solidFill>
              </a:rPr>
              <a:t>Statistics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3</a:t>
            </a:r>
            <a:r>
              <a:rPr lang="en-US" sz="800" baseline="30000" dirty="0">
                <a:solidFill>
                  <a:schemeClr val="bg1">
                    <a:lumMod val="75000"/>
                  </a:schemeClr>
                </a:solidFill>
              </a:rPr>
              <a:t>rd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by Bob Donnelly, Jr. 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and Fatma Abdel-Raouf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Alpha, 2016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ISBN 978-1-4654-5166-8</a:t>
            </a:r>
          </a:p>
        </p:txBody>
      </p:sp>
    </p:spTree>
    <p:extLst>
      <p:ext uri="{BB962C8B-B14F-4D97-AF65-F5344CB8AC3E}">
        <p14:creationId xmlns:p14="http://schemas.microsoft.com/office/powerpoint/2010/main" val="1304151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2A82-7081-3E4D-A926-6DC63D04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of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529FE-F844-6249-88E8-48AD5B2B2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322307"/>
          </a:xfrm>
        </p:spPr>
        <p:txBody>
          <a:bodyPr/>
          <a:lstStyle/>
          <a:p>
            <a:r>
              <a:rPr lang="en-US" dirty="0"/>
              <a:t>A confidence interval is a range of value </a:t>
            </a:r>
            <a:br>
              <a:rPr lang="en-US" dirty="0"/>
            </a:br>
            <a:r>
              <a:rPr lang="en-US" dirty="0"/>
              <a:t>used to </a:t>
            </a:r>
            <a:r>
              <a:rPr lang="en-US" u="sng" dirty="0"/>
              <a:t>estimate</a:t>
            </a:r>
            <a:r>
              <a:rPr lang="en-US" dirty="0"/>
              <a:t> a population parameter.</a:t>
            </a:r>
          </a:p>
          <a:p>
            <a:pPr lvl="1"/>
            <a:r>
              <a:rPr lang="en-US" dirty="0"/>
              <a:t>It’s associated with a specific confidence level.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margin of error</a:t>
            </a:r>
            <a:r>
              <a:rPr lang="en-US" dirty="0"/>
              <a:t> (ME) determines the </a:t>
            </a:r>
            <a:br>
              <a:rPr lang="en-US" dirty="0"/>
            </a:br>
            <a:r>
              <a:rPr lang="en-US" u="sng" dirty="0"/>
              <a:t>width</a:t>
            </a:r>
            <a:r>
              <a:rPr lang="en-US" dirty="0"/>
              <a:t> of the confidence interval</a:t>
            </a:r>
          </a:p>
          <a:p>
            <a:pPr lvl="1"/>
            <a:r>
              <a:rPr lang="en-US" dirty="0"/>
              <a:t>It’s the amount of </a:t>
            </a:r>
            <a:r>
              <a:rPr lang="en-US" u="sng" dirty="0"/>
              <a:t>sampling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the results of a survey or poll.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1CB64-6AE0-6D4A-BBB8-515EBB1F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29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AF07BC-9EB0-A848-9C74-FA7893041979}"/>
                  </a:ext>
                </a:extLst>
              </p:cNvPr>
              <p:cNvSpPr txBox="1"/>
              <p:nvPr/>
            </p:nvSpPr>
            <p:spPr>
              <a:xfrm>
                <a:off x="1084955" y="4846307"/>
                <a:ext cx="6974089" cy="48558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𝑀𝐸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𝑐𝑟𝑖𝑡𝑖𝑐𝑎𝑙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𝑠𝑡𝑎𝑛𝑑𝑎𝑟𝑑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𝑒𝑟𝑟𝑜𝑟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AF07BC-9EB0-A848-9C74-FA7893041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955" y="4846307"/>
                <a:ext cx="6974089" cy="485582"/>
              </a:xfrm>
              <a:prstGeom prst="rect">
                <a:avLst/>
              </a:prstGeom>
              <a:blipFill>
                <a:blip r:embed="rId2"/>
                <a:stretch>
                  <a:fillRect t="-55000" b="-125000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71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8AA147-B8FF-8F43-9815-859D314631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68" y="3246122"/>
            <a:ext cx="3329944" cy="1584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F1A89-B563-4147-A893-2AF065A9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9" y="411163"/>
            <a:ext cx="8961022" cy="655637"/>
          </a:xfrm>
        </p:spPr>
        <p:txBody>
          <a:bodyPr/>
          <a:lstStyle/>
          <a:p>
            <a:r>
              <a:rPr lang="en-US" dirty="0"/>
              <a:t>Discrete Random Variables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04CB-CAC3-1E46-A393-B102FE14E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8533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B23C00"/>
                </a:solidFill>
              </a:rPr>
              <a:t>probability mass function </a:t>
            </a:r>
            <a:r>
              <a:rPr lang="en-US" dirty="0"/>
              <a:t>gives the probability that a discrete random variable is </a:t>
            </a:r>
            <a:r>
              <a:rPr lang="en-US" u="sng" dirty="0"/>
              <a:t>exactly equal</a:t>
            </a:r>
            <a:r>
              <a:rPr lang="en-US" dirty="0"/>
              <a:t> to some value.</a:t>
            </a:r>
          </a:p>
          <a:p>
            <a:pPr lvl="1"/>
            <a:r>
              <a:rPr lang="en-US" dirty="0"/>
              <a:t>The sum of all the probabilities must equal 1.</a:t>
            </a:r>
          </a:p>
          <a:p>
            <a:pPr lvl="1"/>
            <a:r>
              <a:rPr lang="en-US" dirty="0"/>
              <a:t>Example:</a:t>
            </a:r>
          </a:p>
          <a:p>
            <a:endParaRPr lang="en-US" dirty="0"/>
          </a:p>
          <a:p>
            <a:r>
              <a:rPr lang="en-US" dirty="0"/>
              <a:t>As you discovered from your </a:t>
            </a:r>
            <a:br>
              <a:rPr lang="en-US" dirty="0"/>
            </a:br>
            <a:r>
              <a:rPr lang="en-US" dirty="0"/>
              <a:t>lab assignment, Python has</a:t>
            </a:r>
            <a:br>
              <a:rPr lang="en-US" dirty="0"/>
            </a:b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pmf</a:t>
            </a:r>
            <a:r>
              <a:rPr lang="en-US" dirty="0"/>
              <a:t> functions for the various</a:t>
            </a:r>
            <a:br>
              <a:rPr lang="en-US" dirty="0"/>
            </a:br>
            <a:r>
              <a:rPr lang="en-US" dirty="0"/>
              <a:t>discrete distributions.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D073B-F722-844F-9AAF-520A5A2C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</a:t>
            </a:fld>
            <a:endParaRPr lang="en-US" alt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478CD-05F1-0347-A2BE-5906709C2F2B}"/>
              </a:ext>
            </a:extLst>
          </p:cNvPr>
          <p:cNvSpPr txBox="1"/>
          <p:nvPr/>
        </p:nvSpPr>
        <p:spPr>
          <a:xfrm>
            <a:off x="5270231" y="6582489"/>
            <a:ext cx="31422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https://www.quora.com/What-is-the-full-form-of-PMF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140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B4F9-241E-B645-AAE5-2BBDF4F1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of Error Example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9D83-4A71-2848-97FB-2830AFFD0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02088"/>
          </a:xfrm>
        </p:spPr>
        <p:txBody>
          <a:bodyPr/>
          <a:lstStyle/>
          <a:p>
            <a:r>
              <a:rPr lang="en-US" dirty="0"/>
              <a:t>Collect a random sample of 30 bowls of cereals to calculate a 95% confidence interval for the average amount of carbohydrates in a bowl.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C9739-AF1D-CB45-ABB2-7B208CF84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30</a:t>
            </a:fld>
            <a:endParaRPr lang="en-US" altLang="x-non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247C86-A504-694B-9AEE-A8944A053970}"/>
              </a:ext>
            </a:extLst>
          </p:cNvPr>
          <p:cNvGrpSpPr/>
          <p:nvPr/>
        </p:nvGrpSpPr>
        <p:grpSpPr>
          <a:xfrm>
            <a:off x="2244226" y="2606049"/>
            <a:ext cx="4655547" cy="1097267"/>
            <a:chOff x="2500229" y="3246122"/>
            <a:chExt cx="4655547" cy="10817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AEC94B-9CC7-7944-AA8E-3DF10BD12DB0}"/>
                    </a:ext>
                  </a:extLst>
                </p:cNvPr>
                <p:cNvSpPr txBox="1"/>
                <p:nvPr/>
              </p:nvSpPr>
              <p:spPr>
                <a:xfrm>
                  <a:off x="2500229" y="3246122"/>
                  <a:ext cx="3544881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/>
                    <a:t>sample size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dirty="0"/>
                    <a:t> =</a:t>
                  </a:r>
                </a:p>
                <a:p>
                  <a:pPr algn="r"/>
                  <a:r>
                    <a:rPr lang="en-US" dirty="0"/>
                    <a:t>sample average carbohydrates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a14:m>
                  <a:r>
                    <a:rPr lang="en-US" dirty="0"/>
                    <a:t> =</a:t>
                  </a:r>
                </a:p>
                <a:p>
                  <a:pPr algn="r"/>
                  <a:r>
                    <a:rPr lang="en-US" dirty="0"/>
                    <a:t>population standard deviation </a:t>
                  </a:r>
                  <a:r>
                    <a:rPr lang="en-US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σ</a:t>
                  </a:r>
                  <a:r>
                    <a:rPr lang="en-US" dirty="0"/>
                    <a:t> =</a:t>
                  </a:r>
                </a:p>
                <a:p>
                  <a:pPr algn="r"/>
                  <a:r>
                    <a:rPr lang="en-US" dirty="0"/>
                    <a:t>critical value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α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/2</a:t>
                  </a:r>
                  <a:r>
                    <a:rPr lang="en-US" baseline="-25000" dirty="0"/>
                    <a:t> </a:t>
                  </a:r>
                  <a:r>
                    <a:rPr lang="en-US" dirty="0"/>
                    <a:t>=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0.5/2</a:t>
                  </a:r>
                  <a:r>
                    <a:rPr lang="en-US" baseline="-25000" dirty="0"/>
                    <a:t> </a:t>
                  </a:r>
                  <a:r>
                    <a:rPr lang="en-US" dirty="0"/>
                    <a:t>= </a:t>
                  </a:r>
                  <a:r>
                    <a:rPr lang="en-US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0.025</a:t>
                  </a:r>
                  <a:r>
                    <a:rPr lang="en-US" dirty="0"/>
                    <a:t> = 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AEC94B-9CC7-7944-AA8E-3DF10BD12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0229" y="3246122"/>
                  <a:ext cx="3544881" cy="1077218"/>
                </a:xfrm>
                <a:prstGeom prst="rect">
                  <a:avLst/>
                </a:prstGeom>
                <a:blipFill>
                  <a:blip r:embed="rId2"/>
                  <a:stretch>
                    <a:fillRect t="-1149" r="-2143" b="-45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1B7930-EFEE-EB45-A8F0-1F96B3773B90}"/>
                </a:ext>
              </a:extLst>
            </p:cNvPr>
            <p:cNvSpPr txBox="1"/>
            <p:nvPr/>
          </p:nvSpPr>
          <p:spPr>
            <a:xfrm>
              <a:off x="5943585" y="3250604"/>
              <a:ext cx="121219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</a:t>
              </a:r>
            </a:p>
            <a:p>
              <a:r>
                <a:rPr lang="en-US" dirty="0"/>
                <a:t>29 grams</a:t>
              </a:r>
            </a:p>
            <a:p>
              <a:r>
                <a:rPr lang="en-US" dirty="0"/>
                <a:t>8.74 grams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1.96</a:t>
              </a:r>
              <a:endParaRPr lang="en-US" sz="1800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35745C-75E3-D94E-A88F-91DBC02A2BA2}"/>
                  </a:ext>
                </a:extLst>
              </p:cNvPr>
              <p:cNvSpPr txBox="1"/>
              <p:nvPr/>
            </p:nvSpPr>
            <p:spPr>
              <a:xfrm>
                <a:off x="3720342" y="3703317"/>
                <a:ext cx="2542427" cy="601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8.74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=1.5957</m:t>
                      </m:r>
                    </m:oMath>
                  </m:oMathPara>
                </a14:m>
                <a:br>
                  <a:rPr lang="en-US" b="0" dirty="0"/>
                </a:br>
                <a:endParaRPr lang="en-US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35745C-75E3-D94E-A88F-91DBC02A2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342" y="3703317"/>
                <a:ext cx="2542427" cy="601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A2A43E-B776-764F-B7F7-0318CF4710AF}"/>
                  </a:ext>
                </a:extLst>
              </p:cNvPr>
              <p:cNvSpPr txBox="1"/>
              <p:nvPr/>
            </p:nvSpPr>
            <p:spPr>
              <a:xfrm>
                <a:off x="3219114" y="4736348"/>
                <a:ext cx="354488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𝑀𝐸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29±3.13=(25.87, 32.13)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A2A43E-B776-764F-B7F7-0318CF471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114" y="4736348"/>
                <a:ext cx="3544881" cy="338554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879868-F1E3-794A-B71E-6A2AE2EF696D}"/>
                  </a:ext>
                </a:extLst>
              </p:cNvPr>
              <p:cNvSpPr txBox="1"/>
              <p:nvPr/>
            </p:nvSpPr>
            <p:spPr>
              <a:xfrm>
                <a:off x="3263069" y="4343390"/>
                <a:ext cx="3456972" cy="360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1.96∙1.5957=3.13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879868-F1E3-794A-B71E-6A2AE2EF6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069" y="4343390"/>
                <a:ext cx="3456972" cy="360676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93FDE6D-B0BE-8B48-A3FE-6775E0485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513" y="5166341"/>
            <a:ext cx="3639842" cy="100947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6A0812-5C1E-A340-9F7D-6D9943CFC617}"/>
              </a:ext>
            </a:extLst>
          </p:cNvPr>
          <p:cNvSpPr txBox="1"/>
          <p:nvPr/>
        </p:nvSpPr>
        <p:spPr>
          <a:xfrm>
            <a:off x="365806" y="5405650"/>
            <a:ext cx="133882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75000"/>
                  </a:schemeClr>
                </a:solidFill>
              </a:rPr>
              <a:t>Statistics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3</a:t>
            </a:r>
            <a:r>
              <a:rPr lang="en-US" sz="800" baseline="30000" dirty="0">
                <a:solidFill>
                  <a:schemeClr val="bg1">
                    <a:lumMod val="75000"/>
                  </a:schemeClr>
                </a:solidFill>
              </a:rPr>
              <a:t>rd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by Bob Donnelly, Jr. 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and Fatma Abdel-Raouf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Alpha, 2016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ISBN 978-1-4654-5166-8</a:t>
            </a:r>
          </a:p>
        </p:txBody>
      </p:sp>
    </p:spTree>
    <p:extLst>
      <p:ext uri="{BB962C8B-B14F-4D97-AF65-F5344CB8AC3E}">
        <p14:creationId xmlns:p14="http://schemas.microsoft.com/office/powerpoint/2010/main" val="2176096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F642-A5D5-C34F-A101-93BDF90B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B550-BD48-7F4F-B5BA-40EAB596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31</a:t>
            </a:fld>
            <a:endParaRPr lang="en-US" alt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3BCFF-187D-5249-BE64-2E8F4BA95854}"/>
              </a:ext>
            </a:extLst>
          </p:cNvPr>
          <p:cNvSpPr txBox="1"/>
          <p:nvPr/>
        </p:nvSpPr>
        <p:spPr>
          <a:xfrm>
            <a:off x="2491139" y="5740389"/>
            <a:ext cx="4161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Cats do not like calculus.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E7945B-3EBA-F449-B8EC-EBA204F06D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431" y="1696350"/>
            <a:ext cx="5405131" cy="4048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459E7-FBB5-E84C-8BC0-EC6D2AF49174}"/>
              </a:ext>
            </a:extLst>
          </p:cNvPr>
          <p:cNvSpPr txBox="1"/>
          <p:nvPr/>
        </p:nvSpPr>
        <p:spPr>
          <a:xfrm>
            <a:off x="684325" y="138634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7:??</a:t>
            </a:r>
          </a:p>
        </p:txBody>
      </p:sp>
    </p:spTree>
    <p:extLst>
      <p:ext uri="{BB962C8B-B14F-4D97-AF65-F5344CB8AC3E}">
        <p14:creationId xmlns:p14="http://schemas.microsoft.com/office/powerpoint/2010/main" val="3830993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647E-CF95-D341-A20E-D249871E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Sample Estimates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F4BDE-1AA0-5B47-88D4-ACB5EA74C3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320994" cy="4511013"/>
              </a:xfrm>
            </p:spPr>
            <p:txBody>
              <a:bodyPr/>
              <a:lstStyle/>
              <a:p>
                <a:r>
                  <a:rPr lang="en-US" dirty="0"/>
                  <a:t>If the sample size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small, say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≤ 30, then </a:t>
                </a:r>
                <a:br>
                  <a:rPr lang="en-US" dirty="0"/>
                </a:br>
                <a:r>
                  <a:rPr lang="en-US" dirty="0"/>
                  <a:t>the Central Limit Theorem does </a:t>
                </a:r>
                <a:r>
                  <a:rPr lang="en-US" u="sng" dirty="0"/>
                  <a:t>not</a:t>
                </a:r>
                <a:r>
                  <a:rPr lang="en-US" dirty="0"/>
                  <a:t> apply.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We can use sampling to estimate the population mean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</a:t>
                </a:r>
                <a:r>
                  <a:rPr lang="en-US" dirty="0"/>
                  <a:t> if the population is normal.</a:t>
                </a:r>
              </a:p>
              <a:p>
                <a:pPr lvl="1"/>
                <a:r>
                  <a:rPr lang="en-US" dirty="0"/>
                  <a:t>Even when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small,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distribution is normal </a:t>
                </a:r>
                <a:br>
                  <a:rPr lang="en-US" dirty="0"/>
                </a:br>
                <a:r>
                  <a:rPr lang="en-US" u="sng" dirty="0"/>
                  <a:t>if</a:t>
                </a:r>
                <a:r>
                  <a:rPr lang="en-US" dirty="0"/>
                  <a:t> the population distribution is normal.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We estimate the population standard deviation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with the sample standard deviation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/>
                  <a:t> to obtain the standardized variable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F4BDE-1AA0-5B47-88D4-ACB5EA74C3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320994" cy="4511013"/>
              </a:xfrm>
              <a:blipFill>
                <a:blip r:embed="rId2"/>
                <a:stretch>
                  <a:fillRect l="-611" t="-1404" r="-1527" b="-1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31202-30E6-8445-A89D-FE585A71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32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C2EDA7-9923-A142-AAA3-3B0FB47C690E}"/>
                  </a:ext>
                </a:extLst>
              </p:cNvPr>
              <p:cNvSpPr txBox="1"/>
              <p:nvPr/>
            </p:nvSpPr>
            <p:spPr>
              <a:xfrm>
                <a:off x="5303512" y="5295807"/>
                <a:ext cx="1295611" cy="7183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C2EDA7-9923-A142-AAA3-3B0FB47C6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12" y="5295807"/>
                <a:ext cx="1295611" cy="718338"/>
              </a:xfrm>
              <a:prstGeom prst="rect">
                <a:avLst/>
              </a:prstGeom>
              <a:blipFill>
                <a:blip r:embed="rId3"/>
                <a:stretch>
                  <a:fillRect t="-16949" b="-96610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28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3115-979B-DF43-AFC5-E1F803BE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Student’s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382F5B-A917-9D4C-9B84-5A872384BE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standardized variable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/>
                  <a:t> has the </a:t>
                </a:r>
                <a:br>
                  <a:rPr lang="en-US" dirty="0"/>
                </a:br>
                <a:r>
                  <a:rPr lang="en-US" dirty="0">
                    <a:solidFill>
                      <a:srgbClr val="B23C00"/>
                    </a:solidFill>
                  </a:rPr>
                  <a:t>Student’s </a:t>
                </a:r>
                <a:r>
                  <a:rPr lang="en-US" i="1" dirty="0">
                    <a:solidFill>
                      <a:srgbClr val="B23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>
                    <a:solidFill>
                      <a:srgbClr val="B23C00"/>
                    </a:solidFill>
                  </a:rPr>
                  <a:t> distribution</a:t>
                </a:r>
                <a:r>
                  <a:rPr lang="en-US" dirty="0"/>
                  <a:t>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When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is small, the value of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/>
                  <a:t> may not be </a:t>
                </a:r>
                <a:br>
                  <a:rPr lang="en-US" dirty="0"/>
                </a:br>
                <a:r>
                  <a:rPr lang="en-US" dirty="0"/>
                  <a:t>close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, so that introduces extra variability.</a:t>
                </a:r>
              </a:p>
              <a:p>
                <a:pPr lvl="1"/>
                <a:r>
                  <a:rPr lang="en-US" dirty="0"/>
                  <a:t>There will be greater variability in both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/>
                  <a:t> across different samples.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There are many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/>
                  <a:t> distributions which are indexed by their </a:t>
                </a:r>
                <a:r>
                  <a:rPr lang="en-US" dirty="0">
                    <a:solidFill>
                      <a:srgbClr val="B23C00"/>
                    </a:solidFill>
                  </a:rPr>
                  <a:t>degrees of freedom</a:t>
                </a:r>
                <a:r>
                  <a:rPr lang="en-US" dirty="0"/>
                  <a:t> (df).</a:t>
                </a:r>
              </a:p>
              <a:p>
                <a:pPr lvl="1"/>
                <a:r>
                  <a:rPr lang="en-US" dirty="0"/>
                  <a:t>A df is a whole number 1, 2, 3, </a:t>
                </a:r>
                <a:r>
                  <a:rPr lang="en-US" i="1" dirty="0"/>
                  <a:t>etc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382F5B-A917-9D4C-9B84-5A872384BE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3609F-E6C5-1142-836C-6106926F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85734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E4B6-5213-8E47-AB7D-12357AD9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BD0B0-04B7-3242-B2D5-ECFD7A9DE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curve corresponding to a given degree of freedom df is bell-shaped and centered at 0.</a:t>
            </a:r>
          </a:p>
          <a:p>
            <a:pPr lvl="1"/>
            <a:r>
              <a:rPr lang="en-US" dirty="0"/>
              <a:t>Similar to the standard normal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curve.</a:t>
            </a:r>
          </a:p>
          <a:p>
            <a:pPr lvl="4"/>
            <a:endParaRPr lang="en-US" dirty="0"/>
          </a:p>
          <a:p>
            <a:r>
              <a:rPr lang="en-US" dirty="0"/>
              <a:t>Any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curve is more spread out than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curve.</a:t>
            </a:r>
          </a:p>
          <a:p>
            <a:pPr lvl="1"/>
            <a:r>
              <a:rPr lang="en-US" dirty="0"/>
              <a:t>It gives less accurate estimates.</a:t>
            </a:r>
          </a:p>
          <a:p>
            <a:pPr lvl="4"/>
            <a:endParaRPr lang="en-US" dirty="0"/>
          </a:p>
          <a:p>
            <a:r>
              <a:rPr lang="en-US" dirty="0"/>
              <a:t>As the df increases, the spread of the corresponding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curve decreases.</a:t>
            </a:r>
          </a:p>
          <a:p>
            <a:pPr lvl="1"/>
            <a:r>
              <a:rPr lang="en-US" dirty="0"/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curves approach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/>
              <a:t> curve.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FDF1C-99A2-6242-B63E-ABBFFBCF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6334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4925-9AE5-CF46-8B50-8C06CE6E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Distribution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497F5-8BB0-EB4E-8FE5-D57A0B74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35</a:t>
            </a:fld>
            <a:endParaRPr lang="en-US" alt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83191-DA66-384E-89CA-BA048887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456" y="1188149"/>
            <a:ext cx="5095087" cy="4975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E24F8-F6A2-6240-B3A2-A692C9264DD0}"/>
              </a:ext>
            </a:extLst>
          </p:cNvPr>
          <p:cNvSpPr txBox="1"/>
          <p:nvPr/>
        </p:nvSpPr>
        <p:spPr>
          <a:xfrm>
            <a:off x="1664793" y="6596539"/>
            <a:ext cx="5814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https://stackoverflow.com/questions/49236741/plot-student-s-t-distribution-with-degrees-of-freedom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5993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D784-8AF1-1F45-BF8B-27D09F7B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Student’s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Distribution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C0111-3106-FB49-AC7D-11EFEEFE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769"/>
          </a:xfrm>
        </p:spPr>
        <p:txBody>
          <a:bodyPr/>
          <a:lstStyle/>
          <a:p>
            <a:r>
              <a:rPr lang="en-US" dirty="0"/>
              <a:t>William Sealy </a:t>
            </a:r>
            <a:r>
              <a:rPr lang="en-US" dirty="0" err="1"/>
              <a:t>Gosset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(1876-1937) was an </a:t>
            </a:r>
            <a:br>
              <a:rPr lang="en-US" dirty="0"/>
            </a:br>
            <a:r>
              <a:rPr lang="en-US" dirty="0"/>
              <a:t>English statistician, </a:t>
            </a:r>
            <a:br>
              <a:rPr lang="en-US" dirty="0"/>
            </a:br>
            <a:r>
              <a:rPr lang="en-US" dirty="0"/>
              <a:t>chemist, and brewer.</a:t>
            </a:r>
          </a:p>
          <a:p>
            <a:pPr lvl="4"/>
            <a:endParaRPr lang="en-US" dirty="0"/>
          </a:p>
          <a:p>
            <a:r>
              <a:rPr lang="en-US" dirty="0"/>
              <a:t>He pioneered small sample </a:t>
            </a:r>
            <a:br>
              <a:rPr lang="en-US" dirty="0"/>
            </a:br>
            <a:r>
              <a:rPr lang="en-US" dirty="0"/>
              <a:t>experimental design and</a:t>
            </a:r>
            <a:br>
              <a:rPr lang="en-US" dirty="0"/>
            </a:br>
            <a:r>
              <a:rPr lang="en-US" dirty="0"/>
              <a:t>analysis and developed</a:t>
            </a:r>
            <a:br>
              <a:rPr lang="en-US" dirty="0"/>
            </a:br>
            <a:r>
              <a:rPr lang="en-US" dirty="0"/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distribution.</a:t>
            </a:r>
          </a:p>
          <a:p>
            <a:pPr lvl="4"/>
            <a:endParaRPr lang="en-US" dirty="0"/>
          </a:p>
          <a:p>
            <a:r>
              <a:rPr lang="en-US" dirty="0"/>
              <a:t>He published under the pen name “Student”.</a:t>
            </a:r>
          </a:p>
          <a:p>
            <a:pPr lvl="1"/>
            <a:r>
              <a:rPr lang="en-US" dirty="0"/>
              <a:t>See </a:t>
            </a:r>
            <a:r>
              <a:rPr lang="en-US" sz="2000" dirty="0">
                <a:hlinkClick r:id="rId2"/>
              </a:rPr>
              <a:t>https://en.wikipedia.org/wiki/William_Sealy_Gosset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9FA2A-FDA8-C644-B588-0147E043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36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BE284-B7C8-504D-974A-C19D7EC22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578" y="1295400"/>
            <a:ext cx="3022738" cy="38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3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52A59-7B68-7143-A2FC-659E5103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Confidence Interval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6398B-FE19-6C48-BB51-27358F4C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37</a:t>
            </a:fld>
            <a:endParaRPr lang="en-US" alt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8C80CC-2576-1949-A40D-0DBFFE3713F2}"/>
              </a:ext>
            </a:extLst>
          </p:cNvPr>
          <p:cNvGrpSpPr/>
          <p:nvPr/>
        </p:nvGrpSpPr>
        <p:grpSpPr>
          <a:xfrm>
            <a:off x="1188757" y="1659285"/>
            <a:ext cx="6899581" cy="3539430"/>
            <a:chOff x="1188757" y="1659285"/>
            <a:chExt cx="6899581" cy="35394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79C042-D7CB-1F43-AB51-68380039C528}"/>
                </a:ext>
              </a:extLst>
            </p:cNvPr>
            <p:cNvSpPr txBox="1"/>
            <p:nvPr/>
          </p:nvSpPr>
          <p:spPr>
            <a:xfrm>
              <a:off x="1188757" y="1659285"/>
              <a:ext cx="6899581" cy="35394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33CC"/>
                  </a:solidFill>
                </a:rPr>
                <a:t>Let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aseline="-25000" dirty="0">
                  <a:solidFill>
                    <a:srgbClr val="0033CC"/>
                  </a:solidFill>
                </a:rPr>
                <a:t>1</a:t>
              </a:r>
              <a:r>
                <a:rPr lang="en-US" sz="2800" dirty="0">
                  <a:solidFill>
                    <a:srgbClr val="0033CC"/>
                  </a:solidFill>
                </a:rPr>
                <a:t>,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aseline="-25000" dirty="0">
                  <a:solidFill>
                    <a:srgbClr val="0033CC"/>
                  </a:solidFill>
                </a:rPr>
                <a:t>2</a:t>
              </a:r>
              <a:r>
                <a:rPr lang="en-US" sz="2800" dirty="0">
                  <a:solidFill>
                    <a:srgbClr val="0033CC"/>
                  </a:solidFill>
                </a:rPr>
                <a:t>, ... </a:t>
              </a:r>
              <a:r>
                <a:rPr lang="en-US" sz="2800" i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i="1" baseline="-250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800" dirty="0">
                  <a:solidFill>
                    <a:srgbClr val="0033CC"/>
                  </a:solidFill>
                </a:rPr>
                <a:t> be a random sample from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r>
                <a:rPr lang="en-US" sz="2800" dirty="0">
                  <a:solidFill>
                    <a:srgbClr val="0033CC"/>
                  </a:solidFill>
                </a:rPr>
                <a:t>a normal population distribution. Then the 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r>
                <a:rPr lang="en-US" sz="2800" dirty="0">
                  <a:solidFill>
                    <a:srgbClr val="0033CC"/>
                  </a:solidFill>
                </a:rPr>
                <a:t>sampling distribution of the standardized 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r>
                <a:rPr lang="en-US" sz="2800" dirty="0">
                  <a:solidFill>
                    <a:srgbClr val="0033CC"/>
                  </a:solidFill>
                </a:rPr>
                <a:t>variable</a:t>
              </a:r>
            </a:p>
            <a:p>
              <a:endParaRPr lang="en-US" sz="2800" dirty="0">
                <a:solidFill>
                  <a:srgbClr val="0033CC"/>
                </a:solidFill>
              </a:endParaRPr>
            </a:p>
            <a:p>
              <a:endParaRPr lang="en-US" sz="2800" dirty="0">
                <a:solidFill>
                  <a:srgbClr val="0033CC"/>
                </a:solidFill>
              </a:endParaRPr>
            </a:p>
            <a:p>
              <a:r>
                <a:rPr lang="en-US" sz="2800" dirty="0">
                  <a:solidFill>
                    <a:srgbClr val="0033CC"/>
                  </a:solidFill>
                </a:rPr>
                <a:t>is the </a:t>
              </a:r>
              <a:r>
                <a:rPr lang="en-US" sz="28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dirty="0">
                  <a:solidFill>
                    <a:srgbClr val="C00000"/>
                  </a:solidFill>
                </a:rPr>
                <a:t> distribution</a:t>
              </a:r>
              <a:r>
                <a:rPr lang="en-US" sz="2800" dirty="0">
                  <a:solidFill>
                    <a:srgbClr val="0033CC"/>
                  </a:solidFill>
                </a:rPr>
                <a:t> with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800" dirty="0">
                  <a:solidFill>
                    <a:srgbClr val="0033CC"/>
                  </a:solidFill>
                </a:rPr>
                <a:t> – 1 degrees of</a:t>
              </a:r>
            </a:p>
            <a:p>
              <a:r>
                <a:rPr lang="en-US" sz="2800" dirty="0">
                  <a:solidFill>
                    <a:srgbClr val="0033CC"/>
                  </a:solidFill>
                </a:rPr>
                <a:t>freedom.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352ED99-DD0B-5D41-B6A4-FE45F32CE43C}"/>
                    </a:ext>
                  </a:extLst>
                </p:cNvPr>
                <p:cNvSpPr txBox="1"/>
                <p:nvPr/>
              </p:nvSpPr>
              <p:spPr>
                <a:xfrm>
                  <a:off x="3820897" y="3231336"/>
                  <a:ext cx="1502206" cy="843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en-US" sz="2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f>
                              <m:fPr>
                                <m:type m:val="lin"/>
                                <m:ctrlPr>
                                  <a:rPr lang="en-US" sz="2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400" b="0" i="1" smtClean="0">
                                        <a:solidFill>
                                          <a:srgbClr val="00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00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352ED99-DD0B-5D41-B6A4-FE45F32CE4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0897" y="3231336"/>
                  <a:ext cx="1502206" cy="843564"/>
                </a:xfrm>
                <a:prstGeom prst="rect">
                  <a:avLst/>
                </a:prstGeom>
                <a:blipFill>
                  <a:blip r:embed="rId2"/>
                  <a:stretch>
                    <a:fillRect t="-20588" b="-10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0013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2B9C-7D73-0C4A-BCF4-AD287809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Confidence Interval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1EAAF-68FE-0C40-B7AB-1FB8DED9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38</a:t>
            </a:fld>
            <a:endParaRPr lang="en-US" altLang="x-non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10DFE8-8841-1F4B-9DC7-3580399198E7}"/>
              </a:ext>
            </a:extLst>
          </p:cNvPr>
          <p:cNvGrpSpPr/>
          <p:nvPr/>
        </p:nvGrpSpPr>
        <p:grpSpPr>
          <a:xfrm>
            <a:off x="1005959" y="1600220"/>
            <a:ext cx="7132081" cy="3108543"/>
            <a:chOff x="1188757" y="1659285"/>
            <a:chExt cx="7132081" cy="31085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CED991-BAA0-2243-8837-513CC771B5DC}"/>
                </a:ext>
              </a:extLst>
            </p:cNvPr>
            <p:cNvSpPr txBox="1"/>
            <p:nvPr/>
          </p:nvSpPr>
          <p:spPr>
            <a:xfrm>
              <a:off x="1188757" y="1659285"/>
              <a:ext cx="7132081" cy="31085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33CC"/>
                  </a:solidFill>
                </a:rPr>
                <a:t>Let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aseline="-25000" dirty="0">
                  <a:solidFill>
                    <a:srgbClr val="0033CC"/>
                  </a:solidFill>
                </a:rPr>
                <a:t>1</a:t>
              </a:r>
              <a:r>
                <a:rPr lang="en-US" sz="2800" dirty="0">
                  <a:solidFill>
                    <a:srgbClr val="0033CC"/>
                  </a:solidFill>
                </a:rPr>
                <a:t>,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aseline="-25000" dirty="0">
                  <a:solidFill>
                    <a:srgbClr val="0033CC"/>
                  </a:solidFill>
                </a:rPr>
                <a:t>2</a:t>
              </a:r>
              <a:r>
                <a:rPr lang="en-US" sz="2800" dirty="0">
                  <a:solidFill>
                    <a:srgbClr val="0033CC"/>
                  </a:solidFill>
                </a:rPr>
                <a:t>, ... </a:t>
              </a:r>
              <a:r>
                <a:rPr lang="en-US" sz="2800" i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i="1" baseline="-250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800" dirty="0">
                  <a:solidFill>
                    <a:srgbClr val="0033CC"/>
                  </a:solidFill>
                </a:rPr>
                <a:t> be a random sample from a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r>
                <a:rPr lang="en-US" sz="2800" dirty="0">
                  <a:solidFill>
                    <a:srgbClr val="0033CC"/>
                  </a:solidFill>
                </a:rPr>
                <a:t>normal population distribution with mean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-US" sz="2800" dirty="0">
                  <a:solidFill>
                    <a:srgbClr val="0033CC"/>
                  </a:solidFill>
                </a:rPr>
                <a:t>. 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r>
                <a:rPr lang="en-US" sz="2800" dirty="0">
                  <a:solidFill>
                    <a:srgbClr val="0033CC"/>
                  </a:solidFill>
                </a:rPr>
                <a:t>Then the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dirty="0">
                  <a:solidFill>
                    <a:srgbClr val="0033CC"/>
                  </a:solidFill>
                </a:rPr>
                <a:t> confidence interval for </a:t>
              </a: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-US" sz="2800" dirty="0">
                  <a:solidFill>
                    <a:srgbClr val="0033CC"/>
                  </a:solidFill>
                </a:rPr>
                <a:t> is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endParaRPr lang="en-US" sz="2800" dirty="0">
                <a:solidFill>
                  <a:srgbClr val="0033CC"/>
                </a:solidFill>
              </a:endParaRPr>
            </a:p>
            <a:p>
              <a:endParaRPr lang="en-US" sz="2800" dirty="0">
                <a:solidFill>
                  <a:srgbClr val="0033CC"/>
                </a:solidFill>
              </a:endParaRPr>
            </a:p>
            <a:p>
              <a:r>
                <a:rPr lang="en-US" sz="2800" dirty="0">
                  <a:solidFill>
                    <a:srgbClr val="0033CC"/>
                  </a:solidFill>
                </a:rPr>
                <a:t>where the critical value is based on</a:t>
              </a:r>
              <a:br>
                <a:rPr lang="en-US" sz="2800" dirty="0">
                  <a:solidFill>
                    <a:srgbClr val="0033CC"/>
                  </a:solidFill>
                </a:rPr>
              </a:br>
              <a:r>
                <a:rPr lang="en-US" sz="28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800" dirty="0">
                  <a:solidFill>
                    <a:srgbClr val="0033CC"/>
                  </a:solidFill>
                </a:rPr>
                <a:t> – 1 degrees of freedom.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8A5360E-34CB-6B46-B300-C8F14120E98E}"/>
                    </a:ext>
                  </a:extLst>
                </p:cNvPr>
                <p:cNvSpPr txBox="1"/>
                <p:nvPr/>
              </p:nvSpPr>
              <p:spPr>
                <a:xfrm>
                  <a:off x="2981266" y="3030870"/>
                  <a:ext cx="3547061" cy="7938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±(</m:t>
                        </m:r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critical</m:t>
                        </m:r>
                        <m:r>
                          <a:rPr lang="en-US" sz="2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value</m:t>
                        </m:r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)∙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8A5360E-34CB-6B46-B300-C8F14120E9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1266" y="3030870"/>
                  <a:ext cx="3547061" cy="79380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1A727-54F5-2F48-83C2-ED646675BB32}"/>
              </a:ext>
            </a:extLst>
          </p:cNvPr>
          <p:cNvSpPr txBox="1"/>
          <p:nvPr/>
        </p:nvSpPr>
        <p:spPr>
          <a:xfrm>
            <a:off x="242832" y="4982083"/>
            <a:ext cx="865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Table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/>
              <a:t>critical values:</a:t>
            </a:r>
            <a:br>
              <a:rPr lang="en-US" sz="2400" dirty="0"/>
            </a:br>
            <a:r>
              <a:rPr lang="en-US" sz="1200" dirty="0">
                <a:hlinkClick r:id="rId3"/>
              </a:rPr>
              <a:t>https://www.oreilly.com/library/view/statistical-thinking-improving/9781118094778/OEBPS/9781118094778_epub_bm_09.htm</a:t>
            </a:r>
            <a:r>
              <a:rPr lang="en-US" sz="12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2935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20C07-C94B-DE4A-B275-5BB3BF63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Critical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A66F6-EA7C-A24C-A0BF-EFDC62C9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39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9CC07-F97E-6B4F-99AC-E47908CB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6" y="1304247"/>
            <a:ext cx="4413754" cy="541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4FA612-34E1-694D-A040-E63440E04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63" y="1304247"/>
            <a:ext cx="4465411" cy="1866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59CBB-E2A3-4840-81F5-E1B7BEA92B61}"/>
              </a:ext>
            </a:extLst>
          </p:cNvPr>
          <p:cNvSpPr txBox="1"/>
          <p:nvPr/>
        </p:nvSpPr>
        <p:spPr>
          <a:xfrm>
            <a:off x="4820216" y="3594354"/>
            <a:ext cx="40479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4"/>
              </a:rPr>
              <a:t>https://www.oreilly.com/library/view/statistical-thinking-improving/</a:t>
            </a:r>
            <a:br>
              <a:rPr lang="en-US" sz="1050" dirty="0">
                <a:hlinkClick r:id="rId4"/>
              </a:rPr>
            </a:br>
            <a:r>
              <a:rPr lang="en-US" sz="1050" dirty="0">
                <a:hlinkClick r:id="rId4"/>
              </a:rPr>
              <a:t>9781118094778/OEBPS/9781118094778_epub_bm_09.htm</a:t>
            </a:r>
            <a:r>
              <a:rPr lang="en-US" sz="1050" dirty="0"/>
              <a:t>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5E60EC-A6A9-004C-B8E1-CC0875E04B50}"/>
              </a:ext>
            </a:extLst>
          </p:cNvPr>
          <p:cNvSpPr/>
          <p:nvPr/>
        </p:nvSpPr>
        <p:spPr bwMode="auto">
          <a:xfrm>
            <a:off x="3291854" y="5595256"/>
            <a:ext cx="365756" cy="182878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5B722-7595-9541-85BB-2F1E1AC09E1A}"/>
              </a:ext>
            </a:extLst>
          </p:cNvPr>
          <p:cNvSpPr txBox="1"/>
          <p:nvPr/>
        </p:nvSpPr>
        <p:spPr>
          <a:xfrm>
            <a:off x="4711122" y="5241313"/>
            <a:ext cx="415851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The </a:t>
            </a:r>
            <a:r>
              <a:rPr lang="en-US" sz="2000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B23C00"/>
                </a:solidFill>
              </a:rPr>
              <a:t> critical value </a:t>
            </a:r>
            <a:r>
              <a:rPr lang="en-US" sz="2000" dirty="0">
                <a:solidFill>
                  <a:srgbClr val="0033CC"/>
                </a:solidFill>
              </a:rPr>
              <a:t>for a 99% </a:t>
            </a:r>
            <a:br>
              <a:rPr lang="en-US" sz="2000" dirty="0">
                <a:solidFill>
                  <a:srgbClr val="0033CC"/>
                </a:solidFill>
              </a:rPr>
            </a:br>
            <a:r>
              <a:rPr lang="en-US" sz="2000" dirty="0">
                <a:solidFill>
                  <a:srgbClr val="0033CC"/>
                </a:solidFill>
              </a:rPr>
              <a:t>confidence interval based on 19 df.</a:t>
            </a:r>
          </a:p>
        </p:txBody>
      </p:sp>
    </p:spTree>
    <p:extLst>
      <p:ext uri="{BB962C8B-B14F-4D97-AF65-F5344CB8AC3E}">
        <p14:creationId xmlns:p14="http://schemas.microsoft.com/office/powerpoint/2010/main" val="3793014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9189-E958-C84C-B3ED-68FA88B7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Random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1C266-6522-6E46-B3D6-24FC2EE92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9977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B23C00"/>
                </a:solidFill>
              </a:rPr>
              <a:t>continuous random variable </a:t>
            </a:r>
            <a:r>
              <a:rPr lang="en-US" dirty="0"/>
              <a:t>can have any value within an </a:t>
            </a:r>
            <a:r>
              <a:rPr lang="en-US" u="sng" dirty="0"/>
              <a:t>interval</a:t>
            </a:r>
            <a:r>
              <a:rPr lang="en-US" dirty="0"/>
              <a:t> of the number line.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value</a:t>
            </a:r>
            <a:r>
              <a:rPr lang="en-US" dirty="0"/>
              <a:t> (not the probability) of a </a:t>
            </a:r>
            <a:br>
              <a:rPr lang="en-US" dirty="0"/>
            </a:br>
            <a:r>
              <a:rPr lang="en-US" dirty="0"/>
              <a:t>continuous random variable is given </a:t>
            </a:r>
            <a:br>
              <a:rPr lang="en-US" dirty="0"/>
            </a:br>
            <a:r>
              <a:rPr lang="en-US" dirty="0"/>
              <a:t>by its </a:t>
            </a:r>
            <a:r>
              <a:rPr lang="en-US" dirty="0">
                <a:solidFill>
                  <a:srgbClr val="B23C00"/>
                </a:solidFill>
              </a:rPr>
              <a:t>probability density function </a:t>
            </a:r>
            <a:r>
              <a:rPr lang="en-US" dirty="0"/>
              <a:t>(PDF)</a:t>
            </a:r>
          </a:p>
          <a:p>
            <a:pPr lvl="4"/>
            <a:endParaRPr lang="en-US" dirty="0"/>
          </a:p>
          <a:p>
            <a:r>
              <a:rPr lang="en-US" dirty="0"/>
              <a:t>The graph of a density function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is a </a:t>
            </a:r>
            <a:r>
              <a:rPr lang="en-US" u="sng" dirty="0"/>
              <a:t>smooth curve</a:t>
            </a:r>
            <a:r>
              <a:rPr lang="en-US" dirty="0"/>
              <a:t> such that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≥ 0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curve cannot dip below </a:t>
            </a:r>
            <a:br>
              <a:rPr lang="en-US" dirty="0"/>
            </a:br>
            <a:r>
              <a:rPr lang="en-US" dirty="0"/>
              <a:t>the horizontal axis.</a:t>
            </a:r>
          </a:p>
          <a:p>
            <a:pPr lvl="1"/>
            <a:r>
              <a:rPr lang="en-US" dirty="0"/>
              <a:t>Example: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8DCE0-8BC9-2241-8139-F2AF5FD6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</a:t>
            </a:fld>
            <a:endParaRPr lang="en-US" alt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46056-25A5-1542-9237-5101894A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0" y="4604557"/>
            <a:ext cx="3200365" cy="1659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964FC3-243A-0F43-ACA9-5ED413C32CEE}"/>
              </a:ext>
            </a:extLst>
          </p:cNvPr>
          <p:cNvSpPr txBox="1"/>
          <p:nvPr/>
        </p:nvSpPr>
        <p:spPr>
          <a:xfrm>
            <a:off x="4763828" y="6582489"/>
            <a:ext cx="4213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https://hadrienj.github.io/posts/Probability-Mass-and-Density-Functions/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94686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4C3B-63BE-7E4C-8BF3-6FCD7A7F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Example: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Confidence Interval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7CF5A-D84D-ED45-86D2-CA91D439F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Consider these 20 random values: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Assume the population distribution is normal.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B23C00"/>
                </a:solidFill>
              </a:rPr>
              <a:t> critical value </a:t>
            </a:r>
            <a:r>
              <a:rPr lang="en-US" dirty="0"/>
              <a:t>for a 99% confidence interval based on </a:t>
            </a:r>
            <a:r>
              <a:rPr lang="en-US" dirty="0">
                <a:solidFill>
                  <a:srgbClr val="008000"/>
                </a:solidFill>
              </a:rPr>
              <a:t>19</a:t>
            </a:r>
            <a:r>
              <a:rPr lang="en-US" dirty="0"/>
              <a:t> df is </a:t>
            </a:r>
            <a:r>
              <a:rPr lang="en-US" dirty="0">
                <a:solidFill>
                  <a:srgbClr val="B23C00"/>
                </a:solidFill>
              </a:rPr>
              <a:t>2.86</a:t>
            </a:r>
            <a:r>
              <a:rPr lang="en-US" dirty="0"/>
              <a:t>. The interval 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2E46-05A6-A94B-BFE0-95262CE2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40</a:t>
            </a:fld>
            <a:endParaRPr lang="en-US" altLang="x-non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8A8A1F-5130-4049-8312-749A6F6A0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81570"/>
              </p:ext>
            </p:extLst>
          </p:nvPr>
        </p:nvGraphicFramePr>
        <p:xfrm>
          <a:off x="1417355" y="1874537"/>
          <a:ext cx="6309290" cy="6705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30929">
                  <a:extLst>
                    <a:ext uri="{9D8B030D-6E8A-4147-A177-3AD203B41FA5}">
                      <a16:colId xmlns:a16="http://schemas.microsoft.com/office/drawing/2014/main" val="4094137672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1279351488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2086806753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1666557515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2998484103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818149032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1875176234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342868677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582817932"/>
                    </a:ext>
                  </a:extLst>
                </a:gridCol>
                <a:gridCol w="630929">
                  <a:extLst>
                    <a:ext uri="{9D8B030D-6E8A-4147-A177-3AD203B41FA5}">
                      <a16:colId xmlns:a16="http://schemas.microsoft.com/office/drawing/2014/main" val="3438981609"/>
                    </a:ext>
                  </a:extLst>
                </a:gridCol>
              </a:tblGrid>
              <a:tr h="272144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2331"/>
                  </a:ext>
                </a:extLst>
              </a:tr>
              <a:tr h="272144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875632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A66AD-1B28-BE48-A62E-345056EF8834}"/>
              </a:ext>
            </a:extLst>
          </p:cNvPr>
          <p:cNvGrpSpPr/>
          <p:nvPr/>
        </p:nvGrpSpPr>
        <p:grpSpPr>
          <a:xfrm>
            <a:off x="1354354" y="3063244"/>
            <a:ext cx="6435291" cy="1614451"/>
            <a:chOff x="557784" y="3429000"/>
            <a:chExt cx="6435291" cy="16144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EE9F88-6F34-EB47-863C-46476F79E72D}"/>
                </a:ext>
              </a:extLst>
            </p:cNvPr>
            <p:cNvSpPr txBox="1"/>
            <p:nvPr/>
          </p:nvSpPr>
          <p:spPr>
            <a:xfrm>
              <a:off x="2011708" y="3429000"/>
              <a:ext cx="17940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sample mean: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C3D8E1C-9B9D-1A46-A71B-986D0C0E38BC}"/>
                    </a:ext>
                  </a:extLst>
                </p:cNvPr>
                <p:cNvSpPr txBox="1"/>
                <p:nvPr/>
              </p:nvSpPr>
              <p:spPr>
                <a:xfrm>
                  <a:off x="3657610" y="3435996"/>
                  <a:ext cx="13576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=0.926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C3D8E1C-9B9D-1A46-A71B-986D0C0E38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10" y="3435996"/>
                  <a:ext cx="1357616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229BF2-55AA-B74E-9AA8-F07C64071C25}"/>
                    </a:ext>
                  </a:extLst>
                </p:cNvPr>
                <p:cNvSpPr txBox="1"/>
                <p:nvPr/>
              </p:nvSpPr>
              <p:spPr>
                <a:xfrm>
                  <a:off x="3657610" y="3824398"/>
                  <a:ext cx="3335465" cy="7099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=0.006552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229BF2-55AA-B74E-9AA8-F07C64071C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10" y="3824398"/>
                  <a:ext cx="3335465" cy="709938"/>
                </a:xfrm>
                <a:prstGeom prst="rect">
                  <a:avLst/>
                </a:prstGeom>
                <a:blipFill>
                  <a:blip r:embed="rId3"/>
                  <a:stretch>
                    <a:fillRect t="-63158" b="-596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6CC5390-7E3D-6B4C-8DE1-D1B2B292455D}"/>
                    </a:ext>
                  </a:extLst>
                </p:cNvPr>
                <p:cNvSpPr txBox="1"/>
                <p:nvPr/>
              </p:nvSpPr>
              <p:spPr>
                <a:xfrm>
                  <a:off x="3657610" y="4600766"/>
                  <a:ext cx="3034998" cy="442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0.006552</m:t>
                            </m:r>
                          </m:e>
                        </m:ra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=0.0809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6CC5390-7E3D-6B4C-8DE1-D1B2B2924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10" y="4600766"/>
                  <a:ext cx="3034998" cy="44268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627F9B-C668-8548-B7F5-22D6F9A3A8F5}"/>
                </a:ext>
              </a:extLst>
            </p:cNvPr>
            <p:cNvSpPr txBox="1"/>
            <p:nvPr/>
          </p:nvSpPr>
          <p:spPr>
            <a:xfrm>
              <a:off x="1683092" y="3979312"/>
              <a:ext cx="21226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sample variance: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99B268-8699-8B49-80C9-3E38CB4D7D44}"/>
                </a:ext>
              </a:extLst>
            </p:cNvPr>
            <p:cNvSpPr txBox="1"/>
            <p:nvPr/>
          </p:nvSpPr>
          <p:spPr>
            <a:xfrm>
              <a:off x="557784" y="4622053"/>
              <a:ext cx="32480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sample standard deviation: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F3D8EC-210E-6C4E-8E22-D2001D31D587}"/>
                  </a:ext>
                </a:extLst>
              </p:cNvPr>
              <p:cNvSpPr txBox="1"/>
              <p:nvPr/>
            </p:nvSpPr>
            <p:spPr>
              <a:xfrm>
                <a:off x="487741" y="5532097"/>
                <a:ext cx="8168518" cy="728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2000" b="0" i="1" smtClean="0">
                          <a:solidFill>
                            <a:srgbClr val="B23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2.86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=0.929±2.86∙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0.0809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=0.926±0.052=(0.874, 0.978)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F3D8EC-210E-6C4E-8E22-D2001D31D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41" y="5532097"/>
                <a:ext cx="8168518" cy="728084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75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DA93-2AF7-5D49-B9DC-FABB9BCF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Confidence Intervals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8BA8B-F6D8-6E40-9BA5-BFEA7E2535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There isn’t a standard way to report estimates: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confidence interval</a:t>
                </a:r>
              </a:p>
              <a:p>
                <a:pPr lvl="1"/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standard error</a:t>
                </a:r>
              </a:p>
              <a:p>
                <a:pPr lvl="1"/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bound on error</a:t>
                </a:r>
              </a:p>
              <a:p>
                <a:pPr lvl="1"/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margin of error</a:t>
                </a:r>
              </a:p>
              <a:p>
                <a:pPr lvl="1"/>
                <a:r>
                  <a:rPr lang="en-US" dirty="0"/>
                  <a:t>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standard deviation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8BA8B-F6D8-6E40-9BA5-BFEA7E2535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A2A1-1F72-9A49-98D8-6A3C8C44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06803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DA93-2AF7-5D49-B9DC-FABB9BCF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Confidence Intervals</a:t>
            </a:r>
            <a:r>
              <a:rPr lang="en-US" i="1" dirty="0"/>
              <a:t>, cont’d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8BA8B-F6D8-6E40-9BA5-BFEA7E2535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estimating the population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</a:t>
                </a:r>
                <a:r>
                  <a:rPr lang="en-US" dirty="0"/>
                  <a:t>, be careful with</a:t>
                </a:r>
              </a:p>
              <a:p>
                <a:pPr lvl="4"/>
                <a:endParaRPr lang="en-US" dirty="0"/>
              </a:p>
              <a:p>
                <a:pPr marL="909637" lvl="2" indent="0">
                  <a:buNone/>
                </a:pPr>
                <a:endParaRPr lang="en-US" dirty="0"/>
              </a:p>
              <a:p>
                <a:r>
                  <a:rPr lang="en-US" dirty="0"/>
                  <a:t>To convert this information to a useful interval estimate of the population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</a:t>
                </a:r>
                <a:r>
                  <a:rPr lang="en-US" dirty="0"/>
                  <a:t>: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Convert the sample standard deviation to the </a:t>
                </a:r>
                <a:r>
                  <a:rPr lang="en-US" u="sng" dirty="0"/>
                  <a:t>standard error of the sample mean</a:t>
                </a:r>
                <a:r>
                  <a:rPr lang="en-US" dirty="0"/>
                  <a:t> (SEM) </a:t>
                </a:r>
                <a:br>
                  <a:rPr lang="en-US" dirty="0"/>
                </a:br>
                <a:r>
                  <a:rPr lang="en-US" dirty="0"/>
                  <a:t>by dividing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dirty="0"/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Use the standard error and an appropriate critical value to construct a confidence interval.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A8BA8B-F6D8-6E40-9BA5-BFEA7E2535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A2A1-1F72-9A49-98D8-6A3C8C44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42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CD4F1-A02A-824C-8789-E84AA6D0116F}"/>
                  </a:ext>
                </a:extLst>
              </p:cNvPr>
              <p:cNvSpPr txBox="1"/>
              <p:nvPr/>
            </p:nvSpPr>
            <p:spPr>
              <a:xfrm>
                <a:off x="1556591" y="1783098"/>
                <a:ext cx="60308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33CC"/>
                    </a:solidFill>
                  </a:rPr>
                  <a:t>sample mean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400" dirty="0">
                    <a:solidFill>
                      <a:srgbClr val="0033CC"/>
                    </a:solidFill>
                  </a:rPr>
                  <a:t> sample standard deviation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ACD4F1-A02A-824C-8789-E84AA6D01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591" y="1783098"/>
                <a:ext cx="6030818" cy="461665"/>
              </a:xfrm>
              <a:prstGeom prst="rect">
                <a:avLst/>
              </a:prstGeom>
              <a:blipFill>
                <a:blip r:embed="rId3"/>
                <a:stretch>
                  <a:fillRect l="-1474" t="-7895" r="-632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8601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79B6-5C75-1240-A394-04941B3F1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Confidence Intervals</a:t>
            </a:r>
            <a:r>
              <a:rPr lang="en-US" i="1" dirty="0"/>
              <a:t>, cont’d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9FE539-6D5F-F04A-9EA6-F6A4CFCC8B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902"/>
                <a:ext cx="8229600" cy="4754829"/>
              </a:xfrm>
            </p:spPr>
            <p:txBody>
              <a:bodyPr/>
              <a:lstStyle/>
              <a:p>
                <a:r>
                  <a:rPr lang="en-US" dirty="0"/>
                  <a:t>Questions to ask when reading about </a:t>
                </a:r>
                <a:br>
                  <a:rPr lang="en-US" dirty="0"/>
                </a:br>
                <a:r>
                  <a:rPr lang="en-US" u="sng" dirty="0"/>
                  <a:t>interval estimates</a:t>
                </a:r>
                <a:r>
                  <a:rPr lang="en-US" dirty="0"/>
                  <a:t> in research reports: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Is it a confidence interval,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bound on error,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standard error, or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standard deviation? If it’s not a confidence interval, can you construct an interval from the given information?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What confidence level was chosen for the given interval? Was that choice reasonable?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Is the reported interval relatively narrow or wide? Was the population parameter estimated precisely?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9FE539-6D5F-F04A-9EA6-F6A4CFCC8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902"/>
                <a:ext cx="8229600" cy="4754829"/>
              </a:xfrm>
              <a:blipFill>
                <a:blip r:embed="rId2"/>
                <a:stretch>
                  <a:fillRect l="-617" t="-1064" b="-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92FD1-CBFC-6C44-AA26-A6C5A490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85622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378-ADCA-D241-88C7-5D7574F8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67" y="411163"/>
            <a:ext cx="8595311" cy="655637"/>
          </a:xfrm>
        </p:spPr>
        <p:txBody>
          <a:bodyPr/>
          <a:lstStyle/>
          <a:p>
            <a:r>
              <a:rPr lang="en-US" dirty="0"/>
              <a:t>Example Interpretation of Confidence Intervals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E77D3F-DF8C-C34E-9C64-EAB102005C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399"/>
                <a:ext cx="8229600" cy="4338875"/>
              </a:xfrm>
            </p:spPr>
            <p:txBody>
              <a:bodyPr/>
              <a:lstStyle/>
              <a:p>
                <a:r>
                  <a:rPr lang="en-US" dirty="0"/>
                  <a:t>A research paper compared the lung capacities of Tibetans living at high altitudes to the lung capacities of Han residents living at sea level: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Intervals are in the form estimate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standard error.</a:t>
                </a:r>
              </a:p>
              <a:p>
                <a:pPr lvl="1"/>
                <a:r>
                  <a:rPr lang="en-US" dirty="0"/>
                  <a:t>Because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&gt; 30, we can use the large-scale confidence interval formula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E77D3F-DF8C-C34E-9C64-EAB102005C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399"/>
                <a:ext cx="8229600" cy="4338875"/>
              </a:xfrm>
              <a:blipFill>
                <a:blip r:embed="rId2"/>
                <a:stretch>
                  <a:fillRect l="-617" t="-1458" r="-1080" b="-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8BF5E-2F38-0F43-B086-335C4568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44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BF2953-A65E-8B4A-87FC-AB0BE7C77D25}"/>
                  </a:ext>
                </a:extLst>
              </p:cNvPr>
              <p:cNvSpPr txBox="1"/>
              <p:nvPr/>
            </p:nvSpPr>
            <p:spPr>
              <a:xfrm>
                <a:off x="914440" y="2788927"/>
                <a:ext cx="7391767" cy="10156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We studied 38 Tibetans and 43 Han residents. ... The Tibetans</a:t>
                </a:r>
                <a:br>
                  <a:rPr lang="en-US" sz="2000" dirty="0"/>
                </a:br>
                <a:r>
                  <a:rPr lang="en-US" sz="2000" dirty="0"/>
                  <a:t>compared with the Han subjects had a larger total lung capacity</a:t>
                </a:r>
                <a:br>
                  <a:rPr lang="en-US" sz="2000" dirty="0"/>
                </a:br>
                <a:r>
                  <a:rPr lang="en-US" sz="2000" dirty="0"/>
                  <a:t>[6.80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/>
                  <a:t> 0.19 (mean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/>
                  <a:t> SEM) vs. 6.24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/>
                  <a:t> 0.18 liters].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BF2953-A65E-8B4A-87FC-AB0BE7C77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40" y="2788927"/>
                <a:ext cx="7391767" cy="1015663"/>
              </a:xfrm>
              <a:prstGeom prst="rect">
                <a:avLst/>
              </a:prstGeom>
              <a:blipFill>
                <a:blip r:embed="rId3"/>
                <a:stretch>
                  <a:fillRect l="-858" t="-3659" b="-7317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4F6B613-DA4B-C04D-95DA-8B4A4BE59226}"/>
              </a:ext>
            </a:extLst>
          </p:cNvPr>
          <p:cNvSpPr txBox="1"/>
          <p:nvPr/>
        </p:nvSpPr>
        <p:spPr>
          <a:xfrm>
            <a:off x="2834659" y="3886195"/>
            <a:ext cx="55931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“Increased Vital and Total Lung Capacity in Tibetan Compared to Han Residents of Lhasa”</a:t>
            </a:r>
            <a:br>
              <a:rPr lang="en-US" sz="1050" dirty="0"/>
            </a:br>
            <a:r>
              <a:rPr lang="en-US" sz="1050" dirty="0"/>
              <a:t>(</a:t>
            </a:r>
            <a:r>
              <a:rPr lang="en-US" sz="1050" i="1" dirty="0"/>
              <a:t>Amer. J. of Physical </a:t>
            </a:r>
            <a:r>
              <a:rPr lang="en-US" sz="1050" i="1" dirty="0" err="1"/>
              <a:t>Antro</a:t>
            </a:r>
            <a:r>
              <a:rPr lang="en-US" sz="1050" i="1" dirty="0"/>
              <a:t>. </a:t>
            </a:r>
            <a:r>
              <a:rPr lang="en-US" sz="1050" dirty="0"/>
              <a:t>(1991): 341–351)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50242-DF68-B44C-B781-C38B502C6719}"/>
                  </a:ext>
                </a:extLst>
              </p:cNvPr>
              <p:cNvSpPr txBox="1"/>
              <p:nvPr/>
            </p:nvSpPr>
            <p:spPr>
              <a:xfrm>
                <a:off x="1311182" y="5634274"/>
                <a:ext cx="6598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33CC"/>
                    </a:solidFill>
                  </a:rPr>
                  <a:t>mean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>
                    <a:solidFill>
                      <a:srgbClr val="0033CC"/>
                    </a:solidFill>
                  </a:rPr>
                  <a:t> (</a:t>
                </a:r>
                <a:r>
                  <a:rPr lang="en-US" sz="20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000" dirty="0">
                    <a:solidFill>
                      <a:srgbClr val="0033CC"/>
                    </a:solidFill>
                  </a:rPr>
                  <a:t> critical value)(standard deviation of the mean)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550242-DF68-B44C-B781-C38B502C6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182" y="5634274"/>
                <a:ext cx="6598281" cy="400110"/>
              </a:xfrm>
              <a:prstGeom prst="rect">
                <a:avLst/>
              </a:prstGeom>
              <a:blipFill>
                <a:blip r:embed="rId4"/>
                <a:stretch>
                  <a:fillRect l="-768" t="-9677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505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F178-3686-A946-BB3F-018058B0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Interpretation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7BD0B-112A-8847-BFE1-6D0007395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846267"/>
          </a:xfrm>
        </p:spPr>
        <p:txBody>
          <a:bodyPr/>
          <a:lstStyle/>
          <a:p>
            <a:pPr lvl="1"/>
            <a:r>
              <a:rPr lang="en-US" sz="2000" dirty="0"/>
              <a:t>At the 95% confidence level:</a:t>
            </a:r>
          </a:p>
          <a:p>
            <a:pPr lvl="1"/>
            <a:endParaRPr lang="en-US" sz="2000" dirty="0"/>
          </a:p>
          <a:p>
            <a:pPr lvl="3"/>
            <a:endParaRPr lang="en-US" sz="1200" dirty="0"/>
          </a:p>
          <a:p>
            <a:pPr lvl="1"/>
            <a:r>
              <a:rPr lang="en-US" sz="2000" dirty="0"/>
              <a:t>Based on the information provided in the sample of the</a:t>
            </a:r>
            <a:br>
              <a:rPr lang="en-US" sz="2000" dirty="0"/>
            </a:br>
            <a:r>
              <a:rPr lang="en-US" sz="2000" dirty="0"/>
              <a:t>Tibetan residents, their mean total lung capacity is between 6.43 and 7.17 liters.</a:t>
            </a:r>
          </a:p>
          <a:p>
            <a:pPr lvl="1"/>
            <a:r>
              <a:rPr lang="en-US" sz="2000" dirty="0"/>
              <a:t>Based on the information provided in the sample of the </a:t>
            </a:r>
            <a:br>
              <a:rPr lang="en-US" sz="2000" dirty="0"/>
            </a:br>
            <a:r>
              <a:rPr lang="en-US" sz="2000" dirty="0"/>
              <a:t>Han residents, their mean total lung capacity is between </a:t>
            </a:r>
            <a:br>
              <a:rPr lang="en-US" sz="2000" dirty="0"/>
            </a:br>
            <a:r>
              <a:rPr lang="en-US" sz="2000" dirty="0"/>
              <a:t>5.89 and 6.59 liters.</a:t>
            </a:r>
          </a:p>
          <a:p>
            <a:pPr lvl="1"/>
            <a:r>
              <a:rPr lang="en-US" sz="2000" dirty="0"/>
              <a:t>The relatively wide intervals indicate that the value of the population mean was not precisely estimated, due to the </a:t>
            </a:r>
            <a:br>
              <a:rPr lang="en-US" sz="2000" dirty="0"/>
            </a:br>
            <a:r>
              <a:rPr lang="en-US" sz="2000" dirty="0"/>
              <a:t>low sample sizes.</a:t>
            </a:r>
          </a:p>
          <a:p>
            <a:pPr lvl="1"/>
            <a:r>
              <a:rPr lang="en-US" sz="2000" dirty="0"/>
              <a:t>The overlapping intervals </a:t>
            </a:r>
            <a:r>
              <a:rPr lang="en-US" sz="2000" u="sng" dirty="0"/>
              <a:t>cast doubt</a:t>
            </a:r>
            <a:r>
              <a:rPr lang="en-US" sz="2000" dirty="0"/>
              <a:t> on the conclusion that </a:t>
            </a:r>
            <a:br>
              <a:rPr lang="en-US" sz="2000" dirty="0"/>
            </a:br>
            <a:r>
              <a:rPr lang="en-US" sz="2000" dirty="0"/>
              <a:t>the Tibetan residents had higher lung capacities than the Han residents.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7FA92-7E03-F44F-A776-F75BB9BD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45</a:t>
            </a:fld>
            <a:endParaRPr lang="en-US" alt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F0A606-046F-E142-A0B6-1E382CE7CD03}"/>
              </a:ext>
            </a:extLst>
          </p:cNvPr>
          <p:cNvGrpSpPr/>
          <p:nvPr/>
        </p:nvGrpSpPr>
        <p:grpSpPr>
          <a:xfrm>
            <a:off x="1554513" y="1600220"/>
            <a:ext cx="6839056" cy="643649"/>
            <a:chOff x="750431" y="1600220"/>
            <a:chExt cx="6839056" cy="643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2F6FD8-C7AE-AF44-A7E8-4072C40D1A92}"/>
                </a:ext>
              </a:extLst>
            </p:cNvPr>
            <p:cNvSpPr txBox="1"/>
            <p:nvPr/>
          </p:nvSpPr>
          <p:spPr>
            <a:xfrm>
              <a:off x="750431" y="1600220"/>
              <a:ext cx="2009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Tibetan residents: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ADAC946-19F9-A442-90C6-E04B72E228B7}"/>
                    </a:ext>
                  </a:extLst>
                </p:cNvPr>
                <p:cNvSpPr txBox="1"/>
                <p:nvPr/>
              </p:nvSpPr>
              <p:spPr>
                <a:xfrm>
                  <a:off x="2607034" y="1600220"/>
                  <a:ext cx="49824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6.80 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±1.96∙0.19=6.80 ±0.37=(6.43, 7.17)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ADAC946-19F9-A442-90C6-E04B72E228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7034" y="1600220"/>
                  <a:ext cx="4982453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1BF43A-A39B-AD44-873B-E997861EBC25}"/>
                </a:ext>
              </a:extLst>
            </p:cNvPr>
            <p:cNvSpPr txBox="1"/>
            <p:nvPr/>
          </p:nvSpPr>
          <p:spPr>
            <a:xfrm>
              <a:off x="1125662" y="1874537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Han residents: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E6BECA-8765-054F-9F56-3CD0D2E9AFF9}"/>
                    </a:ext>
                  </a:extLst>
                </p:cNvPr>
                <p:cNvSpPr txBox="1"/>
                <p:nvPr/>
              </p:nvSpPr>
              <p:spPr>
                <a:xfrm>
                  <a:off x="2607034" y="1874537"/>
                  <a:ext cx="49824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6.24 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±1.96∙0.18=6.24 ±0.35=(5.89, 6.59)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E6BECA-8765-054F-9F56-3CD0D2E9AF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7034" y="1874537"/>
                  <a:ext cx="498245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9657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E4C8-73BE-3C4E-9741-22812BB2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E464-FC58-E84E-AE5E-0D013C526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is a </a:t>
            </a:r>
            <a:r>
              <a:rPr lang="en-US" u="sng" dirty="0"/>
              <a:t>claim or statement</a:t>
            </a:r>
            <a:r>
              <a:rPr lang="en-US" dirty="0"/>
              <a:t> about the value of a single </a:t>
            </a:r>
            <a:r>
              <a:rPr lang="en-US" u="sng" dirty="0"/>
              <a:t>population parameter</a:t>
            </a:r>
            <a:r>
              <a:rPr lang="en-US" dirty="0"/>
              <a:t> or about the values of several population parameters.</a:t>
            </a:r>
          </a:p>
          <a:p>
            <a:pPr lvl="1"/>
            <a:r>
              <a:rPr lang="en-US" dirty="0"/>
              <a:t>Not claims or statements about sample statistics.</a:t>
            </a:r>
          </a:p>
          <a:p>
            <a:pPr lvl="4"/>
            <a:endParaRPr lang="en-US" dirty="0"/>
          </a:p>
          <a:p>
            <a:r>
              <a:rPr lang="en-US" dirty="0"/>
              <a:t>A hypothesis testing problem considers two </a:t>
            </a:r>
            <a:r>
              <a:rPr lang="en-US" u="sng" dirty="0"/>
              <a:t>contradictory</a:t>
            </a:r>
            <a:r>
              <a:rPr lang="en-US" dirty="0"/>
              <a:t> hypotheses,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is the </a:t>
            </a:r>
            <a:r>
              <a:rPr lang="en-US" dirty="0">
                <a:solidFill>
                  <a:srgbClr val="B23C00"/>
                </a:solidFill>
              </a:rPr>
              <a:t>null hypothesis</a:t>
            </a:r>
            <a:r>
              <a:rPr lang="en-US" dirty="0"/>
              <a:t>, the claim that is initially </a:t>
            </a:r>
            <a:r>
              <a:rPr lang="en-US" u="sng" dirty="0"/>
              <a:t>assumed to be true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is the </a:t>
            </a:r>
            <a:r>
              <a:rPr lang="en-US" dirty="0">
                <a:solidFill>
                  <a:srgbClr val="B23C00"/>
                </a:solidFill>
              </a:rPr>
              <a:t>alternative hypothesis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B6B6C-5281-894C-A1F1-50CBBBFF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00902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8D6E-A558-D34F-98CC-D0B127D2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Example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39BA8-929E-EA48-ADA6-83D61CD4F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tobacco company claims that its cigarettes each contains 1.5 mg nicotine. A cancer patient is suing the company claiming that the amount of nicotine is higher. This is a serious claim against the company, and the patient must present strong evidence.</a:t>
            </a:r>
          </a:p>
          <a:p>
            <a:pPr lvl="4"/>
            <a:endParaRPr lang="en-US" dirty="0"/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= 1.5 mg nicotine per cigarette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&gt; 1.5 mg nicotine per cigarette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95F19-0C68-C247-8F9D-5B7FD645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6538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1453-234D-2E45-8C95-31E547FC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A04F1-6B9D-1749-996B-264E655F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48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48F3B-5C73-B94B-BA25-8C531A7D82F0}"/>
              </a:ext>
            </a:extLst>
          </p:cNvPr>
          <p:cNvSpPr txBox="1"/>
          <p:nvPr/>
        </p:nvSpPr>
        <p:spPr>
          <a:xfrm>
            <a:off x="1007947" y="1508781"/>
            <a:ext cx="7128105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The form of a null hypothesis is</a:t>
            </a:r>
          </a:p>
          <a:p>
            <a:r>
              <a:rPr lang="en-US" sz="1200" dirty="0">
                <a:solidFill>
                  <a:srgbClr val="0033CC"/>
                </a:solidFill>
              </a:rPr>
              <a:t> </a:t>
            </a:r>
          </a:p>
          <a:p>
            <a:r>
              <a:rPr lang="en-US" sz="2400" dirty="0">
                <a:solidFill>
                  <a:srgbClr val="0033CC"/>
                </a:solidFill>
              </a:rPr>
              <a:t>    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400" dirty="0">
                <a:solidFill>
                  <a:srgbClr val="0033CC"/>
                </a:solidFill>
              </a:rPr>
              <a:t>: population parameter = hypothesized value</a:t>
            </a:r>
          </a:p>
          <a:p>
            <a:r>
              <a:rPr lang="en-US" sz="1200" dirty="0">
                <a:solidFill>
                  <a:srgbClr val="0033CC"/>
                </a:solidFill>
              </a:rPr>
              <a:t> </a:t>
            </a:r>
          </a:p>
          <a:p>
            <a:r>
              <a:rPr lang="en-US" sz="2400" dirty="0">
                <a:solidFill>
                  <a:srgbClr val="0033CC"/>
                </a:solidFill>
              </a:rPr>
              <a:t>where the hypothesized value is a specific number</a:t>
            </a:r>
            <a:br>
              <a:rPr lang="en-US" sz="2400" dirty="0">
                <a:solidFill>
                  <a:srgbClr val="0033CC"/>
                </a:solidFill>
              </a:rPr>
            </a:br>
            <a:r>
              <a:rPr lang="en-US" sz="2400" dirty="0">
                <a:solidFill>
                  <a:srgbClr val="0033CC"/>
                </a:solidFill>
              </a:rPr>
              <a:t>determined by the problem context. The alternative</a:t>
            </a:r>
            <a:br>
              <a:rPr lang="en-US" sz="2400" dirty="0">
                <a:solidFill>
                  <a:srgbClr val="0033CC"/>
                </a:solidFill>
              </a:rPr>
            </a:br>
            <a:r>
              <a:rPr lang="en-US" sz="2400" dirty="0">
                <a:solidFill>
                  <a:srgbClr val="0033CC"/>
                </a:solidFill>
              </a:rPr>
              <a:t>hypothesis has one of the following forms:</a:t>
            </a:r>
          </a:p>
          <a:p>
            <a:r>
              <a:rPr lang="en-US" sz="1200" dirty="0">
                <a:solidFill>
                  <a:srgbClr val="0033CC"/>
                </a:solidFill>
              </a:rPr>
              <a:t> </a:t>
            </a:r>
          </a:p>
          <a:p>
            <a:r>
              <a:rPr lang="en-US" sz="2400" dirty="0">
                <a:solidFill>
                  <a:srgbClr val="0033CC"/>
                </a:solidFill>
              </a:rPr>
              <a:t>    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33CC"/>
                </a:solidFill>
              </a:rPr>
              <a:t>: population parameter &gt; hypothesized value</a:t>
            </a:r>
            <a:br>
              <a:rPr lang="en-US" sz="2400" dirty="0">
                <a:solidFill>
                  <a:srgbClr val="0033CC"/>
                </a:solidFill>
              </a:rPr>
            </a:br>
            <a:r>
              <a:rPr lang="en-US" sz="2400" dirty="0">
                <a:solidFill>
                  <a:srgbClr val="0033CC"/>
                </a:solidFill>
              </a:rPr>
              <a:t>    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33CC"/>
                </a:solidFill>
              </a:rPr>
              <a:t>: population parameter &lt; hypothesized value</a:t>
            </a:r>
            <a:br>
              <a:rPr lang="en-US" sz="2400" dirty="0">
                <a:solidFill>
                  <a:srgbClr val="0033CC"/>
                </a:solidFill>
              </a:rPr>
            </a:br>
            <a:r>
              <a:rPr lang="en-US" sz="2400" dirty="0">
                <a:solidFill>
                  <a:srgbClr val="0033CC"/>
                </a:solidFill>
              </a:rPr>
              <a:t>     </a:t>
            </a:r>
            <a:r>
              <a:rPr lang="en-US" sz="24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33CC"/>
                </a:solidFill>
              </a:rPr>
              <a:t>: population parameter ≠ hypothesized value</a:t>
            </a:r>
          </a:p>
        </p:txBody>
      </p:sp>
    </p:spTree>
    <p:extLst>
      <p:ext uri="{BB962C8B-B14F-4D97-AF65-F5344CB8AC3E}">
        <p14:creationId xmlns:p14="http://schemas.microsoft.com/office/powerpoint/2010/main" val="2351155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7C11F-447F-4548-ACD8-2EFB5BAF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4226-B7BE-324C-8ED5-00DB7EC0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State the null and alternative hypotheses.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the level of significance.</a:t>
            </a:r>
          </a:p>
          <a:p>
            <a:pPr marL="952500" lvl="1" indent="-514350"/>
            <a:r>
              <a:rPr lang="en-US" dirty="0"/>
              <a:t>Do this </a:t>
            </a:r>
            <a:r>
              <a:rPr lang="en-US" u="sng" dirty="0"/>
              <a:t>before</a:t>
            </a:r>
            <a:r>
              <a:rPr lang="en-US" dirty="0"/>
              <a:t> doing the experiment </a:t>
            </a:r>
            <a:br>
              <a:rPr lang="en-US" dirty="0"/>
            </a:br>
            <a:r>
              <a:rPr lang="en-US" dirty="0"/>
              <a:t>or otherwise analyzing the data.</a:t>
            </a:r>
          </a:p>
          <a:p>
            <a:pPr marL="2341563" lvl="4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the test statistic.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the critical value(s).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State your decision or finding.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14D80-B90E-BF48-8CEC-E1294578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7143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45F06-4EEE-184B-8094-B350D731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as the Area under the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0C241-BB96-E048-A70F-66B782B4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20994" cy="2316478"/>
          </a:xfrm>
        </p:spPr>
        <p:txBody>
          <a:bodyPr/>
          <a:lstStyle/>
          <a:p>
            <a:r>
              <a:rPr lang="en-US" dirty="0"/>
              <a:t>If you graph a probability density function, the </a:t>
            </a:r>
            <a:r>
              <a:rPr lang="en-US" u="sng" dirty="0"/>
              <a:t>probability</a:t>
            </a:r>
            <a:r>
              <a:rPr lang="en-US" dirty="0"/>
              <a:t> that the continuous random variable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has a value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is the </a:t>
            </a:r>
            <a:r>
              <a:rPr lang="en-US" u="sng" dirty="0"/>
              <a:t>area under the curve</a:t>
            </a:r>
            <a:r>
              <a:rPr lang="en-US" dirty="0"/>
              <a:t> in the interval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to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Example: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= 0.5 and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/>
              <a:t> = 0.7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19CDC-AEDF-C44C-9CB8-416E08640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839C1-524A-AD43-85B3-6F25D365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12656"/>
            <a:ext cx="6705600" cy="245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E8FF5-49BE-DF48-A901-27D21148480A}"/>
              </a:ext>
            </a:extLst>
          </p:cNvPr>
          <p:cNvSpPr txBox="1"/>
          <p:nvPr/>
        </p:nvSpPr>
        <p:spPr>
          <a:xfrm>
            <a:off x="5577829" y="3977634"/>
            <a:ext cx="161133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</a:t>
            </a:r>
            <a:r>
              <a:rPr lang="en-US" u="sng" dirty="0">
                <a:solidFill>
                  <a:srgbClr val="0033CC"/>
                </a:solidFill>
              </a:rPr>
              <a:t>total area</a:t>
            </a:r>
          </a:p>
          <a:p>
            <a:r>
              <a:rPr lang="en-US" dirty="0">
                <a:solidFill>
                  <a:srgbClr val="0033CC"/>
                </a:solidFill>
              </a:rPr>
              <a:t>under the curve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dirty="0">
                <a:solidFill>
                  <a:srgbClr val="0033CC"/>
                </a:solidFill>
              </a:rPr>
              <a:t>must equal 1.</a:t>
            </a:r>
          </a:p>
        </p:txBody>
      </p:sp>
    </p:spTree>
    <p:extLst>
      <p:ext uri="{BB962C8B-B14F-4D97-AF65-F5344CB8AC3E}">
        <p14:creationId xmlns:p14="http://schemas.microsoft.com/office/powerpoint/2010/main" val="1310799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C6320-ECF2-5245-93F2-AF70A5264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 Procedure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EDD60-047D-ED4E-82A3-FC9EF45D5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have been formulated, </a:t>
            </a:r>
            <a:br>
              <a:rPr lang="en-US" dirty="0"/>
            </a:br>
            <a:r>
              <a:rPr lang="en-US" dirty="0"/>
              <a:t>the test procedure uses sample data to determine whether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should be </a:t>
            </a:r>
            <a:r>
              <a:rPr lang="en-US" u="sng" dirty="0"/>
              <a:t>rejected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test is only capable of demonstrating </a:t>
            </a:r>
            <a:r>
              <a:rPr lang="en-US" u="sng" dirty="0"/>
              <a:t>strong support for the alternative hypothesis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by </a:t>
            </a:r>
            <a:r>
              <a:rPr lang="en-US" u="sng" dirty="0"/>
              <a:t>rejection of the null hypothesis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When the null hypothesis is </a:t>
            </a:r>
            <a:r>
              <a:rPr lang="en-US" u="sng" dirty="0"/>
              <a:t>not rejected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it does </a:t>
            </a:r>
            <a:r>
              <a:rPr lang="en-US" u="sng" dirty="0"/>
              <a:t>not</a:t>
            </a:r>
            <a:r>
              <a:rPr lang="en-US" dirty="0"/>
              <a:t> mean strong support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only </a:t>
            </a:r>
            <a:r>
              <a:rPr lang="en-US" u="sng" dirty="0"/>
              <a:t>lack of strong evidence</a:t>
            </a:r>
            <a:r>
              <a:rPr lang="en-US" dirty="0"/>
              <a:t> against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82082-5526-6E48-8B7C-1437DFACD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50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1744F-A10B-474A-9211-224EFD87C92B}"/>
              </a:ext>
            </a:extLst>
          </p:cNvPr>
          <p:cNvSpPr txBox="1"/>
          <p:nvPr/>
        </p:nvSpPr>
        <p:spPr>
          <a:xfrm>
            <a:off x="7498048" y="3886195"/>
            <a:ext cx="149912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We only have </a:t>
            </a:r>
          </a:p>
          <a:p>
            <a:r>
              <a:rPr lang="en-US" dirty="0">
                <a:solidFill>
                  <a:srgbClr val="0033CC"/>
                </a:solidFill>
              </a:rPr>
              <a:t>statistics from </a:t>
            </a:r>
          </a:p>
          <a:p>
            <a:r>
              <a:rPr lang="en-US" dirty="0">
                <a:solidFill>
                  <a:srgbClr val="0033CC"/>
                </a:solidFill>
              </a:rPr>
              <a:t>sample data.</a:t>
            </a:r>
          </a:p>
        </p:txBody>
      </p:sp>
    </p:spTree>
    <p:extLst>
      <p:ext uri="{BB962C8B-B14F-4D97-AF65-F5344CB8AC3E}">
        <p14:creationId xmlns:p14="http://schemas.microsoft.com/office/powerpoint/2010/main" val="1428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46AA-531C-EC40-A28F-8209B364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I and Type II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008A-67D1-2944-BB50-70D7AE068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 testing involves making an </a:t>
            </a:r>
            <a:r>
              <a:rPr lang="en-US" u="sng" dirty="0"/>
              <a:t>inference</a:t>
            </a:r>
            <a:r>
              <a:rPr lang="en-US" dirty="0"/>
              <a:t> about a population from sample data.</a:t>
            </a:r>
          </a:p>
          <a:p>
            <a:pPr lvl="1"/>
            <a:r>
              <a:rPr lang="en-US" dirty="0"/>
              <a:t>Similar to estimating a population parameter.</a:t>
            </a:r>
          </a:p>
          <a:p>
            <a:pPr lvl="4"/>
            <a:endParaRPr lang="en-US" dirty="0"/>
          </a:p>
          <a:p>
            <a:r>
              <a:rPr lang="en-US" dirty="0"/>
              <a:t>There are </a:t>
            </a:r>
            <a:r>
              <a:rPr lang="en-US" u="sng" dirty="0"/>
              <a:t>two types of errors</a:t>
            </a:r>
            <a:r>
              <a:rPr lang="en-US" dirty="0"/>
              <a:t> that can happen when making a decision based on hypothesis testing.</a:t>
            </a:r>
          </a:p>
          <a:p>
            <a:pPr lvl="4"/>
            <a:endParaRPr lang="en-US" dirty="0"/>
          </a:p>
          <a:p>
            <a:pPr lvl="1"/>
            <a:r>
              <a:rPr lang="en-US" dirty="0">
                <a:solidFill>
                  <a:srgbClr val="B23C00"/>
                </a:solidFill>
              </a:rPr>
              <a:t>Type I error</a:t>
            </a:r>
            <a:r>
              <a:rPr lang="en-US" dirty="0"/>
              <a:t>:  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is true.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Type II error</a:t>
            </a:r>
            <a:r>
              <a:rPr lang="en-US" dirty="0"/>
              <a:t>: Don’t 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is false.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AD3E1-00FE-1747-AE89-119180C8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64340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7-FFAE-994B-8177-C3B6642E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Type I and Type II Errors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CC0E-7EC4-F940-9C90-4C144C03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770"/>
          </a:xfrm>
        </p:spPr>
        <p:txBody>
          <a:bodyPr/>
          <a:lstStyle/>
          <a:p>
            <a:r>
              <a:rPr lang="en-US" dirty="0"/>
              <a:t>Nicotine example</a:t>
            </a:r>
            <a:r>
              <a:rPr lang="en-US" i="1" dirty="0"/>
              <a:t>, cont’d</a:t>
            </a:r>
            <a:r>
              <a:rPr lang="en-US" dirty="0"/>
              <a:t>: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= 1.5 mg nicotine per cigarette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&gt; 1.5 mg nicotine per cigarette</a:t>
            </a:r>
          </a:p>
          <a:p>
            <a:r>
              <a:rPr lang="en-US" dirty="0"/>
              <a:t>Type I error</a:t>
            </a:r>
          </a:p>
          <a:p>
            <a:pPr lvl="1"/>
            <a:r>
              <a:rPr lang="en-US" dirty="0"/>
              <a:t>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when it is in fact true.</a:t>
            </a:r>
          </a:p>
          <a:p>
            <a:pPr lvl="1"/>
            <a:r>
              <a:rPr lang="en-US" dirty="0"/>
              <a:t>The tobacco company may be forced to pay </a:t>
            </a:r>
            <a:br>
              <a:rPr lang="en-US" dirty="0"/>
            </a:br>
            <a:r>
              <a:rPr lang="en-US" dirty="0"/>
              <a:t>the cancer patient’s medical bills unnecessarily.</a:t>
            </a:r>
          </a:p>
          <a:p>
            <a:r>
              <a:rPr lang="en-US" dirty="0"/>
              <a:t>Type II error</a:t>
            </a:r>
          </a:p>
          <a:p>
            <a:pPr lvl="1"/>
            <a:r>
              <a:rPr lang="en-US" dirty="0"/>
              <a:t>Fail to reject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when it is in fact false.</a:t>
            </a:r>
          </a:p>
          <a:p>
            <a:pPr lvl="1"/>
            <a:r>
              <a:rPr lang="en-US" dirty="0"/>
              <a:t>The tobacco company gets away with selling a cigarette with higher than stated nicotine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5D829-E3B7-D444-B551-D98A1844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88744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1DDB-8794-A84A-87B8-B24BE774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Significance of Hypothesis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4AFC-B785-5447-97A3-5F3874EF1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20994" cy="3596624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level of significance </a:t>
            </a:r>
            <a:r>
              <a:rPr lang="en-US" dirty="0"/>
              <a:t>of a hypothesis test is the </a:t>
            </a:r>
            <a:r>
              <a:rPr lang="en-US" u="sng" dirty="0"/>
              <a:t>probability of a Type I error</a:t>
            </a:r>
            <a:r>
              <a:rPr lang="en-US" dirty="0"/>
              <a:t>, and it is denoted by </a:t>
            </a:r>
            <a:r>
              <a:rPr lang="en-US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(alpha).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A test with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= .01 is said to have a </a:t>
            </a:r>
            <a:r>
              <a:rPr lang="en-US" dirty="0">
                <a:solidFill>
                  <a:srgbClr val="B23C00"/>
                </a:solidFill>
              </a:rPr>
              <a:t>significance of .01</a:t>
            </a:r>
            <a:r>
              <a:rPr lang="en-US" dirty="0"/>
              <a:t>, or to be a </a:t>
            </a:r>
            <a:r>
              <a:rPr lang="en-US" dirty="0">
                <a:solidFill>
                  <a:srgbClr val="B23C00"/>
                </a:solidFill>
              </a:rPr>
              <a:t>level .01 test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probability of a type II error</a:t>
            </a:r>
            <a:r>
              <a:rPr lang="en-US" dirty="0"/>
              <a:t> is denoted </a:t>
            </a:r>
            <a:br>
              <a:rPr lang="en-US" dirty="0"/>
            </a:br>
            <a:r>
              <a:rPr lang="en-US" dirty="0"/>
              <a:t>by </a:t>
            </a:r>
            <a:r>
              <a:rPr lang="en-US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/>
              <a:t> (beta).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00B6C-23C6-F944-99FD-CDE39CCE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53</a:t>
            </a:fld>
            <a:endParaRPr lang="en-US" alt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CEB751-0D2C-6C4E-8A79-0120E3E98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92835"/>
              </p:ext>
            </p:extLst>
          </p:nvPr>
        </p:nvGraphicFramePr>
        <p:xfrm>
          <a:off x="3108975" y="4495770"/>
          <a:ext cx="4297634" cy="1706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3821">
                  <a:extLst>
                    <a:ext uri="{9D8B030D-6E8A-4147-A177-3AD203B41FA5}">
                      <a16:colId xmlns:a16="http://schemas.microsoft.com/office/drawing/2014/main" val="4119693513"/>
                    </a:ext>
                  </a:extLst>
                </a:gridCol>
                <a:gridCol w="1476472">
                  <a:extLst>
                    <a:ext uri="{9D8B030D-6E8A-4147-A177-3AD203B41FA5}">
                      <a16:colId xmlns:a16="http://schemas.microsoft.com/office/drawing/2014/main" val="3297773043"/>
                    </a:ext>
                  </a:extLst>
                </a:gridCol>
                <a:gridCol w="1737341">
                  <a:extLst>
                    <a:ext uri="{9D8B030D-6E8A-4147-A177-3AD203B41FA5}">
                      <a16:colId xmlns:a16="http://schemas.microsoft.com/office/drawing/2014/main" val="3026013819"/>
                    </a:ext>
                  </a:extLst>
                </a:gridCol>
              </a:tblGrid>
              <a:tr h="271689">
                <a:tc>
                  <a:txBody>
                    <a:bodyPr/>
                    <a:lstStyle/>
                    <a:p>
                      <a:r>
                        <a:rPr lang="en-US" sz="1600" b="0" dirty="0"/>
                        <a:t>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dirty="0"/>
                        <a:t> </a:t>
                      </a:r>
                      <a:r>
                        <a:rPr lang="en-US" sz="1600" b="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dirty="0"/>
                        <a:t> </a:t>
                      </a:r>
                      <a:r>
                        <a:rPr lang="en-US" sz="1600" b="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65568"/>
                  </a:ext>
                </a:extLst>
              </a:tr>
              <a:tr h="271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Reject </a:t>
                      </a:r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Type I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Correct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864247"/>
                  </a:ext>
                </a:extLst>
              </a:tr>
              <a:tr h="27168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 – </a:t>
                      </a:r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830560"/>
                  </a:ext>
                </a:extLst>
              </a:tr>
              <a:tr h="271689">
                <a:tc>
                  <a:txBody>
                    <a:bodyPr/>
                    <a:lstStyle/>
                    <a:p>
                      <a:r>
                        <a:rPr lang="en-US" sz="1600" dirty="0"/>
                        <a:t>Accept </a:t>
                      </a:r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Type II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169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– </a:t>
                      </a:r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971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54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D40AD-77FE-AE41-9B97-C6951C3A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Significance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14D0B-2F89-1546-8D40-70996C480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about the consequences </a:t>
            </a:r>
            <a:br>
              <a:rPr lang="en-US" dirty="0"/>
            </a:br>
            <a:r>
              <a:rPr lang="en-US" dirty="0"/>
              <a:t>of Type I and Type II errors.</a:t>
            </a:r>
          </a:p>
          <a:p>
            <a:pPr lvl="4"/>
            <a:endParaRPr lang="en-US" dirty="0"/>
          </a:p>
          <a:p>
            <a:r>
              <a:rPr lang="en-US" dirty="0"/>
              <a:t>Identify the largest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that is tolerable.</a:t>
            </a:r>
          </a:p>
          <a:p>
            <a:pPr lvl="4"/>
            <a:endParaRPr lang="en-US" dirty="0"/>
          </a:p>
          <a:p>
            <a:r>
              <a:rPr lang="en-US" dirty="0"/>
              <a:t>Employ a test procedure that uses this </a:t>
            </a:r>
            <a:r>
              <a:rPr lang="en-US" u="sng" dirty="0"/>
              <a:t>maximum acceptable value</a:t>
            </a:r>
            <a:r>
              <a:rPr lang="en-US" dirty="0"/>
              <a:t> rather than anything smaller.</a:t>
            </a:r>
          </a:p>
          <a:p>
            <a:pPr lvl="1"/>
            <a:r>
              <a:rPr lang="en-US" dirty="0"/>
              <a:t>Using a smaller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/>
              <a:t> increases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9700A-0EFB-D844-ABF0-6A8EB1ED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6634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9AAA-D4F8-0549-9AD5-2F73DC54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Statistic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82C55-FCF3-5E49-9253-A550A314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55</a:t>
            </a:fld>
            <a:endParaRPr lang="en-US" alt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67041-1489-804A-AB0C-097E395A0B26}"/>
              </a:ext>
            </a:extLst>
          </p:cNvPr>
          <p:cNvGrpSpPr/>
          <p:nvPr/>
        </p:nvGrpSpPr>
        <p:grpSpPr>
          <a:xfrm>
            <a:off x="675976" y="1417342"/>
            <a:ext cx="7792046" cy="4339650"/>
            <a:chOff x="675976" y="1417342"/>
            <a:chExt cx="7792046" cy="43396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07476B-BB79-BF4D-9D1B-390F6A0D51F8}"/>
                </a:ext>
              </a:extLst>
            </p:cNvPr>
            <p:cNvSpPr txBox="1"/>
            <p:nvPr/>
          </p:nvSpPr>
          <p:spPr>
            <a:xfrm>
              <a:off x="675976" y="1417342"/>
              <a:ext cx="7792046" cy="43396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33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33CC"/>
                  </a:solidFill>
                </a:rPr>
                <a:t>A </a:t>
              </a:r>
              <a:r>
                <a:rPr lang="en-US" sz="2400" dirty="0">
                  <a:solidFill>
                    <a:srgbClr val="B23C00"/>
                  </a:solidFill>
                </a:rPr>
                <a:t>test statistic </a:t>
              </a:r>
              <a:r>
                <a:rPr lang="en-US" sz="2400" dirty="0">
                  <a:solidFill>
                    <a:srgbClr val="0033CC"/>
                  </a:solidFill>
                </a:rPr>
                <a:t>is calculated from sample data that is </a:t>
              </a:r>
              <a:br>
                <a:rPr lang="en-US" sz="2400" dirty="0">
                  <a:solidFill>
                    <a:srgbClr val="0033CC"/>
                  </a:solidFill>
                </a:rPr>
              </a:br>
              <a:r>
                <a:rPr lang="en-US" sz="2400" dirty="0">
                  <a:solidFill>
                    <a:srgbClr val="0033CC"/>
                  </a:solidFill>
                </a:rPr>
                <a:t>used as a basis to reach a </a:t>
              </a:r>
              <a:r>
                <a:rPr lang="en-US" sz="2400" u="sng" dirty="0">
                  <a:solidFill>
                    <a:srgbClr val="0033CC"/>
                  </a:solidFill>
                </a:rPr>
                <a:t>decision</a:t>
              </a:r>
              <a:r>
                <a:rPr lang="en-US" sz="2400" dirty="0">
                  <a:solidFill>
                    <a:srgbClr val="0033CC"/>
                  </a:solidFill>
                </a:rPr>
                <a:t> in a hypothesis test.</a:t>
              </a:r>
            </a:p>
            <a:p>
              <a:r>
                <a:rPr lang="en-US" sz="1200" dirty="0">
                  <a:solidFill>
                    <a:srgbClr val="0033CC"/>
                  </a:solidFill>
                </a:rPr>
                <a:t> </a:t>
              </a:r>
            </a:p>
            <a:p>
              <a:r>
                <a:rPr lang="en-US" sz="2400" dirty="0">
                  <a:solidFill>
                    <a:srgbClr val="0033CC"/>
                  </a:solidFill>
                </a:rPr>
                <a:t>When a sample is large (</a:t>
              </a:r>
              <a:r>
                <a:rPr lang="en-US" sz="24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400" dirty="0">
                  <a:solidFill>
                    <a:srgbClr val="0033CC"/>
                  </a:solidFill>
                </a:rPr>
                <a:t> &gt; 30), to test</a:t>
              </a:r>
            </a:p>
            <a:p>
              <a:r>
                <a:rPr lang="en-US" sz="1200" dirty="0">
                  <a:solidFill>
                    <a:srgbClr val="0033CC"/>
                  </a:solidFill>
                </a:rPr>
                <a:t> </a:t>
              </a:r>
            </a:p>
            <a:p>
              <a:pPr algn="ctr"/>
              <a:r>
                <a:rPr lang="en-US" sz="24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H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en-US" sz="2400" dirty="0">
                  <a:solidFill>
                    <a:srgbClr val="0033CC"/>
                  </a:solidFill>
                </a:rPr>
                <a:t>: </a:t>
              </a:r>
              <a:r>
                <a:rPr lang="en-US" sz="24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</a:t>
              </a:r>
              <a:r>
                <a:rPr lang="en-US" sz="2400" dirty="0">
                  <a:solidFill>
                    <a:srgbClr val="0033CC"/>
                  </a:solidFill>
                </a:rPr>
                <a:t> = hypothesized population value</a:t>
              </a:r>
              <a:br>
                <a:rPr lang="en-US" sz="2400" dirty="0">
                  <a:solidFill>
                    <a:srgbClr val="0033CC"/>
                  </a:solidFill>
                </a:rPr>
              </a:br>
              <a:endParaRPr lang="en-US" sz="1200" dirty="0">
                <a:solidFill>
                  <a:srgbClr val="0033CC"/>
                </a:solidFill>
              </a:endParaRPr>
            </a:p>
            <a:p>
              <a:r>
                <a:rPr lang="en-US" sz="2400" dirty="0">
                  <a:solidFill>
                    <a:srgbClr val="0033CC"/>
                  </a:solidFill>
                </a:rPr>
                <a:t>the appropriate test statistic is</a:t>
              </a:r>
            </a:p>
            <a:p>
              <a:r>
                <a:rPr lang="en-US" sz="2400" dirty="0">
                  <a:solidFill>
                    <a:srgbClr val="0033CC"/>
                  </a:solidFill>
                </a:rPr>
                <a:t> </a:t>
              </a:r>
            </a:p>
            <a:p>
              <a:endParaRPr lang="en-US" sz="2400" dirty="0">
                <a:solidFill>
                  <a:srgbClr val="0033CC"/>
                </a:solidFill>
              </a:endParaRPr>
            </a:p>
            <a:p>
              <a:endParaRPr lang="en-US" sz="2400" dirty="0">
                <a:solidFill>
                  <a:srgbClr val="0033CC"/>
                </a:solidFill>
              </a:endParaRPr>
            </a:p>
            <a:p>
              <a:r>
                <a:rPr lang="en-US" sz="2400" dirty="0">
                  <a:solidFill>
                    <a:srgbClr val="0033CC"/>
                  </a:solidFill>
                </a:rPr>
                <a:t>The test statistic has approximately a normal distribution when </a:t>
              </a:r>
              <a:r>
                <a:rPr lang="en-US" sz="24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400" dirty="0">
                  <a:solidFill>
                    <a:srgbClr val="0033CC"/>
                  </a:solidFill>
                </a:rPr>
                <a:t> is true.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FB868B-6D47-DD4B-A789-159CC848B7E2}"/>
                    </a:ext>
                  </a:extLst>
                </p:cNvPr>
                <p:cNvSpPr txBox="1"/>
                <p:nvPr/>
              </p:nvSpPr>
              <p:spPr>
                <a:xfrm>
                  <a:off x="2936326" y="3977634"/>
                  <a:ext cx="3271345" cy="734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sz="2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hypothesized</m:t>
                            </m:r>
                            <m:r>
                              <a:rPr lang="en-US" sz="20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value</m:t>
                            </m:r>
                          </m:num>
                          <m:den>
                            <m:f>
                              <m:fPr>
                                <m:type m:val="lin"/>
                                <m:ctrlPr>
                                  <a:rPr lang="en-US" sz="20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2000" b="0" i="1" smtClean="0">
                                        <a:solidFill>
                                          <a:srgbClr val="00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6FB868B-6D47-DD4B-A789-159CC848B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6326" y="3977634"/>
                  <a:ext cx="3271345" cy="734368"/>
                </a:xfrm>
                <a:prstGeom prst="rect">
                  <a:avLst/>
                </a:prstGeom>
                <a:blipFill>
                  <a:blip r:embed="rId2"/>
                  <a:stretch>
                    <a:fillRect t="-16949" b="-983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42642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0DC2-5C91-714A-AFB7-9F4BEBE2E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Rejection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CE05F-405D-F84E-8445-BF5BF3C5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56</a:t>
            </a:fld>
            <a:endParaRPr lang="en-US" alt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8E55C-802E-9741-B7D3-185B0C4EE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79" y="1245477"/>
            <a:ext cx="7955235" cy="4933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55D9A-DA5F-CC46-AB96-AC64662D370E}"/>
              </a:ext>
            </a:extLst>
          </p:cNvPr>
          <p:cNvSpPr txBox="1"/>
          <p:nvPr/>
        </p:nvSpPr>
        <p:spPr>
          <a:xfrm>
            <a:off x="2108824" y="6582489"/>
            <a:ext cx="4926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https://saylordotorg.github.io/text_introductory-statistics/s12-testing-hypotheses.html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52648-CC0E-5E43-8344-C63FFF978260}"/>
              </a:ext>
            </a:extLst>
          </p:cNvPr>
          <p:cNvSpPr txBox="1"/>
          <p:nvPr/>
        </p:nvSpPr>
        <p:spPr>
          <a:xfrm>
            <a:off x="3925825" y="1380256"/>
            <a:ext cx="129234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000" dirty="0"/>
              <a:t>: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0.05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D8C28-34E7-F54D-8A38-C7C8FC3695D4}"/>
              </a:ext>
            </a:extLst>
          </p:cNvPr>
          <p:cNvSpPr txBox="1"/>
          <p:nvPr/>
        </p:nvSpPr>
        <p:spPr>
          <a:xfrm>
            <a:off x="573222" y="1691659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B23C00"/>
                </a:solidFill>
              </a:rPr>
              <a:t>Lower-tail</a:t>
            </a:r>
          </a:p>
          <a:p>
            <a:r>
              <a:rPr lang="en-US" sz="2000" dirty="0">
                <a:solidFill>
                  <a:srgbClr val="B23C00"/>
                </a:solidFill>
              </a:rPr>
              <a:t>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B8FA0F-BB14-CB46-80B3-150A520E1C50}"/>
              </a:ext>
            </a:extLst>
          </p:cNvPr>
          <p:cNvSpPr txBox="1"/>
          <p:nvPr/>
        </p:nvSpPr>
        <p:spPr>
          <a:xfrm>
            <a:off x="7326042" y="1687049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rgbClr val="B23C00"/>
                </a:solidFill>
              </a:rPr>
              <a:t>Upper-tail</a:t>
            </a:r>
          </a:p>
          <a:p>
            <a:pPr algn="r"/>
            <a:r>
              <a:rPr lang="en-US" sz="1800" dirty="0">
                <a:solidFill>
                  <a:srgbClr val="B23C00"/>
                </a:solidFill>
              </a:rPr>
              <a:t>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9D7B0-6AF6-634C-8740-16B996E9C4AD}"/>
              </a:ext>
            </a:extLst>
          </p:cNvPr>
          <p:cNvSpPr txBox="1"/>
          <p:nvPr/>
        </p:nvSpPr>
        <p:spPr>
          <a:xfrm>
            <a:off x="2614100" y="4251951"/>
            <a:ext cx="1236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B23C00"/>
                </a:solidFill>
              </a:rPr>
              <a:t>Two-tailed</a:t>
            </a:r>
          </a:p>
          <a:p>
            <a:r>
              <a:rPr lang="en-US" sz="1800" dirty="0">
                <a:solidFill>
                  <a:srgbClr val="B23C00"/>
                </a:solidFill>
              </a:rPr>
              <a:t>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DED422-9236-2843-BF1F-DA4A5483D78A}"/>
              </a:ext>
            </a:extLst>
          </p:cNvPr>
          <p:cNvSpPr txBox="1"/>
          <p:nvPr/>
        </p:nvSpPr>
        <p:spPr>
          <a:xfrm>
            <a:off x="1317799" y="232170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.05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ACB2D5-3B16-174C-9A93-488408344E78}"/>
              </a:ext>
            </a:extLst>
          </p:cNvPr>
          <p:cNvSpPr txBox="1"/>
          <p:nvPr/>
        </p:nvSpPr>
        <p:spPr>
          <a:xfrm>
            <a:off x="7243469" y="232170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.05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73CE9-C133-C44A-B180-B9005A3F7F39}"/>
              </a:ext>
            </a:extLst>
          </p:cNvPr>
          <p:cNvSpPr txBox="1"/>
          <p:nvPr/>
        </p:nvSpPr>
        <p:spPr>
          <a:xfrm>
            <a:off x="5570348" y="5091091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.025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FABEB-E4C3-1A4E-9A8D-776F824F3954}"/>
              </a:ext>
            </a:extLst>
          </p:cNvPr>
          <p:cNvSpPr txBox="1"/>
          <p:nvPr/>
        </p:nvSpPr>
        <p:spPr>
          <a:xfrm>
            <a:off x="2880936" y="5091091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.025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CF5221-02A0-BF4A-836C-7B8402B1DB82}"/>
              </a:ext>
            </a:extLst>
          </p:cNvPr>
          <p:cNvSpPr txBox="1"/>
          <p:nvPr/>
        </p:nvSpPr>
        <p:spPr>
          <a:xfrm>
            <a:off x="1109568" y="3520439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Critical value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solidFill>
                  <a:srgbClr val="0033CC"/>
                </a:solidFill>
              </a:rPr>
              <a:t>= -1.645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85B6C-FA51-AD4D-86B3-C4C4B3E860B3}"/>
              </a:ext>
            </a:extLst>
          </p:cNvPr>
          <p:cNvSpPr txBox="1"/>
          <p:nvPr/>
        </p:nvSpPr>
        <p:spPr>
          <a:xfrm>
            <a:off x="6565238" y="3520439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Critical value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C’</a:t>
            </a:r>
            <a:r>
              <a:rPr lang="en-US" dirty="0">
                <a:solidFill>
                  <a:srgbClr val="0033CC"/>
                </a:solidFill>
              </a:rPr>
              <a:t> = 1.645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20409-AAAB-A047-BD66-E0E8367C6294}"/>
              </a:ext>
            </a:extLst>
          </p:cNvPr>
          <p:cNvSpPr txBox="1"/>
          <p:nvPr/>
        </p:nvSpPr>
        <p:spPr>
          <a:xfrm>
            <a:off x="6565238" y="5265614"/>
            <a:ext cx="1459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Critical values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solidFill>
                  <a:srgbClr val="0033CC"/>
                </a:solidFill>
              </a:rPr>
              <a:t> = -1.96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C’</a:t>
            </a:r>
            <a:r>
              <a:rPr lang="en-US" dirty="0">
                <a:solidFill>
                  <a:srgbClr val="0033CC"/>
                </a:solidFill>
              </a:rPr>
              <a:t> =  1.96</a:t>
            </a:r>
          </a:p>
        </p:txBody>
      </p:sp>
    </p:spTree>
    <p:extLst>
      <p:ext uri="{BB962C8B-B14F-4D97-AF65-F5344CB8AC3E}">
        <p14:creationId xmlns:p14="http://schemas.microsoft.com/office/powerpoint/2010/main" val="907796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F6A6-A53F-E241-A9C4-8FF66888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Example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F9856-6AF7-954E-B79B-8A9BE9A83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770"/>
          </a:xfrm>
        </p:spPr>
        <p:txBody>
          <a:bodyPr/>
          <a:lstStyle/>
          <a:p>
            <a:r>
              <a:rPr lang="en-US" dirty="0"/>
              <a:t>High schools in Asia place a heavier emphasis on testing than high schools in the U.S. Is it true that Asian students have greater </a:t>
            </a:r>
            <a:r>
              <a:rPr lang="en-US" u="sng" dirty="0"/>
              <a:t>test anxiety</a:t>
            </a:r>
            <a:r>
              <a:rPr lang="en-US" dirty="0"/>
              <a:t> than U.S. students?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Test anxiety scores were </a:t>
            </a:r>
            <a:r>
              <a:rPr lang="en-US" u="sng" dirty="0"/>
              <a:t>measured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277 Asian students: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test anxiety score for U.S. students </a:t>
            </a:r>
            <a:br>
              <a:rPr lang="en-US" dirty="0"/>
            </a:br>
            <a:r>
              <a:rPr lang="en-US" dirty="0"/>
              <a:t>is </a:t>
            </a:r>
            <a:r>
              <a:rPr lang="en-US" u="sng" dirty="0"/>
              <a:t>thought</a:t>
            </a:r>
            <a:r>
              <a:rPr lang="en-US" dirty="0"/>
              <a:t> to be 41.0.</a:t>
            </a:r>
          </a:p>
          <a:p>
            <a:pPr lvl="1"/>
            <a:r>
              <a:rPr lang="en-US" dirty="0"/>
              <a:t>Does the sample data show that Asian students have </a:t>
            </a:r>
            <a:r>
              <a:rPr lang="en-US" u="sng" dirty="0"/>
              <a:t>more</a:t>
            </a:r>
            <a:r>
              <a:rPr lang="en-US" dirty="0"/>
              <a:t> test anxiety?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11DD6-7D2F-0447-AD52-3D412379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57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0206EB-04A2-F74F-9FC6-FA311404E4CD}"/>
                  </a:ext>
                </a:extLst>
              </p:cNvPr>
              <p:cNvSpPr txBox="1"/>
              <p:nvPr/>
            </p:nvSpPr>
            <p:spPr>
              <a:xfrm>
                <a:off x="2756855" y="4069073"/>
                <a:ext cx="3683188" cy="400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=277     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=50.0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=12.7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0206EB-04A2-F74F-9FC6-FA311404E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855" y="4069073"/>
                <a:ext cx="3683188" cy="400110"/>
              </a:xfrm>
              <a:prstGeom prst="rect">
                <a:avLst/>
              </a:prstGeom>
              <a:blipFill>
                <a:blip r:embed="rId2"/>
                <a:stretch>
                  <a:fillRect b="-1176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226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4462-BF5A-7F4A-B9EF-B96E6666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Example #2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029EF-834B-1E48-8F8A-AFCF04734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28" y="1625003"/>
            <a:ext cx="8778144" cy="4569417"/>
          </a:xfrm>
        </p:spPr>
        <p:txBody>
          <a:bodyPr/>
          <a:lstStyle/>
          <a:p>
            <a:r>
              <a:rPr lang="en-US" dirty="0"/>
              <a:t>Do a hypothesis test at the .05 level of significance.</a:t>
            </a:r>
          </a:p>
          <a:p>
            <a:r>
              <a:rPr lang="en-US" dirty="0"/>
              <a:t>Population parameter of interest: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= true mean of Asian students’ test anxiety score</a:t>
            </a:r>
          </a:p>
          <a:p>
            <a:pPr lvl="4"/>
            <a:endParaRPr lang="en-US" dirty="0"/>
          </a:p>
          <a:p>
            <a:r>
              <a:rPr lang="en-US" dirty="0"/>
              <a:t>Null hypothesis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= 41</a:t>
            </a:r>
          </a:p>
          <a:p>
            <a:pPr lvl="4"/>
            <a:endParaRPr lang="en-US" dirty="0"/>
          </a:p>
          <a:p>
            <a:r>
              <a:rPr lang="en-US" dirty="0"/>
              <a:t>Alternate hypothesis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/>
              <a:t>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 &gt; 41</a:t>
            </a:r>
          </a:p>
          <a:p>
            <a:pPr lvl="4"/>
            <a:endParaRPr lang="en-US" dirty="0"/>
          </a:p>
          <a:p>
            <a:r>
              <a:rPr lang="en-US" dirty="0"/>
              <a:t>Test statistic: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B2061-4D01-9B45-9ED8-9DC52A3F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58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0FAA2B-9FF7-E144-ADDF-83082DDA4831}"/>
                  </a:ext>
                </a:extLst>
              </p:cNvPr>
              <p:cNvSpPr txBox="1"/>
              <p:nvPr/>
            </p:nvSpPr>
            <p:spPr>
              <a:xfrm>
                <a:off x="3186012" y="5437546"/>
                <a:ext cx="4787144" cy="756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50−41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12.7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277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0.763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B23C00"/>
                          </a:solidFill>
                          <a:latin typeface="Cambria Math" panose="02040503050406030204" pitchFamily="18" charset="0"/>
                        </a:rPr>
                        <m:t>11.80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0FAA2B-9FF7-E144-ADDF-83082DDA4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012" y="5437546"/>
                <a:ext cx="4787144" cy="756874"/>
              </a:xfrm>
              <a:prstGeom prst="rect">
                <a:avLst/>
              </a:prstGeom>
              <a:blipFill>
                <a:blip r:embed="rId2"/>
                <a:stretch>
                  <a:fillRect t="-14754" b="-95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937472-D8B7-C647-BC4A-377A21D65EA6}"/>
                  </a:ext>
                </a:extLst>
              </p:cNvPr>
              <p:cNvSpPr txBox="1"/>
              <p:nvPr/>
            </p:nvSpPr>
            <p:spPr>
              <a:xfrm>
                <a:off x="2867542" y="1224893"/>
                <a:ext cx="3683188" cy="400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=277     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=50.0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=12.7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937472-D8B7-C647-BC4A-377A21D65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42" y="1224893"/>
                <a:ext cx="3683188" cy="400110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22F631D-D9C7-1340-8EDF-9BBB05C15A29}"/>
              </a:ext>
            </a:extLst>
          </p:cNvPr>
          <p:cNvSpPr txBox="1"/>
          <p:nvPr/>
        </p:nvSpPr>
        <p:spPr>
          <a:xfrm>
            <a:off x="3398858" y="3520439"/>
            <a:ext cx="23462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null hypotheses</a:t>
            </a:r>
          </a:p>
          <a:p>
            <a:r>
              <a:rPr lang="en-US" dirty="0">
                <a:solidFill>
                  <a:srgbClr val="0033CC"/>
                </a:solidFill>
              </a:rPr>
              <a:t>always has the equality.</a:t>
            </a:r>
          </a:p>
        </p:txBody>
      </p:sp>
    </p:spTree>
    <p:extLst>
      <p:ext uri="{BB962C8B-B14F-4D97-AF65-F5344CB8AC3E}">
        <p14:creationId xmlns:p14="http://schemas.microsoft.com/office/powerpoint/2010/main" val="3563671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DA9A-BBFE-FC41-9D39-C625E95A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Example #2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8D7A3-12E1-AE41-82CA-DEB3D07D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59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DC037-AE2D-8046-909D-9DD362AD1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08" y="1234464"/>
            <a:ext cx="4800600" cy="3327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04B0751-106D-D341-9D61-E3DBF17095BD}"/>
              </a:ext>
            </a:extLst>
          </p:cNvPr>
          <p:cNvGrpSpPr/>
          <p:nvPr/>
        </p:nvGrpSpPr>
        <p:grpSpPr>
          <a:xfrm>
            <a:off x="5310665" y="4296775"/>
            <a:ext cx="697627" cy="703591"/>
            <a:chOff x="7040853" y="4251951"/>
            <a:chExt cx="697627" cy="7035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0FE15F-45B4-1D45-A241-297EB2549276}"/>
                </a:ext>
              </a:extLst>
            </p:cNvPr>
            <p:cNvSpPr txBox="1"/>
            <p:nvPr/>
          </p:nvSpPr>
          <p:spPr>
            <a:xfrm>
              <a:off x="7040853" y="4616988"/>
              <a:ext cx="697627" cy="338554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33CC"/>
                  </a:solidFill>
                </a:rPr>
                <a:t>1.645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794AE3-80A1-CF4A-A25D-FB334B451AA6}"/>
                </a:ext>
              </a:extLst>
            </p:cNvPr>
            <p:cNvCxnSpPr>
              <a:stCxn id="16" idx="0"/>
            </p:cNvCxnSpPr>
            <p:nvPr/>
          </p:nvCxnSpPr>
          <p:spPr bwMode="auto">
            <a:xfrm flipV="1">
              <a:off x="7389667" y="4251951"/>
              <a:ext cx="2602" cy="36503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589BF6D-E1A0-FA4A-855F-E4D93AA42FE8}"/>
              </a:ext>
            </a:extLst>
          </p:cNvPr>
          <p:cNvSpPr txBox="1"/>
          <p:nvPr/>
        </p:nvSpPr>
        <p:spPr>
          <a:xfrm>
            <a:off x="444129" y="5115704"/>
            <a:ext cx="8255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Since </a:t>
            </a:r>
            <a:r>
              <a:rPr lang="en-US" sz="2000" dirty="0">
                <a:solidFill>
                  <a:srgbClr val="B23C00"/>
                </a:solidFill>
              </a:rPr>
              <a:t>11.80 &gt; 1.645</a:t>
            </a:r>
            <a:r>
              <a:rPr lang="en-US" sz="2000" dirty="0"/>
              <a:t>, we must </a:t>
            </a:r>
            <a:r>
              <a:rPr lang="en-US" sz="2000" dirty="0">
                <a:solidFill>
                  <a:srgbClr val="B23C00"/>
                </a:solidFill>
              </a:rPr>
              <a:t>reject </a:t>
            </a:r>
            <a:r>
              <a:rPr lang="en-US" sz="2000" i="1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-25000" dirty="0">
                <a:solidFill>
                  <a:srgbClr val="B23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solidFill>
                  <a:srgbClr val="B23C00"/>
                </a:solidFill>
              </a:rPr>
              <a:t> </a:t>
            </a:r>
            <a:r>
              <a:rPr lang="en-US" sz="2000" dirty="0"/>
              <a:t>at the .05 level of significance.</a:t>
            </a:r>
            <a:br>
              <a:rPr lang="en-US" sz="2000" dirty="0"/>
            </a:br>
            <a:r>
              <a:rPr lang="en-US" sz="2000" dirty="0"/>
              <a:t>Therefore, we conclude that the mean test-anxiety score of Asian students </a:t>
            </a:r>
            <a:r>
              <a:rPr lang="en-US" sz="2000" u="sng" dirty="0"/>
              <a:t>is indeed higher</a:t>
            </a:r>
            <a:r>
              <a:rPr lang="en-US" sz="2000" dirty="0"/>
              <a:t> than the mean score of 41 for U.S. students.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CD8FD3-9438-DA42-A46E-CA084BC973F3}"/>
              </a:ext>
            </a:extLst>
          </p:cNvPr>
          <p:cNvSpPr/>
          <p:nvPr/>
        </p:nvSpPr>
        <p:spPr>
          <a:xfrm>
            <a:off x="5900127" y="3611878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0.05</a:t>
            </a:r>
            <a:endParaRPr lang="en-US" baseline="-25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DBD4AA-6C64-244A-A36B-210625C4AF5D}"/>
                  </a:ext>
                </a:extLst>
              </p:cNvPr>
              <p:cNvSpPr txBox="1"/>
              <p:nvPr/>
            </p:nvSpPr>
            <p:spPr>
              <a:xfrm>
                <a:off x="6098579" y="4598561"/>
                <a:ext cx="13413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=11.80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DBD4AA-6C64-244A-A36B-210625C4A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579" y="4598561"/>
                <a:ext cx="134139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D99D59B-630D-1944-AD28-0C016A5E262D}"/>
              </a:ext>
            </a:extLst>
          </p:cNvPr>
          <p:cNvSpPr txBox="1"/>
          <p:nvPr/>
        </p:nvSpPr>
        <p:spPr>
          <a:xfrm>
            <a:off x="5864066" y="2750183"/>
            <a:ext cx="146226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rgbClr val="0033CC"/>
                </a:solidFill>
              </a:rPr>
              <a:t>: </a:t>
            </a:r>
            <a:r>
              <a:rPr lang="en-US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>
                <a:solidFill>
                  <a:srgbClr val="0033CC"/>
                </a:solidFill>
              </a:rPr>
              <a:t> &gt; 41</a:t>
            </a:r>
          </a:p>
          <a:p>
            <a:r>
              <a:rPr lang="en-US" dirty="0">
                <a:solidFill>
                  <a:srgbClr val="0033CC"/>
                </a:solidFill>
              </a:rPr>
              <a:t>Upper-tail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B67825-86A4-E94A-9BFB-BACC760F5576}"/>
              </a:ext>
            </a:extLst>
          </p:cNvPr>
          <p:cNvSpPr txBox="1"/>
          <p:nvPr/>
        </p:nvSpPr>
        <p:spPr>
          <a:xfrm>
            <a:off x="589844" y="4352340"/>
            <a:ext cx="124745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1800" dirty="0">
                <a:solidFill>
                  <a:srgbClr val="0033CC"/>
                </a:solidFill>
              </a:rPr>
              <a:t>: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1800" dirty="0">
                <a:solidFill>
                  <a:srgbClr val="0033CC"/>
                </a:solidFill>
              </a:rPr>
              <a:t> = 41</a:t>
            </a:r>
          </a:p>
          <a:p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i="1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dirty="0">
                <a:solidFill>
                  <a:srgbClr val="0033CC"/>
                </a:solidFill>
              </a:rPr>
              <a:t>: </a:t>
            </a:r>
            <a:r>
              <a:rPr lang="en-US" sz="18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1800" dirty="0">
                <a:solidFill>
                  <a:srgbClr val="0033CC"/>
                </a:solidFill>
              </a:rPr>
              <a:t> &gt; 41</a:t>
            </a:r>
          </a:p>
        </p:txBody>
      </p:sp>
    </p:spTree>
    <p:extLst>
      <p:ext uri="{BB962C8B-B14F-4D97-AF65-F5344CB8AC3E}">
        <p14:creationId xmlns:p14="http://schemas.microsoft.com/office/powerpoint/2010/main" val="223494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A3F0-CE13-124F-89C2-18F7FC4D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Normal Probability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090DF-A072-A34C-9420-52E24FB5B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047990"/>
          </a:xfrm>
        </p:spPr>
        <p:txBody>
          <a:bodyPr/>
          <a:lstStyle/>
          <a:p>
            <a:r>
              <a:rPr lang="en-US" dirty="0"/>
              <a:t>The normal distribution has the probability density function whose graph is a </a:t>
            </a:r>
            <a:r>
              <a:rPr lang="en-US" u="sng" dirty="0"/>
              <a:t>normal curve</a:t>
            </a:r>
            <a:r>
              <a:rPr lang="en-US" dirty="0"/>
              <a:t>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where: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F258A-1D98-FA49-A61C-E95C315C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6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0D26C5-B43D-394A-90DC-FEA6E496ED97}"/>
                  </a:ext>
                </a:extLst>
              </p:cNvPr>
              <p:cNvSpPr txBox="1"/>
              <p:nvPr/>
            </p:nvSpPr>
            <p:spPr>
              <a:xfrm>
                <a:off x="2809754" y="2439950"/>
                <a:ext cx="4140044" cy="10804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0D26C5-B43D-394A-90DC-FEA6E496E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754" y="2439950"/>
                <a:ext cx="4140044" cy="1080489"/>
              </a:xfrm>
              <a:prstGeom prst="rect">
                <a:avLst/>
              </a:prstGeom>
              <a:blipFill>
                <a:blip r:embed="rId2"/>
                <a:stretch>
                  <a:fillRect b="-2326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42BF9DF-11A8-3544-A4DD-44544318F082}"/>
              </a:ext>
            </a:extLst>
          </p:cNvPr>
          <p:cNvSpPr txBox="1"/>
          <p:nvPr/>
        </p:nvSpPr>
        <p:spPr>
          <a:xfrm>
            <a:off x="7037414" y="2504776"/>
            <a:ext cx="159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Oh, my!</a:t>
            </a:r>
          </a:p>
          <a:p>
            <a:endParaRPr lang="en-US" sz="1200" dirty="0">
              <a:solidFill>
                <a:srgbClr val="0033CC"/>
              </a:solidFill>
            </a:endParaRPr>
          </a:p>
          <a:p>
            <a:r>
              <a:rPr lang="en-US" sz="1200" dirty="0">
                <a:solidFill>
                  <a:srgbClr val="0033CC"/>
                </a:solidFill>
              </a:rPr>
              <a:t>That quantity in the</a:t>
            </a:r>
            <a:br>
              <a:rPr lang="en-US" sz="1200" dirty="0">
                <a:solidFill>
                  <a:srgbClr val="0033CC"/>
                </a:solidFill>
              </a:rPr>
            </a:br>
            <a:r>
              <a:rPr lang="en-US" sz="1200" dirty="0">
                <a:solidFill>
                  <a:srgbClr val="0033CC"/>
                </a:solidFill>
              </a:rPr>
              <a:t>square brackets is</a:t>
            </a:r>
            <a:br>
              <a:rPr lang="en-US" sz="1200" dirty="0">
                <a:solidFill>
                  <a:srgbClr val="0033CC"/>
                </a:solidFill>
              </a:rPr>
            </a:br>
            <a:r>
              <a:rPr lang="en-US" sz="1200" dirty="0">
                <a:solidFill>
                  <a:srgbClr val="0033CC"/>
                </a:solidFill>
              </a:rPr>
              <a:t>the </a:t>
            </a:r>
            <a:r>
              <a:rPr lang="en-US" sz="1200" u="sng" dirty="0">
                <a:solidFill>
                  <a:srgbClr val="0033CC"/>
                </a:solidFill>
              </a:rPr>
              <a:t>power</a:t>
            </a:r>
            <a:r>
              <a:rPr lang="en-US" sz="1200" dirty="0">
                <a:solidFill>
                  <a:srgbClr val="0033CC"/>
                </a:solidFill>
              </a:rPr>
              <a:t> to raise </a:t>
            </a:r>
            <a:r>
              <a:rPr lang="en-US" sz="1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solidFill>
                  <a:srgbClr val="0033CC"/>
                </a:solidFill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BCC0A7-2A65-CF40-B1B7-0E309095D5A3}"/>
                  </a:ext>
                </a:extLst>
              </p:cNvPr>
              <p:cNvSpPr txBox="1"/>
              <p:nvPr/>
            </p:nvSpPr>
            <p:spPr>
              <a:xfrm>
                <a:off x="2832853" y="3886195"/>
                <a:ext cx="535114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 (mu) is the </a:t>
                </a:r>
                <a:r>
                  <a:rPr lang="en-US" sz="2400" u="sng" dirty="0"/>
                  <a:t>mean</a:t>
                </a:r>
                <a:r>
                  <a:rPr lang="en-US" sz="2400" dirty="0"/>
                  <a:t> of the distribution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(sigma) is its </a:t>
                </a:r>
                <a:r>
                  <a:rPr lang="en-US" sz="2400" u="sng" dirty="0"/>
                  <a:t>standard deviation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baseline="30000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baseline="30000" dirty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/>
                  <a:t>is its </a:t>
                </a:r>
                <a:r>
                  <a:rPr lang="en-US" sz="2400" u="sng" dirty="0"/>
                  <a:t>variance</a:t>
                </a:r>
                <a:br>
                  <a:rPr lang="en-US" sz="2400" dirty="0"/>
                </a:b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sz="2400" dirty="0"/>
                  <a:t> (pi) is 3.1415926...</a:t>
                </a:r>
                <a:br>
                  <a:rPr lang="en-US" sz="2400" dirty="0"/>
                </a:br>
                <a:r>
                  <a:rPr lang="en-US" sz="24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400" dirty="0"/>
                  <a:t> (special math constant) is 2.71828...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BCC0A7-2A65-CF40-B1B7-0E309095D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853" y="3886195"/>
                <a:ext cx="5351145" cy="1938992"/>
              </a:xfrm>
              <a:prstGeom prst="rect">
                <a:avLst/>
              </a:prstGeom>
              <a:blipFill>
                <a:blip r:embed="rId3"/>
                <a:stretch>
                  <a:fillRect l="-1896" t="-2597" r="-711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1614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572FE-C7A1-EE40-8A3A-2534F224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Next Week!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FDA7E-5D9F-DD43-90D9-49D5CCE94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Covers all material through today.</a:t>
            </a:r>
          </a:p>
          <a:p>
            <a:pPr lvl="1"/>
            <a:r>
              <a:rPr lang="en-US" dirty="0"/>
              <a:t>Understand the material in the lecture slides.</a:t>
            </a:r>
          </a:p>
          <a:p>
            <a:pPr lvl="1"/>
            <a:r>
              <a:rPr lang="en-US" dirty="0"/>
              <a:t>Understand the concepts of the lab assignments.</a:t>
            </a:r>
          </a:p>
          <a:p>
            <a:pPr lvl="1"/>
            <a:r>
              <a:rPr lang="en-US" dirty="0"/>
              <a:t>Know how to use Python to solve problems.</a:t>
            </a:r>
          </a:p>
          <a:p>
            <a:pPr lvl="4"/>
            <a:endParaRPr lang="en-US" dirty="0"/>
          </a:p>
          <a:p>
            <a:r>
              <a:rPr lang="en-US" dirty="0"/>
              <a:t>There will be a Jupyter notebook.</a:t>
            </a:r>
          </a:p>
          <a:p>
            <a:pPr lvl="1"/>
            <a:r>
              <a:rPr lang="en-US" dirty="0"/>
              <a:t>You will have 2 hours to complete it.</a:t>
            </a:r>
          </a:p>
          <a:p>
            <a:pPr lvl="4"/>
            <a:endParaRPr lang="en-US" dirty="0"/>
          </a:p>
          <a:p>
            <a:r>
              <a:rPr lang="en-US" dirty="0"/>
              <a:t>Open book, notes, internet ...</a:t>
            </a:r>
          </a:p>
          <a:p>
            <a:pPr lvl="1"/>
            <a:r>
              <a:rPr lang="en-US" u="sng" dirty="0"/>
              <a:t>But not open neighbor. No messaging of any kind.</a:t>
            </a:r>
          </a:p>
          <a:p>
            <a:pPr lvl="4"/>
            <a:endParaRPr lang="en-US" dirty="0"/>
          </a:p>
          <a:p>
            <a:r>
              <a:rPr lang="en-US" dirty="0"/>
              <a:t>Sample: Fall 2020 midterm with solutions.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F5A26-113E-5646-8AEE-03DC5D53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60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3E694-8713-324A-9683-F593D1D02FFA}"/>
              </a:ext>
            </a:extLst>
          </p:cNvPr>
          <p:cNvSpPr txBox="1"/>
          <p:nvPr/>
        </p:nvSpPr>
        <p:spPr>
          <a:xfrm>
            <a:off x="6583658" y="3886195"/>
            <a:ext cx="231986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Short lecture afterward.</a:t>
            </a:r>
          </a:p>
        </p:txBody>
      </p:sp>
    </p:spTree>
    <p:extLst>
      <p:ext uri="{BB962C8B-B14F-4D97-AF65-F5344CB8AC3E}">
        <p14:creationId xmlns:p14="http://schemas.microsoft.com/office/powerpoint/2010/main" val="328963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92E4-7798-9746-A7D6-13460306D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Format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E9760-53D9-714D-A4F3-BD06B6BF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61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AA706-D48C-4C41-A9C5-F4145BA6BCFB}"/>
              </a:ext>
            </a:extLst>
          </p:cNvPr>
          <p:cNvSpPr txBox="1"/>
          <p:nvPr/>
        </p:nvSpPr>
        <p:spPr>
          <a:xfrm>
            <a:off x="1437968" y="1508781"/>
            <a:ext cx="6268063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33CC"/>
                </a:solidFill>
              </a:rPr>
              <a:t>Some multiple-choice and short-answer questions.</a:t>
            </a:r>
          </a:p>
          <a:p>
            <a:pPr algn="ctr"/>
            <a:r>
              <a:rPr lang="en-US" sz="2000" dirty="0">
                <a:solidFill>
                  <a:srgbClr val="0033CC"/>
                </a:solidFill>
              </a:rPr>
              <a:t>A Jupyter notebook containing problems.</a:t>
            </a:r>
          </a:p>
          <a:p>
            <a:pPr algn="ctr"/>
            <a:r>
              <a:rPr lang="en-US" sz="2000" dirty="0">
                <a:solidFill>
                  <a:srgbClr val="0033CC"/>
                </a:solidFill>
              </a:rPr>
              <a:t>Use a standard browser to access Canvas.</a:t>
            </a:r>
          </a:p>
          <a:p>
            <a:pPr algn="ctr"/>
            <a:r>
              <a:rPr lang="en-US" sz="2000" dirty="0">
                <a:solidFill>
                  <a:srgbClr val="0033CC"/>
                </a:solidFill>
              </a:rPr>
              <a:t>Open book, notes, laptop, internet.</a:t>
            </a:r>
          </a:p>
          <a:p>
            <a:pPr algn="ctr"/>
            <a:r>
              <a:rPr lang="en-US" sz="2000" dirty="0">
                <a:solidFill>
                  <a:srgbClr val="0033CC"/>
                </a:solidFill>
              </a:rPr>
              <a:t>No communication with anyone else during the exam.</a:t>
            </a:r>
          </a:p>
          <a:p>
            <a:pPr algn="ctr"/>
            <a:r>
              <a:rPr lang="en-US" sz="10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Turn on your camera during the exam for proctoring.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The exam will be </a:t>
            </a:r>
            <a:r>
              <a:rPr lang="en-US" sz="2000" u="sng" dirty="0">
                <a:solidFill>
                  <a:srgbClr val="C00000"/>
                </a:solidFill>
              </a:rPr>
              <a:t>recorded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156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4D2E-50EB-634B-8A33-C134F6CE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Normal Distribution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1920C2-4795-9D4A-A172-BC6177C1A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5904"/>
                <a:ext cx="8229600" cy="4805022"/>
              </a:xfrm>
            </p:spPr>
            <p:txBody>
              <a:bodyPr/>
              <a:lstStyle/>
              <a:p>
                <a:r>
                  <a:rPr lang="en-US" dirty="0"/>
                  <a:t>The PDF of a normal </a:t>
                </a:r>
                <a:br>
                  <a:rPr lang="en-US" dirty="0"/>
                </a:br>
                <a:r>
                  <a:rPr lang="en-US" dirty="0"/>
                  <a:t>distribution has these </a:t>
                </a:r>
                <a:br>
                  <a:rPr lang="en-US" dirty="0"/>
                </a:br>
                <a:r>
                  <a:rPr lang="en-US" dirty="0"/>
                  <a:t>properties: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Its range is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to +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although values far </a:t>
                </a:r>
                <a:br>
                  <a:rPr lang="en-US" dirty="0"/>
                </a:br>
                <a:r>
                  <a:rPr lang="en-US" dirty="0"/>
                  <a:t>out in the “tails” are </a:t>
                </a:r>
                <a:br>
                  <a:rPr lang="en-US" dirty="0"/>
                </a:br>
                <a:r>
                  <a:rPr lang="en-US" dirty="0"/>
                  <a:t>usually small enough </a:t>
                </a:r>
                <a:br>
                  <a:rPr lang="en-US" dirty="0"/>
                </a:br>
                <a:r>
                  <a:rPr lang="en-US" dirty="0"/>
                  <a:t>to ignore.</a:t>
                </a:r>
              </a:p>
              <a:p>
                <a:pPr lvl="1"/>
                <a:r>
                  <a:rPr lang="en-US" dirty="0"/>
                  <a:t>Its mean, median, and single mode are equal.</a:t>
                </a:r>
              </a:p>
              <a:p>
                <a:pPr lvl="1"/>
                <a:r>
                  <a:rPr lang="en-US" dirty="0"/>
                  <a:t>It is </a:t>
                </a:r>
                <a:r>
                  <a:rPr lang="en-US" u="sng" dirty="0"/>
                  <a:t>symmetrical</a:t>
                </a:r>
                <a:r>
                  <a:rPr lang="en-US" dirty="0"/>
                  <a:t> about the mean.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1920C2-4795-9D4A-A172-BC6177C1A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5904"/>
                <a:ext cx="8229600" cy="4805022"/>
              </a:xfrm>
              <a:blipFill>
                <a:blip r:embed="rId2"/>
                <a:stretch>
                  <a:fillRect l="-617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B5F62-800A-FE45-B6F0-2D93060D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7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0971B-D7AA-B447-AAA0-701F5260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28" y="1417342"/>
            <a:ext cx="3944471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6CF162-E3E6-794D-947F-2370F8E57E68}"/>
              </a:ext>
            </a:extLst>
          </p:cNvPr>
          <p:cNvSpPr txBox="1"/>
          <p:nvPr/>
        </p:nvSpPr>
        <p:spPr>
          <a:xfrm>
            <a:off x="3108976" y="6540994"/>
            <a:ext cx="5731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https://abaqus-docs.mit.edu/2017/English/SIMACAEMODRefMap/simamod-c-probdensityfunc.htm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6722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7F8E-0291-7947-9A7D-DB546BC8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Normal Distribution</a:t>
            </a:r>
            <a:r>
              <a:rPr lang="en-US" i="1" dirty="0"/>
              <a:t>, cont’d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97BE6-75C6-054E-8569-23074BEEC2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4511053"/>
                <a:ext cx="8229600" cy="1619871"/>
              </a:xfrm>
            </p:spPr>
            <p:txBody>
              <a:bodyPr/>
              <a:lstStyle/>
              <a:p>
                <a:r>
                  <a:rPr lang="en-US" dirty="0"/>
                  <a:t>Two values of the PDF,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are </a:t>
                </a:r>
                <a:r>
                  <a:rPr lang="en-US" dirty="0">
                    <a:solidFill>
                      <a:srgbClr val="B23C00"/>
                    </a:solidFill>
                  </a:rPr>
                  <a:t>inflection points </a:t>
                </a:r>
                <a:r>
                  <a:rPr lang="en-US" dirty="0"/>
                  <a:t>where the curve changes</a:t>
                </a:r>
                <a:br>
                  <a:rPr lang="en-US" dirty="0"/>
                </a:br>
                <a:r>
                  <a:rPr lang="en-US" dirty="0"/>
                  <a:t>direction.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97BE6-75C6-054E-8569-23074BEEC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511053"/>
                <a:ext cx="8229600" cy="1619871"/>
              </a:xfrm>
              <a:blipFill>
                <a:blip r:embed="rId2"/>
                <a:stretch>
                  <a:fillRect l="-617" t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3CC0-D465-7C44-A46B-1AB8706F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8</a:t>
            </a:fld>
            <a:endParaRPr lang="en-US" alt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20C0BF-5FB8-7245-8247-AC0C8C701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170" y="1325903"/>
            <a:ext cx="3655660" cy="2926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EC5F1D-213C-C74B-969B-30B48DA7F97E}"/>
              </a:ext>
            </a:extLst>
          </p:cNvPr>
          <p:cNvSpPr txBox="1"/>
          <p:nvPr/>
        </p:nvSpPr>
        <p:spPr>
          <a:xfrm>
            <a:off x="2930364" y="6582489"/>
            <a:ext cx="3283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https://mat117.wisconsin.edu/3-the-normal-distribution/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518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7F8E-0291-7947-9A7D-DB546BC8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Normal Distribution</a:t>
            </a:r>
            <a:r>
              <a:rPr lang="en-US" i="1" dirty="0"/>
              <a:t>, cont’d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97BE6-75C6-054E-8569-23074BEEC2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3794757"/>
                <a:ext cx="8229600" cy="2453644"/>
              </a:xfrm>
            </p:spPr>
            <p:txBody>
              <a:bodyPr/>
              <a:lstStyle/>
              <a:p>
                <a:r>
                  <a:rPr lang="en-US" sz="2400" dirty="0"/>
                  <a:t>The probability that a normal random value is within </a:t>
                </a:r>
                <a:br>
                  <a:rPr lang="en-US" sz="2400" dirty="0"/>
                </a:br>
                <a:r>
                  <a:rPr lang="en-US" sz="2400" u="sng" dirty="0"/>
                  <a:t>one</a:t>
                </a:r>
                <a:r>
                  <a:rPr lang="en-US" sz="2400" dirty="0"/>
                  <a:t> standard deviation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of the mean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 is 68.27%.</a:t>
                </a:r>
              </a:p>
              <a:p>
                <a:r>
                  <a:rPr lang="en-US" sz="2400" dirty="0"/>
                  <a:t>The probability is 95.45% that it’s within </a:t>
                </a:r>
                <a:br>
                  <a:rPr lang="en-US" sz="2400" dirty="0"/>
                </a:br>
                <a:r>
                  <a:rPr lang="en-US" sz="2400" u="sng" dirty="0"/>
                  <a:t>two</a:t>
                </a:r>
                <a:r>
                  <a:rPr lang="en-US" sz="2400" dirty="0"/>
                  <a:t> standard deviations of the mean.</a:t>
                </a:r>
              </a:p>
              <a:p>
                <a:r>
                  <a:rPr lang="en-US" sz="2400" dirty="0"/>
                  <a:t>The probability is 99.74% that it’s within </a:t>
                </a:r>
                <a:br>
                  <a:rPr lang="en-US" sz="2400" dirty="0"/>
                </a:br>
                <a:r>
                  <a:rPr lang="en-US" sz="2400" u="sng" dirty="0"/>
                  <a:t>three</a:t>
                </a:r>
                <a:r>
                  <a:rPr lang="en-US" sz="2400" dirty="0"/>
                  <a:t> standard deviations of the mean.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897BE6-75C6-054E-8569-23074BEEC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794757"/>
                <a:ext cx="8229600" cy="2453644"/>
              </a:xfrm>
              <a:blipFill>
                <a:blip r:embed="rId2"/>
                <a:stretch>
                  <a:fillRect l="-463" t="-2062" b="-4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43CC0-D465-7C44-A46B-1AB8706F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9</a:t>
            </a:fld>
            <a:endParaRPr lang="en-US" alt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F1C69-58B7-1D45-BDB8-C21C6E539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24" y="1188719"/>
            <a:ext cx="5394951" cy="2697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4B89C-21B9-A042-91ED-7F46C1995884}"/>
              </a:ext>
            </a:extLst>
          </p:cNvPr>
          <p:cNvSpPr txBox="1"/>
          <p:nvPr/>
        </p:nvSpPr>
        <p:spPr>
          <a:xfrm>
            <a:off x="2139612" y="6566022"/>
            <a:ext cx="6197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4"/>
              </a:rPr>
              <a:t>https://towardsdatascience.com/understanding-the-68-95-99-7-rule-for-a-normal-distribution-b7b7cbf760c2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EF105-FB51-6644-B239-D1305033EA66}"/>
              </a:ext>
            </a:extLst>
          </p:cNvPr>
          <p:cNvSpPr txBox="1"/>
          <p:nvPr/>
        </p:nvSpPr>
        <p:spPr>
          <a:xfrm>
            <a:off x="6126463" y="1965976"/>
            <a:ext cx="16081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</a:rPr>
              <a:t>The total area</a:t>
            </a:r>
            <a:br>
              <a:rPr lang="en-US" sz="1800" dirty="0">
                <a:solidFill>
                  <a:srgbClr val="0033CC"/>
                </a:solidFill>
              </a:rPr>
            </a:br>
            <a:r>
              <a:rPr lang="en-US" sz="1800" dirty="0">
                <a:solidFill>
                  <a:srgbClr val="0033CC"/>
                </a:solidFill>
              </a:rPr>
              <a:t>must equal 1.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87BA1C-53C7-E14F-90AD-3E02253F9BCB}"/>
                  </a:ext>
                </a:extLst>
              </p:cNvPr>
              <p:cNvSpPr txBox="1"/>
              <p:nvPr/>
            </p:nvSpPr>
            <p:spPr>
              <a:xfrm>
                <a:off x="6604318" y="5074902"/>
                <a:ext cx="2260555" cy="107721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33CC"/>
                    </a:solidFill>
                  </a:rPr>
                  <a:t>Have you heard of</a:t>
                </a:r>
              </a:p>
              <a:p>
                <a:r>
                  <a:rPr lang="en-US" dirty="0">
                    <a:solidFill>
                      <a:srgbClr val="0033CC"/>
                    </a:solidFill>
                  </a:rPr>
                  <a:t>6-Sigma (6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0033CC"/>
                    </a:solidFill>
                  </a:rPr>
                  <a:t>) for</a:t>
                </a:r>
                <a:endParaRPr lang="en-US" dirty="0">
                  <a:solidFill>
                    <a:srgbClr val="0033CC"/>
                  </a:solidFill>
                  <a:latin typeface="+mj-lt"/>
                </a:endParaRPr>
              </a:p>
              <a:p>
                <a:r>
                  <a:rPr lang="en-US" dirty="0">
                    <a:solidFill>
                      <a:srgbClr val="0033CC"/>
                    </a:solidFill>
                  </a:rPr>
                  <a:t>process improvement?</a:t>
                </a:r>
              </a:p>
              <a:p>
                <a:r>
                  <a:rPr lang="en-US" dirty="0">
                    <a:solidFill>
                      <a:srgbClr val="0033CC"/>
                    </a:solidFill>
                  </a:rPr>
                  <a:t>That’s 99.99966%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87BA1C-53C7-E14F-90AD-3E02253F9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318" y="5074902"/>
                <a:ext cx="2260555" cy="1077218"/>
              </a:xfrm>
              <a:prstGeom prst="rect">
                <a:avLst/>
              </a:prstGeom>
              <a:blipFill>
                <a:blip r:embed="rId5"/>
                <a:stretch>
                  <a:fillRect l="-1111" b="-6897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0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52108</TotalTime>
  <Words>4429</Words>
  <Application>Microsoft Macintosh PowerPoint</Application>
  <PresentationFormat>On-screen Show (4:3)</PresentationFormat>
  <Paragraphs>604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Cambria Math</vt:lpstr>
      <vt:lpstr>Courier New</vt:lpstr>
      <vt:lpstr>Times New Roman</vt:lpstr>
      <vt:lpstr>Wingdings</vt:lpstr>
      <vt:lpstr>Quadrant</vt:lpstr>
      <vt:lpstr>DATA 220 Mathematical Methods for Data Analysis March 11 Class Meeting</vt:lpstr>
      <vt:lpstr>Discrete Random Variables</vt:lpstr>
      <vt:lpstr>Discrete Random Variables, cont’d</vt:lpstr>
      <vt:lpstr>Continuous Random Variables</vt:lpstr>
      <vt:lpstr>Probability as the Area under the Curve</vt:lpstr>
      <vt:lpstr>The Normal Probability Distribution</vt:lpstr>
      <vt:lpstr>Properties of the Normal Distribution</vt:lpstr>
      <vt:lpstr>Properties of the Normal Distribution, cont’d</vt:lpstr>
      <vt:lpstr>Properties of the Normal Distribution, cont’d</vt:lpstr>
      <vt:lpstr>Probabilities and the Normal Distribution</vt:lpstr>
      <vt:lpstr>The Standard Normal Distribution</vt:lpstr>
      <vt:lpstr>Standard Normal Distribution Probabilities</vt:lpstr>
      <vt:lpstr>Standard Normal Distribution Probabilities, cont’d</vt:lpstr>
      <vt:lpstr>Standard Normal Distribution Probabilities, cont’d</vt:lpstr>
      <vt:lpstr>Standard Normal Distribution Probabilities, cont’d</vt:lpstr>
      <vt:lpstr>Standard Normal Distribution Probabilities, cont’d</vt:lpstr>
      <vt:lpstr>Standard Normal Distribution Probabilities, cont’d</vt:lpstr>
      <vt:lpstr>Confidence Interval</vt:lpstr>
      <vt:lpstr>Confidence Interval, cont’d</vt:lpstr>
      <vt:lpstr>Confidence Interval, cont’d</vt:lpstr>
      <vt:lpstr>Confidence Interval, cont’d</vt:lpstr>
      <vt:lpstr>Confidence Interval, cont’d</vt:lpstr>
      <vt:lpstr>Confidence Interval, cont’d</vt:lpstr>
      <vt:lpstr>Critical Values for z</vt:lpstr>
      <vt:lpstr>Confidence Interval Example</vt:lpstr>
      <vt:lpstr>The Confidence Interval Compromise</vt:lpstr>
      <vt:lpstr>Level of Significance</vt:lpstr>
      <vt:lpstr>Level of Significance, cont’d</vt:lpstr>
      <vt:lpstr>Margin of Error</vt:lpstr>
      <vt:lpstr>Margin of Error Example</vt:lpstr>
      <vt:lpstr>Break</vt:lpstr>
      <vt:lpstr>Small Sample Estimates of µ</vt:lpstr>
      <vt:lpstr>Student’s t Distribution</vt:lpstr>
      <vt:lpstr>Properties of the t Distribution</vt:lpstr>
      <vt:lpstr>Properties of the t Distribution, cont’d</vt:lpstr>
      <vt:lpstr>Student’s t Distribution, cont’d</vt:lpstr>
      <vt:lpstr>The t Confidence Interval</vt:lpstr>
      <vt:lpstr>The t Confidence Interval, cont’d</vt:lpstr>
      <vt:lpstr>Table of t Critical Values</vt:lpstr>
      <vt:lpstr> Example: The t Confidence Interval</vt:lpstr>
      <vt:lpstr>Interpretation of Confidence Intervals</vt:lpstr>
      <vt:lpstr>Interpretation of Confidence Intervals, cont’d</vt:lpstr>
      <vt:lpstr>Interpretation of Confidence Intervals, cont’d</vt:lpstr>
      <vt:lpstr>Example Interpretation of Confidence Intervals</vt:lpstr>
      <vt:lpstr>Example Interpretation, cont’d</vt:lpstr>
      <vt:lpstr>Hypothesis Testing</vt:lpstr>
      <vt:lpstr>Hypothesis Testing Example #1</vt:lpstr>
      <vt:lpstr>Hypothesis Testing, cont’d</vt:lpstr>
      <vt:lpstr>Hypothesis Test Procedure</vt:lpstr>
      <vt:lpstr>Hypothesis Test Procedure, cont’d</vt:lpstr>
      <vt:lpstr>Type I and Type II Errors</vt:lpstr>
      <vt:lpstr>Example of Type I and Type II Errors</vt:lpstr>
      <vt:lpstr>Level of Significance of Hypothesis Testing</vt:lpstr>
      <vt:lpstr>Level of Significance, cont’d</vt:lpstr>
      <vt:lpstr>Test Statistic</vt:lpstr>
      <vt:lpstr> H0 Rejection Regions</vt:lpstr>
      <vt:lpstr>Hypothesis Testing Example #2</vt:lpstr>
      <vt:lpstr>Hypothesis Testing Example #2, cont’d</vt:lpstr>
      <vt:lpstr>Hypothesis Testing Example #2, cont’d</vt:lpstr>
      <vt:lpstr>Midterm Next Week!</vt:lpstr>
      <vt:lpstr>Midterm Format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151: Object-Oriented Design</dc:title>
  <dc:creator>Ronald Mak</dc:creator>
  <cp:lastModifiedBy>Ron Mak</cp:lastModifiedBy>
  <cp:revision>1134</cp:revision>
  <cp:lastPrinted>2019-09-08T17:33:12Z</cp:lastPrinted>
  <dcterms:created xsi:type="dcterms:W3CDTF">2008-01-12T03:52:55Z</dcterms:created>
  <dcterms:modified xsi:type="dcterms:W3CDTF">2021-03-11T20:14:35Z</dcterms:modified>
</cp:coreProperties>
</file>