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56" r:id="rId2"/>
    <p:sldId id="315" r:id="rId3"/>
    <p:sldId id="316" r:id="rId4"/>
    <p:sldId id="296" r:id="rId5"/>
    <p:sldId id="297" r:id="rId6"/>
    <p:sldId id="298" r:id="rId7"/>
    <p:sldId id="299" r:id="rId8"/>
    <p:sldId id="317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70" r:id="rId18"/>
    <p:sldId id="272" r:id="rId19"/>
    <p:sldId id="271" r:id="rId20"/>
    <p:sldId id="276" r:id="rId21"/>
    <p:sldId id="291" r:id="rId22"/>
    <p:sldId id="318" r:id="rId23"/>
    <p:sldId id="319" r:id="rId24"/>
    <p:sldId id="313" r:id="rId25"/>
    <p:sldId id="314" r:id="rId26"/>
    <p:sldId id="320" r:id="rId27"/>
    <p:sldId id="290" r:id="rId28"/>
    <p:sldId id="269" r:id="rId29"/>
    <p:sldId id="277" r:id="rId30"/>
    <p:sldId id="308" r:id="rId31"/>
    <p:sldId id="310" r:id="rId32"/>
    <p:sldId id="311" r:id="rId33"/>
    <p:sldId id="278" r:id="rId34"/>
    <p:sldId id="309" r:id="rId35"/>
    <p:sldId id="280" r:id="rId36"/>
    <p:sldId id="281" r:id="rId37"/>
    <p:sldId id="282" r:id="rId38"/>
    <p:sldId id="283" r:id="rId39"/>
    <p:sldId id="284" r:id="rId40"/>
    <p:sldId id="285" r:id="rId41"/>
    <p:sldId id="287" r:id="rId42"/>
    <p:sldId id="289" r:id="rId43"/>
    <p:sldId id="274" r:id="rId44"/>
    <p:sldId id="275" r:id="rId45"/>
    <p:sldId id="288" r:id="rId46"/>
    <p:sldId id="273" r:id="rId47"/>
    <p:sldId id="294" r:id="rId48"/>
    <p:sldId id="295" r:id="rId49"/>
    <p:sldId id="312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32FF"/>
    <a:srgbClr val="0033CC"/>
    <a:srgbClr val="945200"/>
    <a:srgbClr val="B23C00"/>
    <a:srgbClr val="E1F5FF"/>
    <a:srgbClr val="DDFDFF"/>
    <a:srgbClr val="76D6FF"/>
    <a:srgbClr val="D5FC7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304" autoAdjust="0"/>
    <p:restoredTop sz="98450" autoAdjust="0"/>
  </p:normalViewPr>
  <p:slideViewPr>
    <p:cSldViewPr>
      <p:cViewPr varScale="1">
        <p:scale>
          <a:sx n="182" d="100"/>
          <a:sy n="182" d="100"/>
        </p:scale>
        <p:origin x="1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83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Dept. of Applied Data Science</a:t>
            </a:r>
            <a:endParaRPr lang="en-US" sz="1000" baseline="0" dirty="0"/>
          </a:p>
          <a:p>
            <a:r>
              <a:rPr lang="en-US" sz="1000" baseline="0" dirty="0"/>
              <a:t>Spring 2021: March 4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657610" y="6263609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DATA 220: Mathematical Methods for Data Analysis</a:t>
            </a:r>
          </a:p>
          <a:p>
            <a:pPr algn="ctr"/>
            <a:r>
              <a:rPr lang="en-US" altLang="x-none" sz="1000" dirty="0"/>
              <a:t>© R. Mak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8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49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3.png"/><Relationship Id="rId7" Type="http://schemas.openxmlformats.org/officeDocument/2006/relationships/image" Target="../media/image28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DATA 220</a:t>
            </a:r>
            <a:br>
              <a:rPr lang="en-US" altLang="x-none" sz="3200" dirty="0"/>
            </a:br>
            <a:r>
              <a:rPr lang="en-US" altLang="x-none" sz="3200" dirty="0"/>
              <a:t>Mathematical Methods for Data Analysis</a:t>
            </a:r>
            <a:br>
              <a:rPr lang="en-US" altLang="x-none" sz="3600" dirty="0"/>
            </a:br>
            <a:r>
              <a:rPr lang="en-US" altLang="x-none" sz="2400" dirty="0"/>
              <a:t>March 4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Applied Data Science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25BA-0266-D045-8A31-9F9B4ED2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D7E7A-1DAC-BC41-9C9F-C39B6007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E7578-3D56-9045-912E-C251EAA3EE5C}"/>
              </a:ext>
            </a:extLst>
          </p:cNvPr>
          <p:cNvSpPr txBox="1"/>
          <p:nvPr/>
        </p:nvSpPr>
        <p:spPr>
          <a:xfrm>
            <a:off x="344720" y="1536174"/>
            <a:ext cx="8454559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monty_opens_door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car_behind_door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Monty opens a door that isn't your first choice and that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doesn't hide the car.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car_behind_door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number of the door hiding the car.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number of your first choice door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the number of the door that Monty opens.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Monty randomly opens a door that isn't your first choice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and isn't the one hiding the car.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door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(door ==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car_behind_door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or (door ==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door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door  # the door that Monty opens</a:t>
            </a:r>
          </a:p>
        </p:txBody>
      </p:sp>
    </p:spTree>
    <p:extLst>
      <p:ext uri="{BB962C8B-B14F-4D97-AF65-F5344CB8AC3E}">
        <p14:creationId xmlns:p14="http://schemas.microsoft.com/office/powerpoint/2010/main" val="324795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CD9F-9EF9-3B42-9935-12EF28D2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19A96-BA71-4544-BCAE-16DC5FCC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11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20440-45CE-D543-8566-1A1544C73CB6}"/>
              </a:ext>
            </a:extLst>
          </p:cNvPr>
          <p:cNvSpPr txBox="1"/>
          <p:nvPr/>
        </p:nvSpPr>
        <p:spPr>
          <a:xfrm>
            <a:off x="468152" y="1417342"/>
            <a:ext cx="8207696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you_choose_second_door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opened_door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You choose a second door. It can't be your first choice door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or the door that Monty has opened.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number of your first choice door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opened_door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number of the door that Monty opened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the door number of your second choice.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Check Door #1 and Door #2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door in (1, 2):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(door !=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and (door !=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opened_door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door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3  # not Door #1 or #2, so it must be Door #3</a:t>
            </a:r>
          </a:p>
        </p:txBody>
      </p:sp>
    </p:spTree>
    <p:extLst>
      <p:ext uri="{BB962C8B-B14F-4D97-AF65-F5344CB8AC3E}">
        <p14:creationId xmlns:p14="http://schemas.microsoft.com/office/powerpoint/2010/main" val="257718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A65A-D3EA-2B46-BE40-A3F17570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DE971-1FDE-124D-95A0-AAAD4E44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12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316DB-931F-6048-B387-4FE3F2AA5797}"/>
              </a:ext>
            </a:extLst>
          </p:cNvPr>
          <p:cNvSpPr txBox="1"/>
          <p:nvPr/>
        </p:nvSpPr>
        <p:spPr>
          <a:xfrm>
            <a:off x="1640749" y="1417342"/>
            <a:ext cx="5862502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random 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Randomly choose Door #1, #2, or #3.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1, 2, or 3 with equal probability.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random.randint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(1, 3)</a:t>
            </a:r>
          </a:p>
        </p:txBody>
      </p:sp>
    </p:spTree>
    <p:extLst>
      <p:ext uri="{BB962C8B-B14F-4D97-AF65-F5344CB8AC3E}">
        <p14:creationId xmlns:p14="http://schemas.microsoft.com/office/powerpoint/2010/main" val="304404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54AD-6297-604D-943A-24899B05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7253-CBED-5748-B374-0CBAC441E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Output: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CB955-CFE5-6243-9C34-51FB67C09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13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9089D-95E8-814F-BCFA-68B55E861262}"/>
              </a:ext>
            </a:extLst>
          </p:cNvPr>
          <p:cNvSpPr txBox="1"/>
          <p:nvPr/>
        </p:nvSpPr>
        <p:spPr>
          <a:xfrm>
            <a:off x="1737391" y="1874537"/>
            <a:ext cx="5670142" cy="4339650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Car    Your   Monty    Your    Win      Win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Simulation  hidden   first  opened  second     if       if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index    here! choice    door  choice   stay?  switch?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1       2       1       3       2         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2       1       1       3       2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3       1       2       3       1         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4       3       3       2       1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5       2       3       1       2         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6       3       3       1       2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7       2       3       1       2         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8       1       1       3       2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9       3       2       1       3         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10       1       3       2       1             yes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95       2       3       1       2         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96       2       3       1       2         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97       2       3       1       2         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98       2       3       1       2         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99       3       2       1       3             yes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100       1       2       3       1             yes</a:t>
            </a:r>
          </a:p>
        </p:txBody>
      </p:sp>
    </p:spTree>
    <p:extLst>
      <p:ext uri="{BB962C8B-B14F-4D97-AF65-F5344CB8AC3E}">
        <p14:creationId xmlns:p14="http://schemas.microsoft.com/office/powerpoint/2010/main" val="288229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5EB9-1FE6-C54D-BD5A-DA1C8AF0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904CA-8AFD-694F-A114-D2C610C1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14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7606E-A880-DD46-81D5-AA8A6B581589}"/>
              </a:ext>
            </a:extLst>
          </p:cNvPr>
          <p:cNvSpPr txBox="1"/>
          <p:nvPr/>
        </p:nvSpPr>
        <p:spPr>
          <a:xfrm>
            <a:off x="457200" y="1505159"/>
            <a:ext cx="8347157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Print the final stats.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print(f'{stay_win_count:10,d} wins if you stayed with your first choice')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print(f'{switch_win_count:10,d} wins if you switched to your second choice')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print('Win ratio of switching over staying: ' +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f'{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switch_win_count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/stay_win_count:3.1f}')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90DA-1FB8-AA4A-8736-C1AECC503C24}"/>
              </a:ext>
            </a:extLst>
          </p:cNvPr>
          <p:cNvSpPr txBox="1"/>
          <p:nvPr/>
        </p:nvSpPr>
        <p:spPr>
          <a:xfrm>
            <a:off x="1633535" y="3399626"/>
            <a:ext cx="5876930" cy="984885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34 wins if you stayed with your first choice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66 wins if you switched to your second choice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Win ratio of switching over staying: 1.9</a:t>
            </a:r>
          </a:p>
        </p:txBody>
      </p:sp>
    </p:spTree>
    <p:extLst>
      <p:ext uri="{BB962C8B-B14F-4D97-AF65-F5344CB8AC3E}">
        <p14:creationId xmlns:p14="http://schemas.microsoft.com/office/powerpoint/2010/main" val="200549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74DF-AACD-EA46-84FB-B952DC0D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04FA0-264A-6C4B-9DF2-6FE1CFA0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D8F71-6B41-5F44-9057-29B27FC6E7BC}"/>
              </a:ext>
            </a:extLst>
          </p:cNvPr>
          <p:cNvSpPr txBox="1"/>
          <p:nvPr/>
        </p:nvSpPr>
        <p:spPr>
          <a:xfrm>
            <a:off x="1097318" y="1325903"/>
            <a:ext cx="6216766" cy="53399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matplotlib.pyplot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seaborn as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sns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1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graph_win_percentages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stay_win_count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simulation_count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Generate a bar chart of the percentage of wins by staying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and the percentage of wins by switching.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stay_win_count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number of wins if stay.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simulation_count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count of simulations to run.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stay_pct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= 100*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stay_win_count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simulation_count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switch_pct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100 -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stay_pct</a:t>
            </a:r>
            <a:endParaRPr lang="en-US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percentages = 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stay_pct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switch_pct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Generate a bar chart of the win percentages.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sns.set_style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whitegrid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  # white background with gray grid lines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axes =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sns.barplot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(['Stay', 'Switch'], 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stay_pct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switch_pct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palette='bright')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axes.set_title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('Stay vs. Switch Win Percentages after ' +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f'{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simulation_count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Simulations')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axes.set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ylabel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='Percentage')  # label the axes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axes.set_ylim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(top=105)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Label the top of each patch (bar) with its percentage.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bar,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zip(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axes.patches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percentages):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text_x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bar.get_x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+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bar.get_width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()/2 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text_y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bar.get_height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axes.text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text_x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text_y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f'{pct:4.1f}%',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=11, ha='center',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='bottom')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plt.show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89468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7F57E-3E74-2B41-8302-D061032E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443E3-838D-4A4D-9626-6BAC42B9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25B32-DCB2-7745-8C81-4A69FF8338CB}"/>
              </a:ext>
            </a:extLst>
          </p:cNvPr>
          <p:cNvSpPr txBox="1"/>
          <p:nvPr/>
        </p:nvSpPr>
        <p:spPr>
          <a:xfrm>
            <a:off x="1085308" y="1417342"/>
            <a:ext cx="697338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Graph the win percentages.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graph_win_percentages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stay_win_count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SIMULATION_COUNT)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200D73-642A-314C-BFB7-4A10993A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974" y="2423171"/>
            <a:ext cx="3768052" cy="25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27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E08E-1B64-E148-B2BE-CCE34D98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Monty Hall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69EA1-704F-9E4F-9E49-FA4630B62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classic Monty Hall problem </a:t>
                </a:r>
                <a:br>
                  <a:rPr lang="en-US" dirty="0"/>
                </a:br>
                <a:r>
                  <a:rPr lang="en-US" dirty="0"/>
                  <a:t>has 3 doors and 1 car.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You can generalize the problem </a:t>
                </a:r>
                <a:br>
                  <a:rPr lang="en-US" dirty="0"/>
                </a:br>
                <a:r>
                  <a:rPr lang="en-US" dirty="0"/>
                  <a:t>to </a:t>
                </a:r>
                <a:r>
                  <a:rPr lang="en-US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solidFill>
                      <a:srgbClr val="0033CC"/>
                    </a:solidFill>
                  </a:rPr>
                  <a:t> doors and </a:t>
                </a:r>
                <a:r>
                  <a:rPr lang="en-US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solidFill>
                      <a:srgbClr val="0033CC"/>
                    </a:solidFill>
                  </a:rPr>
                  <a:t> cars</a:t>
                </a:r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where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≥ 3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/>
                  <a:t> ≤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dirty="0"/>
                  <a:t>– 2.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You win </a:t>
                </a:r>
                <a:r>
                  <a:rPr lang="en-US" u="sng" dirty="0"/>
                  <a:t>either</a:t>
                </a:r>
                <a:r>
                  <a:rPr lang="en-US" dirty="0"/>
                  <a:t> by staying or by switching.</a:t>
                </a:r>
              </a:p>
              <a:p>
                <a:pPr lvl="1"/>
                <a:r>
                  <a:rPr lang="en-US" dirty="0"/>
                  <a:t>You can also get a goat by staying or by switching.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If you </a:t>
                </a:r>
                <a:r>
                  <a:rPr lang="en-US" u="sng" dirty="0"/>
                  <a:t>stay</a:t>
                </a:r>
                <a:r>
                  <a:rPr lang="en-US" dirty="0"/>
                  <a:t> with your original door, </a:t>
                </a:r>
                <a:br>
                  <a:rPr lang="en-US" dirty="0"/>
                </a:br>
                <a:r>
                  <a:rPr lang="en-US" dirty="0"/>
                  <a:t>the probability that you win a car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69EA1-704F-9E4F-9E49-FA4630B62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309" b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2F59A-11E1-564E-A63F-205AF529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961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E08E-1B64-E148-B2BE-CCE34D98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Monty Hall</a:t>
            </a:r>
            <a:r>
              <a:rPr lang="en-US" i="1" dirty="0"/>
              <a:t>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69EA1-704F-9E4F-9E49-FA4630B62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63794"/>
                <a:ext cx="8320994" cy="4267132"/>
              </a:xfrm>
            </p:spPr>
            <p:txBody>
              <a:bodyPr/>
              <a:lstStyle/>
              <a:p>
                <a:r>
                  <a:rPr lang="en-US" dirty="0"/>
                  <a:t>If you </a:t>
                </a:r>
                <a:r>
                  <a:rPr lang="en-US" u="sng" dirty="0"/>
                  <a:t>switch</a:t>
                </a:r>
                <a:r>
                  <a:rPr lang="en-US" dirty="0"/>
                  <a:t> doors: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of the time, your first door choice is one of the </a:t>
                </a:r>
                <a:r>
                  <a:rPr lang="en-US" u="sng" dirty="0"/>
                  <a:t>right</a:t>
                </a:r>
                <a:r>
                  <a:rPr lang="en-US" dirty="0"/>
                  <a:t> ones with a car. Monty opens a door to reveal a goat, and the remaining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– 2 doors will hide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/>
                  <a:t> – 1 cars. Therefore, the probability that your second door choice will win a car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of the time, your first door choice is </a:t>
                </a:r>
                <a:r>
                  <a:rPr lang="en-US" u="sng" dirty="0"/>
                  <a:t>wrong</a:t>
                </a:r>
                <a:r>
                  <a:rPr lang="en-US" dirty="0"/>
                  <a:t>. The remaining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– 2 doors will hide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/>
                  <a:t> cars. Therefore, the probability that your second choice will win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69EA1-704F-9E4F-9E49-FA4630B62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63794"/>
                <a:ext cx="8320994" cy="4267132"/>
              </a:xfrm>
              <a:blipFill>
                <a:blip r:embed="rId2"/>
                <a:stretch>
                  <a:fillRect l="-611" t="-1484" r="-1374" b="-1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2F59A-11E1-564E-A63F-205AF529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C46E5-E245-384A-90E0-665537486F02}"/>
              </a:ext>
            </a:extLst>
          </p:cNvPr>
          <p:cNvSpPr txBox="1"/>
          <p:nvPr/>
        </p:nvSpPr>
        <p:spPr>
          <a:xfrm>
            <a:off x="1442777" y="1321433"/>
            <a:ext cx="62584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33CC"/>
                </a:solidFill>
              </a:rPr>
              <a:t> doors and 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33CC"/>
                </a:solidFill>
              </a:rPr>
              <a:t> cars, where 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33CC"/>
                </a:solidFill>
              </a:rPr>
              <a:t> ≥ 3 and 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33CC"/>
                </a:solidFill>
              </a:rPr>
              <a:t> ≤ 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33CC"/>
                </a:solidFill>
              </a:rPr>
              <a:t>– 2</a:t>
            </a:r>
          </a:p>
        </p:txBody>
      </p:sp>
    </p:spTree>
    <p:extLst>
      <p:ext uri="{BB962C8B-B14F-4D97-AF65-F5344CB8AC3E}">
        <p14:creationId xmlns:p14="http://schemas.microsoft.com/office/powerpoint/2010/main" val="242876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142320-6739-D843-B281-717BACEF6C88}"/>
              </a:ext>
            </a:extLst>
          </p:cNvPr>
          <p:cNvSpPr/>
          <p:nvPr/>
        </p:nvSpPr>
        <p:spPr bwMode="auto">
          <a:xfrm>
            <a:off x="7132292" y="2919077"/>
            <a:ext cx="1005829" cy="733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9E08E-1B64-E148-B2BE-CCE34D98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Monty Hall</a:t>
            </a:r>
            <a:r>
              <a:rPr lang="en-US" i="1" dirty="0"/>
              <a:t>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69EA1-704F-9E4F-9E49-FA4630B62D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6389" y="1903435"/>
                <a:ext cx="8320994" cy="4308376"/>
              </a:xfrm>
            </p:spPr>
            <p:txBody>
              <a:bodyPr/>
              <a:lstStyle/>
              <a:p>
                <a:r>
                  <a:rPr lang="en-US" dirty="0"/>
                  <a:t>Add up the probabilities that you will win a car by </a:t>
                </a:r>
                <a:r>
                  <a:rPr lang="en-US" u="sng" dirty="0"/>
                  <a:t>switching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probability of winning by </a:t>
                </a:r>
                <a:r>
                  <a:rPr lang="en-US" u="sng" dirty="0"/>
                  <a:t>staying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Since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– 1 &gt;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– 2,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&gt;1.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Therefore, the probability of winning a car is </a:t>
                </a:r>
                <a:br>
                  <a:rPr lang="en-US" dirty="0"/>
                </a:br>
                <a:r>
                  <a:rPr lang="en-US" u="sng" dirty="0"/>
                  <a:t>always greater</a:t>
                </a:r>
                <a:r>
                  <a:rPr lang="en-US" dirty="0"/>
                  <a:t> if you switch, although the </a:t>
                </a:r>
                <a:br>
                  <a:rPr lang="en-US" dirty="0"/>
                </a:br>
                <a:r>
                  <a:rPr lang="en-US" dirty="0"/>
                  <a:t>advantage diminishes as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increases.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69EA1-704F-9E4F-9E49-FA4630B62D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389" y="1903435"/>
                <a:ext cx="8320994" cy="4308376"/>
              </a:xfrm>
              <a:blipFill>
                <a:blip r:embed="rId2"/>
                <a:stretch>
                  <a:fillRect l="-610" t="-1471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2F59A-11E1-564E-A63F-205AF529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C46E5-E245-384A-90E0-665537486F02}"/>
              </a:ext>
            </a:extLst>
          </p:cNvPr>
          <p:cNvSpPr txBox="1"/>
          <p:nvPr/>
        </p:nvSpPr>
        <p:spPr>
          <a:xfrm>
            <a:off x="1442777" y="1321433"/>
            <a:ext cx="62584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33CC"/>
                </a:solidFill>
              </a:rPr>
              <a:t> doors and 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33CC"/>
                </a:solidFill>
              </a:rPr>
              <a:t> cars, where 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33CC"/>
                </a:solidFill>
              </a:rPr>
              <a:t> ≥ 3 and 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33CC"/>
                </a:solidFill>
              </a:rPr>
              <a:t> ≤ </a:t>
            </a:r>
            <a:r>
              <a:rPr lang="en-US" sz="2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33CC"/>
                </a:solidFill>
              </a:rPr>
              <a:t>–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06F0F1-F19C-1E46-9991-5104C153313D}"/>
                  </a:ext>
                </a:extLst>
              </p:cNvPr>
              <p:cNvSpPr txBox="1"/>
              <p:nvPr/>
            </p:nvSpPr>
            <p:spPr>
              <a:xfrm>
                <a:off x="996000" y="2919077"/>
                <a:ext cx="7243393" cy="733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solidFill>
                                    <a:srgbClr val="B23C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06F0F1-F19C-1E46-9991-5104C1533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00" y="2919077"/>
                <a:ext cx="7243393" cy="733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5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8C56-9D2A-CA46-8A1B-29D9E834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#5 Solutions: Problem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6607F-1970-4747-AC14-1932A908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CCAEBE-1A74-344F-A858-B7CEA231B736}"/>
                  </a:ext>
                </a:extLst>
              </p:cNvPr>
              <p:cNvSpPr txBox="1"/>
              <p:nvPr/>
            </p:nvSpPr>
            <p:spPr>
              <a:xfrm>
                <a:off x="2976673" y="5249613"/>
                <a:ext cx="3702552" cy="1013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=0.15+0.16=0.31 </m:t>
                      </m:r>
                    </m:oMath>
                  </m:oMathPara>
                </a14:m>
                <a:endParaRPr lang="en-US" b="0" dirty="0"/>
              </a:p>
              <a:p>
                <a:pPr/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0.31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=0.48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CCAEBE-1A74-344F-A858-B7CEA231B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673" y="5249613"/>
                <a:ext cx="3702552" cy="1013996"/>
              </a:xfrm>
              <a:prstGeom prst="rect">
                <a:avLst/>
              </a:prstGeom>
              <a:blipFill>
                <a:blip r:embed="rId2"/>
                <a:stretch>
                  <a:fillRect t="-12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B4F2D0B-344F-814A-B42C-34890EE161F6}"/>
              </a:ext>
            </a:extLst>
          </p:cNvPr>
          <p:cNvGrpSpPr/>
          <p:nvPr/>
        </p:nvGrpSpPr>
        <p:grpSpPr>
          <a:xfrm>
            <a:off x="1159345" y="3283601"/>
            <a:ext cx="6957421" cy="2157057"/>
            <a:chOff x="1159345" y="3283601"/>
            <a:chExt cx="6957421" cy="215705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A2C3D98-4A50-E644-BEE6-781D70318471}"/>
                </a:ext>
              </a:extLst>
            </p:cNvPr>
            <p:cNvGrpSpPr/>
            <p:nvPr/>
          </p:nvGrpSpPr>
          <p:grpSpPr>
            <a:xfrm>
              <a:off x="1159345" y="3438383"/>
              <a:ext cx="6957421" cy="1819975"/>
              <a:chOff x="1159345" y="1417342"/>
              <a:chExt cx="6957421" cy="181997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A4C1A-C8B2-CB41-ACF3-0EDE05ACBED4}"/>
                  </a:ext>
                </a:extLst>
              </p:cNvPr>
              <p:cNvSpPr txBox="1"/>
              <p:nvPr/>
            </p:nvSpPr>
            <p:spPr>
              <a:xfrm rot="876677">
                <a:off x="1696238" y="2573328"/>
                <a:ext cx="4828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33CC"/>
                    </a:solidFill>
                  </a:rPr>
                  <a:t>0.80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64EA4CA-CC07-2F4B-ADA7-AAE8F47D0A61}"/>
                  </a:ext>
                </a:extLst>
              </p:cNvPr>
              <p:cNvGrpSpPr/>
              <p:nvPr/>
            </p:nvGrpSpPr>
            <p:grpSpPr>
              <a:xfrm>
                <a:off x="1159345" y="1417342"/>
                <a:ext cx="6957421" cy="1819975"/>
                <a:chOff x="2052643" y="4398676"/>
                <a:chExt cx="6957421" cy="1819975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20D4EA6-5784-654F-B3BB-431989ED34C4}"/>
                    </a:ext>
                  </a:extLst>
                </p:cNvPr>
                <p:cNvSpPr/>
                <p:nvPr/>
              </p:nvSpPr>
              <p:spPr bwMode="auto">
                <a:xfrm>
                  <a:off x="2052643" y="5261115"/>
                  <a:ext cx="182878" cy="182878"/>
                </a:xfrm>
                <a:prstGeom prst="ellipse">
                  <a:avLst/>
                </a:prstGeom>
                <a:solidFill>
                  <a:srgbClr val="0033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0535C67-5719-A844-B43D-0D450CAA2DD5}"/>
                    </a:ext>
                  </a:extLst>
                </p:cNvPr>
                <p:cNvSpPr/>
                <p:nvPr/>
              </p:nvSpPr>
              <p:spPr bwMode="auto">
                <a:xfrm>
                  <a:off x="3675675" y="4716088"/>
                  <a:ext cx="182878" cy="182878"/>
                </a:xfrm>
                <a:prstGeom prst="ellipse">
                  <a:avLst/>
                </a:prstGeom>
                <a:solidFill>
                  <a:srgbClr val="0033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28A6E25-5EB4-034C-8EF6-DD473702054A}"/>
                    </a:ext>
                  </a:extLst>
                </p:cNvPr>
                <p:cNvSpPr/>
                <p:nvPr/>
              </p:nvSpPr>
              <p:spPr bwMode="auto">
                <a:xfrm>
                  <a:off x="3675675" y="5689418"/>
                  <a:ext cx="182878" cy="182878"/>
                </a:xfrm>
                <a:prstGeom prst="ellipse">
                  <a:avLst/>
                </a:prstGeom>
                <a:solidFill>
                  <a:srgbClr val="0033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36D3171-D267-7148-9F65-53E4257DCBDA}"/>
                    </a:ext>
                  </a:extLst>
                </p:cNvPr>
                <p:cNvSpPr/>
                <p:nvPr/>
              </p:nvSpPr>
              <p:spPr bwMode="auto">
                <a:xfrm>
                  <a:off x="5267044" y="4710448"/>
                  <a:ext cx="182878" cy="182878"/>
                </a:xfrm>
                <a:prstGeom prst="ellipse">
                  <a:avLst/>
                </a:prstGeom>
                <a:solidFill>
                  <a:srgbClr val="0033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756F0F4-FD47-7343-8AA0-566402E4F63F}"/>
                    </a:ext>
                  </a:extLst>
                </p:cNvPr>
                <p:cNvSpPr/>
                <p:nvPr/>
              </p:nvSpPr>
              <p:spPr bwMode="auto">
                <a:xfrm>
                  <a:off x="5267044" y="5687892"/>
                  <a:ext cx="182878" cy="182878"/>
                </a:xfrm>
                <a:prstGeom prst="ellipse">
                  <a:avLst/>
                </a:prstGeom>
                <a:solidFill>
                  <a:srgbClr val="0033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B57C069D-8813-C441-8E0B-803721187900}"/>
                    </a:ext>
                  </a:extLst>
                </p:cNvPr>
                <p:cNvCxnSpPr>
                  <a:stCxn id="10" idx="7"/>
                  <a:endCxn id="11" idx="2"/>
                </p:cNvCxnSpPr>
                <p:nvPr/>
              </p:nvCxnSpPr>
              <p:spPr bwMode="auto">
                <a:xfrm flipV="1">
                  <a:off x="2208739" y="4807527"/>
                  <a:ext cx="1466936" cy="48037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A8E8F26-D9F3-A24B-A89E-C176B394C894}"/>
                    </a:ext>
                  </a:extLst>
                </p:cNvPr>
                <p:cNvCxnSpPr>
                  <a:stCxn id="10" idx="5"/>
                  <a:endCxn id="12" idx="2"/>
                </p:cNvCxnSpPr>
                <p:nvPr/>
              </p:nvCxnSpPr>
              <p:spPr bwMode="auto">
                <a:xfrm>
                  <a:off x="2208739" y="5417211"/>
                  <a:ext cx="1466936" cy="36364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4A322AF-B57B-274A-BD46-F86CEED6EE9C}"/>
                    </a:ext>
                  </a:extLst>
                </p:cNvPr>
                <p:cNvCxnSpPr>
                  <a:stCxn id="11" idx="6"/>
                  <a:endCxn id="13" idx="2"/>
                </p:cNvCxnSpPr>
                <p:nvPr/>
              </p:nvCxnSpPr>
              <p:spPr bwMode="auto">
                <a:xfrm flipV="1">
                  <a:off x="3858553" y="4801887"/>
                  <a:ext cx="1408491" cy="564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35F33AA-55BF-EA47-BA4A-A6F153310AE4}"/>
                    </a:ext>
                  </a:extLst>
                </p:cNvPr>
                <p:cNvCxnSpPr>
                  <a:stCxn id="12" idx="6"/>
                  <a:endCxn id="14" idx="2"/>
                </p:cNvCxnSpPr>
                <p:nvPr/>
              </p:nvCxnSpPr>
              <p:spPr bwMode="auto">
                <a:xfrm flipV="1">
                  <a:off x="3858553" y="5779331"/>
                  <a:ext cx="1408491" cy="152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906C807-537B-E54E-8F96-9280A42133A2}"/>
                    </a:ext>
                  </a:extLst>
                </p:cNvPr>
                <p:cNvSpPr txBox="1"/>
                <p:nvPr/>
              </p:nvSpPr>
              <p:spPr>
                <a:xfrm>
                  <a:off x="3606653" y="4398676"/>
                  <a:ext cx="3321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</a:t>
                  </a: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420D723A-638C-0F44-9F19-91182DEA3D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06653" y="5879519"/>
                      <a:ext cx="374846" cy="3391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acc>
                          </m:oMath>
                        </m:oMathPara>
                      </a14:m>
                      <a:endParaRPr lang="en-US" i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420D723A-638C-0F44-9F19-91182DEA3D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6653" y="5879519"/>
                      <a:ext cx="374846" cy="3391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E68EBE9-1C88-8D4B-98BA-18C3B416520B}"/>
                    </a:ext>
                  </a:extLst>
                </p:cNvPr>
                <p:cNvSpPr txBox="1"/>
                <p:nvPr/>
              </p:nvSpPr>
              <p:spPr>
                <a:xfrm>
                  <a:off x="5208876" y="4398676"/>
                  <a:ext cx="3561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B8F17C0-C03F-E44E-AEE7-E11766967564}"/>
                    </a:ext>
                  </a:extLst>
                </p:cNvPr>
                <p:cNvSpPr txBox="1"/>
                <p:nvPr/>
              </p:nvSpPr>
              <p:spPr>
                <a:xfrm>
                  <a:off x="5208876" y="5830967"/>
                  <a:ext cx="35618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332C5EA-6383-CC4E-B951-64B6E4FF12DC}"/>
                    </a:ext>
                  </a:extLst>
                </p:cNvPr>
                <p:cNvSpPr txBox="1"/>
                <p:nvPr/>
              </p:nvSpPr>
              <p:spPr>
                <a:xfrm rot="20459397">
                  <a:off x="2620291" y="4794842"/>
                  <a:ext cx="48282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33CC"/>
                      </a:solidFill>
                    </a:rPr>
                    <a:t>0.20</a:t>
                  </a:r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B8C4E37-5799-8E49-B9DC-41989F87B54B}"/>
                    </a:ext>
                  </a:extLst>
                </p:cNvPr>
                <p:cNvSpPr txBox="1"/>
                <p:nvPr/>
              </p:nvSpPr>
              <p:spPr>
                <a:xfrm>
                  <a:off x="4257930" y="5479996"/>
                  <a:ext cx="48282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33CC"/>
                      </a:solidFill>
                    </a:rPr>
                    <a:t>0.20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3E6A669-2A7C-5D4D-BF4F-F416C0050415}"/>
                    </a:ext>
                  </a:extLst>
                </p:cNvPr>
                <p:cNvSpPr txBox="1"/>
                <p:nvPr/>
              </p:nvSpPr>
              <p:spPr>
                <a:xfrm>
                  <a:off x="4257930" y="4517044"/>
                  <a:ext cx="48282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33CC"/>
                      </a:solidFill>
                    </a:rPr>
                    <a:t>0.75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8E60465-A7FA-C744-974F-E3DDF601BF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49922" y="4595242"/>
                      <a:ext cx="354334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0.20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0.75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=0.15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8E60465-A7FA-C744-974F-E3DDF601BF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49922" y="4595242"/>
                      <a:ext cx="3543342" cy="338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47B1FAF4-6730-DA47-B077-B59C411565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49922" y="5590562"/>
                      <a:ext cx="3560142" cy="3391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0.80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=0.16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47B1FAF4-6730-DA47-B077-B59C411565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49922" y="5590562"/>
                      <a:ext cx="3560142" cy="3391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746E9C-F5C0-424A-8E76-D3646C7BB41E}"/>
                  </a:ext>
                </a:extLst>
              </p:cNvPr>
              <p:cNvSpPr txBox="1"/>
              <p:nvPr/>
            </p:nvSpPr>
            <p:spPr>
              <a:xfrm>
                <a:off x="4134806" y="1939943"/>
                <a:ext cx="68800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0033CC"/>
                    </a:solidFill>
                  </a:rPr>
                  <a:t>Manager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87F4DA-C0F5-A64D-B620-1E99880A6090}"/>
                  </a:ext>
                </a:extLst>
              </p:cNvPr>
              <p:cNvSpPr txBox="1"/>
              <p:nvPr/>
            </p:nvSpPr>
            <p:spPr>
              <a:xfrm>
                <a:off x="4143881" y="2360194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00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F0A8C9D-7DC9-7544-84BE-AA5D40DF1ED9}"/>
                  </a:ext>
                </a:extLst>
              </p:cNvPr>
              <p:cNvSpPr txBox="1"/>
              <p:nvPr/>
            </p:nvSpPr>
            <p:spPr>
              <a:xfrm>
                <a:off x="4134806" y="2423803"/>
                <a:ext cx="68800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0033CC"/>
                    </a:solidFill>
                  </a:rPr>
                  <a:t>Manager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3AFE7C-91C3-4045-8981-7E6C3C5B1301}"/>
                </a:ext>
              </a:extLst>
            </p:cNvPr>
            <p:cNvSpPr txBox="1"/>
            <p:nvPr/>
          </p:nvSpPr>
          <p:spPr>
            <a:xfrm>
              <a:off x="2516186" y="3283601"/>
              <a:ext cx="715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33CC"/>
                  </a:solidFill>
                </a:rPr>
                <a:t>Graduate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0D1E65-0B3A-6249-B6E2-7871C0DB0A36}"/>
                </a:ext>
              </a:extLst>
            </p:cNvPr>
            <p:cNvSpPr txBox="1"/>
            <p:nvPr/>
          </p:nvSpPr>
          <p:spPr>
            <a:xfrm>
              <a:off x="2413593" y="5194437"/>
              <a:ext cx="9204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0033CC"/>
                  </a:solidFill>
                </a:rPr>
                <a:t>Nongraduate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E6D322-C189-DB4B-9715-37DA6E4931C5}"/>
              </a:ext>
            </a:extLst>
          </p:cNvPr>
          <p:cNvSpPr txBox="1"/>
          <p:nvPr/>
        </p:nvSpPr>
        <p:spPr>
          <a:xfrm>
            <a:off x="958249" y="1261666"/>
            <a:ext cx="742703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What is the </a:t>
            </a:r>
            <a:r>
              <a:rPr lang="en-US" u="sng" dirty="0">
                <a:solidFill>
                  <a:srgbClr val="0432FF"/>
                </a:solidFill>
              </a:rPr>
              <a:t>probability</a:t>
            </a:r>
            <a:r>
              <a:rPr lang="en-US" dirty="0">
                <a:solidFill>
                  <a:srgbClr val="0432FF"/>
                </a:solidFill>
              </a:rPr>
              <a:t> that a randomly selected manager </a:t>
            </a:r>
            <a:r>
              <a:rPr lang="en-US" u="sng" dirty="0">
                <a:solidFill>
                  <a:srgbClr val="0432FF"/>
                </a:solidFill>
              </a:rPr>
              <a:t>is a college graduate</a:t>
            </a:r>
            <a:r>
              <a:rPr lang="en-US" dirty="0">
                <a:solidFill>
                  <a:srgbClr val="0432FF"/>
                </a:solidFill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CAE595-EB16-B14A-8B34-6306DA318B56}"/>
                  </a:ext>
                </a:extLst>
              </p:cNvPr>
              <p:cNvSpPr txBox="1"/>
              <p:nvPr/>
            </p:nvSpPr>
            <p:spPr>
              <a:xfrm>
                <a:off x="958249" y="2824819"/>
                <a:ext cx="20093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Calculate: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CAE595-EB16-B14A-8B34-6306DA318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49" y="2824819"/>
                <a:ext cx="2009396" cy="400110"/>
              </a:xfrm>
              <a:prstGeom prst="rect">
                <a:avLst/>
              </a:prstGeom>
              <a:blipFill>
                <a:blip r:embed="rId6"/>
                <a:stretch>
                  <a:fillRect l="-1887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18684950-32C3-C74E-AA85-BA0102C37743}"/>
              </a:ext>
            </a:extLst>
          </p:cNvPr>
          <p:cNvSpPr txBox="1"/>
          <p:nvPr/>
        </p:nvSpPr>
        <p:spPr>
          <a:xfrm>
            <a:off x="511268" y="1718861"/>
            <a:ext cx="832099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What is the probability that the employee is a college graduate </a:t>
            </a:r>
            <a:r>
              <a:rPr lang="en-US" u="sng" dirty="0">
                <a:solidFill>
                  <a:srgbClr val="0432FF"/>
                </a:solidFill>
              </a:rPr>
              <a:t>given that</a:t>
            </a:r>
            <a:r>
              <a:rPr lang="en-US" dirty="0">
                <a:solidFill>
                  <a:srgbClr val="0432FF"/>
                </a:solidFill>
              </a:rPr>
              <a:t> he’s a manager?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54ABF7-3579-D544-B577-C0DF6F4A17DD}"/>
              </a:ext>
            </a:extLst>
          </p:cNvPr>
          <p:cNvGrpSpPr/>
          <p:nvPr/>
        </p:nvGrpSpPr>
        <p:grpSpPr>
          <a:xfrm>
            <a:off x="823001" y="2112139"/>
            <a:ext cx="8054129" cy="799633"/>
            <a:chOff x="823001" y="2112139"/>
            <a:chExt cx="8054129" cy="79963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39FB0C3-B883-4E49-8B1D-11263A6C6D61}"/>
                </a:ext>
              </a:extLst>
            </p:cNvPr>
            <p:cNvGrpSpPr/>
            <p:nvPr/>
          </p:nvGrpSpPr>
          <p:grpSpPr>
            <a:xfrm>
              <a:off x="823001" y="2112139"/>
              <a:ext cx="8054129" cy="585241"/>
              <a:chOff x="823001" y="2112139"/>
              <a:chExt cx="8054129" cy="58524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7EFE6-3857-6E4F-85A1-C52C7AB4607A}"/>
                  </a:ext>
                </a:extLst>
              </p:cNvPr>
              <p:cNvSpPr txBox="1"/>
              <p:nvPr/>
            </p:nvSpPr>
            <p:spPr>
              <a:xfrm>
                <a:off x="823001" y="2112605"/>
                <a:ext cx="42862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Event M: The employee is a manager.</a:t>
                </a:r>
              </a:p>
              <a:p>
                <a:r>
                  <a:rPr lang="en-US" dirty="0"/>
                  <a:t>Event G: The employee is a college graduate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A6369D-0699-4842-850F-8A2DD50644C0}"/>
                  </a:ext>
                </a:extLst>
              </p:cNvPr>
              <p:cNvSpPr txBox="1"/>
              <p:nvPr/>
            </p:nvSpPr>
            <p:spPr>
              <a:xfrm>
                <a:off x="5577829" y="2112139"/>
                <a:ext cx="32993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75% graduates are managers</a:t>
                </a:r>
              </a:p>
              <a:p>
                <a:r>
                  <a:rPr lang="en-US" dirty="0"/>
                  <a:t>20% non-graduates are managers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990ADA-23C0-DB4D-B651-BDAE95CDFF1C}"/>
                </a:ext>
              </a:extLst>
            </p:cNvPr>
            <p:cNvSpPr txBox="1"/>
            <p:nvPr/>
          </p:nvSpPr>
          <p:spPr>
            <a:xfrm>
              <a:off x="6300830" y="2634773"/>
              <a:ext cx="1657826" cy="27699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Additional information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8A4C2D2-8EFF-3B4E-86C6-A075347EE7EE}"/>
              </a:ext>
            </a:extLst>
          </p:cNvPr>
          <p:cNvGrpSpPr/>
          <p:nvPr/>
        </p:nvGrpSpPr>
        <p:grpSpPr>
          <a:xfrm>
            <a:off x="806607" y="2659322"/>
            <a:ext cx="4131149" cy="2599036"/>
            <a:chOff x="806607" y="2659322"/>
            <a:chExt cx="4131149" cy="259903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94C4A18-E9C5-874E-AB85-1BD74786F61C}"/>
                </a:ext>
              </a:extLst>
            </p:cNvPr>
            <p:cNvGrpSpPr/>
            <p:nvPr/>
          </p:nvGrpSpPr>
          <p:grpSpPr>
            <a:xfrm>
              <a:off x="806607" y="2659322"/>
              <a:ext cx="3586427" cy="2268466"/>
              <a:chOff x="806607" y="2659322"/>
              <a:chExt cx="3586427" cy="226846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BE75417-81E5-2C41-9C06-A560CCDE0181}"/>
                  </a:ext>
                </a:extLst>
              </p:cNvPr>
              <p:cNvGrpSpPr/>
              <p:nvPr/>
            </p:nvGrpSpPr>
            <p:grpSpPr>
              <a:xfrm>
                <a:off x="806607" y="2889749"/>
                <a:ext cx="1662296" cy="2038039"/>
                <a:chOff x="806607" y="2697488"/>
                <a:chExt cx="1662296" cy="2038039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6DAB7AB-AE0F-2B49-AD9A-C9E49C778672}"/>
                    </a:ext>
                  </a:extLst>
                </p:cNvPr>
                <p:cNvSpPr/>
                <p:nvPr/>
              </p:nvSpPr>
              <p:spPr bwMode="auto">
                <a:xfrm>
                  <a:off x="2263771" y="2697488"/>
                  <a:ext cx="205132" cy="274317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F894A7CE-4046-414C-8CEF-7AFD34182AF8}"/>
                    </a:ext>
                  </a:extLst>
                </p:cNvPr>
                <p:cNvSpPr/>
                <p:nvPr/>
              </p:nvSpPr>
              <p:spPr bwMode="auto">
                <a:xfrm>
                  <a:off x="1554513" y="3584676"/>
                  <a:ext cx="822951" cy="115085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8" name="Curved Connector 37">
                  <a:extLst>
                    <a:ext uri="{FF2B5EF4-FFF2-40B4-BE49-F238E27FC236}">
                      <a16:creationId xmlns:a16="http://schemas.microsoft.com/office/drawing/2014/main" id="{36D6132D-C814-8449-B436-87C783C2FBB4}"/>
                    </a:ext>
                  </a:extLst>
                </p:cNvPr>
                <p:cNvCxnSpPr>
                  <a:stCxn id="35" idx="4"/>
                  <a:endCxn id="36" idx="0"/>
                </p:cNvCxnSpPr>
                <p:nvPr/>
              </p:nvCxnSpPr>
              <p:spPr bwMode="auto">
                <a:xfrm rot="5400000">
                  <a:off x="1859728" y="3078066"/>
                  <a:ext cx="612871" cy="400348"/>
                </a:xfrm>
                <a:prstGeom prst="curvedConnector3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B1C368E-3993-6348-9035-032729168F1E}"/>
                    </a:ext>
                  </a:extLst>
                </p:cNvPr>
                <p:cNvSpPr txBox="1"/>
                <p:nvPr/>
              </p:nvSpPr>
              <p:spPr>
                <a:xfrm>
                  <a:off x="806607" y="2975129"/>
                  <a:ext cx="1296540" cy="26161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C00000"/>
                      </a:solidFill>
                    </a:rPr>
                    <a:t>Prior probabilities</a:t>
                  </a: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1AF2C6-8B6B-A84F-9D30-83A926B298EB}"/>
                  </a:ext>
                </a:extLst>
              </p:cNvPr>
              <p:cNvSpPr txBox="1"/>
              <p:nvPr/>
            </p:nvSpPr>
            <p:spPr>
              <a:xfrm>
                <a:off x="2926098" y="2659322"/>
                <a:ext cx="1466936" cy="27699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C00000"/>
                    </a:solidFill>
                  </a:rPr>
                  <a:t>Observable event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E9CF80E-050F-AD42-9E00-54575C08B9D8}"/>
                  </a:ext>
                </a:extLst>
              </p:cNvPr>
              <p:cNvSpPr/>
              <p:nvPr/>
            </p:nvSpPr>
            <p:spPr bwMode="auto">
              <a:xfrm>
                <a:off x="2516186" y="2904658"/>
                <a:ext cx="250499" cy="26264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B24367BA-5D22-1644-907B-9C4E93DBDA1E}"/>
                  </a:ext>
                </a:extLst>
              </p:cNvPr>
              <p:cNvCxnSpPr>
                <a:stCxn id="48" idx="0"/>
                <a:endCxn id="47" idx="1"/>
              </p:cNvCxnSpPr>
              <p:nvPr/>
            </p:nvCxnSpPr>
            <p:spPr bwMode="auto">
              <a:xfrm rot="5400000" flipH="1" flipV="1">
                <a:off x="2730349" y="2708909"/>
                <a:ext cx="106836" cy="284662"/>
              </a:xfrm>
              <a:prstGeom prst="curved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15CC0C4-8D34-EF48-B244-48C08809BA5E}"/>
                </a:ext>
              </a:extLst>
            </p:cNvPr>
            <p:cNvSpPr/>
            <p:nvPr/>
          </p:nvSpPr>
          <p:spPr bwMode="auto">
            <a:xfrm>
              <a:off x="4023366" y="3438383"/>
              <a:ext cx="914390" cy="1819975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45C8ACC9-214B-C846-A05D-D890619FE301}"/>
                </a:ext>
              </a:extLst>
            </p:cNvPr>
            <p:cNvCxnSpPr>
              <a:stCxn id="55" idx="0"/>
              <a:endCxn id="47" idx="2"/>
            </p:cNvCxnSpPr>
            <p:nvPr/>
          </p:nvCxnSpPr>
          <p:spPr bwMode="auto">
            <a:xfrm rot="16200000" flipV="1">
              <a:off x="3819033" y="2776854"/>
              <a:ext cx="502062" cy="820995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8718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FED3-2EFE-7546-991E-0840AC4F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Monty Hall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163-1475-0242-83CB-6A0E333F9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98"/>
          </a:xfrm>
        </p:spPr>
        <p:txBody>
          <a:bodyPr/>
          <a:lstStyle/>
          <a:p>
            <a:r>
              <a:rPr lang="en-US" dirty="0"/>
              <a:t>Do a simulation!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FDD58-0556-684B-937C-EC671EF0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D3B50-574E-E346-91A2-7C9A39EA09B4}"/>
              </a:ext>
            </a:extLst>
          </p:cNvPr>
          <p:cNvSpPr txBox="1"/>
          <p:nvPr/>
        </p:nvSpPr>
        <p:spPr>
          <a:xfrm>
            <a:off x="398421" y="1874537"/>
            <a:ext cx="8347157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        Stay    Stay    Switch  Switch   switch   (n-1)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Simulations  Doors  Cars     wins    win %     wins    win %   /stay  /(n-2)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10,000      3     1    3,296  32.960%    6,704  67.040%   2.034   2.000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10,000      4     1    2,503  25.030%    3,776  37.760%   1.509   1.500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10,000      5     1    2,040  20.400%    2,667  26.670%   1.307   1.333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10,000      5     2    4,044  40.440%    5,248  52.480%   1.298   1.333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10,000      5     3    6,016  60.160%    8,036  80.360%   1.336   1.333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100,000     50     1    1,952   1.952%    1,955   1.955%   1.002   1.021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100,000     50    10   19,920  19.920%   20,298  20.298%   1.019   1.021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100,000     50    25   49,960  49.960%   51,185  51.185%   1.025   1.021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1,000,000    100     1    9,976   0.998%   10,225   1.022%   1.025   1.010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1,000,000    100    10  100,261  10.026%  101,115  10.111%   1.009   1.010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1,000,000    100    25  250,076  25.008%  252,402  25.240%   1.009   1.010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1,000,000    100    50  500,018  50.002%  504,672  50.467%   1.009   1.010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1,000,000    100    75  749,394  74.939%  756,846  75.685%   1.010   1.010</a:t>
            </a:r>
          </a:p>
        </p:txBody>
      </p:sp>
    </p:spTree>
    <p:extLst>
      <p:ext uri="{BB962C8B-B14F-4D97-AF65-F5344CB8AC3E}">
        <p14:creationId xmlns:p14="http://schemas.microsoft.com/office/powerpoint/2010/main" val="1824858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C153E-1343-D444-A493-4466D21D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B6AB7-3BD5-9F46-AAC1-CE7574320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CA62-426B-7F40-833D-14C21190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22154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B33A-2CBE-B240-AF8D-DA8A44AC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7004C-6C9A-C844-AF23-2ED2E26BDD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3962380"/>
              </a:xfrm>
            </p:spPr>
            <p:txBody>
              <a:bodyPr/>
              <a:lstStyle/>
              <a:p>
                <a:r>
                  <a:rPr lang="en-US" dirty="0"/>
                  <a:t>You must pay to enter a contest where you’ll be paid $1 times the number that you roll with a die. What’s the most you should pay?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The probability of each number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 Therefore, the average payoff – the </a:t>
                </a:r>
                <a:r>
                  <a:rPr lang="en-US" dirty="0">
                    <a:solidFill>
                      <a:srgbClr val="B23C00"/>
                    </a:solidFill>
                  </a:rPr>
                  <a:t>expected value </a:t>
                </a:r>
                <a:r>
                  <a:rPr lang="en-US" dirty="0"/>
                  <a:t>– is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Therefore, don’t pay more than $3.50.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67004C-6C9A-C844-AF23-2ED2E26BDD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3962380"/>
              </a:xfrm>
              <a:blipFill>
                <a:blip r:embed="rId2"/>
                <a:stretch>
                  <a:fillRect l="-617" t="-1597" r="-1389" b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AD883-112C-7C42-8F20-3F3E31C2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22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80AE5B-5837-E941-A911-B913BBC7190A}"/>
                  </a:ext>
                </a:extLst>
              </p:cNvPr>
              <p:cNvSpPr txBox="1"/>
              <p:nvPr/>
            </p:nvSpPr>
            <p:spPr>
              <a:xfrm>
                <a:off x="384315" y="3886195"/>
                <a:ext cx="8375370" cy="676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80AE5B-5837-E941-A911-B913BBC71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5" y="3886195"/>
                <a:ext cx="8375370" cy="676980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3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1093-4754-614A-9433-15E9F230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AD2F7-9EE1-CD44-8B67-F0ABA883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23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71C03E-2980-B841-A0BE-7BE3B3DABF06}"/>
                  </a:ext>
                </a:extLst>
              </p:cNvPr>
              <p:cNvSpPr txBox="1"/>
              <p:nvPr/>
            </p:nvSpPr>
            <p:spPr>
              <a:xfrm>
                <a:off x="654341" y="1640361"/>
                <a:ext cx="7670882" cy="160576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33CC"/>
                    </a:solidFill>
                  </a:rPr>
                  <a:t>If an experiment has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possible results with probabilities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aseline="-25000" dirty="0">
                    <a:solidFill>
                      <a:srgbClr val="0033CC"/>
                    </a:solidFill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</a:rPr>
                  <a:t>, ..., </a:t>
                </a:r>
                <a:r>
                  <a:rPr lang="en-US" sz="2000" i="1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i="1" baseline="-250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0033CC"/>
                    </a:solidFill>
                  </a:rPr>
                  <a:t>and payoffs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baseline="-25000" dirty="0">
                    <a:solidFill>
                      <a:srgbClr val="0033CC"/>
                    </a:solidFill>
                  </a:rPr>
                  <a:t>1</a:t>
                </a:r>
                <a:r>
                  <a:rPr lang="en-US" sz="2000" dirty="0">
                    <a:solidFill>
                      <a:srgbClr val="0033CC"/>
                    </a:solidFill>
                  </a:rPr>
                  <a:t>, ..., </a:t>
                </a:r>
                <a:r>
                  <a:rPr lang="en-US" sz="2000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i="1" baseline="-25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solidFill>
                      <a:srgbClr val="0033CC"/>
                    </a:solidFill>
                  </a:rPr>
                  <a:t>, then the </a:t>
                </a:r>
                <a:r>
                  <a:rPr lang="en-US" sz="2000" dirty="0">
                    <a:solidFill>
                      <a:srgbClr val="B23C00"/>
                    </a:solidFill>
                  </a:rPr>
                  <a:t>expected value</a:t>
                </a:r>
                <a:r>
                  <a:rPr lang="en-US" sz="2000" dirty="0">
                    <a:solidFill>
                      <a:srgbClr val="0033CC"/>
                    </a:solidFill>
                  </a:rPr>
                  <a:t> of the experiment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71C03E-2980-B841-A0BE-7BE3B3DAB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1" y="1640361"/>
                <a:ext cx="7670882" cy="1605761"/>
              </a:xfrm>
              <a:prstGeom prst="rect">
                <a:avLst/>
              </a:prstGeom>
              <a:blipFill>
                <a:blip r:embed="rId2"/>
                <a:stretch>
                  <a:fillRect l="-825" t="-21705" b="-85271"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10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5F6D-9B72-CB43-8172-5B5AD630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  <a:r>
              <a:rPr lang="en-US" i="1" dirty="0"/>
              <a:t>, cont’d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3BA94-EF99-D843-8744-BF4DBD46F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slot machine has 3 reels, each of which has the same 5 different pictures. Assume that each reel is independent of the others, and the 5 pictures on each reel have equal probabilities. The payoffs are: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3 bells: $50</a:t>
            </a:r>
          </a:p>
          <a:p>
            <a:pPr lvl="1"/>
            <a:r>
              <a:rPr lang="en-US" dirty="0"/>
              <a:t>3 of any one of the other 4 pictures: $10</a:t>
            </a:r>
          </a:p>
          <a:p>
            <a:pPr lvl="1"/>
            <a:r>
              <a:rPr lang="en-US" dirty="0"/>
              <a:t>2 bells and any other picture: $2</a:t>
            </a:r>
          </a:p>
          <a:p>
            <a:pPr lvl="4"/>
            <a:endParaRPr lang="en-US" dirty="0"/>
          </a:p>
          <a:p>
            <a:r>
              <a:rPr lang="en-US" dirty="0"/>
              <a:t>Is it worth $1 to play this slot machine?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1D465-CC9A-9242-AD84-B477E7F7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2977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1F3E-C965-0148-A320-36D51BCB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A5DA8-6273-DB43-BF3A-38E79D483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4844"/>
                <a:ext cx="8229600" cy="3917433"/>
              </a:xfrm>
            </p:spPr>
            <p:txBody>
              <a:bodyPr/>
              <a:lstStyle/>
              <a:p>
                <a:r>
                  <a:rPr lang="en-US" sz="2400" dirty="0"/>
                  <a:t>Is it worth $1 to play </a:t>
                </a:r>
                <a:br>
                  <a:rPr lang="en-US" sz="2400" dirty="0"/>
                </a:br>
                <a:r>
                  <a:rPr lang="en-US" sz="2400" dirty="0"/>
                  <a:t>this slot machine?</a:t>
                </a:r>
              </a:p>
              <a:p>
                <a:pPr lvl="1"/>
                <a:r>
                  <a:rPr lang="en-US" sz="2000" dirty="0"/>
                  <a:t>There are 5</a:t>
                </a:r>
                <a:r>
                  <a:rPr lang="en-US" sz="2000" baseline="30000" dirty="0"/>
                  <a:t>3</a:t>
                </a:r>
                <a:r>
                  <a:rPr lang="en-US" sz="2000" dirty="0"/>
                  <a:t>=125 </a:t>
                </a:r>
                <a:br>
                  <a:rPr lang="en-US" sz="2000" dirty="0"/>
                </a:br>
                <a:r>
                  <a:rPr lang="en-US" sz="2000" dirty="0"/>
                  <a:t>equally likely outcomes.</a:t>
                </a:r>
              </a:p>
              <a:p>
                <a:pPr lvl="1"/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dirty="0"/>
                  <a:t>(3 bells)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dirty="0"/>
                  <a:t>(3 of any of the other 4 pictures) =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 ways that two reels can stop on a bell, </a:t>
                </a:r>
                <a:br>
                  <a:rPr lang="en-US" sz="2000" dirty="0"/>
                </a:br>
                <a:r>
                  <a:rPr lang="en-US" sz="2000" dirty="0"/>
                  <a:t>which leaves 4 picture choices for the third reel.</a:t>
                </a:r>
                <a:br>
                  <a:rPr lang="en-US" sz="2000" dirty="0"/>
                </a:b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dirty="0"/>
                  <a:t>(2 bells and any other picture) =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AA5DA8-6273-DB43-BF3A-38E79D483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4844"/>
                <a:ext cx="8229600" cy="3917433"/>
              </a:xfrm>
              <a:blipFill>
                <a:blip r:embed="rId2"/>
                <a:stretch>
                  <a:fillRect l="-46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08F0D-A41C-B446-B1AD-0BF1358C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8D4B4-CA64-D448-A4C2-952CED1853AE}"/>
              </a:ext>
            </a:extLst>
          </p:cNvPr>
          <p:cNvSpPr txBox="1"/>
          <p:nvPr/>
        </p:nvSpPr>
        <p:spPr>
          <a:xfrm>
            <a:off x="4297683" y="1417342"/>
            <a:ext cx="456800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3 reels each with 5 pictures: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3 bells: $50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3 of any one of the other 4 pictures: $10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33CC"/>
                </a:solidFill>
              </a:rPr>
              <a:t>2 bells and any other picture: $2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006AD9-52A3-FC43-A012-45181D92F7B3}"/>
                  </a:ext>
                </a:extLst>
              </p:cNvPr>
              <p:cNvSpPr txBox="1"/>
              <p:nvPr/>
            </p:nvSpPr>
            <p:spPr>
              <a:xfrm>
                <a:off x="818389" y="5265700"/>
                <a:ext cx="7579575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𝑒𝑣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</m:t>
                              </m:r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e>
                      </m:d>
                      <m:r>
                        <a:rPr lang="en-US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50+40+24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𝟗𝟏𝟐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006AD9-52A3-FC43-A012-45181D92F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89" y="5265700"/>
                <a:ext cx="7579575" cy="624210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0698816-A5E0-1940-9C3F-5026B8C176FF}"/>
              </a:ext>
            </a:extLst>
          </p:cNvPr>
          <p:cNvSpPr txBox="1"/>
          <p:nvPr/>
        </p:nvSpPr>
        <p:spPr>
          <a:xfrm>
            <a:off x="6643603" y="5889910"/>
            <a:ext cx="2222083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0432FF"/>
                </a:solidFill>
              </a:rPr>
              <a:t>Of course, the casino’s statistician</a:t>
            </a:r>
          </a:p>
          <a:p>
            <a:pPr algn="ctr"/>
            <a:r>
              <a:rPr lang="en-US" sz="1050" dirty="0">
                <a:solidFill>
                  <a:srgbClr val="0432FF"/>
                </a:solidFill>
              </a:rPr>
              <a:t>has already calculate this value!</a:t>
            </a:r>
          </a:p>
        </p:txBody>
      </p:sp>
    </p:spTree>
    <p:extLst>
      <p:ext uri="{BB962C8B-B14F-4D97-AF65-F5344CB8AC3E}">
        <p14:creationId xmlns:p14="http://schemas.microsoft.com/office/powerpoint/2010/main" val="633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330E-5054-DF4D-BCCB-90DBDCFE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7EABB-0BC4-4942-9E04-D9A51AFDE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45257"/>
          </a:xfrm>
        </p:spPr>
        <p:txBody>
          <a:bodyPr/>
          <a:lstStyle/>
          <a:p>
            <a:r>
              <a:rPr lang="en-US" dirty="0"/>
              <a:t>Mary, age 60, has a life-threatening illness. </a:t>
            </a:r>
            <a:br>
              <a:rPr lang="en-US" dirty="0"/>
            </a:br>
            <a:r>
              <a:rPr lang="en-US" dirty="0"/>
              <a:t>Should she choose surgical procedure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?</a:t>
            </a:r>
          </a:p>
          <a:p>
            <a:pPr lvl="1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: </a:t>
            </a:r>
            <a:r>
              <a:rPr lang="en-US" dirty="0">
                <a:solidFill>
                  <a:srgbClr val="B23C00"/>
                </a:solidFill>
              </a:rPr>
              <a:t>40%</a:t>
            </a:r>
            <a:r>
              <a:rPr lang="en-US" dirty="0"/>
              <a:t> of cases cured outright with patients living out their average life expectancy (20 more years for Mary), </a:t>
            </a:r>
            <a:r>
              <a:rPr lang="en-US" dirty="0">
                <a:solidFill>
                  <a:srgbClr val="B23C00"/>
                </a:solidFill>
              </a:rPr>
              <a:t>20%</a:t>
            </a:r>
            <a:r>
              <a:rPr lang="en-US" dirty="0"/>
              <a:t> died in surgery, </a:t>
            </a:r>
            <a:r>
              <a:rPr lang="en-US" dirty="0">
                <a:solidFill>
                  <a:srgbClr val="B23C00"/>
                </a:solidFill>
              </a:rPr>
              <a:t>40%</a:t>
            </a:r>
            <a:r>
              <a:rPr lang="en-US" dirty="0"/>
              <a:t> lived 5 more years.</a:t>
            </a:r>
          </a:p>
          <a:p>
            <a:pPr lvl="2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: </a:t>
            </a:r>
            <a:r>
              <a:rPr lang="en-US" dirty="0">
                <a:solidFill>
                  <a:srgbClr val="008000"/>
                </a:solidFill>
              </a:rPr>
              <a:t>20%</a:t>
            </a:r>
            <a:r>
              <a:rPr lang="en-US" dirty="0"/>
              <a:t> of cases cured outright with patients living out their average life expectancy, no one died in surgery, </a:t>
            </a:r>
            <a:r>
              <a:rPr lang="en-US" dirty="0">
                <a:solidFill>
                  <a:srgbClr val="008000"/>
                </a:solidFill>
              </a:rPr>
              <a:t>80%</a:t>
            </a:r>
            <a:r>
              <a:rPr lang="en-US" dirty="0"/>
              <a:t> lived 5 more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80B55-16D3-BC4F-8E59-D53E4422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56F55E-E16B-3942-B860-9DC34B2062A2}"/>
                  </a:ext>
                </a:extLst>
              </p:cNvPr>
              <p:cNvSpPr txBox="1"/>
              <p:nvPr/>
            </p:nvSpPr>
            <p:spPr>
              <a:xfrm>
                <a:off x="1097318" y="3611878"/>
                <a:ext cx="7651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B23C00"/>
                              </a:solidFill>
                              <a:latin typeface="Cambria Math" panose="02040503050406030204" pitchFamily="18" charset="0"/>
                            </a:rPr>
                            <m:t>0.40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lang="en-US" sz="2400" b="0" i="1" smtClean="0">
                          <a:solidFill>
                            <a:srgbClr val="B23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∙5)=</m:t>
                      </m:r>
                      <m:r>
                        <a:rPr 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𝐲𝐞𝐚𝐫𝐬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56F55E-E16B-3942-B860-9DC34B206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318" y="3611878"/>
                <a:ext cx="7651967" cy="461665"/>
              </a:xfrm>
              <a:prstGeom prst="rect">
                <a:avLst/>
              </a:prstGeom>
              <a:blipFill>
                <a:blip r:embed="rId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FAFE73-3168-174A-A394-1BCE47006DEA}"/>
                  </a:ext>
                </a:extLst>
              </p:cNvPr>
              <p:cNvSpPr txBox="1"/>
              <p:nvPr/>
            </p:nvSpPr>
            <p:spPr>
              <a:xfrm>
                <a:off x="1920269" y="5488936"/>
                <a:ext cx="5892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0.20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∙20)+(</m:t>
                      </m:r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∙5)=</m:t>
                      </m:r>
                      <m:r>
                        <a:rPr 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𝐲𝐞𝐚𝐫𝐬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FAFE73-3168-174A-A394-1BCE4700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69" y="5488936"/>
                <a:ext cx="589219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3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7B9AD0-DC24-214A-8FE7-A64D9BFBD29F}"/>
              </a:ext>
            </a:extLst>
          </p:cNvPr>
          <p:cNvSpPr/>
          <p:nvPr/>
        </p:nvSpPr>
        <p:spPr bwMode="auto">
          <a:xfrm>
            <a:off x="1371635" y="3977634"/>
            <a:ext cx="7040803" cy="8229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D4630-C13B-944F-873E-5C98676F5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7655-0E5F-0A40-A4FC-5C0D9DA72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Statistics</a:t>
            </a:r>
            <a:r>
              <a:rPr lang="en-US" dirty="0"/>
              <a:t>: The branch of science that deals with the </a:t>
            </a:r>
            <a:r>
              <a:rPr lang="en-US" u="sng" dirty="0"/>
              <a:t>collection and analysis of data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Broad categories of statistics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rgbClr val="B23C00"/>
                </a:solidFill>
              </a:rPr>
              <a:t>Descriptive</a:t>
            </a:r>
            <a:r>
              <a:rPr lang="en-US" dirty="0"/>
              <a:t>: Basic description of the data (</a:t>
            </a:r>
            <a:r>
              <a:rPr lang="en-US" u="sng" dirty="0"/>
              <a:t>measures of central tendency</a:t>
            </a:r>
            <a:r>
              <a:rPr lang="en-US" dirty="0"/>
              <a:t> and </a:t>
            </a:r>
            <a:r>
              <a:rPr lang="en-US" u="sng" dirty="0"/>
              <a:t>measures of variability</a:t>
            </a:r>
            <a:r>
              <a:rPr lang="en-US" dirty="0"/>
              <a:t>).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Analytical</a:t>
            </a:r>
            <a:r>
              <a:rPr lang="en-US" dirty="0"/>
              <a:t>: Draw </a:t>
            </a:r>
            <a:r>
              <a:rPr lang="en-US" u="sng" dirty="0"/>
              <a:t>conclusions</a:t>
            </a:r>
            <a:r>
              <a:rPr lang="en-US" dirty="0"/>
              <a:t> (“</a:t>
            </a:r>
            <a:r>
              <a:rPr lang="en-US" dirty="0">
                <a:solidFill>
                  <a:srgbClr val="B23C00"/>
                </a:solidFill>
              </a:rPr>
              <a:t>inferences</a:t>
            </a:r>
            <a:r>
              <a:rPr lang="en-US" dirty="0"/>
              <a:t>”) about </a:t>
            </a:r>
            <a:br>
              <a:rPr lang="en-US" dirty="0"/>
            </a:br>
            <a:r>
              <a:rPr lang="en-US" dirty="0"/>
              <a:t>all the data based on </a:t>
            </a:r>
            <a:r>
              <a:rPr lang="en-US" u="sng" dirty="0"/>
              <a:t>samples</a:t>
            </a:r>
            <a:r>
              <a:rPr lang="en-US" dirty="0"/>
              <a:t> drawn from the data.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Predictive</a:t>
            </a:r>
            <a:r>
              <a:rPr lang="en-US" dirty="0"/>
              <a:t>: Use data mining, etc., on given data to make </a:t>
            </a:r>
            <a:r>
              <a:rPr lang="en-US" u="sng" dirty="0"/>
              <a:t>predictions</a:t>
            </a:r>
            <a:r>
              <a:rPr lang="en-US" dirty="0"/>
              <a:t> about the </a:t>
            </a:r>
            <a:r>
              <a:rPr lang="en-US" u="sng" dirty="0"/>
              <a:t>attributes</a:t>
            </a:r>
            <a:r>
              <a:rPr lang="en-US" dirty="0"/>
              <a:t> of new data.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Prescriptive</a:t>
            </a:r>
            <a:r>
              <a:rPr lang="en-US" dirty="0"/>
              <a:t>: Improve the quality of </a:t>
            </a:r>
            <a:r>
              <a:rPr lang="en-US" u="sng" dirty="0"/>
              <a:t>decision-making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A1C9-6C34-264A-9CBF-D18AFC7D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0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2E32-7F49-9144-8940-4737C781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 “Big Data”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829EE-34F2-4F4C-87B9-2758BCB58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statistics, the </a:t>
            </a:r>
            <a:r>
              <a:rPr lang="en-US" dirty="0">
                <a:solidFill>
                  <a:srgbClr val="B23C00"/>
                </a:solidFill>
              </a:rPr>
              <a:t>population</a:t>
            </a:r>
            <a:r>
              <a:rPr lang="en-US" dirty="0"/>
              <a:t> is the entire dataset.</a:t>
            </a:r>
          </a:p>
          <a:p>
            <a:pPr lvl="4"/>
            <a:endParaRPr lang="en-US" dirty="0"/>
          </a:p>
          <a:p>
            <a:r>
              <a:rPr lang="en-US" dirty="0"/>
              <a:t>The population’s mean, median, standard deviation, </a:t>
            </a:r>
            <a:r>
              <a:rPr lang="en-US" i="1" dirty="0"/>
              <a:t>etc</a:t>
            </a:r>
            <a:r>
              <a:rPr lang="en-US" dirty="0"/>
              <a:t>., are its </a:t>
            </a:r>
            <a:r>
              <a:rPr lang="en-US" dirty="0">
                <a:solidFill>
                  <a:srgbClr val="B23C00"/>
                </a:solidFill>
              </a:rPr>
              <a:t>population parameters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Problem: The population’s size is </a:t>
            </a:r>
            <a:r>
              <a:rPr lang="en-US" u="sng" dirty="0"/>
              <a:t>too large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(or </a:t>
            </a:r>
            <a:r>
              <a:rPr lang="en-US" u="sng" dirty="0"/>
              <a:t>infinite</a:t>
            </a:r>
            <a:r>
              <a:rPr lang="en-US" dirty="0"/>
              <a:t>) to calculate its parameter values.</a:t>
            </a:r>
          </a:p>
          <a:p>
            <a:pPr lvl="4"/>
            <a:endParaRPr lang="en-US" dirty="0"/>
          </a:p>
          <a:p>
            <a:r>
              <a:rPr lang="en-US" dirty="0"/>
              <a:t>Take </a:t>
            </a:r>
            <a:r>
              <a:rPr lang="en-US" u="sng" dirty="0"/>
              <a:t>multiple</a:t>
            </a:r>
            <a:r>
              <a:rPr lang="en-US" dirty="0"/>
              <a:t> </a:t>
            </a:r>
            <a:r>
              <a:rPr lang="en-US" dirty="0">
                <a:solidFill>
                  <a:srgbClr val="B23C00"/>
                </a:solidFill>
              </a:rPr>
              <a:t>samples</a:t>
            </a:r>
            <a:r>
              <a:rPr lang="en-US" dirty="0"/>
              <a:t> from the population </a:t>
            </a:r>
            <a:br>
              <a:rPr lang="en-US" dirty="0"/>
            </a:br>
            <a:r>
              <a:rPr lang="en-US" dirty="0"/>
              <a:t>and compute each sample’s </a:t>
            </a:r>
            <a:r>
              <a:rPr lang="en-US" dirty="0">
                <a:solidFill>
                  <a:srgbClr val="B23C00"/>
                </a:solidFill>
              </a:rPr>
              <a:t>sample statistics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 the mean, median, </a:t>
            </a:r>
            <a:r>
              <a:rPr lang="en-US" i="1" dirty="0"/>
              <a:t>etc</a:t>
            </a:r>
            <a:r>
              <a:rPr lang="en-US" dirty="0"/>
              <a:t>., sample statistics to </a:t>
            </a:r>
            <a:r>
              <a:rPr lang="en-US" u="sng" dirty="0"/>
              <a:t>estimate</a:t>
            </a:r>
            <a:r>
              <a:rPr lang="en-US" dirty="0"/>
              <a:t> the corresponding population parameters.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F98EC-8E16-8D4C-B9AF-B8FF36E5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545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2DD1-26AA-514D-A041-2D29482A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 “Big Data” Population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913CD-A9FA-824D-BC4B-2F945A4DA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National pollsters don’t ask everybody his or her opinion – instead, they ask </a:t>
            </a:r>
            <a:r>
              <a:rPr lang="en-US" u="sng" dirty="0"/>
              <a:t>samples</a:t>
            </a:r>
            <a:r>
              <a:rPr lang="en-US" dirty="0"/>
              <a:t> taken from the population and use the results to </a:t>
            </a:r>
            <a:r>
              <a:rPr lang="en-US" u="sng" dirty="0"/>
              <a:t>infer</a:t>
            </a:r>
            <a:r>
              <a:rPr lang="en-US" dirty="0"/>
              <a:t> what the entire population thinks.</a:t>
            </a:r>
          </a:p>
          <a:p>
            <a:pPr lvl="4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Were the members of the samples </a:t>
            </a:r>
            <a:r>
              <a:rPr lang="en-US" u="sng" dirty="0"/>
              <a:t>randomly selected</a:t>
            </a:r>
            <a:r>
              <a:rPr lang="en-US" dirty="0"/>
              <a:t> and are they </a:t>
            </a:r>
            <a:r>
              <a:rPr lang="en-US" u="sng" dirty="0"/>
              <a:t>representative</a:t>
            </a:r>
            <a:r>
              <a:rPr lang="en-US" dirty="0"/>
              <a:t> of the population?</a:t>
            </a:r>
          </a:p>
          <a:p>
            <a:pPr lvl="1"/>
            <a:r>
              <a:rPr lang="en-US" dirty="0"/>
              <a:t>What should the </a:t>
            </a:r>
            <a:r>
              <a:rPr lang="en-US" u="sng" dirty="0"/>
              <a:t>sample size</a:t>
            </a:r>
            <a:r>
              <a:rPr lang="en-US" dirty="0"/>
              <a:t> be?</a:t>
            </a:r>
          </a:p>
          <a:p>
            <a:pPr lvl="1"/>
            <a:r>
              <a:rPr lang="en-US" u="sng" dirty="0"/>
              <a:t>How many</a:t>
            </a:r>
            <a:r>
              <a:rPr lang="en-US" dirty="0"/>
              <a:t> samples need to be taken?</a:t>
            </a:r>
          </a:p>
          <a:p>
            <a:pPr lvl="1"/>
            <a:r>
              <a:rPr lang="en-US" dirty="0"/>
              <a:t>How </a:t>
            </a:r>
            <a:r>
              <a:rPr lang="en-US" u="sng" dirty="0"/>
              <a:t>accurate</a:t>
            </a:r>
            <a:r>
              <a:rPr lang="en-US" dirty="0"/>
              <a:t> are the estimates?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9C263-2E20-724C-AAF2-135CAC89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17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8C56-9D2A-CA46-8A1B-29D9E834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#5 Solutions: Problem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6607F-1970-4747-AC14-1932A908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43" y="6218237"/>
            <a:ext cx="731557" cy="457200"/>
          </a:xfrm>
        </p:spPr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CCAEBE-1A74-344F-A858-B7CEA231B736}"/>
                  </a:ext>
                </a:extLst>
              </p:cNvPr>
              <p:cNvSpPr txBox="1"/>
              <p:nvPr/>
            </p:nvSpPr>
            <p:spPr>
              <a:xfrm>
                <a:off x="1056005" y="4987893"/>
                <a:ext cx="7110152" cy="96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𝑠𝑎𝑦𝑠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h𝑒𝑎𝑑𝑠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𝑏𝑢𝑡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𝐵𝑖𝑙𝑙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𝐶𝑎𝑟𝑜𝑙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𝑠𝑎𝑦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𝑡𝑎𝑖𝑙𝑠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=0.0457+0.0429=0.0886</m:t>
                      </m:r>
                    </m:oMath>
                  </m:oMathPara>
                </a14:m>
                <a:endParaRPr lang="en-US" b="0" dirty="0"/>
              </a:p>
              <a:p>
                <a:pPr/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h𝑒𝑎𝑑𝑠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𝑠𝑎𝑦𝑠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h𝑒𝑎𝑑𝑠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𝑏𝑢𝑡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𝐵𝑖𝑙𝑙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𝐶𝑎𝑟𝑜𝑙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𝑡𝑎𝑖𝑙𝑠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0.0457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0.0886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=0.5161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BCCAEBE-1A74-344F-A858-B7CEA231B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05" y="4987893"/>
                <a:ext cx="7110152" cy="960071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1F2F72B-8A29-E544-8F12-64375E56BC5F}"/>
              </a:ext>
            </a:extLst>
          </p:cNvPr>
          <p:cNvGrpSpPr/>
          <p:nvPr/>
        </p:nvGrpSpPr>
        <p:grpSpPr>
          <a:xfrm>
            <a:off x="542671" y="2788927"/>
            <a:ext cx="8326962" cy="2141265"/>
            <a:chOff x="432752" y="2658697"/>
            <a:chExt cx="8326962" cy="214126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A2C3D98-4A50-E644-BEE6-781D70318471}"/>
                </a:ext>
              </a:extLst>
            </p:cNvPr>
            <p:cNvGrpSpPr/>
            <p:nvPr/>
          </p:nvGrpSpPr>
          <p:grpSpPr>
            <a:xfrm>
              <a:off x="432752" y="2752863"/>
              <a:ext cx="8326962" cy="1819397"/>
              <a:chOff x="1159345" y="1417342"/>
              <a:chExt cx="8326962" cy="181939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A4C1A-C8B2-CB41-ACF3-0EDE05ACBED4}"/>
                  </a:ext>
                </a:extLst>
              </p:cNvPr>
              <p:cNvSpPr txBox="1"/>
              <p:nvPr/>
            </p:nvSpPr>
            <p:spPr>
              <a:xfrm rot="876677">
                <a:off x="1696238" y="2573328"/>
                <a:ext cx="4828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33CC"/>
                    </a:solidFill>
                  </a:rPr>
                  <a:t>0.50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64EA4CA-CC07-2F4B-ADA7-AAE8F47D0A61}"/>
                  </a:ext>
                </a:extLst>
              </p:cNvPr>
              <p:cNvGrpSpPr/>
              <p:nvPr/>
            </p:nvGrpSpPr>
            <p:grpSpPr>
              <a:xfrm>
                <a:off x="1159345" y="1417342"/>
                <a:ext cx="8326962" cy="1819397"/>
                <a:chOff x="2052643" y="4398676"/>
                <a:chExt cx="8326962" cy="181939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20D4EA6-5784-654F-B3BB-431989ED34C4}"/>
                    </a:ext>
                  </a:extLst>
                </p:cNvPr>
                <p:cNvSpPr/>
                <p:nvPr/>
              </p:nvSpPr>
              <p:spPr bwMode="auto">
                <a:xfrm>
                  <a:off x="2052643" y="5261115"/>
                  <a:ext cx="182878" cy="182878"/>
                </a:xfrm>
                <a:prstGeom prst="ellipse">
                  <a:avLst/>
                </a:prstGeom>
                <a:solidFill>
                  <a:srgbClr val="0033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0535C67-5719-A844-B43D-0D450CAA2DD5}"/>
                    </a:ext>
                  </a:extLst>
                </p:cNvPr>
                <p:cNvSpPr/>
                <p:nvPr/>
              </p:nvSpPr>
              <p:spPr bwMode="auto">
                <a:xfrm>
                  <a:off x="3675675" y="4716088"/>
                  <a:ext cx="182878" cy="182878"/>
                </a:xfrm>
                <a:prstGeom prst="ellipse">
                  <a:avLst/>
                </a:prstGeom>
                <a:solidFill>
                  <a:srgbClr val="0033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28A6E25-5EB4-034C-8EF6-DD473702054A}"/>
                    </a:ext>
                  </a:extLst>
                </p:cNvPr>
                <p:cNvSpPr/>
                <p:nvPr/>
              </p:nvSpPr>
              <p:spPr bwMode="auto">
                <a:xfrm>
                  <a:off x="3675675" y="5689418"/>
                  <a:ext cx="182878" cy="182878"/>
                </a:xfrm>
                <a:prstGeom prst="ellipse">
                  <a:avLst/>
                </a:prstGeom>
                <a:solidFill>
                  <a:srgbClr val="0033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36D3171-D267-7148-9F65-53E4257DCBDA}"/>
                    </a:ext>
                  </a:extLst>
                </p:cNvPr>
                <p:cNvSpPr/>
                <p:nvPr/>
              </p:nvSpPr>
              <p:spPr bwMode="auto">
                <a:xfrm>
                  <a:off x="5267044" y="4710448"/>
                  <a:ext cx="182878" cy="182878"/>
                </a:xfrm>
                <a:prstGeom prst="ellipse">
                  <a:avLst/>
                </a:prstGeom>
                <a:solidFill>
                  <a:srgbClr val="0033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756F0F4-FD47-7343-8AA0-566402E4F63F}"/>
                    </a:ext>
                  </a:extLst>
                </p:cNvPr>
                <p:cNvSpPr/>
                <p:nvPr/>
              </p:nvSpPr>
              <p:spPr bwMode="auto">
                <a:xfrm>
                  <a:off x="5267044" y="5687892"/>
                  <a:ext cx="182878" cy="182878"/>
                </a:xfrm>
                <a:prstGeom prst="ellipse">
                  <a:avLst/>
                </a:prstGeom>
                <a:solidFill>
                  <a:srgbClr val="0033CC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B57C069D-8813-C441-8E0B-803721187900}"/>
                    </a:ext>
                  </a:extLst>
                </p:cNvPr>
                <p:cNvCxnSpPr>
                  <a:stCxn id="10" idx="7"/>
                  <a:endCxn id="11" idx="2"/>
                </p:cNvCxnSpPr>
                <p:nvPr/>
              </p:nvCxnSpPr>
              <p:spPr bwMode="auto">
                <a:xfrm flipV="1">
                  <a:off x="2208739" y="4807527"/>
                  <a:ext cx="1466936" cy="48037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A8E8F26-D9F3-A24B-A89E-C176B394C894}"/>
                    </a:ext>
                  </a:extLst>
                </p:cNvPr>
                <p:cNvCxnSpPr>
                  <a:stCxn id="10" idx="5"/>
                  <a:endCxn id="12" idx="2"/>
                </p:cNvCxnSpPr>
                <p:nvPr/>
              </p:nvCxnSpPr>
              <p:spPr bwMode="auto">
                <a:xfrm>
                  <a:off x="2208739" y="5417211"/>
                  <a:ext cx="1466936" cy="36364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4A322AF-B57B-274A-BD46-F86CEED6EE9C}"/>
                    </a:ext>
                  </a:extLst>
                </p:cNvPr>
                <p:cNvCxnSpPr>
                  <a:stCxn id="11" idx="6"/>
                  <a:endCxn id="13" idx="2"/>
                </p:cNvCxnSpPr>
                <p:nvPr/>
              </p:nvCxnSpPr>
              <p:spPr bwMode="auto">
                <a:xfrm flipV="1">
                  <a:off x="3858553" y="4801887"/>
                  <a:ext cx="1408491" cy="564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335F33AA-55BF-EA47-BA4A-A6F153310AE4}"/>
                    </a:ext>
                  </a:extLst>
                </p:cNvPr>
                <p:cNvCxnSpPr>
                  <a:stCxn id="12" idx="6"/>
                  <a:endCxn id="14" idx="2"/>
                </p:cNvCxnSpPr>
                <p:nvPr/>
              </p:nvCxnSpPr>
              <p:spPr bwMode="auto">
                <a:xfrm flipV="1">
                  <a:off x="3858553" y="5779331"/>
                  <a:ext cx="1408491" cy="152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906C807-537B-E54E-8F96-9280A42133A2}"/>
                    </a:ext>
                  </a:extLst>
                </p:cNvPr>
                <p:cNvSpPr txBox="1"/>
                <p:nvPr/>
              </p:nvSpPr>
              <p:spPr>
                <a:xfrm>
                  <a:off x="3606653" y="4398676"/>
                  <a:ext cx="33214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420D723A-638C-0F44-9F19-91182DEA3D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06653" y="5879519"/>
                      <a:ext cx="36227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oMath>
                        </m:oMathPara>
                      </a14:m>
                      <a:endParaRPr lang="en-US" i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420D723A-638C-0F44-9F19-91182DEA3D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6653" y="5879519"/>
                      <a:ext cx="362279" cy="338554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E68EBE9-1C88-8D4B-98BA-18C3B416520B}"/>
                    </a:ext>
                  </a:extLst>
                </p:cNvPr>
                <p:cNvSpPr txBox="1"/>
                <p:nvPr/>
              </p:nvSpPr>
              <p:spPr>
                <a:xfrm>
                  <a:off x="5208876" y="4398676"/>
                  <a:ext cx="3097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B8F17C0-C03F-E44E-AEE7-E11766967564}"/>
                    </a:ext>
                  </a:extLst>
                </p:cNvPr>
                <p:cNvSpPr txBox="1"/>
                <p:nvPr/>
              </p:nvSpPr>
              <p:spPr>
                <a:xfrm>
                  <a:off x="5208876" y="5830967"/>
                  <a:ext cx="3097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332C5EA-6383-CC4E-B951-64B6E4FF12DC}"/>
                    </a:ext>
                  </a:extLst>
                </p:cNvPr>
                <p:cNvSpPr txBox="1"/>
                <p:nvPr/>
              </p:nvSpPr>
              <p:spPr>
                <a:xfrm rot="20459397">
                  <a:off x="2620291" y="4794842"/>
                  <a:ext cx="48282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33CC"/>
                      </a:solidFill>
                    </a:rPr>
                    <a:t>0.50</a:t>
                  </a:r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8E60465-A7FA-C744-974F-E3DDF601BF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49922" y="4595242"/>
                      <a:ext cx="4929683" cy="5651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9452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9452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9452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9452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9452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=0.0457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98E60465-A7FA-C744-974F-E3DDF601BF6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49922" y="4595242"/>
                      <a:ext cx="4929683" cy="56515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21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47B1FAF4-6730-DA47-B077-B59C411565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49922" y="5590562"/>
                      <a:ext cx="4513223" cy="5651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9452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rgbClr val="9452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9452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rgbClr val="9452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=0.0429</m:t>
                            </m:r>
                          </m:oMath>
                        </m:oMathPara>
                      </a14:m>
                      <a:endParaRPr lang="en-US" dirty="0">
                        <a:solidFill>
                          <a:srgbClr val="0033CC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47B1FAF4-6730-DA47-B077-B59C411565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49922" y="5590562"/>
                      <a:ext cx="4513223" cy="56515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21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87F4DA-C0F5-A64D-B620-1E99880A6090}"/>
                  </a:ext>
                </a:extLst>
              </p:cNvPr>
              <p:cNvSpPr txBox="1"/>
              <p:nvPr/>
            </p:nvSpPr>
            <p:spPr>
              <a:xfrm>
                <a:off x="4143881" y="2360194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00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505BD5-3AC6-514D-8859-AB16CB4D6B59}"/>
                </a:ext>
              </a:extLst>
            </p:cNvPr>
            <p:cNvSpPr txBox="1"/>
            <p:nvPr/>
          </p:nvSpPr>
          <p:spPr>
            <a:xfrm>
              <a:off x="5996400" y="4464538"/>
              <a:ext cx="6190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C00000"/>
                  </a:solidFill>
                </a:rPr>
                <a:t>Alice lies.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D42B97-24C9-8D4D-B957-23751E679DE6}"/>
                </a:ext>
              </a:extLst>
            </p:cNvPr>
            <p:cNvSpPr txBox="1"/>
            <p:nvPr/>
          </p:nvSpPr>
          <p:spPr>
            <a:xfrm>
              <a:off x="6429220" y="2776368"/>
              <a:ext cx="5325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0033CC"/>
                  </a:solidFill>
                </a:rPr>
                <a:t>Bill lies.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3FAA3E-02CE-EC44-9643-F36D2B3277D7}"/>
                </a:ext>
              </a:extLst>
            </p:cNvPr>
            <p:cNvSpPr txBox="1"/>
            <p:nvPr/>
          </p:nvSpPr>
          <p:spPr>
            <a:xfrm>
              <a:off x="7054322" y="2776368"/>
              <a:ext cx="64152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945200"/>
                  </a:solidFill>
                </a:rPr>
                <a:t>Carol lies.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C7E894-C69C-6A47-91F0-514B7F3955E0}"/>
                </a:ext>
              </a:extLst>
            </p:cNvPr>
            <p:cNvSpPr txBox="1"/>
            <p:nvPr/>
          </p:nvSpPr>
          <p:spPr>
            <a:xfrm>
              <a:off x="6548660" y="3653842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33CC"/>
                  </a:solidFill>
                </a:rPr>
                <a:t>Bill tells</a:t>
              </a:r>
            </a:p>
            <a:p>
              <a:pPr algn="ctr"/>
              <a:r>
                <a:rPr lang="en-US" sz="800" dirty="0">
                  <a:solidFill>
                    <a:srgbClr val="0033CC"/>
                  </a:solidFill>
                </a:rPr>
                <a:t>the truth.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4CE1D8-3F96-9F4B-A059-8B0BC1FC2934}"/>
                </a:ext>
              </a:extLst>
            </p:cNvPr>
            <p:cNvSpPr txBox="1"/>
            <p:nvPr/>
          </p:nvSpPr>
          <p:spPr>
            <a:xfrm>
              <a:off x="6856526" y="4461408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945200"/>
                  </a:solidFill>
                </a:rPr>
                <a:t>Carol tells</a:t>
              </a:r>
            </a:p>
            <a:p>
              <a:pPr algn="ctr"/>
              <a:r>
                <a:rPr lang="en-US" sz="800" dirty="0">
                  <a:solidFill>
                    <a:srgbClr val="945200"/>
                  </a:solidFill>
                </a:rPr>
                <a:t>the truth.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B34087-DD34-094C-A75E-374F539D5788}"/>
                </a:ext>
              </a:extLst>
            </p:cNvPr>
            <p:cNvSpPr txBox="1"/>
            <p:nvPr/>
          </p:nvSpPr>
          <p:spPr>
            <a:xfrm>
              <a:off x="5852146" y="2658697"/>
              <a:ext cx="619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C00000"/>
                  </a:solidFill>
                </a:rPr>
                <a:t>Alice tells</a:t>
              </a:r>
            </a:p>
            <a:p>
              <a:pPr algn="ctr"/>
              <a:r>
                <a:rPr lang="en-US" sz="800" dirty="0">
                  <a:solidFill>
                    <a:srgbClr val="C00000"/>
                  </a:solidFill>
                </a:rPr>
                <a:t>the truth.</a:t>
              </a:r>
            </a:p>
          </p:txBody>
        </p:sp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DBA64DA2-48AB-C74B-9F73-33ED15EEA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7679" y="2820254"/>
              <a:ext cx="986290" cy="310896"/>
            </a:xfrm>
            <a:prstGeom prst="rect">
              <a:avLst/>
            </a:prstGeom>
          </p:spPr>
        </p:pic>
        <p:pic>
          <p:nvPicPr>
            <p:cNvPr id="41" name="Picture 40" descr="A drawing of a face&#10;&#10;Description automatically generated">
              <a:extLst>
                <a:ext uri="{FF2B5EF4-FFF2-40B4-BE49-F238E27FC236}">
                  <a16:creationId xmlns:a16="http://schemas.microsoft.com/office/drawing/2014/main" id="{32951C25-F2A3-EC4E-BE0E-B5307BD3B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59218" y="4175127"/>
              <a:ext cx="824152" cy="31235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82AC7A0-A962-764A-8D0B-D9D5BD589CA2}"/>
              </a:ext>
            </a:extLst>
          </p:cNvPr>
          <p:cNvSpPr txBox="1"/>
          <p:nvPr/>
        </p:nvSpPr>
        <p:spPr>
          <a:xfrm>
            <a:off x="252067" y="1249868"/>
            <a:ext cx="863986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What is the probability that it’s heads </a:t>
            </a:r>
            <a:r>
              <a:rPr lang="en-US" u="sng" dirty="0">
                <a:solidFill>
                  <a:srgbClr val="0432FF"/>
                </a:solidFill>
              </a:rPr>
              <a:t>given that</a:t>
            </a:r>
            <a:r>
              <a:rPr lang="en-US" dirty="0">
                <a:solidFill>
                  <a:srgbClr val="0432FF"/>
                </a:solidFill>
              </a:rPr>
              <a:t> Alice says heads, but Bill and Carol say tails?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BAE2E3-F683-8A46-81B4-B8F4AD003339}"/>
              </a:ext>
            </a:extLst>
          </p:cNvPr>
          <p:cNvSpPr txBox="1"/>
          <p:nvPr/>
        </p:nvSpPr>
        <p:spPr>
          <a:xfrm>
            <a:off x="224206" y="2437814"/>
            <a:ext cx="194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EC8EBBC-68C4-684C-AA03-48D49A062C1E}"/>
              </a:ext>
            </a:extLst>
          </p:cNvPr>
          <p:cNvGrpSpPr/>
          <p:nvPr/>
        </p:nvGrpSpPr>
        <p:grpSpPr>
          <a:xfrm>
            <a:off x="88166" y="2377963"/>
            <a:ext cx="4110550" cy="2201895"/>
            <a:chOff x="858308" y="2749939"/>
            <a:chExt cx="4110550" cy="220189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5D1A06A-35EB-0D4E-9200-4251249C468D}"/>
                </a:ext>
              </a:extLst>
            </p:cNvPr>
            <p:cNvGrpSpPr/>
            <p:nvPr/>
          </p:nvGrpSpPr>
          <p:grpSpPr>
            <a:xfrm>
              <a:off x="858308" y="2749939"/>
              <a:ext cx="3770802" cy="2019010"/>
              <a:chOff x="858308" y="2749939"/>
              <a:chExt cx="3770802" cy="201901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7510B42-EFF2-B54B-AAA3-827C7E222CB0}"/>
                  </a:ext>
                </a:extLst>
              </p:cNvPr>
              <p:cNvGrpSpPr/>
              <p:nvPr/>
            </p:nvGrpSpPr>
            <p:grpSpPr>
              <a:xfrm>
                <a:off x="858308" y="2882139"/>
                <a:ext cx="1667705" cy="1886810"/>
                <a:chOff x="858308" y="2689878"/>
                <a:chExt cx="1667705" cy="1886810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195C5F6D-D91A-8C49-AEE9-D9133DA065CC}"/>
                    </a:ext>
                  </a:extLst>
                </p:cNvPr>
                <p:cNvSpPr/>
                <p:nvPr/>
              </p:nvSpPr>
              <p:spPr bwMode="auto">
                <a:xfrm>
                  <a:off x="2223492" y="2689878"/>
                  <a:ext cx="205132" cy="274317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E3E8CC7D-6DBB-0C47-AE5B-0261158A6D9C}"/>
                    </a:ext>
                  </a:extLst>
                </p:cNvPr>
                <p:cNvSpPr/>
                <p:nvPr/>
              </p:nvSpPr>
              <p:spPr bwMode="auto">
                <a:xfrm>
                  <a:off x="1703062" y="3425837"/>
                  <a:ext cx="822951" cy="115085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3" name="Curved Connector 72">
                  <a:extLst>
                    <a:ext uri="{FF2B5EF4-FFF2-40B4-BE49-F238E27FC236}">
                      <a16:creationId xmlns:a16="http://schemas.microsoft.com/office/drawing/2014/main" id="{002F9A57-FE26-2442-834C-017BADE910F0}"/>
                    </a:ext>
                  </a:extLst>
                </p:cNvPr>
                <p:cNvCxnSpPr>
                  <a:stCxn id="71" idx="4"/>
                  <a:endCxn id="72" idx="0"/>
                </p:cNvCxnSpPr>
                <p:nvPr/>
              </p:nvCxnSpPr>
              <p:spPr bwMode="auto">
                <a:xfrm rot="5400000">
                  <a:off x="1989477" y="3089256"/>
                  <a:ext cx="461642" cy="211520"/>
                </a:xfrm>
                <a:prstGeom prst="curvedConnector3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4BAD49E6-A03F-2842-B9B2-6642855419AD}"/>
                    </a:ext>
                  </a:extLst>
                </p:cNvPr>
                <p:cNvSpPr txBox="1"/>
                <p:nvPr/>
              </p:nvSpPr>
              <p:spPr>
                <a:xfrm>
                  <a:off x="858308" y="2968919"/>
                  <a:ext cx="1282614" cy="261610"/>
                </a:xfrm>
                <a:prstGeom prst="rect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rgbClr val="008000"/>
                      </a:solidFill>
                    </a:rPr>
                    <a:t>Prior probabilities</a:t>
                  </a: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ACF17B5-5300-7D4A-B366-922A6FA3ADC7}"/>
                  </a:ext>
                </a:extLst>
              </p:cNvPr>
              <p:cNvSpPr txBox="1"/>
              <p:nvPr/>
            </p:nvSpPr>
            <p:spPr>
              <a:xfrm>
                <a:off x="3220619" y="2749939"/>
                <a:ext cx="1408491" cy="276999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8000"/>
                    </a:solidFill>
                  </a:rPr>
                  <a:t>Observable event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69932B1-8DE0-EC4D-9522-048E67CBA15C}"/>
                  </a:ext>
                </a:extLst>
              </p:cNvPr>
              <p:cNvSpPr/>
              <p:nvPr/>
            </p:nvSpPr>
            <p:spPr bwMode="auto">
              <a:xfrm>
                <a:off x="2543587" y="2895312"/>
                <a:ext cx="250499" cy="26264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Curved Connector 69">
                <a:extLst>
                  <a:ext uri="{FF2B5EF4-FFF2-40B4-BE49-F238E27FC236}">
                    <a16:creationId xmlns:a16="http://schemas.microsoft.com/office/drawing/2014/main" id="{E2065847-5574-9F41-B3E7-4562D97062CB}"/>
                  </a:ext>
                </a:extLst>
              </p:cNvPr>
              <p:cNvCxnSpPr>
                <a:cxnSpLocks/>
                <a:stCxn id="69" idx="6"/>
                <a:endCxn id="68" idx="1"/>
              </p:cNvCxnSpPr>
              <p:nvPr/>
            </p:nvCxnSpPr>
            <p:spPr bwMode="auto">
              <a:xfrm flipV="1">
                <a:off x="2794086" y="2888439"/>
                <a:ext cx="426533" cy="138193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140FAD5-9546-DF45-91B3-659A635B4D4D}"/>
                </a:ext>
              </a:extLst>
            </p:cNvPr>
            <p:cNvSpPr/>
            <p:nvPr/>
          </p:nvSpPr>
          <p:spPr bwMode="auto">
            <a:xfrm>
              <a:off x="4291185" y="3317845"/>
              <a:ext cx="677673" cy="1633989"/>
            </a:xfrm>
            <a:prstGeom prst="ellipse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9D0DF5B5-1189-4542-9AD2-C8370437F772}"/>
                </a:ext>
              </a:extLst>
            </p:cNvPr>
            <p:cNvCxnSpPr>
              <a:cxnSpLocks/>
              <a:stCxn id="65" idx="0"/>
              <a:endCxn id="68" idx="2"/>
            </p:cNvCxnSpPr>
            <p:nvPr/>
          </p:nvCxnSpPr>
          <p:spPr bwMode="auto">
            <a:xfrm rot="16200000" flipV="1">
              <a:off x="4131991" y="2819813"/>
              <a:ext cx="290907" cy="705157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1E2BFF8-A7D1-9B4F-99F4-25AA50B0F10D}"/>
              </a:ext>
            </a:extLst>
          </p:cNvPr>
          <p:cNvGrpSpPr/>
          <p:nvPr/>
        </p:nvGrpSpPr>
        <p:grpSpPr>
          <a:xfrm>
            <a:off x="435033" y="1590906"/>
            <a:ext cx="8273934" cy="1063750"/>
            <a:chOff x="435033" y="1590906"/>
            <a:chExt cx="8273934" cy="106375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21E510E-45EF-2D41-B32D-22D4A6DE6528}"/>
                </a:ext>
              </a:extLst>
            </p:cNvPr>
            <p:cNvGrpSpPr/>
            <p:nvPr/>
          </p:nvGrpSpPr>
          <p:grpSpPr>
            <a:xfrm>
              <a:off x="435033" y="1590906"/>
              <a:ext cx="8273934" cy="832265"/>
              <a:chOff x="435033" y="1590906"/>
              <a:chExt cx="8273934" cy="832265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AF8B03-2484-E24B-B347-0C833BEB5D33}"/>
                  </a:ext>
                </a:extLst>
              </p:cNvPr>
              <p:cNvSpPr txBox="1"/>
              <p:nvPr/>
            </p:nvSpPr>
            <p:spPr>
              <a:xfrm>
                <a:off x="435033" y="1592174"/>
                <a:ext cx="5017592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Event H: Heads</a:t>
                </a:r>
              </a:p>
              <a:p>
                <a:r>
                  <a:rPr lang="en-US" dirty="0"/>
                  <a:t>Event T: Tails</a:t>
                </a:r>
              </a:p>
              <a:p>
                <a:r>
                  <a:rPr lang="en-US" dirty="0"/>
                  <a:t>Event E: Alice says heads, but Bill and Carol say tails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42A67E7-A2FC-6D43-8D49-3F116DDB613A}"/>
                      </a:ext>
                    </a:extLst>
                  </p:cNvPr>
                  <p:cNvSpPr txBox="1"/>
                  <p:nvPr/>
                </p:nvSpPr>
                <p:spPr>
                  <a:xfrm>
                    <a:off x="5656401" y="1590906"/>
                    <a:ext cx="3052566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𝐴𝑙𝑖𝑐𝑒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𝑡𝑒𝑙𝑙𝑠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𝑡𝑟𝑢𝑡h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= 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𝐵𝑖𝑙𝑙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𝑡𝑒𝑙𝑙𝑠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𝑡𝑟𝑢𝑡h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= 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𝐶𝑎𝑟𝑜𝑙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𝑡𝑒𝑙𝑙𝑠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𝑡h𝑒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𝑡𝑟𝑢𝑡h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42A67E7-A2FC-6D43-8D49-3F116DDB61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6401" y="1590906"/>
                    <a:ext cx="3052566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45455" r="-830" b="-742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9A57E6-9CE1-DC44-9873-5E7D28363589}"/>
                </a:ext>
              </a:extLst>
            </p:cNvPr>
            <p:cNvSpPr txBox="1"/>
            <p:nvPr/>
          </p:nvSpPr>
          <p:spPr>
            <a:xfrm>
              <a:off x="6361170" y="2377657"/>
              <a:ext cx="1657826" cy="27699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Additional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29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0A55-DFD0-764E-B1D5-CA850A18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vs. Biased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79AE7-E4BB-2B4C-ADF2-EC2657E7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 sampling</a:t>
            </a:r>
            <a:r>
              <a:rPr lang="en-US" dirty="0"/>
              <a:t> is a sampling procedure where every member in the population has </a:t>
            </a:r>
            <a:br>
              <a:rPr lang="en-US" dirty="0"/>
            </a:br>
            <a:r>
              <a:rPr lang="en-US" dirty="0"/>
              <a:t>a </a:t>
            </a:r>
            <a:r>
              <a:rPr lang="en-US" u="sng" dirty="0"/>
              <a:t>chance</a:t>
            </a:r>
            <a:r>
              <a:rPr lang="en-US" dirty="0"/>
              <a:t> of being selected.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Simple random sample</a:t>
            </a:r>
            <a:r>
              <a:rPr lang="en-US" dirty="0"/>
              <a:t>: Every member of the population has an </a:t>
            </a:r>
            <a:r>
              <a:rPr lang="en-US" u="sng" dirty="0"/>
              <a:t>equal chance</a:t>
            </a:r>
            <a:r>
              <a:rPr lang="en-US" dirty="0"/>
              <a:t> of being chosen.</a:t>
            </a:r>
          </a:p>
          <a:p>
            <a:pPr lvl="4"/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biased sample </a:t>
            </a:r>
            <a:r>
              <a:rPr lang="en-US" dirty="0"/>
              <a:t>is a sample that does </a:t>
            </a:r>
            <a:br>
              <a:rPr lang="en-US" dirty="0"/>
            </a:br>
            <a:r>
              <a:rPr lang="en-US" u="sng" dirty="0"/>
              <a:t>not</a:t>
            </a:r>
            <a:r>
              <a:rPr lang="en-US" dirty="0"/>
              <a:t> represent the intended population </a:t>
            </a:r>
            <a:br>
              <a:rPr lang="en-US" dirty="0"/>
            </a:br>
            <a:r>
              <a:rPr lang="en-US" dirty="0"/>
              <a:t>and can lead to distorted conclusions.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78CC1-E30E-C44F-A179-B08C8317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39124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C09E-1ABF-4A48-B3AD-7C7DA3A8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 and Sampling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09D9E-636B-8144-97BD-DC1D3B644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 error</a:t>
            </a:r>
            <a:r>
              <a:rPr lang="en-US" dirty="0"/>
              <a:t> results from the difference between the population parameter and the sample statistic.</a:t>
            </a:r>
          </a:p>
          <a:p>
            <a:pPr lvl="1"/>
            <a:r>
              <a:rPr lang="en-US" dirty="0"/>
              <a:t>Samples don’t perfectly represent the population.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Sampling bias </a:t>
            </a:r>
            <a:r>
              <a:rPr lang="en-US" dirty="0"/>
              <a:t>occurs when samples are designed to choose members from the population who only have certain characteristics instead of members without those characteristics.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D24DA-D960-5340-9B3F-BCC60F18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78784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85A6-2437-1E45-9CAF-08579A07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Poor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2F79A-7AC7-474F-B81F-7A9280D7A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1936 presidential election</a:t>
            </a:r>
          </a:p>
          <a:p>
            <a:pPr lvl="1"/>
            <a:r>
              <a:rPr lang="en-US" dirty="0"/>
              <a:t>Predicted Alf Landon to win over </a:t>
            </a:r>
            <a:br>
              <a:rPr lang="en-US" dirty="0"/>
            </a:br>
            <a:r>
              <a:rPr lang="en-US" dirty="0"/>
              <a:t>Franklin D. Roosevelt.</a:t>
            </a:r>
          </a:p>
          <a:p>
            <a:pPr lvl="1"/>
            <a:r>
              <a:rPr lang="en-US" dirty="0"/>
              <a:t>Sample drawn from phonebooks </a:t>
            </a:r>
            <a:br>
              <a:rPr lang="en-US" dirty="0"/>
            </a:br>
            <a:r>
              <a:rPr lang="en-US" dirty="0"/>
              <a:t>and automobile registrations.</a:t>
            </a:r>
          </a:p>
          <a:p>
            <a:pPr lvl="4"/>
            <a:endParaRPr lang="en-US" dirty="0"/>
          </a:p>
          <a:p>
            <a:r>
              <a:rPr lang="en-US" dirty="0"/>
              <a:t>1948 presidential election</a:t>
            </a:r>
          </a:p>
          <a:p>
            <a:pPr lvl="1"/>
            <a:r>
              <a:rPr lang="en-US" dirty="0"/>
              <a:t>Predicted Thomas Dewey to win over Harry Truman.</a:t>
            </a:r>
          </a:p>
          <a:p>
            <a:pPr lvl="1"/>
            <a:r>
              <a:rPr lang="en-US" dirty="0"/>
              <a:t>Assumption that the large number of undecided voters were representative of the decided voters.</a:t>
            </a:r>
          </a:p>
          <a:p>
            <a:pPr lvl="4"/>
            <a:endParaRPr lang="en-US" dirty="0"/>
          </a:p>
          <a:p>
            <a:r>
              <a:rPr lang="en-US" dirty="0"/>
              <a:t>Online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B624E-F979-BC48-A675-32ECACEC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367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7B8A-66E9-514F-ADEB-DEEA9BF2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of the Population Mean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3306C-0D34-5641-80AC-6563A16EC0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4328135"/>
              </a:xfrm>
            </p:spPr>
            <p:txBody>
              <a:bodyPr/>
              <a:lstStyle/>
              <a:p>
                <a:r>
                  <a:rPr lang="en-US" dirty="0"/>
                  <a:t>You want to predict the population mean, so you use the mean of a sample as an estimate.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The Greek letter </a:t>
                </a:r>
                <a:r>
                  <a:rPr lang="en-US" i="1" dirty="0">
                    <a:solidFill>
                      <a:srgbClr val="B23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</a:t>
                </a:r>
                <a:r>
                  <a:rPr lang="en-US" dirty="0"/>
                  <a:t> (“</a:t>
                </a:r>
                <a:r>
                  <a:rPr lang="en-US" i="1" dirty="0"/>
                  <a:t>mew</a:t>
                </a:r>
                <a:r>
                  <a:rPr lang="en-US" dirty="0"/>
                  <a:t>”) </a:t>
                </a:r>
                <a:br>
                  <a:rPr lang="en-US" dirty="0"/>
                </a:br>
                <a:r>
                  <a:rPr lang="en-US" dirty="0"/>
                  <a:t>is the </a:t>
                </a:r>
                <a:r>
                  <a:rPr lang="en-US" u="sng" dirty="0"/>
                  <a:t>population mean</a:t>
                </a:r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A sample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values taken </a:t>
                </a:r>
                <a:br>
                  <a:rPr lang="en-US" dirty="0"/>
                </a:br>
                <a:r>
                  <a:rPr lang="en-US" dirty="0"/>
                  <a:t>from the population has </a:t>
                </a:r>
                <a:br>
                  <a:rPr lang="en-US" dirty="0"/>
                </a:br>
                <a:r>
                  <a:rPr lang="en-US" dirty="0"/>
                  <a:t>the </a:t>
                </a:r>
                <a:r>
                  <a:rPr lang="en-US" u="sng" dirty="0"/>
                  <a:t>sample mean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pPr lvl="1"/>
                <a:r>
                  <a:rPr lang="en-US" dirty="0"/>
                  <a:t>You take </a:t>
                </a:r>
                <a:r>
                  <a:rPr lang="en-US" u="sng" dirty="0"/>
                  <a:t>multiple</a:t>
                </a:r>
                <a:r>
                  <a:rPr lang="en-US" dirty="0"/>
                  <a:t> samples, </a:t>
                </a:r>
                <a:br>
                  <a:rPr lang="en-US" dirty="0"/>
                </a:br>
                <a:r>
                  <a:rPr lang="en-US" dirty="0"/>
                  <a:t>each with its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3306C-0D34-5641-80AC-6563A16EC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4328135"/>
              </a:xfrm>
              <a:blipFill>
                <a:blip r:embed="rId2"/>
                <a:stretch>
                  <a:fillRect l="-617" t="-1760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15C9D-05FA-524F-A63B-2E8DC88F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90F67C-718E-394E-9825-6FA0467014C2}"/>
              </a:ext>
            </a:extLst>
          </p:cNvPr>
          <p:cNvGrpSpPr/>
          <p:nvPr/>
        </p:nvGrpSpPr>
        <p:grpSpPr>
          <a:xfrm>
            <a:off x="6029231" y="2328396"/>
            <a:ext cx="2378614" cy="3569457"/>
            <a:chOff x="6029231" y="2148854"/>
            <a:chExt cx="2378614" cy="35694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E012E3-5667-5A40-8086-AAFA0796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9231" y="2609385"/>
              <a:ext cx="2378614" cy="310892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7FBA072-7A24-3C49-B205-74B3918C596F}"/>
                </a:ext>
              </a:extLst>
            </p:cNvPr>
            <p:cNvGrpSpPr/>
            <p:nvPr/>
          </p:nvGrpSpPr>
          <p:grpSpPr>
            <a:xfrm>
              <a:off x="6949414" y="2148854"/>
              <a:ext cx="857608" cy="625729"/>
              <a:chOff x="4757033" y="5361061"/>
              <a:chExt cx="857608" cy="625729"/>
            </a:xfrm>
          </p:grpSpPr>
          <p:sp>
            <p:nvSpPr>
              <p:cNvPr id="11" name="Oval Callout 10">
                <a:extLst>
                  <a:ext uri="{FF2B5EF4-FFF2-40B4-BE49-F238E27FC236}">
                    <a16:creationId xmlns:a16="http://schemas.microsoft.com/office/drawing/2014/main" id="{21AEFCCF-2D22-364C-A260-9B7B035E344D}"/>
                  </a:ext>
                </a:extLst>
              </p:cNvPr>
              <p:cNvSpPr/>
              <p:nvPr/>
            </p:nvSpPr>
            <p:spPr bwMode="auto">
              <a:xfrm>
                <a:off x="4757033" y="5438156"/>
                <a:ext cx="857608" cy="548634"/>
              </a:xfrm>
              <a:prstGeom prst="wedgeEllipseCallou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02390A-E135-0447-B6F3-5C52096EE5F1}"/>
                  </a:ext>
                </a:extLst>
              </p:cNvPr>
              <p:cNvSpPr txBox="1"/>
              <p:nvPr/>
            </p:nvSpPr>
            <p:spPr>
              <a:xfrm>
                <a:off x="4939911" y="5361061"/>
                <a:ext cx="4219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>
                    <a:solidFill>
                      <a:srgbClr val="B23C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2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0D2D-D3C3-B846-98DC-62EAEEEF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4A56B-A6B2-1842-B5F2-222B9BE0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Take multiple samples from a population and calculate a certain statistic (mean, median, </a:t>
            </a:r>
            <a:r>
              <a:rPr lang="en-US" i="1" dirty="0"/>
              <a:t>etc</a:t>
            </a:r>
            <a:r>
              <a:rPr lang="en-US" dirty="0"/>
              <a:t>.) of each sample.</a:t>
            </a:r>
          </a:p>
          <a:p>
            <a:pPr lvl="4"/>
            <a:endParaRPr lang="en-US" dirty="0"/>
          </a:p>
          <a:p>
            <a:r>
              <a:rPr lang="en-US" dirty="0"/>
              <a:t>The values of this statistic calculated individually from the samples will be </a:t>
            </a:r>
            <a:r>
              <a:rPr lang="en-US" u="sng" dirty="0"/>
              <a:t>normally distributed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is true even if the population itself </a:t>
            </a:r>
            <a:br>
              <a:rPr lang="en-US" dirty="0"/>
            </a:br>
            <a:r>
              <a:rPr lang="en-US" dirty="0"/>
              <a:t>does not have a normal distribution.</a:t>
            </a:r>
          </a:p>
          <a:p>
            <a:pPr lvl="1"/>
            <a:r>
              <a:rPr lang="en-US" dirty="0"/>
              <a:t>The sample mean is itself a random variable.</a:t>
            </a:r>
          </a:p>
          <a:p>
            <a:pPr lvl="4"/>
            <a:endParaRPr lang="en-US" dirty="0"/>
          </a:p>
          <a:p>
            <a:r>
              <a:rPr lang="en-US" dirty="0"/>
              <a:t>The mean of the distribution will be an </a:t>
            </a:r>
            <a:r>
              <a:rPr lang="en-US" u="sng" dirty="0"/>
              <a:t>estimate</a:t>
            </a:r>
            <a:r>
              <a:rPr lang="en-US" dirty="0"/>
              <a:t> of the corresponding population parameter.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B96B2-7666-8446-A72A-12CA2277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6503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36F53-C24E-7D4A-8DD9-ABE1BF87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AA2B7-FD9A-004B-9EA9-F39005548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frequency chart of a </a:t>
            </a:r>
            <a:r>
              <a:rPr lang="en-US" u="sng" dirty="0"/>
              <a:t>population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integer values 0 – 39, size 2,000,000: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want to know the mean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dirty="0"/>
              <a:t> of the population.</a:t>
            </a:r>
          </a:p>
          <a:p>
            <a:pPr lvl="1"/>
            <a:r>
              <a:rPr lang="en-US" dirty="0"/>
              <a:t>Suppose we can’t access all the values of the population, or it’s too expensive to calculate </a:t>
            </a:r>
            <a:br>
              <a:rPr lang="en-US" dirty="0"/>
            </a:br>
            <a:r>
              <a:rPr lang="en-US" dirty="0"/>
              <a:t>using all the values.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1B150-B085-444A-8DBA-EE81E0E0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955D2-8631-044E-B882-203B0DAEB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5" y="2240293"/>
            <a:ext cx="8229600" cy="19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31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6210-C71F-9044-9315-5DC5DA445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C20769-2A52-F34F-B5F8-428D191FB5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4785330"/>
              </a:xfrm>
            </p:spPr>
            <p:txBody>
              <a:bodyPr/>
              <a:lstStyle/>
              <a:p>
                <a:r>
                  <a:rPr lang="en-US" dirty="0"/>
                  <a:t>We take </a:t>
                </a:r>
                <a:r>
                  <a:rPr lang="en-US" u="sng" dirty="0"/>
                  <a:t>multiple samples</a:t>
                </a:r>
                <a:r>
                  <a:rPr lang="en-US" dirty="0"/>
                  <a:t> from the population and calculate the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of each sample.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According to the </a:t>
                </a:r>
                <a:r>
                  <a:rPr lang="en-US" dirty="0">
                    <a:solidFill>
                      <a:srgbClr val="C00000"/>
                    </a:solidFill>
                  </a:rPr>
                  <a:t>Central Limit Theorem</a:t>
                </a:r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values calculated individually from all the samples are </a:t>
                </a:r>
                <a:r>
                  <a:rPr lang="en-US" u="sng" dirty="0"/>
                  <a:t>normally distributed</a:t>
                </a:r>
                <a:r>
                  <a:rPr lang="en-US" dirty="0"/>
                  <a:t>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of this distribution of sample means is an </a:t>
                </a:r>
                <a:r>
                  <a:rPr lang="en-US" u="sng" dirty="0"/>
                  <a:t>estimate</a:t>
                </a:r>
                <a:r>
                  <a:rPr lang="en-US" dirty="0"/>
                  <a:t> of the population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C20769-2A52-F34F-B5F8-428D191FB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4785330"/>
              </a:xfrm>
              <a:blipFill>
                <a:blip r:embed="rId2"/>
                <a:stretch>
                  <a:fillRect l="-617"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89E6C-D911-964B-B36E-D97517AA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8413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AB8E-D388-A84B-B53F-FACE38DA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Limit Theorem</a:t>
            </a:r>
            <a:r>
              <a:rPr lang="en-US" i="1" dirty="0"/>
              <a:t>, cont’d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74B6E8-E0FB-5B4D-B8CE-3B111CED5B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population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</a:t>
                </a:r>
                <a:r>
                  <a:rPr lang="en-US" dirty="0"/>
                  <a:t> = 29.51 which we want to know but suppose we can’t calculate):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The normal distribution of the sample means: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This </a:t>
                </a:r>
                <a:r>
                  <a:rPr lang="en-US" dirty="0">
                    <a:solidFill>
                      <a:srgbClr val="B23C00"/>
                    </a:solidFill>
                  </a:rPr>
                  <a:t>sampling distribution of the sample means</a:t>
                </a:r>
                <a:br>
                  <a:rPr lang="en-US" dirty="0"/>
                </a:br>
                <a:r>
                  <a:rPr lang="en-US" dirty="0"/>
                  <a:t>has the mean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29.05, an estimate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74B6E8-E0FB-5B4D-B8CE-3B111CED5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1309" b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91908-57AE-CE44-A67E-D1E63C61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B28BD-4EA2-3144-A6A0-BFB940DA1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66" y="2282261"/>
            <a:ext cx="4846267" cy="1146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8AE1D5-CB04-1B48-8606-E4D3C6D7B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66" y="3977634"/>
            <a:ext cx="4846267" cy="11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3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2611-8B1C-3145-A2C6-AA4CBE2B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347AC-AF62-384F-B49B-484230FA4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samples should you take from the population?</a:t>
            </a:r>
          </a:p>
          <a:p>
            <a:pPr lvl="1"/>
            <a:r>
              <a:rPr lang="en-US" dirty="0"/>
              <a:t>Each sample should be the </a:t>
            </a:r>
            <a:r>
              <a:rPr lang="en-US" u="sng" dirty="0"/>
              <a:t>same size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members of each sample should be </a:t>
            </a:r>
            <a:r>
              <a:rPr lang="en-US" u="sng" dirty="0"/>
              <a:t>randomly chosen</a:t>
            </a:r>
            <a:r>
              <a:rPr lang="en-US" dirty="0"/>
              <a:t>, and each member of the population should have an </a:t>
            </a:r>
            <a:r>
              <a:rPr lang="en-US" u="sng" dirty="0"/>
              <a:t>equal probability</a:t>
            </a:r>
            <a:r>
              <a:rPr lang="en-US" dirty="0"/>
              <a:t> of being chosen.</a:t>
            </a:r>
          </a:p>
          <a:p>
            <a:pPr lvl="1"/>
            <a:r>
              <a:rPr lang="en-US" dirty="0"/>
              <a:t>The members of each sample should be </a:t>
            </a:r>
            <a:r>
              <a:rPr lang="en-US" u="sng" dirty="0"/>
              <a:t>representative</a:t>
            </a:r>
            <a:r>
              <a:rPr lang="en-US" dirty="0"/>
              <a:t> of the members of the population </a:t>
            </a:r>
            <a:br>
              <a:rPr lang="en-US" dirty="0"/>
            </a:br>
            <a:r>
              <a:rPr lang="en-US" dirty="0"/>
              <a:t>as a whole.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more samples</a:t>
            </a:r>
            <a:r>
              <a:rPr lang="en-US" dirty="0"/>
              <a:t> you take, the smoother the normal curve of the distribution of the mean.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CB3D-673D-FE47-BE4F-41233620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3834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297C-26C5-3542-A08E-20518978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Number of Samples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DEDDD-E9FC-DC4E-8A59-1A25C909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7C1526-3FCA-0549-B732-50A82D4AE98C}"/>
              </a:ext>
            </a:extLst>
          </p:cNvPr>
          <p:cNvGrpSpPr/>
          <p:nvPr/>
        </p:nvGrpSpPr>
        <p:grpSpPr>
          <a:xfrm>
            <a:off x="6949414" y="2730955"/>
            <a:ext cx="1768180" cy="656205"/>
            <a:chOff x="6953769" y="2710369"/>
            <a:chExt cx="1768180" cy="65620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F514E-AFFB-8941-B7A1-E6C5085D3033}"/>
                </a:ext>
              </a:extLst>
            </p:cNvPr>
            <p:cNvSpPr/>
            <p:nvPr/>
          </p:nvSpPr>
          <p:spPr bwMode="auto">
            <a:xfrm>
              <a:off x="6953769" y="2710369"/>
              <a:ext cx="1768180" cy="655637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4797368-B48D-2E42-AFB3-0D2CD527A5FD}"/>
                    </a:ext>
                  </a:extLst>
                </p:cNvPr>
                <p:cNvSpPr txBox="1"/>
                <p:nvPr/>
              </p:nvSpPr>
              <p:spPr>
                <a:xfrm>
                  <a:off x="6962958" y="2710369"/>
                  <a:ext cx="1219546" cy="656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/>
                    <a:t>Sample count:</a:t>
                  </a:r>
                </a:p>
                <a:p>
                  <a:pPr algn="r"/>
                  <a:r>
                    <a:rPr lang="en-US" sz="1200" dirty="0"/>
                    <a:t>Sample size: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a14:m>
                  <a:r>
                    <a:rPr lang="en-US" sz="1200" dirty="0">
                      <a:solidFill>
                        <a:srgbClr val="C00000"/>
                      </a:solidFill>
                    </a:rPr>
                    <a:t> :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4797368-B48D-2E42-AFB3-0D2CD527A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958" y="2710369"/>
                  <a:ext cx="1219546" cy="656205"/>
                </a:xfrm>
                <a:prstGeom prst="rect">
                  <a:avLst/>
                </a:prstGeom>
                <a:blipFill>
                  <a:blip r:embed="rId3"/>
                  <a:stretch>
                    <a:fillRect b="-18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63241A-097C-8D45-880D-51BDF7E5CDB9}"/>
                </a:ext>
              </a:extLst>
            </p:cNvPr>
            <p:cNvSpPr txBox="1"/>
            <p:nvPr/>
          </p:nvSpPr>
          <p:spPr>
            <a:xfrm>
              <a:off x="8069206" y="2710369"/>
              <a:ext cx="567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100</a:t>
              </a:r>
            </a:p>
            <a:p>
              <a:r>
                <a:rPr lang="en-US" sz="1200" dirty="0"/>
                <a:t>30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29.36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5ADE7E-8E18-404F-8A5B-E69779BB01F6}"/>
              </a:ext>
            </a:extLst>
          </p:cNvPr>
          <p:cNvGrpSpPr/>
          <p:nvPr/>
        </p:nvGrpSpPr>
        <p:grpSpPr>
          <a:xfrm>
            <a:off x="6949414" y="3996053"/>
            <a:ext cx="1768180" cy="646331"/>
            <a:chOff x="6953769" y="3991801"/>
            <a:chExt cx="1768180" cy="64633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9C21CB-82D4-124C-AABC-1A46E502FDD4}"/>
                </a:ext>
              </a:extLst>
            </p:cNvPr>
            <p:cNvSpPr/>
            <p:nvPr/>
          </p:nvSpPr>
          <p:spPr bwMode="auto">
            <a:xfrm>
              <a:off x="6953769" y="3991801"/>
              <a:ext cx="1768180" cy="646331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E7FCEDD-8F20-074F-844E-EFD49977E34C}"/>
                    </a:ext>
                  </a:extLst>
                </p:cNvPr>
                <p:cNvSpPr txBox="1"/>
                <p:nvPr/>
              </p:nvSpPr>
              <p:spPr>
                <a:xfrm>
                  <a:off x="6962958" y="3991801"/>
                  <a:ext cx="12195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/>
                    <a:t>Sample count:</a:t>
                  </a:r>
                </a:p>
                <a:p>
                  <a:pPr algn="r"/>
                  <a:r>
                    <a:rPr lang="en-US" sz="1200" dirty="0"/>
                    <a:t>Sample size: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>
                      <a:solidFill>
                        <a:srgbClr val="C00000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E7FCEDD-8F20-074F-844E-EFD49977E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958" y="3991801"/>
                  <a:ext cx="121954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73D708-A88F-5C44-A540-66B29FA329BA}"/>
                </a:ext>
              </a:extLst>
            </p:cNvPr>
            <p:cNvSpPr txBox="1"/>
            <p:nvPr/>
          </p:nvSpPr>
          <p:spPr>
            <a:xfrm>
              <a:off x="8069206" y="3991801"/>
              <a:ext cx="567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1,000</a:t>
              </a:r>
            </a:p>
            <a:p>
              <a:r>
                <a:rPr lang="en-US" sz="1200" dirty="0"/>
                <a:t>30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29.01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66459E-2944-C74E-9A1D-26074BEC2D13}"/>
              </a:ext>
            </a:extLst>
          </p:cNvPr>
          <p:cNvGrpSpPr/>
          <p:nvPr/>
        </p:nvGrpSpPr>
        <p:grpSpPr>
          <a:xfrm>
            <a:off x="6949414" y="5303091"/>
            <a:ext cx="1768180" cy="646331"/>
            <a:chOff x="6948230" y="5266076"/>
            <a:chExt cx="1768180" cy="6463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D18578-BDF7-1448-96EB-34B072CEB6BE}"/>
                </a:ext>
              </a:extLst>
            </p:cNvPr>
            <p:cNvSpPr/>
            <p:nvPr/>
          </p:nvSpPr>
          <p:spPr bwMode="auto">
            <a:xfrm>
              <a:off x="6948230" y="5266076"/>
              <a:ext cx="1768180" cy="646331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654C8B8-8888-0D44-9A06-0E6659356449}"/>
                    </a:ext>
                  </a:extLst>
                </p:cNvPr>
                <p:cNvSpPr txBox="1"/>
                <p:nvPr/>
              </p:nvSpPr>
              <p:spPr>
                <a:xfrm>
                  <a:off x="6957419" y="5266076"/>
                  <a:ext cx="12195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/>
                    <a:t>Sample count:</a:t>
                  </a:r>
                </a:p>
                <a:p>
                  <a:pPr algn="r"/>
                  <a:r>
                    <a:rPr lang="en-US" sz="1200" dirty="0"/>
                    <a:t>Sample size: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>
                      <a:solidFill>
                        <a:srgbClr val="C00000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654C8B8-8888-0D44-9A06-0E6659356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7419" y="5266076"/>
                  <a:ext cx="121954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8D740E-047E-1842-ABEA-8C7373E459F1}"/>
                </a:ext>
              </a:extLst>
            </p:cNvPr>
            <p:cNvSpPr txBox="1"/>
            <p:nvPr/>
          </p:nvSpPr>
          <p:spPr>
            <a:xfrm>
              <a:off x="8063667" y="526607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30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28.98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D4160395-1ABE-6041-877F-226F6506A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676" y="4983463"/>
            <a:ext cx="4913417" cy="12855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ED19B1-A238-2A4A-B039-1A1AC3C86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333" y="1234464"/>
            <a:ext cx="4877760" cy="1154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3F5ED-3824-C843-9E2D-1DEFD8117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0676" y="3728894"/>
            <a:ext cx="4913417" cy="1180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0A041E-6391-9646-9008-389C2CE380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676" y="2462573"/>
            <a:ext cx="4913417" cy="11924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C31330-922C-DE40-A92C-2A8DD7EACEE5}"/>
                  </a:ext>
                </a:extLst>
              </p:cNvPr>
              <p:cNvSpPr txBox="1"/>
              <p:nvPr/>
            </p:nvSpPr>
            <p:spPr>
              <a:xfrm>
                <a:off x="457200" y="1325903"/>
                <a:ext cx="1392972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Population</a:t>
                </a:r>
              </a:p>
              <a:p>
                <a:r>
                  <a:rPr lang="en-US" sz="1200" dirty="0"/>
                  <a:t>size = 2,000,000</a:t>
                </a:r>
              </a:p>
              <a:p>
                <a14:m>
                  <m:oMath xmlns:m="http://schemas.openxmlformats.org/officeDocument/2006/math">
                    <m:r>
                      <a:rPr lang="en-US" sz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 = 29.51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C31330-922C-DE40-A92C-2A8DD7EAC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25903"/>
                <a:ext cx="1392972" cy="646331"/>
              </a:xfrm>
              <a:prstGeom prst="rect">
                <a:avLst/>
              </a:prstGeom>
              <a:blipFill>
                <a:blip r:embed="rId9"/>
                <a:stretch>
                  <a:fillRect b="-5769"/>
                </a:stretch>
              </a:blipFill>
              <a:ln>
                <a:solidFill>
                  <a:srgbClr val="B23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12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2243-67F7-7A48-8C65-A1A40E87B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D7AC-5871-7C47-9F7A-95D17901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important programming skill for data analytics is developing </a:t>
            </a:r>
            <a:r>
              <a:rPr lang="en-US" u="sng" dirty="0"/>
              <a:t>computer simulations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Computer simulations are useful to:</a:t>
            </a:r>
          </a:p>
          <a:p>
            <a:pPr lvl="1"/>
            <a:r>
              <a:rPr lang="en-US" u="sng" dirty="0"/>
              <a:t>Provide data</a:t>
            </a:r>
            <a:r>
              <a:rPr lang="en-US" dirty="0"/>
              <a:t> for research and analysis.</a:t>
            </a:r>
          </a:p>
          <a:p>
            <a:pPr lvl="1"/>
            <a:r>
              <a:rPr lang="en-US" u="sng" dirty="0"/>
              <a:t>Confirm</a:t>
            </a:r>
            <a:r>
              <a:rPr lang="en-US" dirty="0"/>
              <a:t> formulas, hypotheses, or theories.</a:t>
            </a:r>
          </a:p>
          <a:p>
            <a:pPr lvl="4"/>
            <a:endParaRPr lang="en-US" dirty="0"/>
          </a:p>
          <a:p>
            <a:r>
              <a:rPr lang="en-US" dirty="0"/>
              <a:t>Let’s develop a computer simulation of the Monty Hall problem to see if it’s better to stay with the door you first chose or to switch to the other door.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2BA49-532E-E14F-AFB5-52413536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91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82BB7-55AE-6B44-9102-1410E3C0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Size of Each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13FC-348A-D94E-BBA5-CE048A707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Increasing the sample size</a:t>
            </a:r>
            <a:r>
              <a:rPr lang="en-US" dirty="0"/>
              <a:t> decreases the standard deviation of the distribution of the sample means.</a:t>
            </a:r>
          </a:p>
          <a:p>
            <a:pPr lvl="1"/>
            <a:r>
              <a:rPr lang="en-US" dirty="0"/>
              <a:t>The normal curve becomes narrower.</a:t>
            </a:r>
          </a:p>
          <a:p>
            <a:pPr lvl="4"/>
            <a:endParaRPr lang="en-US" dirty="0"/>
          </a:p>
          <a:p>
            <a:r>
              <a:rPr lang="en-US" dirty="0"/>
              <a:t>For the best estimates, the sample size </a:t>
            </a:r>
            <a:br>
              <a:rPr lang="en-US" dirty="0"/>
            </a:br>
            <a:r>
              <a:rPr lang="en-US" dirty="0"/>
              <a:t>should be greater than 30.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31C38-8821-C945-B47A-E7B0402A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77144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297C-26C5-3542-A08E-20518978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Size of Each Sample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DEDDD-E9FC-DC4E-8A59-1A25C909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41</a:t>
            </a:fld>
            <a:endParaRPr lang="en-US" alt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FB6744-5FD4-DF45-B2F4-C1F6DA645D27}"/>
                  </a:ext>
                </a:extLst>
              </p:cNvPr>
              <p:cNvSpPr txBox="1"/>
              <p:nvPr/>
            </p:nvSpPr>
            <p:spPr>
              <a:xfrm>
                <a:off x="457200" y="1325903"/>
                <a:ext cx="1392972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Population</a:t>
                </a:r>
              </a:p>
              <a:p>
                <a:r>
                  <a:rPr lang="en-US" sz="1200" dirty="0"/>
                  <a:t>size = 2,000,000</a:t>
                </a:r>
              </a:p>
              <a:p>
                <a14:m>
                  <m:oMath xmlns:m="http://schemas.openxmlformats.org/officeDocument/2006/math">
                    <m:r>
                      <a:rPr lang="en-US" sz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 = 29.51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FB6744-5FD4-DF45-B2F4-C1F6DA645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25903"/>
                <a:ext cx="1392972" cy="646331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  <a:ln>
                <a:solidFill>
                  <a:srgbClr val="B23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27C1526-3FCA-0549-B732-50A82D4AE98C}"/>
              </a:ext>
            </a:extLst>
          </p:cNvPr>
          <p:cNvGrpSpPr/>
          <p:nvPr/>
        </p:nvGrpSpPr>
        <p:grpSpPr>
          <a:xfrm>
            <a:off x="6949414" y="2730955"/>
            <a:ext cx="1768180" cy="655637"/>
            <a:chOff x="6953769" y="2710369"/>
            <a:chExt cx="1768180" cy="65563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F514E-AFFB-8941-B7A1-E6C5085D3033}"/>
                </a:ext>
              </a:extLst>
            </p:cNvPr>
            <p:cNvSpPr/>
            <p:nvPr/>
          </p:nvSpPr>
          <p:spPr bwMode="auto">
            <a:xfrm>
              <a:off x="6953769" y="2710369"/>
              <a:ext cx="1768180" cy="655637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4797368-B48D-2E42-AFB3-0D2CD527A5FD}"/>
                    </a:ext>
                  </a:extLst>
                </p:cNvPr>
                <p:cNvSpPr txBox="1"/>
                <p:nvPr/>
              </p:nvSpPr>
              <p:spPr>
                <a:xfrm>
                  <a:off x="6962958" y="2710369"/>
                  <a:ext cx="12195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/>
                    <a:t>Sample count:</a:t>
                  </a:r>
                </a:p>
                <a:p>
                  <a:pPr algn="r"/>
                  <a:r>
                    <a:rPr lang="en-US" sz="1200" dirty="0"/>
                    <a:t>Sample size: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>
                      <a:solidFill>
                        <a:srgbClr val="C00000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4797368-B48D-2E42-AFB3-0D2CD527A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958" y="2710369"/>
                  <a:ext cx="1219546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63241A-097C-8D45-880D-51BDF7E5CDB9}"/>
                </a:ext>
              </a:extLst>
            </p:cNvPr>
            <p:cNvSpPr txBox="1"/>
            <p:nvPr/>
          </p:nvSpPr>
          <p:spPr>
            <a:xfrm>
              <a:off x="8069206" y="2710369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10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29.15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5ADE7E-8E18-404F-8A5B-E69779BB01F6}"/>
              </a:ext>
            </a:extLst>
          </p:cNvPr>
          <p:cNvGrpSpPr/>
          <p:nvPr/>
        </p:nvGrpSpPr>
        <p:grpSpPr>
          <a:xfrm>
            <a:off x="6949414" y="3996053"/>
            <a:ext cx="1768180" cy="646331"/>
            <a:chOff x="6953769" y="3991801"/>
            <a:chExt cx="1768180" cy="64633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9C21CB-82D4-124C-AABC-1A46E502FDD4}"/>
                </a:ext>
              </a:extLst>
            </p:cNvPr>
            <p:cNvSpPr/>
            <p:nvPr/>
          </p:nvSpPr>
          <p:spPr bwMode="auto">
            <a:xfrm>
              <a:off x="6953769" y="3991801"/>
              <a:ext cx="1768180" cy="646331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E7FCEDD-8F20-074F-844E-EFD49977E34C}"/>
                    </a:ext>
                  </a:extLst>
                </p:cNvPr>
                <p:cNvSpPr txBox="1"/>
                <p:nvPr/>
              </p:nvSpPr>
              <p:spPr>
                <a:xfrm>
                  <a:off x="6962958" y="3991801"/>
                  <a:ext cx="12195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/>
                    <a:t>Sample count:</a:t>
                  </a:r>
                </a:p>
                <a:p>
                  <a:pPr algn="r"/>
                  <a:r>
                    <a:rPr lang="en-US" sz="1200" dirty="0"/>
                    <a:t>Sample size: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>
                      <a:solidFill>
                        <a:srgbClr val="C00000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E7FCEDD-8F20-074F-844E-EFD49977E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958" y="3991801"/>
                  <a:ext cx="121954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73D708-A88F-5C44-A540-66B29FA329BA}"/>
                </a:ext>
              </a:extLst>
            </p:cNvPr>
            <p:cNvSpPr txBox="1"/>
            <p:nvPr/>
          </p:nvSpPr>
          <p:spPr>
            <a:xfrm>
              <a:off x="8069206" y="3991801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30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29.01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66459E-2944-C74E-9A1D-26074BEC2D13}"/>
              </a:ext>
            </a:extLst>
          </p:cNvPr>
          <p:cNvGrpSpPr/>
          <p:nvPr/>
        </p:nvGrpSpPr>
        <p:grpSpPr>
          <a:xfrm>
            <a:off x="6949414" y="5303091"/>
            <a:ext cx="1768180" cy="646331"/>
            <a:chOff x="6948230" y="5266076"/>
            <a:chExt cx="1768180" cy="6463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D18578-BDF7-1448-96EB-34B072CEB6BE}"/>
                </a:ext>
              </a:extLst>
            </p:cNvPr>
            <p:cNvSpPr/>
            <p:nvPr/>
          </p:nvSpPr>
          <p:spPr bwMode="auto">
            <a:xfrm>
              <a:off x="6948230" y="5266076"/>
              <a:ext cx="1768180" cy="646331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654C8B8-8888-0D44-9A06-0E6659356449}"/>
                    </a:ext>
                  </a:extLst>
                </p:cNvPr>
                <p:cNvSpPr txBox="1"/>
                <p:nvPr/>
              </p:nvSpPr>
              <p:spPr>
                <a:xfrm>
                  <a:off x="6957419" y="5266076"/>
                  <a:ext cx="12195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/>
                    <a:t>Sample count:</a:t>
                  </a:r>
                </a:p>
                <a:p>
                  <a:pPr algn="r"/>
                  <a:r>
                    <a:rPr lang="en-US" sz="1200" dirty="0"/>
                    <a:t>Sample size: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1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>
                      <a:solidFill>
                        <a:srgbClr val="C00000"/>
                      </a:solidFill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654C8B8-8888-0D44-9A06-0E6659356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7419" y="5266076"/>
                  <a:ext cx="1219546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8D740E-047E-1842-ABEA-8C7373E459F1}"/>
                </a:ext>
              </a:extLst>
            </p:cNvPr>
            <p:cNvSpPr txBox="1"/>
            <p:nvPr/>
          </p:nvSpPr>
          <p:spPr>
            <a:xfrm>
              <a:off x="8063667" y="5266076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100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28.98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FED19B1-A238-2A4A-B039-1A1AC3C86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333" y="1234464"/>
            <a:ext cx="4877760" cy="1154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9A61D-4855-6B46-A1FD-D2D9173BB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676" y="2513016"/>
            <a:ext cx="4913417" cy="1171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B987F-C44E-B341-9560-470C3F94B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333" y="3809221"/>
            <a:ext cx="4877760" cy="1172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5CEF8D-88FE-8845-A54B-D9EB91870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676" y="5106122"/>
            <a:ext cx="4913417" cy="11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2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8B1B8-987B-EB4A-BB69-50BC9AC6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Sampling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01B32-C760-8A40-A1F5-698DAC873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the mean, we can use the </a:t>
            </a:r>
            <a:br>
              <a:rPr lang="en-US" dirty="0"/>
            </a:br>
            <a:r>
              <a:rPr lang="en-US" dirty="0"/>
              <a:t>Central Limit Theorem to estimate </a:t>
            </a:r>
            <a:br>
              <a:rPr lang="en-US" dirty="0"/>
            </a:br>
            <a:r>
              <a:rPr lang="en-US" dirty="0"/>
              <a:t>other population parameters.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0944A-4F8A-884B-98FD-4DB6DF66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0784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EF7A-824D-DF4F-8277-3614584F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Sample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65ADA-3239-F544-892B-40A3427D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43</a:t>
            </a:fld>
            <a:endParaRPr lang="en-US" altLang="x-none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576645E-B976-B44B-B93B-072347C11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25" y="1234464"/>
            <a:ext cx="4992527" cy="130601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066B945-04EA-5B4C-8D65-EABC8BB8A2B3}"/>
              </a:ext>
            </a:extLst>
          </p:cNvPr>
          <p:cNvGrpSpPr/>
          <p:nvPr/>
        </p:nvGrpSpPr>
        <p:grpSpPr>
          <a:xfrm>
            <a:off x="7137831" y="2900661"/>
            <a:ext cx="1768180" cy="655638"/>
            <a:chOff x="6953769" y="2710369"/>
            <a:chExt cx="1768180" cy="83099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56FEC40-E5C1-2646-A472-8FEFC62D8E28}"/>
                </a:ext>
              </a:extLst>
            </p:cNvPr>
            <p:cNvSpPr/>
            <p:nvPr/>
          </p:nvSpPr>
          <p:spPr bwMode="auto">
            <a:xfrm>
              <a:off x="6953769" y="2710369"/>
              <a:ext cx="1768180" cy="830997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C4219A-A773-5E46-B8F6-1498C19B1C20}"/>
                </a:ext>
              </a:extLst>
            </p:cNvPr>
            <p:cNvSpPr txBox="1"/>
            <p:nvPr/>
          </p:nvSpPr>
          <p:spPr>
            <a:xfrm>
              <a:off x="6962958" y="2710369"/>
              <a:ext cx="1219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Sample count:</a:t>
              </a:r>
            </a:p>
            <a:p>
              <a:pPr algn="r"/>
              <a:r>
                <a:rPr lang="en-US" sz="1200" dirty="0"/>
                <a:t>Sample size:</a:t>
              </a:r>
            </a:p>
            <a:p>
              <a:pPr algn="r"/>
              <a:r>
                <a:rPr lang="en-US" sz="1200" dirty="0">
                  <a:solidFill>
                    <a:srgbClr val="C00000"/>
                  </a:solidFill>
                </a:rPr>
                <a:t>Est. median: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793511-68A5-EE42-B8D7-3764886755C2}"/>
                </a:ext>
              </a:extLst>
            </p:cNvPr>
            <p:cNvSpPr txBox="1"/>
            <p:nvPr/>
          </p:nvSpPr>
          <p:spPr>
            <a:xfrm>
              <a:off x="8069206" y="2710369"/>
              <a:ext cx="6527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10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26.94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787324-3357-154A-9335-3B768DCB9028}"/>
              </a:ext>
            </a:extLst>
          </p:cNvPr>
          <p:cNvGrpSpPr/>
          <p:nvPr/>
        </p:nvGrpSpPr>
        <p:grpSpPr>
          <a:xfrm>
            <a:off x="7137831" y="4258075"/>
            <a:ext cx="1768180" cy="830997"/>
            <a:chOff x="6953769" y="3991801"/>
            <a:chExt cx="1768180" cy="83099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6BA281B-0E71-FE47-9515-6E0DD8090C17}"/>
                </a:ext>
              </a:extLst>
            </p:cNvPr>
            <p:cNvSpPr/>
            <p:nvPr/>
          </p:nvSpPr>
          <p:spPr bwMode="auto">
            <a:xfrm>
              <a:off x="6953769" y="3991801"/>
              <a:ext cx="1768180" cy="646331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3D3CF9-8959-2F41-B3F7-6D43401DD5CC}"/>
                </a:ext>
              </a:extLst>
            </p:cNvPr>
            <p:cNvSpPr txBox="1"/>
            <p:nvPr/>
          </p:nvSpPr>
          <p:spPr>
            <a:xfrm>
              <a:off x="6962958" y="3991801"/>
              <a:ext cx="1219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Sample count:</a:t>
              </a:r>
            </a:p>
            <a:p>
              <a:pPr algn="r"/>
              <a:r>
                <a:rPr lang="en-US" sz="1200" dirty="0"/>
                <a:t>Sample size:</a:t>
              </a:r>
            </a:p>
            <a:p>
              <a:pPr algn="r"/>
              <a:r>
                <a:rPr lang="en-US" sz="1200" dirty="0">
                  <a:solidFill>
                    <a:srgbClr val="C00000"/>
                  </a:solidFill>
                </a:rPr>
                <a:t>Est. median: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0C56178-8BF2-6A41-B8AD-CA836AD005F6}"/>
                </a:ext>
              </a:extLst>
            </p:cNvPr>
            <p:cNvSpPr txBox="1"/>
            <p:nvPr/>
          </p:nvSpPr>
          <p:spPr>
            <a:xfrm>
              <a:off x="8069206" y="3991801"/>
              <a:ext cx="6527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30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27.12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3971301-3001-7F42-9B02-DAA3E6292CFC}"/>
              </a:ext>
            </a:extLst>
          </p:cNvPr>
          <p:cNvGrpSpPr/>
          <p:nvPr/>
        </p:nvGrpSpPr>
        <p:grpSpPr>
          <a:xfrm>
            <a:off x="7137831" y="5615490"/>
            <a:ext cx="1768180" cy="830997"/>
            <a:chOff x="6948230" y="5266076"/>
            <a:chExt cx="1768180" cy="83099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DAF5F3B-961D-D643-AD41-6D82521BC5B8}"/>
                </a:ext>
              </a:extLst>
            </p:cNvPr>
            <p:cNvSpPr/>
            <p:nvPr/>
          </p:nvSpPr>
          <p:spPr bwMode="auto">
            <a:xfrm>
              <a:off x="6948230" y="5266076"/>
              <a:ext cx="1768180" cy="646331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6B1ECE-7C21-6E49-A8EA-06C4D0D3F3B3}"/>
                </a:ext>
              </a:extLst>
            </p:cNvPr>
            <p:cNvSpPr txBox="1"/>
            <p:nvPr/>
          </p:nvSpPr>
          <p:spPr>
            <a:xfrm>
              <a:off x="6957419" y="5266076"/>
              <a:ext cx="1219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Sample count:</a:t>
              </a:r>
            </a:p>
            <a:p>
              <a:pPr algn="r"/>
              <a:r>
                <a:rPr lang="en-US" sz="1200" dirty="0"/>
                <a:t>Sample size:</a:t>
              </a:r>
            </a:p>
            <a:p>
              <a:pPr algn="r"/>
              <a:r>
                <a:rPr lang="en-US" sz="1200" dirty="0">
                  <a:solidFill>
                    <a:srgbClr val="C00000"/>
                  </a:solidFill>
                </a:rPr>
                <a:t>Est. median: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A1ECA6-8D08-2343-9A65-24627995B3E0}"/>
                </a:ext>
              </a:extLst>
            </p:cNvPr>
            <p:cNvSpPr txBox="1"/>
            <p:nvPr/>
          </p:nvSpPr>
          <p:spPr>
            <a:xfrm>
              <a:off x="8063667" y="5266076"/>
              <a:ext cx="6527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100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27.29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47B8117-20F3-024F-9CA4-6C877F5DC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8" y="2608224"/>
            <a:ext cx="4887744" cy="128686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4964695-C8C6-564D-BD7E-EC6C98E73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677" y="3962841"/>
            <a:ext cx="5028776" cy="131863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C22988E-D14B-7246-86A7-87CC9E508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677" y="5349219"/>
            <a:ext cx="5028776" cy="13293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1D98B5-F16D-C44D-99DE-BE5CBB64FBB7}"/>
                  </a:ext>
                </a:extLst>
              </p:cNvPr>
              <p:cNvSpPr txBox="1"/>
              <p:nvPr/>
            </p:nvSpPr>
            <p:spPr>
              <a:xfrm>
                <a:off x="457200" y="1379638"/>
                <a:ext cx="1392972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Population</a:t>
                </a:r>
              </a:p>
              <a:p>
                <a:r>
                  <a:rPr lang="en-US" sz="1200" dirty="0"/>
                  <a:t>size = 2,000,000</a:t>
                </a:r>
              </a:p>
              <a:p>
                <a14:m>
                  <m:oMath xmlns:m="http://schemas.openxmlformats.org/officeDocument/2006/math">
                    <m:r>
                      <a:rPr lang="en-US" sz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= 29.51</a:t>
                </a:r>
              </a:p>
              <a:p>
                <a:r>
                  <a:rPr lang="en-US" sz="1200" dirty="0">
                    <a:solidFill>
                      <a:srgbClr val="C00000"/>
                    </a:solidFill>
                  </a:rPr>
                  <a:t>median = 27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1D98B5-F16D-C44D-99DE-BE5CBB64F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9638"/>
                <a:ext cx="1392972" cy="830997"/>
              </a:xfrm>
              <a:prstGeom prst="rect">
                <a:avLst/>
              </a:prstGeom>
              <a:blipFill>
                <a:blip r:embed="rId6"/>
                <a:stretch>
                  <a:fillRect b="-4478"/>
                </a:stretch>
              </a:blipFill>
              <a:ln>
                <a:solidFill>
                  <a:srgbClr val="B23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316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2212-9865-5E4A-8E97-0579ADBE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" y="418642"/>
            <a:ext cx="8961021" cy="655637"/>
          </a:xfrm>
        </p:spPr>
        <p:txBody>
          <a:bodyPr/>
          <a:lstStyle/>
          <a:p>
            <a:r>
              <a:rPr lang="en-US" sz="2400" dirty="0"/>
              <a:t>Sampling Distribution of the Sample Standard Deviation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08F96-762A-C941-BE82-D3B3F419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44</a:t>
            </a:fld>
            <a:endParaRPr lang="en-US" altLang="x-none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61D5259-82F9-7149-A811-2BF4EF0A8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25" y="1234464"/>
            <a:ext cx="4992527" cy="130601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D0E2CF-3D63-5F48-97F5-3702E8665E33}"/>
              </a:ext>
            </a:extLst>
          </p:cNvPr>
          <p:cNvGrpSpPr/>
          <p:nvPr/>
        </p:nvGrpSpPr>
        <p:grpSpPr>
          <a:xfrm>
            <a:off x="7137831" y="2880366"/>
            <a:ext cx="1768180" cy="1039388"/>
            <a:chOff x="7137831" y="2741478"/>
            <a:chExt cx="1768180" cy="103938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1740F00-C4E1-B743-9E3D-92C05ECF9A43}"/>
                </a:ext>
              </a:extLst>
            </p:cNvPr>
            <p:cNvSpPr/>
            <p:nvPr/>
          </p:nvSpPr>
          <p:spPr bwMode="auto">
            <a:xfrm>
              <a:off x="7137831" y="2741478"/>
              <a:ext cx="1768180" cy="646331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8EA13D-4013-1A4F-8602-63E63E885FD7}"/>
                </a:ext>
              </a:extLst>
            </p:cNvPr>
            <p:cNvSpPr txBox="1"/>
            <p:nvPr/>
          </p:nvSpPr>
          <p:spPr>
            <a:xfrm>
              <a:off x="7147020" y="2741478"/>
              <a:ext cx="1219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Sample count:</a:t>
              </a:r>
            </a:p>
            <a:p>
              <a:pPr algn="r"/>
              <a:r>
                <a:rPr lang="en-US" sz="1200" dirty="0"/>
                <a:t>Sample size:</a:t>
              </a:r>
            </a:p>
            <a:p>
              <a:pPr algn="r"/>
              <a:r>
                <a:rPr lang="en-US" sz="1200" dirty="0">
                  <a:solidFill>
                    <a:srgbClr val="C00000"/>
                  </a:solidFill>
                </a:rPr>
                <a:t>Est. std. dev.: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689BC9F-9E46-3C4D-9A47-5854EB1EA223}"/>
                </a:ext>
              </a:extLst>
            </p:cNvPr>
            <p:cNvSpPr txBox="1"/>
            <p:nvPr/>
          </p:nvSpPr>
          <p:spPr>
            <a:xfrm>
              <a:off x="8253267" y="2765203"/>
              <a:ext cx="65274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10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18.94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FF1C22-A3EA-0B48-9BC5-7926E24E5A81}"/>
              </a:ext>
            </a:extLst>
          </p:cNvPr>
          <p:cNvGrpSpPr/>
          <p:nvPr/>
        </p:nvGrpSpPr>
        <p:grpSpPr>
          <a:xfrm>
            <a:off x="7137831" y="4199915"/>
            <a:ext cx="1768180" cy="1039388"/>
            <a:chOff x="7137831" y="4061027"/>
            <a:chExt cx="1768180" cy="103938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421C55D-5530-B045-95E5-57F0AE5D0936}"/>
                </a:ext>
              </a:extLst>
            </p:cNvPr>
            <p:cNvSpPr/>
            <p:nvPr/>
          </p:nvSpPr>
          <p:spPr bwMode="auto">
            <a:xfrm>
              <a:off x="7137831" y="4067864"/>
              <a:ext cx="1768180" cy="663220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815D92D-3C4E-BD47-844D-36C9B23DED87}"/>
                </a:ext>
              </a:extLst>
            </p:cNvPr>
            <p:cNvSpPr txBox="1"/>
            <p:nvPr/>
          </p:nvSpPr>
          <p:spPr>
            <a:xfrm>
              <a:off x="7147020" y="4061027"/>
              <a:ext cx="1219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Sample count:</a:t>
              </a:r>
            </a:p>
            <a:p>
              <a:pPr algn="r"/>
              <a:r>
                <a:rPr lang="en-US" sz="1200" dirty="0"/>
                <a:t>Sample size:</a:t>
              </a:r>
            </a:p>
            <a:p>
              <a:pPr algn="r"/>
              <a:r>
                <a:rPr lang="en-US" sz="1200" dirty="0">
                  <a:solidFill>
                    <a:srgbClr val="C00000"/>
                  </a:solidFill>
                </a:rPr>
                <a:t>Est. std. dev.: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D10ABB-4B42-9F47-A715-B07CE7645292}"/>
                </a:ext>
              </a:extLst>
            </p:cNvPr>
            <p:cNvSpPr txBox="1"/>
            <p:nvPr/>
          </p:nvSpPr>
          <p:spPr>
            <a:xfrm>
              <a:off x="8253268" y="4084752"/>
              <a:ext cx="6527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30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20.41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F77009-A3E8-7C41-AB24-8839404875E6}"/>
              </a:ext>
            </a:extLst>
          </p:cNvPr>
          <p:cNvGrpSpPr/>
          <p:nvPr/>
        </p:nvGrpSpPr>
        <p:grpSpPr>
          <a:xfrm>
            <a:off x="7137831" y="5579546"/>
            <a:ext cx="1768180" cy="1024352"/>
            <a:chOff x="7137831" y="5431718"/>
            <a:chExt cx="1768180" cy="102435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D7744A8-5756-924F-A515-9EA339F6132B}"/>
                </a:ext>
              </a:extLst>
            </p:cNvPr>
            <p:cNvSpPr/>
            <p:nvPr/>
          </p:nvSpPr>
          <p:spPr bwMode="auto">
            <a:xfrm>
              <a:off x="7137831" y="5444865"/>
              <a:ext cx="1768180" cy="663220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7DC2B64-DCDF-A64F-9550-5B042EF49340}"/>
                </a:ext>
              </a:extLst>
            </p:cNvPr>
            <p:cNvSpPr txBox="1"/>
            <p:nvPr/>
          </p:nvSpPr>
          <p:spPr>
            <a:xfrm>
              <a:off x="7147020" y="5431718"/>
              <a:ext cx="1219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Sample count:</a:t>
              </a:r>
            </a:p>
            <a:p>
              <a:pPr algn="r"/>
              <a:r>
                <a:rPr lang="en-US" sz="1200" dirty="0"/>
                <a:t>Sample size:</a:t>
              </a:r>
            </a:p>
            <a:p>
              <a:pPr algn="r"/>
              <a:r>
                <a:rPr lang="en-US" sz="1200" dirty="0">
                  <a:solidFill>
                    <a:srgbClr val="C00000"/>
                  </a:solidFill>
                </a:rPr>
                <a:t>Est. std. dev.: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1D5A4D-EE37-3B4C-94F5-91755ED4841D}"/>
                </a:ext>
              </a:extLst>
            </p:cNvPr>
            <p:cNvSpPr txBox="1"/>
            <p:nvPr/>
          </p:nvSpPr>
          <p:spPr>
            <a:xfrm>
              <a:off x="8253268" y="5440407"/>
              <a:ext cx="65274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100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21.00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9911BA9A-32F5-2849-B4E4-002CC1E1A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8" y="2589693"/>
            <a:ext cx="4887744" cy="128810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C67A3A2-70E7-B94B-9FCA-252934638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677" y="3927016"/>
            <a:ext cx="5028776" cy="13329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5584932-BF67-DA4F-82CC-D08214D9F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677" y="5309161"/>
            <a:ext cx="5028776" cy="1320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944CC3-D470-6F41-8AB3-316E90F6713A}"/>
                  </a:ext>
                </a:extLst>
              </p:cNvPr>
              <p:cNvSpPr txBox="1"/>
              <p:nvPr/>
            </p:nvSpPr>
            <p:spPr>
              <a:xfrm>
                <a:off x="457200" y="1379638"/>
                <a:ext cx="1392972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Population</a:t>
                </a:r>
              </a:p>
              <a:p>
                <a:r>
                  <a:rPr lang="en-US" sz="1200" dirty="0"/>
                  <a:t>size = 2,000,000</a:t>
                </a:r>
              </a:p>
              <a:p>
                <a14:m>
                  <m:oMath xmlns:m="http://schemas.openxmlformats.org/officeDocument/2006/math">
                    <m:r>
                      <a:rPr lang="en-US" sz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= 29.51</a:t>
                </a:r>
              </a:p>
              <a:p>
                <a:r>
                  <a:rPr lang="en-US" sz="1200" dirty="0"/>
                  <a:t>median = 27</a:t>
                </a:r>
              </a:p>
              <a:p>
                <a14:m>
                  <m:oMath xmlns:m="http://schemas.openxmlformats.org/officeDocument/2006/math">
                    <m:r>
                      <a:rPr lang="en-US" sz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 = 21.89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944CC3-D470-6F41-8AB3-316E90F67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9638"/>
                <a:ext cx="1392972" cy="1015663"/>
              </a:xfrm>
              <a:prstGeom prst="rect">
                <a:avLst/>
              </a:prstGeom>
              <a:blipFill>
                <a:blip r:embed="rId9"/>
                <a:stretch>
                  <a:fillRect b="-1220"/>
                </a:stretch>
              </a:blipFill>
              <a:ln>
                <a:solidFill>
                  <a:srgbClr val="B23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923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2923-EB1D-514A-9296-41E8953D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5C4F5-88CA-D248-B122-A969309FF0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95400"/>
                <a:ext cx="8412433" cy="4876769"/>
              </a:xfrm>
            </p:spPr>
            <p:txBody>
              <a:bodyPr/>
              <a:lstStyle/>
              <a:p>
                <a:r>
                  <a:rPr lang="en-US" dirty="0"/>
                  <a:t>The sampling distribution of the mean has its own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which is related to the population’s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where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is the size of the sample.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B23C00"/>
                    </a:solidFill>
                  </a:rPr>
                  <a:t>standard error of the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the standard deviation of the sampling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23C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B23C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 the sample size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increases, the standard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decreases, thereby increasing the accuracy of </a:t>
                </a:r>
                <a:br>
                  <a:rPr lang="en-US" dirty="0"/>
                </a:br>
                <a:r>
                  <a:rPr lang="en-US" dirty="0"/>
                  <a:t>the estimate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µ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D5C4F5-88CA-D248-B122-A969309FF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95400"/>
                <a:ext cx="8412433" cy="4876769"/>
              </a:xfrm>
              <a:blipFill>
                <a:blip r:embed="rId2"/>
                <a:stretch>
                  <a:fillRect l="-604" t="-1299" r="-1511" b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A8072-9BD9-9C41-B0C4-A1902441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45</a:t>
            </a:fld>
            <a:endParaRPr lang="en-US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61791-98A7-A04D-A870-A6B822C0D8F6}"/>
                  </a:ext>
                </a:extLst>
              </p:cNvPr>
              <p:cNvSpPr txBox="1"/>
              <p:nvPr/>
            </p:nvSpPr>
            <p:spPr>
              <a:xfrm>
                <a:off x="3987128" y="2697488"/>
                <a:ext cx="1169744" cy="6748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33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61791-98A7-A04D-A870-A6B822C0D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128" y="2697488"/>
                <a:ext cx="1169744" cy="674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146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D4876A15-8747-9244-B0A7-3017D131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25" y="1234464"/>
            <a:ext cx="4992527" cy="130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3297C-26C5-3542-A08E-20518978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of the Sample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DEDDD-E9FC-DC4E-8A59-1A25C909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46</a:t>
            </a:fld>
            <a:endParaRPr lang="en-US" altLang="x-none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BF514E-AFFB-8941-B7A1-E6C5085D3033}"/>
              </a:ext>
            </a:extLst>
          </p:cNvPr>
          <p:cNvSpPr/>
          <p:nvPr/>
        </p:nvSpPr>
        <p:spPr bwMode="auto">
          <a:xfrm>
            <a:off x="7137831" y="2710369"/>
            <a:ext cx="1768180" cy="1015663"/>
          </a:xfrm>
          <a:prstGeom prst="rect">
            <a:avLst/>
          </a:prstGeom>
          <a:solidFill>
            <a:srgbClr val="DDFDFF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797368-B48D-2E42-AFB3-0D2CD527A5FD}"/>
                  </a:ext>
                </a:extLst>
              </p:cNvPr>
              <p:cNvSpPr txBox="1"/>
              <p:nvPr/>
            </p:nvSpPr>
            <p:spPr>
              <a:xfrm>
                <a:off x="7132292" y="2710369"/>
                <a:ext cx="1219546" cy="1033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/>
                  <a:t>Sample count:</a:t>
                </a:r>
              </a:p>
              <a:p>
                <a:pPr algn="r"/>
                <a:r>
                  <a:rPr lang="en-US" sz="1200" dirty="0"/>
                  <a:t>Sample size: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r"/>
                <a:r>
                  <a:rPr lang="en-US" sz="1200" dirty="0">
                    <a:solidFill>
                      <a:srgbClr val="C00000"/>
                    </a:solidFill>
                  </a:rPr>
                  <a:t>std. err.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200" dirty="0"/>
                  <a:t>: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1200" dirty="0"/>
                  <a:t> :</a:t>
                </a:r>
                <a:endParaRPr lang="en-US" sz="1200" dirty="0">
                  <a:solidFill>
                    <a:srgbClr val="B23C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797368-B48D-2E42-AFB3-0D2CD527A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292" y="2710369"/>
                <a:ext cx="1219546" cy="1033040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D63241A-097C-8D45-880D-51BDF7E5CDB9}"/>
              </a:ext>
            </a:extLst>
          </p:cNvPr>
          <p:cNvSpPr txBox="1"/>
          <p:nvPr/>
        </p:nvSpPr>
        <p:spPr>
          <a:xfrm>
            <a:off x="8253268" y="2710369"/>
            <a:ext cx="652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10,000</a:t>
            </a:r>
          </a:p>
          <a:p>
            <a:r>
              <a:rPr lang="en-US" sz="1200" dirty="0"/>
              <a:t>10</a:t>
            </a:r>
          </a:p>
          <a:p>
            <a:r>
              <a:rPr lang="en-US" sz="1200" dirty="0"/>
              <a:t>29.11</a:t>
            </a:r>
          </a:p>
          <a:p>
            <a:r>
              <a:rPr lang="en-US" sz="1200" dirty="0">
                <a:solidFill>
                  <a:srgbClr val="C00000"/>
                </a:solidFill>
              </a:rPr>
              <a:t>6.92</a:t>
            </a:r>
          </a:p>
          <a:p>
            <a:r>
              <a:rPr lang="en-US" sz="1200" dirty="0">
                <a:solidFill>
                  <a:srgbClr val="C00000"/>
                </a:solidFill>
              </a:rPr>
              <a:t>21.88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5ADE7E-8E18-404F-8A5B-E69779BB01F6}"/>
              </a:ext>
            </a:extLst>
          </p:cNvPr>
          <p:cNvGrpSpPr/>
          <p:nvPr/>
        </p:nvGrpSpPr>
        <p:grpSpPr>
          <a:xfrm>
            <a:off x="7137831" y="4067783"/>
            <a:ext cx="1768180" cy="1255571"/>
            <a:chOff x="6953769" y="3991801"/>
            <a:chExt cx="1768180" cy="8758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9C21CB-82D4-124C-AABC-1A46E502FDD4}"/>
                </a:ext>
              </a:extLst>
            </p:cNvPr>
            <p:cNvSpPr/>
            <p:nvPr/>
          </p:nvSpPr>
          <p:spPr bwMode="auto">
            <a:xfrm>
              <a:off x="6953769" y="3991801"/>
              <a:ext cx="1768180" cy="776188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E7FCEDD-8F20-074F-844E-EFD49977E34C}"/>
                    </a:ext>
                  </a:extLst>
                </p:cNvPr>
                <p:cNvSpPr txBox="1"/>
                <p:nvPr/>
              </p:nvSpPr>
              <p:spPr>
                <a:xfrm>
                  <a:off x="6962958" y="3991801"/>
                  <a:ext cx="1219546" cy="875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/>
                    <a:t>Sample count:</a:t>
                  </a:r>
                </a:p>
                <a:p>
                  <a:pPr algn="r"/>
                  <a:r>
                    <a:rPr lang="en-US" sz="1200" dirty="0"/>
                    <a:t>Sample size: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</a:rPr>
                    <a:t>:</a:t>
                  </a:r>
                </a:p>
                <a:p>
                  <a:pPr algn="r"/>
                  <a:r>
                    <a:rPr lang="en-US" sz="1200" dirty="0">
                      <a:solidFill>
                        <a:srgbClr val="C00000"/>
                      </a:solidFill>
                    </a:rPr>
                    <a:t>std. err.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1200" dirty="0"/>
                    <a:t>: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e>
                      </m:rad>
                    </m:oMath>
                  </a14:m>
                  <a:r>
                    <a:rPr lang="en-US" sz="1200" dirty="0"/>
                    <a:t> </a:t>
                  </a:r>
                  <a:r>
                    <a:rPr lang="en-US" sz="1200" dirty="0">
                      <a:solidFill>
                        <a:srgbClr val="B23C00"/>
                      </a:solidFill>
                    </a:rPr>
                    <a:t>:</a:t>
                  </a:r>
                </a:p>
                <a:p>
                  <a:pPr algn="r"/>
                  <a:endParaRPr lang="en-US" sz="120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E7FCEDD-8F20-074F-844E-EFD49977E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2958" y="3991801"/>
                  <a:ext cx="1219546" cy="875830"/>
                </a:xfrm>
                <a:prstGeom prst="rect">
                  <a:avLst/>
                </a:prstGeom>
                <a:blipFill>
                  <a:blip r:embed="rId4"/>
                  <a:stretch>
                    <a:fillRect r="-10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73D708-A88F-5C44-A540-66B29FA329BA}"/>
                </a:ext>
              </a:extLst>
            </p:cNvPr>
            <p:cNvSpPr txBox="1"/>
            <p:nvPr/>
          </p:nvSpPr>
          <p:spPr>
            <a:xfrm>
              <a:off x="8069206" y="3991801"/>
              <a:ext cx="652743" cy="730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30</a:t>
              </a:r>
            </a:p>
            <a:p>
              <a:r>
                <a:rPr lang="en-US" sz="1200" dirty="0"/>
                <a:t>29.05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4.00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21.91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66459E-2944-C74E-9A1D-26074BEC2D13}"/>
              </a:ext>
            </a:extLst>
          </p:cNvPr>
          <p:cNvGrpSpPr/>
          <p:nvPr/>
        </p:nvGrpSpPr>
        <p:grpSpPr>
          <a:xfrm>
            <a:off x="7137831" y="5425199"/>
            <a:ext cx="1768180" cy="1112727"/>
            <a:chOff x="6948230" y="5266076"/>
            <a:chExt cx="1768180" cy="83099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D18578-BDF7-1448-96EB-34B072CEB6BE}"/>
                </a:ext>
              </a:extLst>
            </p:cNvPr>
            <p:cNvSpPr/>
            <p:nvPr/>
          </p:nvSpPr>
          <p:spPr bwMode="auto">
            <a:xfrm>
              <a:off x="6948230" y="5266076"/>
              <a:ext cx="1768180" cy="830997"/>
            </a:xfrm>
            <a:prstGeom prst="rect">
              <a:avLst/>
            </a:prstGeom>
            <a:solidFill>
              <a:srgbClr val="DDFDFF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654C8B8-8888-0D44-9A06-0E6659356449}"/>
                    </a:ext>
                  </a:extLst>
                </p:cNvPr>
                <p:cNvSpPr txBox="1"/>
                <p:nvPr/>
              </p:nvSpPr>
              <p:spPr>
                <a:xfrm>
                  <a:off x="6957419" y="5266076"/>
                  <a:ext cx="1219546" cy="771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/>
                    <a:t>Sample count:</a:t>
                  </a:r>
                </a:p>
                <a:p>
                  <a:pPr algn="r"/>
                  <a:r>
                    <a:rPr lang="en-US" sz="1200" dirty="0"/>
                    <a:t>Sample size: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200" dirty="0">
                      <a:solidFill>
                        <a:schemeClr val="tx1"/>
                      </a:solidFill>
                    </a:rPr>
                    <a:t>:</a:t>
                  </a:r>
                </a:p>
                <a:p>
                  <a:pPr algn="r"/>
                  <a:r>
                    <a:rPr lang="en-US" sz="1200" dirty="0">
                      <a:solidFill>
                        <a:srgbClr val="C00000"/>
                      </a:solidFill>
                    </a:rPr>
                    <a:t>std. err.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1200" dirty="0"/>
                    <a:t>:</a:t>
                  </a:r>
                </a:p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rad>
                    </m:oMath>
                  </a14:m>
                  <a:r>
                    <a:rPr lang="en-US" sz="1200" dirty="0"/>
                    <a:t> :</a:t>
                  </a:r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654C8B8-8888-0D44-9A06-0E6659356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7419" y="5266076"/>
                  <a:ext cx="1219546" cy="771486"/>
                </a:xfrm>
                <a:prstGeom prst="rect">
                  <a:avLst/>
                </a:prstGeom>
                <a:blipFill>
                  <a:blip r:embed="rId5"/>
                  <a:stretch>
                    <a:fillRect r="-1031" b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28D740E-047E-1842-ABEA-8C7373E459F1}"/>
                </a:ext>
              </a:extLst>
            </p:cNvPr>
            <p:cNvSpPr txBox="1"/>
            <p:nvPr/>
          </p:nvSpPr>
          <p:spPr>
            <a:xfrm>
              <a:off x="8063667" y="5266076"/>
              <a:ext cx="652743" cy="758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10,000</a:t>
              </a:r>
            </a:p>
            <a:p>
              <a:r>
                <a:rPr lang="en-US" sz="1200" dirty="0"/>
                <a:t>100</a:t>
              </a:r>
            </a:p>
            <a:p>
              <a:r>
                <a:rPr lang="en-US" sz="1200" dirty="0"/>
                <a:t>29.01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2.19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21.90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84A35F26-A9ED-2045-9690-3FD65E0B0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6925" y="2585184"/>
            <a:ext cx="4992527" cy="13349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D58E6C0-5E04-0D43-A4B7-CBECDC4AF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925" y="3964824"/>
            <a:ext cx="4992527" cy="13138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4160395-1ABE-6041-877F-226F6506A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6924" y="5323354"/>
            <a:ext cx="4991467" cy="13060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7703E6-32E3-0B4E-A9CC-21E14FDE0980}"/>
                  </a:ext>
                </a:extLst>
              </p:cNvPr>
              <p:cNvSpPr txBox="1"/>
              <p:nvPr/>
            </p:nvSpPr>
            <p:spPr>
              <a:xfrm>
                <a:off x="457200" y="1379638"/>
                <a:ext cx="1392972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Population</a:t>
                </a:r>
              </a:p>
              <a:p>
                <a:r>
                  <a:rPr lang="en-US" sz="1200" dirty="0"/>
                  <a:t>size = 2,000,000</a:t>
                </a:r>
              </a:p>
              <a:p>
                <a14:m>
                  <m:oMath xmlns:m="http://schemas.openxmlformats.org/officeDocument/2006/math">
                    <m:r>
                      <a:rPr lang="en-US" sz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 = 29.51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median = 27</a:t>
                </a:r>
              </a:p>
              <a:p>
                <a14:m>
                  <m:oMath xmlns:m="http://schemas.openxmlformats.org/officeDocument/2006/math">
                    <m:r>
                      <a:rPr lang="en-US" sz="1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 = 21.89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7703E6-32E3-0B4E-A9CC-21E14FDE0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9638"/>
                <a:ext cx="1392972" cy="1015663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  <a:ln>
                <a:solidFill>
                  <a:srgbClr val="B23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12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2E614-C6A8-2348-8DF5-B2253CA2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Assignment #6: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7C641-5DA3-B840-B58D-1B684C914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 that the Central Limit Theorem works with a dataset that </a:t>
            </a:r>
            <a:r>
              <a:rPr lang="en-US" u="sng" dirty="0"/>
              <a:t>you choose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Choose a dataset that has a fairly large number of values (several hundred) that you can use.</a:t>
            </a:r>
          </a:p>
          <a:p>
            <a:pPr lvl="4"/>
            <a:endParaRPr lang="en-US" dirty="0"/>
          </a:p>
          <a:p>
            <a:r>
              <a:rPr lang="en-US" dirty="0"/>
              <a:t>Calculate three population parameters.</a:t>
            </a:r>
          </a:p>
          <a:p>
            <a:pPr lvl="1"/>
            <a:r>
              <a:rPr lang="en-US" dirty="0"/>
              <a:t>Examples: mean, median, standard deviation, Q1, Q3, interquartile range, </a:t>
            </a:r>
            <a:r>
              <a:rPr lang="en-US" i="1" dirty="0"/>
              <a:t>etc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Perform </a:t>
            </a:r>
            <a:r>
              <a:rPr lang="en-US" u="sng" dirty="0"/>
              <a:t>random sampling</a:t>
            </a:r>
            <a:r>
              <a:rPr lang="en-US" dirty="0"/>
              <a:t> and use the samples to </a:t>
            </a:r>
            <a:r>
              <a:rPr lang="en-US" u="sng" dirty="0"/>
              <a:t>estimate</a:t>
            </a:r>
            <a:r>
              <a:rPr lang="en-US" dirty="0"/>
              <a:t> those </a:t>
            </a:r>
            <a:r>
              <a:rPr lang="en-US" u="sng" dirty="0"/>
              <a:t>population</a:t>
            </a:r>
            <a:r>
              <a:rPr lang="en-US" dirty="0"/>
              <a:t> parameters.</a:t>
            </a:r>
          </a:p>
          <a:p>
            <a:pPr lvl="1"/>
            <a:r>
              <a:rPr lang="en-US" dirty="0"/>
              <a:t>Also estimate the standard deviation using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6D458-ABCA-9D4F-A209-6087C981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47</a:t>
            </a:fld>
            <a:endParaRPr lang="en-US" altLang="x-non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01DA4F-2272-134A-9842-1F18C31E40FA}"/>
                  </a:ext>
                </a:extLst>
              </p:cNvPr>
              <p:cNvSpPr txBox="1"/>
              <p:nvPr/>
            </p:nvSpPr>
            <p:spPr>
              <a:xfrm>
                <a:off x="7202527" y="5714975"/>
                <a:ext cx="1512850" cy="403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01DA4F-2272-134A-9842-1F18C31E4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527" y="5714975"/>
                <a:ext cx="1512850" cy="4035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189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8F1B-061F-6E4F-BC46-B8B926C8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Assignment #6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AE14-6299-D74B-BB91-5C2F01293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estimate, </a:t>
            </a:r>
            <a:r>
              <a:rPr lang="en-US" u="sng" dirty="0"/>
              <a:t>experiment</a:t>
            </a:r>
            <a:r>
              <a:rPr lang="en-US" dirty="0"/>
              <a:t> with different numbers of samples and different sample sizes.</a:t>
            </a:r>
          </a:p>
          <a:p>
            <a:pPr lvl="1"/>
            <a:r>
              <a:rPr lang="en-US" dirty="0"/>
              <a:t>Create Matplotlib or Seaborn </a:t>
            </a:r>
            <a:r>
              <a:rPr lang="en-US" u="sng" dirty="0"/>
              <a:t>charts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illustrate your results.</a:t>
            </a:r>
          </a:p>
          <a:p>
            <a:pPr lvl="4"/>
            <a:endParaRPr lang="en-US" dirty="0"/>
          </a:p>
          <a:p>
            <a:r>
              <a:rPr lang="en-US" dirty="0"/>
              <a:t>Incorporate a </a:t>
            </a:r>
            <a:r>
              <a:rPr lang="en-US" u="sng" dirty="0"/>
              <a:t>short report</a:t>
            </a:r>
            <a:r>
              <a:rPr lang="en-US" dirty="0"/>
              <a:t> in the markdowns:</a:t>
            </a:r>
          </a:p>
          <a:p>
            <a:pPr lvl="1"/>
            <a:r>
              <a:rPr lang="en-US" dirty="0"/>
              <a:t>Describe which distributions and parameters </a:t>
            </a:r>
            <a:br>
              <a:rPr lang="en-US" dirty="0"/>
            </a:br>
            <a:r>
              <a:rPr lang="en-US" dirty="0"/>
              <a:t>you used for this assignment.</a:t>
            </a:r>
          </a:p>
          <a:p>
            <a:pPr lvl="1"/>
            <a:r>
              <a:rPr lang="en-US" dirty="0"/>
              <a:t>What were the results? What inferences were you able to make? Did you notice anything unusual that needed further exploration or research to explain?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972B4-2D2B-6B47-86BA-B1575669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46288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025C-427B-A84E-9686-1977BA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Assignment #6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FAAD-A541-274C-8886-3863A5643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a notebook is to </a:t>
            </a:r>
            <a:r>
              <a:rPr lang="en-US" u="sng" dirty="0"/>
              <a:t>communicate</a:t>
            </a:r>
            <a:r>
              <a:rPr lang="en-US" dirty="0"/>
              <a:t>!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Purpose of your research. </a:t>
            </a:r>
          </a:p>
          <a:p>
            <a:pPr lvl="1"/>
            <a:r>
              <a:rPr lang="en-US" dirty="0"/>
              <a:t>Descriptions of your experiments.</a:t>
            </a:r>
          </a:p>
          <a:p>
            <a:pPr lvl="1"/>
            <a:r>
              <a:rPr lang="en-US" dirty="0"/>
              <a:t>Explanations and visualizations of your calculations. </a:t>
            </a:r>
          </a:p>
          <a:p>
            <a:pPr lvl="1"/>
            <a:r>
              <a:rPr lang="en-US" dirty="0"/>
              <a:t>Explanations of your results.</a:t>
            </a:r>
          </a:p>
          <a:p>
            <a:pPr lvl="1"/>
            <a:r>
              <a:rPr lang="en-US" dirty="0"/>
              <a:t>Justifications of your conclusions.</a:t>
            </a:r>
          </a:p>
          <a:p>
            <a:pPr lvl="1"/>
            <a:r>
              <a:rPr lang="en-US" dirty="0"/>
              <a:t>Unanswered questions for future research.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1A55C-133E-B845-8B2C-8D5EF52E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582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DFD5-22EA-C648-931A-4573BC71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0119B-4F0A-8848-8F6D-9251230A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042160"/>
          </a:xfrm>
        </p:spPr>
        <p:txBody>
          <a:bodyPr/>
          <a:lstStyle/>
          <a:p>
            <a:r>
              <a:rPr lang="en-US" dirty="0"/>
              <a:t>I often find it helpful to write Python programs using a </a:t>
            </a:r>
            <a:r>
              <a:rPr lang="en-US" u="sng" dirty="0"/>
              <a:t>top-down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approach.</a:t>
            </a:r>
          </a:p>
          <a:p>
            <a:pPr lvl="1"/>
            <a:r>
              <a:rPr lang="en-US" dirty="0"/>
              <a:t>Especially large complex ones.</a:t>
            </a:r>
          </a:p>
          <a:p>
            <a:pPr lvl="4"/>
            <a:endParaRPr lang="en-US" dirty="0"/>
          </a:p>
          <a:p>
            <a:r>
              <a:rPr lang="en-US" dirty="0"/>
              <a:t>Kick off the simulations: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B2A16-380D-5D46-945C-85B9258D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82B08-C249-8A4A-8C80-10C1C4949CD8}"/>
              </a:ext>
            </a:extLst>
          </p:cNvPr>
          <p:cNvSpPr txBox="1"/>
          <p:nvPr/>
        </p:nvSpPr>
        <p:spPr>
          <a:xfrm>
            <a:off x="283005" y="3540489"/>
            <a:ext cx="857798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SIMULATION_COUNT = 100;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 Run the simulations.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stay_win_count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switch_win_count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run_simulations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(SIMULATION_COUNT)</a:t>
            </a:r>
          </a:p>
        </p:txBody>
      </p:sp>
    </p:spTree>
    <p:extLst>
      <p:ext uri="{BB962C8B-B14F-4D97-AF65-F5344CB8AC3E}">
        <p14:creationId xmlns:p14="http://schemas.microsoft.com/office/powerpoint/2010/main" val="35556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4714-6444-7641-BA59-9375ACB7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A3E1-176E-6542-86EF-96502D8F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7698"/>
          </a:xfrm>
        </p:spPr>
        <p:txBody>
          <a:bodyPr/>
          <a:lstStyle/>
          <a:p>
            <a:r>
              <a:rPr lang="en-US" dirty="0"/>
              <a:t>Run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simulation_count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simulations: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40689-45B0-1A4C-A8D8-5A1732C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BC510-4658-D74B-B117-B1A6159673A7}"/>
              </a:ext>
            </a:extLst>
          </p:cNvPr>
          <p:cNvSpPr txBox="1"/>
          <p:nvPr/>
        </p:nvSpPr>
        <p:spPr>
          <a:xfrm>
            <a:off x="1132597" y="1739294"/>
            <a:ext cx="6878806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run_simulations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simulation_count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Run the simulations.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simulation_count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the count of simulations to run.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the number of wins if stay and the number of wins if switch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random.seed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stay_win_count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= 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switch_win_count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               Car    Your   Monty    Your    Win      Win')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print('Simulation  hidden   first  opened  second     if       if')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print('     index    here! choice    door  choice   stay?  switch?')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index in range(</a:t>
            </a:r>
            <a:r>
              <a:rPr lang="en-US" sz="12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simulation_count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first_choice_wins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second_choice_wins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(index+1)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Update the number of wins by staying or by switching.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stay_win_count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+=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first_choice_wins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switch_win_count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second_choice_wins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(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stay_win_count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switch_win_count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1574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B2F4-6FEB-064D-A55B-78F05E4E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B1711-EA18-7B46-BA84-508D25C1B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57201"/>
          </a:xfrm>
        </p:spPr>
        <p:txBody>
          <a:bodyPr/>
          <a:lstStyle/>
          <a:p>
            <a:r>
              <a:rPr lang="en-US" dirty="0"/>
              <a:t>One simulation run: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458DC-E93E-3142-A16A-B0FAF2DF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9DBF6-75E5-1047-A0BB-7A67917695C6}"/>
              </a:ext>
            </a:extLst>
          </p:cNvPr>
          <p:cNvSpPr txBox="1"/>
          <p:nvPr/>
        </p:nvSpPr>
        <p:spPr>
          <a:xfrm>
            <a:off x="237319" y="1859329"/>
            <a:ext cx="8669361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simulate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(index):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Perform a single simulation. Print the results of this simulation.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@param index the simulation index.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a tuple indicating winning with the first choice (1, 0)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or second choice (0, 1).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first_choice_wins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second_choice_wins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Perform a simulation.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car_behind_door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monty_hides_car_behind_door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you_choose_first_door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opened_door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monty_opens_door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car_behind_door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second_choice_door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you_choose_second_door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opened_door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Print the results of this simulation.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print(f'{index:10,d}{car_behind_door:8d}{first_choice_door:8d}' +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f'{opened_door:8d}{second_choice_door:8d}', end='')</a:t>
            </a:r>
          </a:p>
        </p:txBody>
      </p:sp>
    </p:spTree>
    <p:extLst>
      <p:ext uri="{BB962C8B-B14F-4D97-AF65-F5344CB8AC3E}">
        <p14:creationId xmlns:p14="http://schemas.microsoft.com/office/powerpoint/2010/main" val="13413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B2F4-6FEB-064D-A55B-78F05E4E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458DC-E93E-3142-A16A-B0FAF2DF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9DBF6-75E5-1047-A0BB-7A67917695C6}"/>
              </a:ext>
            </a:extLst>
          </p:cNvPr>
          <p:cNvSpPr txBox="1"/>
          <p:nvPr/>
        </p:nvSpPr>
        <p:spPr>
          <a:xfrm>
            <a:off x="1526134" y="1508781"/>
            <a:ext cx="6091732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Would you win the car by staying or by switching?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car_behind_door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first_choice_wins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    yes')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second_choice_wins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             yes')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first_choice_wins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second_choice_wins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27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68DD-AB9B-7C49-8C54-84DD8CBA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Monty Hall Simulation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50B0-1F94-9C41-A22B-8AAA5A8C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D330B-CC13-3041-A23C-9116CE188A80}"/>
              </a:ext>
            </a:extLst>
          </p:cNvPr>
          <p:cNvSpPr txBox="1"/>
          <p:nvPr/>
        </p:nvSpPr>
        <p:spPr>
          <a:xfrm>
            <a:off x="1393886" y="1508781"/>
            <a:ext cx="635622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monty_hides_car_behind_door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Monty hides the car behind Door #1, #2, or #3.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the number of the door hiding the car.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E6334-2DCF-D743-981F-32A4A0085F6E}"/>
              </a:ext>
            </a:extLst>
          </p:cNvPr>
          <p:cNvSpPr txBox="1"/>
          <p:nvPr/>
        </p:nvSpPr>
        <p:spPr>
          <a:xfrm>
            <a:off x="1393886" y="3337561"/>
            <a:ext cx="6232796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you_choose_first_door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You choose your first Door #1, #2, or #3.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@return the door number of your first choice.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random_door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794224481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53446</TotalTime>
  <Words>4710</Words>
  <Application>Microsoft Macintosh PowerPoint</Application>
  <PresentationFormat>On-screen Show (4:3)</PresentationFormat>
  <Paragraphs>651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Cambria Math</vt:lpstr>
      <vt:lpstr>Courier New</vt:lpstr>
      <vt:lpstr>Times New Roman</vt:lpstr>
      <vt:lpstr>Wingdings</vt:lpstr>
      <vt:lpstr>Quadrant</vt:lpstr>
      <vt:lpstr>DATA 220 Mathematical Methods for Data Analysis March 4 Class Meeting</vt:lpstr>
      <vt:lpstr>Lab #5 Solutions: Problem 8</vt:lpstr>
      <vt:lpstr>Lab #5 Solutions: Problem 10</vt:lpstr>
      <vt:lpstr>Computer Simulations</vt:lpstr>
      <vt:lpstr>Monty Hall Simulation</vt:lpstr>
      <vt:lpstr>Monty Hall Simulation, cont’d</vt:lpstr>
      <vt:lpstr>Monty Hall Simulation, cont’d</vt:lpstr>
      <vt:lpstr>Monty Hall Simulation, cont’d</vt:lpstr>
      <vt:lpstr>Monty Hall Simulation, cont’d</vt:lpstr>
      <vt:lpstr>Monty Hall Simulation, cont’d</vt:lpstr>
      <vt:lpstr>Monty Hall Simulation, cont’d</vt:lpstr>
      <vt:lpstr>Monty Hall Simulation, cont’d</vt:lpstr>
      <vt:lpstr>Monty Hall Simulation, cont’d</vt:lpstr>
      <vt:lpstr>Monty Hall Simulation, cont’d</vt:lpstr>
      <vt:lpstr>Monty Hall Simulation, cont’d</vt:lpstr>
      <vt:lpstr>Monty Hall Simulation, cont’d</vt:lpstr>
      <vt:lpstr>More Monty Hall</vt:lpstr>
      <vt:lpstr>More Monty Hall, cont’d</vt:lpstr>
      <vt:lpstr>More Monty Hall, cont’d</vt:lpstr>
      <vt:lpstr>More Monty Hall, cont’d</vt:lpstr>
      <vt:lpstr>Break</vt:lpstr>
      <vt:lpstr>Expected Value</vt:lpstr>
      <vt:lpstr>Expected Value, cont’d</vt:lpstr>
      <vt:lpstr>Expected Value, cont’d</vt:lpstr>
      <vt:lpstr>Expected Value, cont’d</vt:lpstr>
      <vt:lpstr>Expected Value, cont’d</vt:lpstr>
      <vt:lpstr>Statistics</vt:lpstr>
      <vt:lpstr>Sampling a “Big Data” Population</vt:lpstr>
      <vt:lpstr>Sampling a “Big Data” Population, cont’d</vt:lpstr>
      <vt:lpstr>Random vs. Biased Sampling</vt:lpstr>
      <vt:lpstr>Sampling Error and Sampling Bias</vt:lpstr>
      <vt:lpstr>Examples of Poor Sampling</vt:lpstr>
      <vt:lpstr>Estimates of the Population Mean μ</vt:lpstr>
      <vt:lpstr>The Central Limit Theorem</vt:lpstr>
      <vt:lpstr>The Central Limit Theorem, cont’d</vt:lpstr>
      <vt:lpstr>The Central Limit Theorem, cont’d</vt:lpstr>
      <vt:lpstr>The Central Limit Theorem, cont’d</vt:lpstr>
      <vt:lpstr>The Number of Samples</vt:lpstr>
      <vt:lpstr>The Number of Samples, cont’d</vt:lpstr>
      <vt:lpstr>The Size of Each Sample</vt:lpstr>
      <vt:lpstr>The Size of Each Sample, cont’d</vt:lpstr>
      <vt:lpstr>Other Sampling Distributions</vt:lpstr>
      <vt:lpstr>Sampling Distribution of the Sample Median</vt:lpstr>
      <vt:lpstr>Sampling Distribution of the Sample Standard Deviation</vt:lpstr>
      <vt:lpstr>The Standard Error</vt:lpstr>
      <vt:lpstr>Sampling Distribution of the Sample Mean</vt:lpstr>
      <vt:lpstr>Lab Assignment #6: Central Limit Theorem</vt:lpstr>
      <vt:lpstr>Lab Assignment #6, cont’d</vt:lpstr>
      <vt:lpstr>Lab Assignment #6,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1015</cp:revision>
  <cp:lastPrinted>2019-09-08T17:33:12Z</cp:lastPrinted>
  <dcterms:created xsi:type="dcterms:W3CDTF">2008-01-12T03:52:55Z</dcterms:created>
  <dcterms:modified xsi:type="dcterms:W3CDTF">2021-03-04T06:18:25Z</dcterms:modified>
</cp:coreProperties>
</file>