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7" r:id="rId3"/>
    <p:sldId id="292" r:id="rId4"/>
    <p:sldId id="257" r:id="rId5"/>
    <p:sldId id="258" r:id="rId6"/>
    <p:sldId id="261" r:id="rId7"/>
    <p:sldId id="268" r:id="rId8"/>
    <p:sldId id="259" r:id="rId9"/>
    <p:sldId id="260" r:id="rId10"/>
    <p:sldId id="262" r:id="rId11"/>
    <p:sldId id="269" r:id="rId12"/>
    <p:sldId id="264" r:id="rId13"/>
    <p:sldId id="270" r:id="rId14"/>
    <p:sldId id="272" r:id="rId15"/>
    <p:sldId id="273" r:id="rId16"/>
    <p:sldId id="271" r:id="rId17"/>
    <p:sldId id="263" r:id="rId18"/>
    <p:sldId id="265" r:id="rId19"/>
    <p:sldId id="291" r:id="rId20"/>
    <p:sldId id="266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5" r:id="rId29"/>
    <p:sldId id="281" r:id="rId30"/>
    <p:sldId id="286" r:id="rId31"/>
    <p:sldId id="287" r:id="rId32"/>
    <p:sldId id="282" r:id="rId33"/>
    <p:sldId id="283" r:id="rId34"/>
    <p:sldId id="284" r:id="rId35"/>
    <p:sldId id="288" r:id="rId36"/>
    <p:sldId id="290" r:id="rId37"/>
    <p:sldId id="28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23C00"/>
    <a:srgbClr val="008000"/>
    <a:srgbClr val="FFFF99"/>
    <a:srgbClr val="CC99FF"/>
    <a:srgbClr val="99FF66"/>
    <a:srgbClr val="6699FF"/>
    <a:srgbClr val="B2B2B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3" autoAdjust="0"/>
    <p:restoredTop sz="98450" autoAdjust="0"/>
  </p:normalViewPr>
  <p:slideViewPr>
    <p:cSldViewPr>
      <p:cViewPr varScale="1">
        <p:scale>
          <a:sx n="215" d="100"/>
          <a:sy n="215" d="100"/>
        </p:scale>
        <p:origin x="216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51E4A-BF22-7547-A3CF-514369C79BB7}" type="datetimeFigureOut">
              <a:rPr lang="en-US" smtClean="0"/>
              <a:t>2/10/21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C9F7-100A-9447-81AD-7DF9FC15F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67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x-none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13DE455-F6F3-4F4E-A0EB-B787F7D12FD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DE455-F6F3-4F4E-A0EB-B787F7D12FDB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1657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x-none" altLang="x-none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x-none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/>
            </a:lvl1pPr>
          </a:lstStyle>
          <a:p>
            <a:pPr lvl="0"/>
            <a:r>
              <a:rPr lang="en-US" altLang="x-none" noProof="0"/>
              <a:t>Click to edit Master subtitle style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8229600" cy="4835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7A21-E039-AC42-9909-E4579A660C35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85406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163"/>
            <a:ext cx="20574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163"/>
            <a:ext cx="6019800" cy="57197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3E6A8-C093-C84F-8482-5134BB1D8BDB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1818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5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05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75094-CFE5-6845-BA77-358456EEE97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49442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7B9DC1-1358-BC4B-B641-2C2A42F06E1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428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74841-672B-DD4F-873B-241AE5DFC02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2332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FEF31-D98D-E64D-AE69-8E9E2BB968DD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95391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5950A-5284-F14A-8929-A5FDD999DDD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0764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C63D3-51DD-C944-8AEA-B749D334FBF6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81989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6BFE0-1B2C-0E4B-8A9D-BEB6E74EC3D9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8976" y="6248400"/>
            <a:ext cx="30178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4798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6963" y="6248400"/>
            <a:ext cx="182913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0488" y="5257780"/>
            <a:ext cx="301781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F3A25-4381-F748-9D2C-5621C5E9A2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131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5242" y="6248400"/>
            <a:ext cx="7315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9A191E7-2071-B34D-84F0-74D03C8C3C56}" type="slidenum">
              <a:rPr lang="en-US" altLang="x-none"/>
              <a:pPr/>
              <a:t>‹#›</a:t>
            </a:fld>
            <a:endParaRPr lang="en-US" altLang="x-none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x-none" altLang="x-none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Dept. of Applied Data Science</a:t>
            </a:r>
            <a:endParaRPr lang="en-US" sz="1000" baseline="0" dirty="0"/>
          </a:p>
          <a:p>
            <a:r>
              <a:rPr lang="en-US" sz="1000" baseline="0" dirty="0"/>
              <a:t>Spring 2021: February 11</a:t>
            </a:r>
            <a:endParaRPr lang="en-US" sz="10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3657610" y="6263609"/>
            <a:ext cx="3127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1000" dirty="0"/>
              <a:t>DATA 220: Mathematical Methods for Data Analysis</a:t>
            </a:r>
          </a:p>
          <a:p>
            <a:pPr algn="ctr"/>
            <a:r>
              <a:rPr lang="en-US" altLang="x-none" sz="1000" dirty="0"/>
              <a:t>© R. Mak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2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2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sjsu.edu/~ma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agrange.univ-lyon1.fr/docs/numpy/1.11.0/reference/generated/numpy.mean.html" TargetMode="External"/><Relationship Id="rId2" Type="http://schemas.openxmlformats.org/officeDocument/2006/relationships/hyperlink" Target="https://docs.python.org/3/library/statistics.html#statistics.mea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scipy.org/doc/numpy/reference/generated/numpy.average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/reference/generated/numpy.median.html" TargetMode="External"/><Relationship Id="rId2" Type="http://schemas.openxmlformats.org/officeDocument/2006/relationships/hyperlink" Target="https://docs.python.org/3/library/statistics.html#statistics.media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16330831/most-efficient-way-to-find-mode-in-numpy-array" TargetMode="External"/><Relationship Id="rId2" Type="http://schemas.openxmlformats.org/officeDocument/2006/relationships/hyperlink" Target="https://docs.python.org/3/library/statistics.html#statistics.mod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tistical_dispersion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/reference/generated/numpy.amin.html#numpy.amin" TargetMode="External"/><Relationship Id="rId2" Type="http://schemas.openxmlformats.org/officeDocument/2006/relationships/hyperlink" Target="https://docs.python.org/2/library/function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/reference/generated/numpy.amax.html#numpy.ama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stackoverflow.com/questions/45926230/how-to-calculate-1st-and-3rd-quartile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scipy.org/doc/scipy/reference/generated/scipy.stats.iqr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ython.org/3/library/statistics.html#statistics.pvarianc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ndard_deviation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python.org/3/library/statistics.html#statistics.pstdev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/reference/generated/numpy.sum.html" TargetMode="External"/><Relationship Id="rId2" Type="http://schemas.openxmlformats.org/officeDocument/2006/relationships/hyperlink" Target="https://www.programiz.com/python-programming/methods/built-in/su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3200" dirty="0"/>
              <a:t>DATA 220</a:t>
            </a:r>
            <a:br>
              <a:rPr lang="en-US" altLang="x-none" sz="3200" dirty="0"/>
            </a:br>
            <a:r>
              <a:rPr lang="en-US" altLang="x-none" sz="3200" dirty="0"/>
              <a:t>Mathematical Methods for Data Analysis</a:t>
            </a:r>
            <a:br>
              <a:rPr lang="en-US" altLang="x-none" sz="3600" dirty="0"/>
            </a:br>
            <a:r>
              <a:rPr lang="en-US" altLang="x-none" sz="2400" dirty="0"/>
              <a:t>February 11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x-none" dirty="0"/>
              <a:t>Department of Applied Data Science</a:t>
            </a:r>
            <a:br>
              <a:rPr lang="en-US" altLang="x-none" dirty="0"/>
            </a:br>
            <a:r>
              <a:rPr lang="en-US" altLang="x-none" dirty="0"/>
              <a:t>San Jose State University</a:t>
            </a:r>
            <a:br>
              <a:rPr lang="en-US" altLang="x-none" dirty="0"/>
            </a:br>
            <a:br>
              <a:rPr lang="en-US" altLang="x-none" sz="1000" dirty="0"/>
            </a:br>
            <a:r>
              <a:rPr lang="en-US" altLang="x-none" dirty="0"/>
              <a:t>Spring 2021</a:t>
            </a:r>
            <a:br>
              <a:rPr lang="en-US" altLang="x-none" dirty="0"/>
            </a:br>
            <a:r>
              <a:rPr lang="en-US" altLang="x-none" dirty="0"/>
              <a:t>Instructor: Ron Mak</a:t>
            </a:r>
          </a:p>
          <a:p>
            <a:pPr algn="ctr"/>
            <a:r>
              <a:rPr lang="en-US" altLang="x-none" dirty="0">
                <a:hlinkClick r:id="rId3"/>
              </a:rPr>
              <a:t>www.cs.sjsu.edu/~mak</a:t>
            </a:r>
            <a:endParaRPr lang="en-US" altLang="x-none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0" y="4434828"/>
            <a:ext cx="1013781" cy="13715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5A7A4AD9-282A-1D42-BDC8-5281B49D17AB}" type="slidenum">
              <a:rPr lang="en-US" altLang="x-none" smtClean="0"/>
              <a:pPr/>
              <a:t>1</a:t>
            </a:fld>
            <a:endParaRPr lang="en-US" altLang="x-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5DAD-F393-5F48-83C9-4C0F4595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Functions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92662-6EC0-364E-9252-5404E702D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06" y="1295401"/>
            <a:ext cx="8412433" cy="3962380"/>
          </a:xfrm>
        </p:spPr>
        <p:txBody>
          <a:bodyPr/>
          <a:lstStyle/>
          <a:p>
            <a:r>
              <a:rPr lang="en-US" dirty="0"/>
              <a:t>Python has several functions to compute means.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</a:t>
            </a:r>
            <a:r>
              <a:rPr lang="en-US" dirty="0"/>
              <a:t> function from 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statistics</a:t>
            </a:r>
            <a:r>
              <a:rPr lang="en-US" dirty="0"/>
              <a:t> module works on a list or a tuple argument.</a:t>
            </a:r>
          </a:p>
          <a:p>
            <a:pPr lvl="4"/>
            <a:endParaRPr lang="en-US" dirty="0"/>
          </a:p>
          <a:p>
            <a:r>
              <a:rPr lang="en-US" dirty="0"/>
              <a:t>The NumPy function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numpy.mean</a:t>
            </a:r>
            <a:r>
              <a:rPr lang="en-US" dirty="0"/>
              <a:t> works on</a:t>
            </a:r>
            <a:br>
              <a:rPr lang="en-US" dirty="0"/>
            </a:br>
            <a:r>
              <a:rPr lang="en-US" dirty="0"/>
              <a:t>a list, tuple, or array argument.</a:t>
            </a:r>
          </a:p>
          <a:p>
            <a:pPr lvl="4"/>
            <a:endParaRPr lang="en-US" dirty="0"/>
          </a:p>
          <a:p>
            <a:r>
              <a:rPr lang="en-US" dirty="0"/>
              <a:t>The NumPy function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numpy.ndarray.mean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only works on an array argument.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08F6E-3AB4-D14D-AE19-A1247ECE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10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F50716-7700-5B43-ABF1-A26F8571C798}"/>
              </a:ext>
            </a:extLst>
          </p:cNvPr>
          <p:cNvSpPr txBox="1"/>
          <p:nvPr/>
        </p:nvSpPr>
        <p:spPr>
          <a:xfrm>
            <a:off x="365806" y="5349219"/>
            <a:ext cx="841243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solidFill>
                  <a:srgbClr val="0033CC"/>
                </a:solidFill>
                <a:hlinkClick r:id="rId2"/>
              </a:rPr>
              <a:t>https://docs.python.org/3/library/statistics.html#statistics.mean</a:t>
            </a:r>
            <a:r>
              <a:rPr lang="en-US" dirty="0">
                <a:solidFill>
                  <a:srgbClr val="0033CC"/>
                </a:solidFill>
              </a:rPr>
              <a:t> </a:t>
            </a:r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and: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http://lagrange.univ-lyon1.fr/docs/numpy/1.11.0/reference/generated/numpy.mean.html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2496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90D5-92C1-5D4B-A0C6-06F8F5BC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Average Function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12D62-8EE2-4D4D-B282-F6B3ED47C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139429"/>
          </a:xfrm>
        </p:spPr>
        <p:txBody>
          <a:bodyPr/>
          <a:lstStyle/>
          <a:p>
            <a:r>
              <a:rPr lang="en-US" dirty="0"/>
              <a:t>Use the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numpy.average</a:t>
            </a:r>
            <a:r>
              <a:rPr lang="en-US" dirty="0"/>
              <a:t> function </a:t>
            </a:r>
            <a:br>
              <a:rPr lang="en-US" dirty="0"/>
            </a:br>
            <a:r>
              <a:rPr lang="en-US" dirty="0"/>
              <a:t>to compute a weighted average.</a:t>
            </a:r>
          </a:p>
          <a:p>
            <a:pPr lvl="4"/>
            <a:endParaRPr lang="en-US" dirty="0"/>
          </a:p>
          <a:p>
            <a:r>
              <a:rPr lang="en-US" dirty="0"/>
              <a:t>It can take one or two arguments: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A list, tuple, or NumPy array of values</a:t>
            </a:r>
          </a:p>
          <a:p>
            <a:pPr lvl="1"/>
            <a:r>
              <a:rPr lang="en-US" dirty="0"/>
              <a:t>An optional list of weights that correspond </a:t>
            </a:r>
            <a:br>
              <a:rPr lang="en-US" dirty="0"/>
            </a:br>
            <a:r>
              <a:rPr lang="en-US" dirty="0"/>
              <a:t>to the values in the first argument.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46AD9-AE63-FD4A-A053-3EFB1A12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11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6EF1C-CF53-5646-BD3E-3A385FF41674}"/>
              </a:ext>
            </a:extLst>
          </p:cNvPr>
          <p:cNvSpPr txBox="1"/>
          <p:nvPr/>
        </p:nvSpPr>
        <p:spPr>
          <a:xfrm>
            <a:off x="848096" y="4833783"/>
            <a:ext cx="744780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hlinkClick r:id="rId2"/>
              </a:rPr>
              <a:t>https://docs.scipy.org/doc/numpy/reference/generated/numpy.average.html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ADB50-8B4F-7B4D-836B-F95E945AA40C}"/>
              </a:ext>
            </a:extLst>
          </p:cNvPr>
          <p:cNvSpPr txBox="1"/>
          <p:nvPr/>
        </p:nvSpPr>
        <p:spPr>
          <a:xfrm>
            <a:off x="3369587" y="5499725"/>
            <a:ext cx="240482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weighted_average.ipynb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2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8083-F6C8-064A-935E-D323C415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CC874-9FFC-EC46-B319-252871F70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88" y="1295400"/>
            <a:ext cx="8961023" cy="4876770"/>
          </a:xfrm>
        </p:spPr>
        <p:txBody>
          <a:bodyPr/>
          <a:lstStyle/>
          <a:p>
            <a:r>
              <a:rPr lang="en-US" dirty="0"/>
              <a:t>In a </a:t>
            </a:r>
            <a:r>
              <a:rPr lang="en-US" u="sng" dirty="0"/>
              <a:t>sorted</a:t>
            </a:r>
            <a:r>
              <a:rPr lang="en-US" dirty="0"/>
              <a:t> sequence of values, the </a:t>
            </a:r>
            <a:r>
              <a:rPr lang="en-US" dirty="0">
                <a:solidFill>
                  <a:srgbClr val="B23C00"/>
                </a:solidFill>
              </a:rPr>
              <a:t>median</a:t>
            </a:r>
            <a:r>
              <a:rPr lang="en-US" dirty="0"/>
              <a:t> is the value in the </a:t>
            </a:r>
            <a:r>
              <a:rPr lang="en-US" u="sng" dirty="0"/>
              <a:t>middle</a:t>
            </a:r>
            <a:r>
              <a:rPr lang="en-US" dirty="0"/>
              <a:t> of the sequence.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If the sorted values are 2, 6, 6, </a:t>
            </a:r>
            <a:r>
              <a:rPr lang="en-US" dirty="0">
                <a:solidFill>
                  <a:srgbClr val="B23C00"/>
                </a:solidFill>
              </a:rPr>
              <a:t>8</a:t>
            </a:r>
            <a:r>
              <a:rPr lang="en-US" dirty="0"/>
              <a:t>, 13, 15, 20 then the median is 8 because it’s in the middle.</a:t>
            </a:r>
          </a:p>
          <a:p>
            <a:pPr lvl="4"/>
            <a:endParaRPr lang="en-US" dirty="0"/>
          </a:p>
          <a:p>
            <a:r>
              <a:rPr lang="en-US" dirty="0"/>
              <a:t>If the number of sorted values is even, then the median is the </a:t>
            </a:r>
            <a:r>
              <a:rPr lang="en-US" u="sng" dirty="0"/>
              <a:t>average</a:t>
            </a:r>
            <a:r>
              <a:rPr lang="en-US" dirty="0"/>
              <a:t> of the two values in the middle.</a:t>
            </a:r>
          </a:p>
          <a:p>
            <a:pPr lvl="1"/>
            <a:r>
              <a:rPr lang="en-US" dirty="0"/>
              <a:t>So the median might not be a value in the sequence.</a:t>
            </a:r>
          </a:p>
          <a:p>
            <a:pPr lvl="1"/>
            <a:r>
              <a:rPr lang="en-US" dirty="0"/>
              <a:t>Example: If the sorted values are 2, 6, 6, </a:t>
            </a:r>
            <a:r>
              <a:rPr lang="en-US" dirty="0">
                <a:solidFill>
                  <a:srgbClr val="B23C00"/>
                </a:solidFill>
              </a:rPr>
              <a:t>8</a:t>
            </a:r>
            <a:r>
              <a:rPr lang="en-US" dirty="0"/>
              <a:t>, </a:t>
            </a:r>
            <a:r>
              <a:rPr lang="en-US" dirty="0">
                <a:solidFill>
                  <a:srgbClr val="B23C00"/>
                </a:solidFill>
              </a:rPr>
              <a:t>13</a:t>
            </a:r>
            <a:r>
              <a:rPr lang="en-US" dirty="0"/>
              <a:t>, 15, 20, 25, then the median is (8 + 13)/2 = 21/2 = </a:t>
            </a:r>
            <a:r>
              <a:rPr lang="en-US" dirty="0">
                <a:solidFill>
                  <a:srgbClr val="B23C00"/>
                </a:solidFill>
              </a:rPr>
              <a:t>10.5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AD607-1795-8549-A33D-91F8C4F1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0286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DE00C-F198-6F49-A146-FDA2AC5A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EF3E6-20E4-6749-B074-7FF84F23B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median value separates the sorted values into two equal-sized partitions containing: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values less than the median</a:t>
            </a:r>
          </a:p>
          <a:p>
            <a:pPr lvl="1"/>
            <a:r>
              <a:rPr lang="en-US" dirty="0"/>
              <a:t>values greater than the median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2, 6, 6, </a:t>
            </a:r>
            <a:r>
              <a:rPr lang="en-US" dirty="0">
                <a:solidFill>
                  <a:srgbClr val="B23C00"/>
                </a:solidFill>
              </a:rPr>
              <a:t>8</a:t>
            </a:r>
            <a:r>
              <a:rPr lang="en-US" dirty="0"/>
              <a:t>, 13, 15, 20 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2, 6, 6, 8,         13, 15, 20, 25</a:t>
            </a:r>
            <a:br>
              <a:rPr lang="en-US" dirty="0"/>
            </a:br>
            <a:r>
              <a:rPr lang="en-US" dirty="0"/>
              <a:t>                                </a:t>
            </a:r>
            <a:r>
              <a:rPr lang="en-US" dirty="0">
                <a:solidFill>
                  <a:srgbClr val="B23C00"/>
                </a:solidFill>
              </a:rPr>
              <a:t>10.5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60422-8611-DE40-9C54-25470546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5612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886B-22E5-4141-B92F-7E60DFFA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or Median?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828-06C2-E04E-84EB-86EFFA839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the mean depends on </a:t>
            </a:r>
            <a:r>
              <a:rPr lang="en-US" u="sng" dirty="0"/>
              <a:t>all</a:t>
            </a:r>
            <a:r>
              <a:rPr lang="en-US" dirty="0"/>
              <a:t> the values </a:t>
            </a:r>
            <a:br>
              <a:rPr lang="en-US" dirty="0"/>
            </a:br>
            <a:r>
              <a:rPr lang="en-US" dirty="0"/>
              <a:t>of a sequence, it is </a:t>
            </a:r>
            <a:r>
              <a:rPr lang="en-US" u="sng" dirty="0"/>
              <a:t>much more sensitive</a:t>
            </a:r>
            <a:r>
              <a:rPr lang="en-US" dirty="0"/>
              <a:t> to the data than the median, which depends only on the values in the middle of the sorted values.</a:t>
            </a:r>
          </a:p>
          <a:p>
            <a:pPr lvl="4"/>
            <a:endParaRPr lang="en-US" dirty="0"/>
          </a:p>
          <a:p>
            <a:r>
              <a:rPr lang="en-US" dirty="0"/>
              <a:t>So is the mean a better measure of </a:t>
            </a:r>
            <a:br>
              <a:rPr lang="en-US" dirty="0"/>
            </a:br>
            <a:r>
              <a:rPr lang="en-US" dirty="0"/>
              <a:t>central tendency than the median?</a:t>
            </a:r>
          </a:p>
          <a:p>
            <a:pPr lvl="4"/>
            <a:endParaRPr lang="en-US" dirty="0"/>
          </a:p>
          <a:p>
            <a:r>
              <a:rPr lang="en-US" dirty="0"/>
              <a:t>The median is a more </a:t>
            </a:r>
            <a:r>
              <a:rPr lang="en-US" u="sng" dirty="0"/>
              <a:t>robust</a:t>
            </a:r>
            <a:r>
              <a:rPr lang="en-US" dirty="0"/>
              <a:t> measure </a:t>
            </a:r>
            <a:br>
              <a:rPr lang="en-US" dirty="0"/>
            </a:br>
            <a:r>
              <a:rPr lang="en-US" dirty="0"/>
              <a:t>when there are changes to the values.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C928C-F28C-4B4A-9289-068B8869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24669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A3E3-768F-4F42-95E4-99CB90FA1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or Median? </a:t>
            </a:r>
            <a:r>
              <a:rPr lang="en-US" i="1" dirty="0"/>
              <a:t>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B9B1C-9FE4-B344-8CD8-09C1842E5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Compare typical household incomes in neighborhoods around Lake Washington in Seattle.</a:t>
            </a:r>
          </a:p>
          <a:p>
            <a:pPr lvl="1"/>
            <a:r>
              <a:rPr lang="en-US" dirty="0"/>
              <a:t>Compare the Medina neighborhood to the Windermere neighborhood.</a:t>
            </a:r>
          </a:p>
          <a:p>
            <a:r>
              <a:rPr lang="en-US" u="sng" dirty="0"/>
              <a:t>Use the mean</a:t>
            </a:r>
            <a:r>
              <a:rPr lang="en-US" dirty="0"/>
              <a:t>: Bill Gates lives in Medina.</a:t>
            </a:r>
            <a:br>
              <a:rPr lang="en-US" dirty="0"/>
            </a:br>
            <a:r>
              <a:rPr lang="en-US" dirty="0"/>
              <a:t>Would that fact make for a good comparison </a:t>
            </a:r>
            <a:br>
              <a:rPr lang="en-US" dirty="0"/>
            </a:br>
            <a:r>
              <a:rPr lang="en-US" dirty="0"/>
              <a:t>of means with Windermere?</a:t>
            </a:r>
          </a:p>
          <a:p>
            <a:r>
              <a:rPr lang="en-US" u="sng" dirty="0"/>
              <a:t>Use the median</a:t>
            </a:r>
            <a:r>
              <a:rPr lang="en-US" dirty="0"/>
              <a:t>: Bill Gates’s stock holdings could triple in value or he could go broke, but the median value of Medina won’t change.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D04CA-D1A4-AD4D-82B4-226AF5F7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607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E025-DA72-6546-8AB8-03470295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Functions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364F5-3444-124C-BA59-A5D61AEC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230868"/>
          </a:xfrm>
        </p:spPr>
        <p:txBody>
          <a:bodyPr/>
          <a:lstStyle/>
          <a:p>
            <a:r>
              <a:rPr lang="en-US" dirty="0"/>
              <a:t>Python has several functions </a:t>
            </a:r>
            <a:br>
              <a:rPr lang="en-US" dirty="0"/>
            </a:br>
            <a:r>
              <a:rPr lang="en-US" dirty="0"/>
              <a:t>to compute medians.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median</a:t>
            </a:r>
            <a:r>
              <a:rPr lang="en-US" dirty="0"/>
              <a:t> function from 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statistics</a:t>
            </a:r>
            <a:r>
              <a:rPr lang="en-US" dirty="0"/>
              <a:t> module works on a list or a tuple argument.</a:t>
            </a:r>
          </a:p>
          <a:p>
            <a:pPr lvl="4"/>
            <a:endParaRPr lang="en-US" dirty="0"/>
          </a:p>
          <a:p>
            <a:r>
              <a:rPr lang="en-US" dirty="0"/>
              <a:t>The NumPy function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numpy.median</a:t>
            </a:r>
            <a:r>
              <a:rPr lang="en-US" dirty="0"/>
              <a:t> works on</a:t>
            </a:r>
            <a:br>
              <a:rPr lang="en-US" dirty="0"/>
            </a:br>
            <a:r>
              <a:rPr lang="en-US" dirty="0"/>
              <a:t>a list, tuple, or array argument.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B09EA-737C-0846-B80F-95603BFC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16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FDE5-4771-1742-B130-D2E2FF64300D}"/>
              </a:ext>
            </a:extLst>
          </p:cNvPr>
          <p:cNvSpPr txBox="1"/>
          <p:nvPr/>
        </p:nvSpPr>
        <p:spPr>
          <a:xfrm>
            <a:off x="926819" y="4800585"/>
            <a:ext cx="729036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solidFill>
                  <a:srgbClr val="0033CC"/>
                </a:solidFill>
                <a:hlinkClick r:id="rId2"/>
              </a:rPr>
              <a:t>https://docs.python.org/3/library/statistics.html#statistics.median</a:t>
            </a:r>
            <a:r>
              <a:rPr lang="en-US" dirty="0">
                <a:solidFill>
                  <a:srgbClr val="0033CC"/>
                </a:solidFill>
              </a:rPr>
              <a:t> </a:t>
            </a:r>
            <a:br>
              <a:rPr lang="en-US" dirty="0"/>
            </a:br>
            <a:r>
              <a:rPr lang="en-US" dirty="0">
                <a:solidFill>
                  <a:srgbClr val="0033CC"/>
                </a:solidFill>
              </a:rPr>
              <a:t>and: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https://docs.scipy.org/doc/numpy/reference/generated/numpy.median.html</a:t>
            </a:r>
            <a:r>
              <a:rPr lang="en-US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D5DAE-44D3-C343-81D6-EF557FEB1AFF}"/>
              </a:ext>
            </a:extLst>
          </p:cNvPr>
          <p:cNvSpPr txBox="1"/>
          <p:nvPr/>
        </p:nvSpPr>
        <p:spPr>
          <a:xfrm>
            <a:off x="3870526" y="5650738"/>
            <a:ext cx="1402948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median.ipynb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39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276C-5D1E-0847-B59D-C7D62C49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19337-17F7-E145-A4AD-09D58C219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mode</a:t>
            </a:r>
            <a:r>
              <a:rPr lang="en-US" dirty="0"/>
              <a:t> of a sequence of values is the </a:t>
            </a:r>
            <a:br>
              <a:rPr lang="en-US" dirty="0"/>
            </a:br>
            <a:r>
              <a:rPr lang="en-US" u="sng" dirty="0"/>
              <a:t>most commonly occurring</a:t>
            </a:r>
            <a:r>
              <a:rPr lang="en-US" dirty="0"/>
              <a:t> value.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Several values can tie being the most common.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If the values are </a:t>
            </a:r>
            <a:r>
              <a:rPr lang="en-US" dirty="0">
                <a:solidFill>
                  <a:srgbClr val="B23C00"/>
                </a:solidFill>
              </a:rPr>
              <a:t>4</a:t>
            </a:r>
            <a:r>
              <a:rPr lang="en-US" dirty="0"/>
              <a:t>, 7, </a:t>
            </a:r>
            <a:r>
              <a:rPr lang="en-US" dirty="0">
                <a:solidFill>
                  <a:srgbClr val="B23C00"/>
                </a:solidFill>
              </a:rPr>
              <a:t>4</a:t>
            </a:r>
            <a:r>
              <a:rPr lang="en-US" dirty="0"/>
              <a:t>, 0, 3, </a:t>
            </a:r>
            <a:r>
              <a:rPr lang="en-US" dirty="0">
                <a:solidFill>
                  <a:srgbClr val="B23C00"/>
                </a:solidFill>
              </a:rPr>
              <a:t>4</a:t>
            </a:r>
            <a:r>
              <a:rPr lang="en-US" dirty="0"/>
              <a:t>, and 7, then their mode is 4.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If the values are </a:t>
            </a:r>
            <a:r>
              <a:rPr lang="en-US" dirty="0">
                <a:solidFill>
                  <a:srgbClr val="B23C00"/>
                </a:solidFill>
              </a:rPr>
              <a:t>5</a:t>
            </a:r>
            <a:r>
              <a:rPr lang="en-US" dirty="0"/>
              <a:t>, </a:t>
            </a:r>
            <a:r>
              <a:rPr lang="en-US" dirty="0">
                <a:solidFill>
                  <a:srgbClr val="008000"/>
                </a:solidFill>
              </a:rPr>
              <a:t>0</a:t>
            </a:r>
            <a:r>
              <a:rPr lang="en-US" dirty="0"/>
              <a:t>, </a:t>
            </a:r>
            <a:r>
              <a:rPr lang="en-US" dirty="0">
                <a:solidFill>
                  <a:srgbClr val="B23C00"/>
                </a:solidFill>
              </a:rPr>
              <a:t>5</a:t>
            </a:r>
            <a:r>
              <a:rPr lang="en-US" dirty="0"/>
              <a:t>, </a:t>
            </a:r>
            <a:r>
              <a:rPr lang="en-US" dirty="0">
                <a:solidFill>
                  <a:srgbClr val="008000"/>
                </a:solidFill>
              </a:rPr>
              <a:t>0</a:t>
            </a:r>
            <a:r>
              <a:rPr lang="en-US" dirty="0"/>
              <a:t>, 3, </a:t>
            </a:r>
            <a:r>
              <a:rPr lang="en-US" dirty="0">
                <a:solidFill>
                  <a:srgbClr val="B23C00"/>
                </a:solidFill>
              </a:rPr>
              <a:t>5</a:t>
            </a:r>
            <a:r>
              <a:rPr lang="en-US" dirty="0"/>
              <a:t>, and </a:t>
            </a:r>
            <a:r>
              <a:rPr lang="en-US" dirty="0">
                <a:solidFill>
                  <a:srgbClr val="008000"/>
                </a:solidFill>
              </a:rPr>
              <a:t>0</a:t>
            </a:r>
            <a:r>
              <a:rPr lang="en-US" dirty="0"/>
              <a:t>, then the values are </a:t>
            </a:r>
            <a:r>
              <a:rPr lang="en-US" dirty="0">
                <a:solidFill>
                  <a:srgbClr val="C00000"/>
                </a:solidFill>
              </a:rPr>
              <a:t>bimodal</a:t>
            </a:r>
            <a:r>
              <a:rPr lang="en-US" dirty="0"/>
              <a:t>, 0 and 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E9245-974E-7442-A5B9-616890AD3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01005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B0E81-A4EE-DB49-8797-B0194ECE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 Functions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80F8C-CFF1-D343-93E9-CB2FA1AE4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Python has several functions </a:t>
            </a:r>
            <a:br>
              <a:rPr lang="en-US" dirty="0"/>
            </a:br>
            <a:r>
              <a:rPr lang="en-US" dirty="0"/>
              <a:t>to compute modes.</a:t>
            </a:r>
          </a:p>
          <a:p>
            <a:pPr lvl="4"/>
            <a:endParaRPr lang="en-US" dirty="0"/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mode</a:t>
            </a:r>
            <a:r>
              <a:rPr lang="en-US" dirty="0"/>
              <a:t> function from 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statistics</a:t>
            </a:r>
            <a:r>
              <a:rPr lang="en-US" dirty="0"/>
              <a:t> module works on a list or a tuple argument.</a:t>
            </a:r>
          </a:p>
          <a:p>
            <a:pPr lvl="1"/>
            <a:r>
              <a:rPr lang="en-US" dirty="0"/>
              <a:t>It works only if there is exactly one mode.</a:t>
            </a:r>
          </a:p>
          <a:p>
            <a:pPr lvl="1"/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StatisticsError</a:t>
            </a:r>
            <a:r>
              <a:rPr lang="en-US" dirty="0"/>
              <a:t> if there is more than one mode.</a:t>
            </a:r>
          </a:p>
          <a:p>
            <a:pPr lvl="4"/>
            <a:endParaRPr lang="en-US" dirty="0"/>
          </a:p>
          <a:p>
            <a:r>
              <a:rPr lang="en-US" dirty="0"/>
              <a:t>The SciPy function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scipy.stat.mode</a:t>
            </a:r>
            <a:r>
              <a:rPr lang="en-US" dirty="0"/>
              <a:t> works on a list, tuple, or array argument.</a:t>
            </a:r>
          </a:p>
          <a:p>
            <a:pPr lvl="1"/>
            <a:r>
              <a:rPr lang="en-US" dirty="0"/>
              <a:t>If there is more than one mode, it only returns </a:t>
            </a:r>
            <a:br>
              <a:rPr lang="en-US" dirty="0"/>
            </a:br>
            <a:r>
              <a:rPr lang="en-US" dirty="0"/>
              <a:t>the mode with the smallest value.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F7F41-B19A-0749-BF1A-C3B4BDD6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18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BD14A-CD24-BA4C-BDB0-66F18F515A54}"/>
              </a:ext>
            </a:extLst>
          </p:cNvPr>
          <p:cNvSpPr txBox="1"/>
          <p:nvPr/>
        </p:nvSpPr>
        <p:spPr>
          <a:xfrm>
            <a:off x="234051" y="6200001"/>
            <a:ext cx="8675898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See: </a:t>
            </a:r>
            <a:r>
              <a:rPr lang="en-US" sz="1500" dirty="0">
                <a:hlinkClick r:id="rId2"/>
              </a:rPr>
              <a:t>https://docs.python.org/3/library/statistics.html#statistics.mode</a:t>
            </a:r>
            <a:br>
              <a:rPr lang="en-US" sz="1500" dirty="0"/>
            </a:br>
            <a:r>
              <a:rPr lang="en-US" sz="1500" dirty="0">
                <a:solidFill>
                  <a:srgbClr val="0033CC"/>
                </a:solidFill>
              </a:rPr>
              <a:t>and:</a:t>
            </a:r>
            <a:r>
              <a:rPr lang="en-US" sz="1500" dirty="0"/>
              <a:t> </a:t>
            </a:r>
            <a:r>
              <a:rPr lang="en-US" sz="1500" dirty="0">
                <a:hlinkClick r:id="rId3"/>
              </a:rPr>
              <a:t>https://stackoverflow.com/questions/16330831/most-efficient-way-to-find-mode-in-numpy-array</a:t>
            </a:r>
            <a:r>
              <a:rPr lang="en-US" sz="15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61CE0-6E69-7240-83E9-60CB4B868E84}"/>
              </a:ext>
            </a:extLst>
          </p:cNvPr>
          <p:cNvSpPr txBox="1"/>
          <p:nvPr/>
        </p:nvSpPr>
        <p:spPr>
          <a:xfrm>
            <a:off x="7442546" y="1417342"/>
            <a:ext cx="124425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mode.ipynb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ABCC-1051-B349-979A-0E2D4CF0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Variability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1486F-CB0F-6B4D-A5AA-7F41B41BC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Descriptive statistics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Basic description of the data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Measures of </a:t>
            </a:r>
            <a:r>
              <a:rPr lang="en-US" u="sng" dirty="0">
                <a:solidFill>
                  <a:schemeClr val="bg1">
                    <a:lumMod val="65000"/>
                  </a:schemeClr>
                </a:solidFill>
              </a:rPr>
              <a:t>central tendency</a:t>
            </a:r>
          </a:p>
          <a:p>
            <a:pPr lvl="1"/>
            <a:r>
              <a:rPr lang="en-US" dirty="0"/>
              <a:t>Measures of </a:t>
            </a:r>
            <a:r>
              <a:rPr lang="en-US" u="sng" dirty="0"/>
              <a:t>variability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4792F-EEF0-EC4B-8552-F37FD076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5779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4630-C13B-944F-873E-5C98676F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7655-0E5F-0A40-A4FC-5C0D9DA72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23C00"/>
                </a:solidFill>
              </a:rPr>
              <a:t>Statistics</a:t>
            </a:r>
            <a:r>
              <a:rPr lang="en-US" dirty="0"/>
              <a:t>: The branch of science that deals with the </a:t>
            </a:r>
            <a:r>
              <a:rPr lang="en-US" u="sng" dirty="0"/>
              <a:t>collection and analysis of data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Broad categories of statistics</a:t>
            </a:r>
          </a:p>
          <a:p>
            <a:pPr lvl="4"/>
            <a:endParaRPr lang="en-US" dirty="0"/>
          </a:p>
          <a:p>
            <a:pPr lvl="1"/>
            <a:r>
              <a:rPr lang="en-US" dirty="0">
                <a:solidFill>
                  <a:srgbClr val="B23C00"/>
                </a:solidFill>
              </a:rPr>
              <a:t>Descriptive</a:t>
            </a:r>
            <a:r>
              <a:rPr lang="en-US" dirty="0"/>
              <a:t>: Basic </a:t>
            </a:r>
            <a:r>
              <a:rPr lang="en-US" u="sng" dirty="0"/>
              <a:t>description</a:t>
            </a:r>
            <a:r>
              <a:rPr lang="en-US" dirty="0"/>
              <a:t> of the data (</a:t>
            </a:r>
            <a:r>
              <a:rPr lang="en-US" u="sng" dirty="0"/>
              <a:t>measures of central tendency</a:t>
            </a:r>
            <a:r>
              <a:rPr lang="en-US" dirty="0"/>
              <a:t> and </a:t>
            </a:r>
            <a:r>
              <a:rPr lang="en-US" u="sng" dirty="0"/>
              <a:t>measures of variability</a:t>
            </a:r>
            <a:r>
              <a:rPr lang="en-US" dirty="0"/>
              <a:t>).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Analytical</a:t>
            </a:r>
            <a:r>
              <a:rPr lang="en-US" dirty="0"/>
              <a:t>: Draw </a:t>
            </a:r>
            <a:r>
              <a:rPr lang="en-US" u="sng" dirty="0"/>
              <a:t>conclusions</a:t>
            </a:r>
            <a:r>
              <a:rPr lang="en-US" dirty="0"/>
              <a:t> (“</a:t>
            </a:r>
            <a:r>
              <a:rPr lang="en-US" dirty="0">
                <a:solidFill>
                  <a:srgbClr val="B23C00"/>
                </a:solidFill>
              </a:rPr>
              <a:t>inferences</a:t>
            </a:r>
            <a:r>
              <a:rPr lang="en-US" dirty="0"/>
              <a:t>”) about all the data based on samples drawn from the data.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Predictive</a:t>
            </a:r>
            <a:r>
              <a:rPr lang="en-US" dirty="0"/>
              <a:t>: Use data mining, etc., on given data to make predictions about the </a:t>
            </a:r>
            <a:r>
              <a:rPr lang="en-US" u="sng" dirty="0"/>
              <a:t>attributes</a:t>
            </a:r>
            <a:r>
              <a:rPr lang="en-US" dirty="0"/>
              <a:t> of new data.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Prescriptive</a:t>
            </a:r>
            <a:r>
              <a:rPr lang="en-US" dirty="0"/>
              <a:t>: Improve the quality of </a:t>
            </a:r>
            <a:r>
              <a:rPr lang="en-US" u="sng" dirty="0"/>
              <a:t>decision-making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BA1C9-6C34-264A-9CBF-D18AFC7D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4633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B578-A8F8-DD4E-8E3D-4C5C1771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Variability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4F64B-85FE-6E4F-BB2F-3E6E0A048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316478"/>
          </a:xfrm>
        </p:spPr>
        <p:txBody>
          <a:bodyPr/>
          <a:lstStyle/>
          <a:p>
            <a:r>
              <a:rPr lang="en-US" dirty="0"/>
              <a:t>Measure how “spread out” the values are.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How are the values stretched or squeezed.</a:t>
            </a:r>
          </a:p>
          <a:p>
            <a:pPr lvl="1"/>
            <a:r>
              <a:rPr lang="en-US" dirty="0"/>
              <a:t>AKA </a:t>
            </a:r>
            <a:r>
              <a:rPr lang="en-US" dirty="0">
                <a:solidFill>
                  <a:srgbClr val="B23C00"/>
                </a:solidFill>
              </a:rPr>
              <a:t>measures of dispersion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C9FC6-EE42-EA48-9092-D1B2C8B5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20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A9167-1D77-F44E-84DC-94241ABF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6" y="2962477"/>
            <a:ext cx="4461931" cy="3301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E1B012-796D-384E-9272-A0EBD2429016}"/>
              </a:ext>
            </a:extLst>
          </p:cNvPr>
          <p:cNvSpPr txBox="1"/>
          <p:nvPr/>
        </p:nvSpPr>
        <p:spPr>
          <a:xfrm>
            <a:off x="677707" y="4599122"/>
            <a:ext cx="33456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datasets with the </a:t>
            </a:r>
            <a:r>
              <a:rPr lang="en-US" u="sng" dirty="0"/>
              <a:t>same mean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but </a:t>
            </a:r>
            <a:r>
              <a:rPr lang="en-US" u="sng" dirty="0"/>
              <a:t>different dispersion</a:t>
            </a:r>
            <a:r>
              <a:rPr lang="en-US" dirty="0"/>
              <a:t>. The blue </a:t>
            </a:r>
            <a:br>
              <a:rPr lang="en-US" dirty="0"/>
            </a:br>
            <a:r>
              <a:rPr lang="en-US" dirty="0"/>
              <a:t>dataset is much more dispersed </a:t>
            </a:r>
            <a:br>
              <a:rPr lang="en-US" dirty="0"/>
            </a:br>
            <a:r>
              <a:rPr lang="en-US" dirty="0"/>
              <a:t>than the red dataset.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4AEB6-BE8B-B143-A7BA-309D211C3E0D}"/>
              </a:ext>
            </a:extLst>
          </p:cNvPr>
          <p:cNvSpPr txBox="1"/>
          <p:nvPr/>
        </p:nvSpPr>
        <p:spPr>
          <a:xfrm>
            <a:off x="677732" y="5700335"/>
            <a:ext cx="30075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https://en.wikipedia.org/wiki/Statistical_dispersion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604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8276-51E5-464B-A13C-A6FCB9E5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Variability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4DCA0-4D8D-EF4B-9662-AF5FB65ED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measures of variability: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range</a:t>
            </a:r>
          </a:p>
          <a:p>
            <a:pPr lvl="1"/>
            <a:r>
              <a:rPr lang="en-US" dirty="0"/>
              <a:t>interquartile range (IQR)</a:t>
            </a:r>
          </a:p>
          <a:p>
            <a:pPr lvl="1"/>
            <a:r>
              <a:rPr lang="en-US" dirty="0"/>
              <a:t>variance</a:t>
            </a:r>
          </a:p>
          <a:p>
            <a:pPr lvl="1"/>
            <a:r>
              <a:rPr lang="en-US" dirty="0"/>
              <a:t>standard deviation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EE5CE-B212-0240-8D8E-C5CE1B51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2186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A4A1-B7FC-3745-9DF2-6BF52E6F3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Functions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B31B-AC11-7B4C-8272-70F349E90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053819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range</a:t>
            </a:r>
            <a:r>
              <a:rPr lang="en-US" dirty="0"/>
              <a:t> of a sequence of values is the difference between its minimum and maximum values.</a:t>
            </a:r>
          </a:p>
          <a:p>
            <a:pPr lvl="4"/>
            <a:endParaRPr lang="en-US" dirty="0"/>
          </a:p>
          <a:p>
            <a:r>
              <a:rPr lang="en-US" dirty="0"/>
              <a:t>Python has built-in functions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</a:t>
            </a:r>
            <a:r>
              <a:rPr lang="en-US" dirty="0"/>
              <a:t> and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that operate on lists and tuples.</a:t>
            </a:r>
          </a:p>
          <a:p>
            <a:pPr lvl="4"/>
            <a:endParaRPr lang="en-US" dirty="0"/>
          </a:p>
          <a:p>
            <a:r>
              <a:rPr lang="en-US" dirty="0"/>
              <a:t>The NumPy functions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numpy.min</a:t>
            </a:r>
            <a:r>
              <a:rPr lang="en-US" dirty="0"/>
              <a:t> and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numpy.max</a:t>
            </a:r>
            <a:r>
              <a:rPr lang="en-US" dirty="0"/>
              <a:t> work on a list, tuple, or array argument.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BCD0B-73B7-E640-93E3-999AEB75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22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E7F350-7602-AA4C-ADEC-7D4897D5B91B}"/>
              </a:ext>
            </a:extLst>
          </p:cNvPr>
          <p:cNvSpPr txBox="1"/>
          <p:nvPr/>
        </p:nvSpPr>
        <p:spPr>
          <a:xfrm>
            <a:off x="341963" y="5349219"/>
            <a:ext cx="846007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hlinkClick r:id="rId2"/>
              </a:rPr>
              <a:t>https://docs.python.org/2/library/functions.html</a:t>
            </a:r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and: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https://docs.scipy.org/doc/numpy/reference/generated/numpy.amin.html#numpy.amin</a:t>
            </a:r>
            <a:br>
              <a:rPr lang="en-US" dirty="0"/>
            </a:br>
            <a:r>
              <a:rPr lang="en-US" dirty="0">
                <a:solidFill>
                  <a:srgbClr val="0033CC"/>
                </a:solidFill>
              </a:rPr>
              <a:t>and: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https://docs.scipy.org/doc/numpy/reference/generated/numpy.amax.html#numpy.amax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E28D9-B15E-1843-BA23-29DD04B0F2B7}"/>
              </a:ext>
            </a:extLst>
          </p:cNvPr>
          <p:cNvSpPr txBox="1"/>
          <p:nvPr/>
        </p:nvSpPr>
        <p:spPr>
          <a:xfrm>
            <a:off x="7431327" y="3611878"/>
            <a:ext cx="1255472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range.ipynb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57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29CBA-5275-A94F-8701-F4607704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Percentiles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1E9-5BCB-D74C-8B33-110F5BE35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percentile</a:t>
            </a:r>
            <a:r>
              <a:rPr lang="en-US" dirty="0"/>
              <a:t> of a sequence of data values is the value below which a given percentage of the data values falls. The percentile value may or may not be one of the data values.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20% of the data values are </a:t>
            </a:r>
            <a:r>
              <a:rPr lang="en-US" u="sng" dirty="0"/>
              <a:t>less than</a:t>
            </a:r>
            <a:r>
              <a:rPr lang="en-US" dirty="0"/>
              <a:t> the 20</a:t>
            </a:r>
            <a:r>
              <a:rPr lang="en-US" baseline="30000" dirty="0"/>
              <a:t>th</a:t>
            </a:r>
            <a:r>
              <a:rPr lang="en-US" dirty="0"/>
              <a:t> percentile value.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Example: 50% of the data values are </a:t>
            </a:r>
            <a:r>
              <a:rPr lang="en-US" u="sng" dirty="0"/>
              <a:t>less than</a:t>
            </a:r>
            <a:r>
              <a:rPr lang="en-US" dirty="0"/>
              <a:t> the 50</a:t>
            </a:r>
            <a:r>
              <a:rPr lang="en-US" baseline="30000" dirty="0"/>
              <a:t>th</a:t>
            </a:r>
            <a:r>
              <a:rPr lang="en-US" dirty="0"/>
              <a:t> percentile value. This is equivalent to the median value.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AA03B-F27C-1043-9E70-79E94F11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5069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A173-8E2B-6543-8A38-342D2B1A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8D862-28C6-584D-8A8C-00C2DBB4B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Quartiles</a:t>
            </a:r>
            <a:r>
              <a:rPr lang="en-US" dirty="0"/>
              <a:t> divide a sequence of data values into four equal-size partitions:</a:t>
            </a:r>
          </a:p>
          <a:p>
            <a:pPr lvl="4"/>
            <a:endParaRPr lang="en-US" dirty="0"/>
          </a:p>
          <a:p>
            <a:pPr lvl="1"/>
            <a:r>
              <a:rPr lang="en-US" dirty="0">
                <a:solidFill>
                  <a:srgbClr val="B23C00"/>
                </a:solidFill>
              </a:rPr>
              <a:t>Q</a:t>
            </a:r>
            <a:r>
              <a:rPr lang="en-US" baseline="-25000" dirty="0">
                <a:solidFill>
                  <a:srgbClr val="B23C00"/>
                </a:solidFill>
              </a:rPr>
              <a:t>1</a:t>
            </a:r>
            <a:r>
              <a:rPr lang="en-US" dirty="0"/>
              <a:t>: The </a:t>
            </a:r>
            <a:r>
              <a:rPr lang="en-US" dirty="0">
                <a:solidFill>
                  <a:srgbClr val="B23C00"/>
                </a:solidFill>
              </a:rPr>
              <a:t>first quartile </a:t>
            </a:r>
            <a:r>
              <a:rPr lang="en-US" dirty="0"/>
              <a:t>separates the lower 25% of the data values from the rest of the values. It is equivalent to the 25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Q</a:t>
            </a:r>
            <a:r>
              <a:rPr lang="en-US" baseline="-25000" dirty="0">
                <a:solidFill>
                  <a:srgbClr val="B23C00"/>
                </a:solidFill>
              </a:rPr>
              <a:t>2</a:t>
            </a:r>
            <a:r>
              <a:rPr lang="en-US" dirty="0"/>
              <a:t>: The </a:t>
            </a:r>
            <a:r>
              <a:rPr lang="en-US" dirty="0">
                <a:solidFill>
                  <a:srgbClr val="B23C00"/>
                </a:solidFill>
              </a:rPr>
              <a:t>second quartile </a:t>
            </a:r>
            <a:r>
              <a:rPr lang="en-US" dirty="0"/>
              <a:t>separates the lower 50% of the data values from the upper 50%. It is equivalent to the 50</a:t>
            </a:r>
            <a:r>
              <a:rPr lang="en-US" baseline="30000" dirty="0"/>
              <a:t>th</a:t>
            </a:r>
            <a:r>
              <a:rPr lang="en-US" dirty="0"/>
              <a:t> percentile or the median.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Q</a:t>
            </a:r>
            <a:r>
              <a:rPr lang="en-US" baseline="-25000" dirty="0">
                <a:solidFill>
                  <a:srgbClr val="B23C00"/>
                </a:solidFill>
              </a:rPr>
              <a:t>3</a:t>
            </a:r>
            <a:r>
              <a:rPr lang="en-US" dirty="0"/>
              <a:t>: The </a:t>
            </a:r>
            <a:r>
              <a:rPr lang="en-US" dirty="0">
                <a:solidFill>
                  <a:srgbClr val="B23C00"/>
                </a:solidFill>
              </a:rPr>
              <a:t>third quartile </a:t>
            </a:r>
            <a:r>
              <a:rPr lang="en-US" dirty="0"/>
              <a:t>separates the upper 25% of the data values from the rest of the values. It is equivalent to the 75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D0601-FE26-A24E-A34A-185C14D2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5441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CE51-32FA-7C4B-B9E5-88D0D6BDC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Quartiles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01CDC-ECD2-6A4E-B461-846B89D4D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320994" cy="3230868"/>
          </a:xfrm>
        </p:spPr>
        <p:txBody>
          <a:bodyPr/>
          <a:lstStyle/>
          <a:p>
            <a:r>
              <a:rPr lang="en-US" dirty="0"/>
              <a:t>Compute percentiles and quartiles in Python using the NumPy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percentile</a:t>
            </a:r>
            <a:r>
              <a:rPr lang="en-US" dirty="0"/>
              <a:t> function.</a:t>
            </a:r>
          </a:p>
          <a:p>
            <a:pPr lvl="4"/>
            <a:endParaRPr lang="en-US" dirty="0"/>
          </a:p>
          <a:p>
            <a:r>
              <a:rPr lang="en-US" dirty="0"/>
              <a:t>If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dirty="0"/>
              <a:t> is a list or array of values:</a:t>
            </a:r>
          </a:p>
          <a:p>
            <a:pPr lvl="4"/>
            <a:endParaRPr lang="en-US" dirty="0"/>
          </a:p>
          <a:p>
            <a:pPr lvl="1"/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numpy.percentile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(data, 25)</a:t>
            </a:r>
            <a:r>
              <a:rPr lang="en-US" dirty="0"/>
              <a:t> is Q</a:t>
            </a:r>
            <a:r>
              <a:rPr lang="en-US" baseline="-25000" dirty="0"/>
              <a:t>1</a:t>
            </a:r>
          </a:p>
          <a:p>
            <a:pPr lvl="1"/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numpy.percentile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(data, 50)</a:t>
            </a:r>
            <a:r>
              <a:rPr lang="en-US" dirty="0"/>
              <a:t> is Q</a:t>
            </a:r>
            <a:r>
              <a:rPr lang="en-US" baseline="-25000" dirty="0"/>
              <a:t>2</a:t>
            </a:r>
            <a:r>
              <a:rPr lang="en-US" dirty="0"/>
              <a:t>, the median</a:t>
            </a:r>
            <a:r>
              <a:rPr lang="en-US" baseline="-25000" dirty="0"/>
              <a:t> </a:t>
            </a:r>
          </a:p>
          <a:p>
            <a:pPr lvl="1"/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numpy.percentile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(data, 75)</a:t>
            </a:r>
            <a:r>
              <a:rPr lang="en-US" dirty="0"/>
              <a:t> is Q</a:t>
            </a:r>
            <a:r>
              <a:rPr lang="en-US" baseline="-25000" dirty="0"/>
              <a:t>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7D004-B6D4-2E45-B547-8F1DA86F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25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A561F-90B9-4B4E-A9D2-9EDD8367698F}"/>
              </a:ext>
            </a:extLst>
          </p:cNvPr>
          <p:cNvSpPr txBox="1"/>
          <p:nvPr/>
        </p:nvSpPr>
        <p:spPr>
          <a:xfrm>
            <a:off x="384860" y="4896260"/>
            <a:ext cx="837428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https://stackoverflow.com/questions/45926230/how-to-calculate-1st-and-3rd-quartiles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1C50-8F9F-6B46-A062-1B2BF165EFEE}"/>
              </a:ext>
            </a:extLst>
          </p:cNvPr>
          <p:cNvSpPr txBox="1"/>
          <p:nvPr/>
        </p:nvSpPr>
        <p:spPr>
          <a:xfrm>
            <a:off x="3819230" y="5595232"/>
            <a:ext cx="1505540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quartiles.ipynb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91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39DBF-0D62-9243-BF74-FD7DDB96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92" y="385592"/>
            <a:ext cx="8229600" cy="655637"/>
          </a:xfrm>
        </p:spPr>
        <p:txBody>
          <a:bodyPr/>
          <a:lstStyle/>
          <a:p>
            <a:r>
              <a:rPr lang="en-US" dirty="0"/>
              <a:t>Interquartile Range (IQR)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801E5-5795-1246-AFB2-5511E5E67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767844"/>
          </a:xfrm>
        </p:spPr>
        <p:txBody>
          <a:bodyPr/>
          <a:lstStyle/>
          <a:p>
            <a:r>
              <a:rPr lang="en-US" dirty="0"/>
              <a:t>The interquartile range (IQR) is difference between the 75</a:t>
            </a:r>
            <a:r>
              <a:rPr lang="en-US" baseline="30000" dirty="0"/>
              <a:t>th</a:t>
            </a:r>
            <a:r>
              <a:rPr lang="en-US" dirty="0"/>
              <a:t> and 25</a:t>
            </a:r>
            <a:r>
              <a:rPr lang="en-US" baseline="30000" dirty="0"/>
              <a:t>th</a:t>
            </a:r>
            <a:r>
              <a:rPr lang="en-US" dirty="0"/>
              <a:t> percentiles: Q</a:t>
            </a:r>
            <a:r>
              <a:rPr lang="en-US" baseline="-25000" dirty="0"/>
              <a:t>3</a:t>
            </a:r>
            <a:r>
              <a:rPr lang="en-US" dirty="0"/>
              <a:t> – Q</a:t>
            </a:r>
            <a:r>
              <a:rPr lang="en-US" baseline="-25000" dirty="0"/>
              <a:t>1</a:t>
            </a:r>
          </a:p>
          <a:p>
            <a:pPr lvl="4"/>
            <a:endParaRPr lang="en-US" baseline="-25000" dirty="0"/>
          </a:p>
          <a:p>
            <a:pPr lvl="4"/>
            <a:endParaRPr lang="en-US" baseline="-25000" dirty="0"/>
          </a:p>
          <a:p>
            <a:r>
              <a:rPr lang="en-US" dirty="0"/>
              <a:t>Use the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scipy.stats.iqr</a:t>
            </a:r>
            <a:r>
              <a:rPr lang="en-US" dirty="0"/>
              <a:t> function.</a:t>
            </a:r>
            <a:endParaRPr lang="en-US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7573-0A32-7B4E-B678-E9511BB7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26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8066C-4D63-3840-9CE7-519974F7AB99}"/>
              </a:ext>
            </a:extLst>
          </p:cNvPr>
          <p:cNvSpPr txBox="1"/>
          <p:nvPr/>
        </p:nvSpPr>
        <p:spPr>
          <a:xfrm>
            <a:off x="1013269" y="3317417"/>
            <a:ext cx="711746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hlinkClick r:id="rId2"/>
              </a:rPr>
              <a:t>https://docs.scipy.org/doc/scipy/reference/generated/scipy.stats.iqr.html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6627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4043-489E-7945-9A5E-A0911C7E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662773-34BC-AD45-BBDE-977B5DB5C2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320994" cy="4785331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B23C00"/>
                    </a:solidFill>
                  </a:rPr>
                  <a:t>variance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of a sequence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</a:t>
                </a:r>
                <a:r>
                  <a:rPr lang="en-US" dirty="0"/>
                  <a:t> of values is the </a:t>
                </a:r>
                <a:r>
                  <a:rPr lang="en-US" u="sng" dirty="0"/>
                  <a:t>sum of the squares</a:t>
                </a:r>
                <a:r>
                  <a:rPr lang="en-US" dirty="0"/>
                  <a:t> of the difference between each value and the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of all the values, divided by the number of values.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Therefore, you must first compute the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  <a:p>
                <a:pPr marL="471487" lvl="1" indent="0">
                  <a:buNone/>
                </a:pPr>
                <a:endParaRPr lang="en-US" dirty="0"/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Squaring the differences </a:t>
                </a:r>
                <a:r>
                  <a:rPr lang="en-US" u="sng" dirty="0"/>
                  <a:t>minimizes small deviations</a:t>
                </a:r>
                <a:r>
                  <a:rPr lang="en-US" dirty="0"/>
                  <a:t> from the mean and </a:t>
                </a:r>
                <a:r>
                  <a:rPr lang="en-US" u="sng" dirty="0"/>
                  <a:t>magnifies large deviations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Variance is sensitive to </a:t>
                </a:r>
                <a:r>
                  <a:rPr lang="en-US" dirty="0">
                    <a:solidFill>
                      <a:srgbClr val="C00000"/>
                    </a:solidFill>
                  </a:rPr>
                  <a:t>outliers</a:t>
                </a:r>
                <a:r>
                  <a:rPr lang="en-US" dirty="0"/>
                  <a:t> and extreme values.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662773-34BC-AD45-BBDE-977B5DB5C2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320994" cy="4785331"/>
              </a:xfrm>
              <a:blipFill>
                <a:blip r:embed="rId2"/>
                <a:stretch>
                  <a:fillRect l="-610" t="-1592" r="-1982" b="-2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7A252-0D5D-8645-BFED-A3FC66A1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27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901A11-52E9-2C4C-AAD7-8BC8DD0A6659}"/>
                  </a:ext>
                </a:extLst>
              </p:cNvPr>
              <p:cNvSpPr txBox="1"/>
              <p:nvPr/>
            </p:nvSpPr>
            <p:spPr>
              <a:xfrm>
                <a:off x="3385008" y="3879181"/>
                <a:ext cx="2373983" cy="718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901A11-52E9-2C4C-AAD7-8BC8DD0A6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008" y="3879181"/>
                <a:ext cx="2373983" cy="718338"/>
              </a:xfrm>
              <a:prstGeom prst="rect">
                <a:avLst/>
              </a:prstGeom>
              <a:blipFill>
                <a:blip r:embed="rId3"/>
                <a:stretch>
                  <a:fillRect t="-62069" b="-5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D5BDCCF-DC12-064D-A021-1A3A5AA5D40F}"/>
              </a:ext>
            </a:extLst>
          </p:cNvPr>
          <p:cNvSpPr txBox="1"/>
          <p:nvPr/>
        </p:nvSpPr>
        <p:spPr>
          <a:xfrm>
            <a:off x="5776000" y="4069073"/>
            <a:ext cx="196079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population variance</a:t>
            </a:r>
          </a:p>
        </p:txBody>
      </p:sp>
    </p:spTree>
    <p:extLst>
      <p:ext uri="{BB962C8B-B14F-4D97-AF65-F5344CB8AC3E}">
        <p14:creationId xmlns:p14="http://schemas.microsoft.com/office/powerpoint/2010/main" val="4165674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8860-523C-0D48-B097-3E739D40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Function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00A84-387D-3B4E-B2A0-BBDDF5F37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40208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pvariance</a:t>
            </a:r>
            <a:r>
              <a:rPr lang="en-US" dirty="0"/>
              <a:t> (population variance) function from 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statistics</a:t>
            </a:r>
            <a:r>
              <a:rPr lang="en-US" dirty="0"/>
              <a:t> module works on a list or tuple argument.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27BED-2FFE-AA43-B6BE-3E362953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28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ABA8A-8ED5-9D46-BE6E-A32E2CEDCEA9}"/>
              </a:ext>
            </a:extLst>
          </p:cNvPr>
          <p:cNvSpPr txBox="1"/>
          <p:nvPr/>
        </p:nvSpPr>
        <p:spPr>
          <a:xfrm>
            <a:off x="1238395" y="3090446"/>
            <a:ext cx="666721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hlinkClick r:id="rId2"/>
              </a:rPr>
              <a:t>https://docs.python.org/3/library/statistics.html#statistics.pvariance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61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60A9-3699-7248-8356-F96449CF8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Deviation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04244-18ED-CA45-BD81-6B6ED39DF7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1"/>
                <a:ext cx="8229600" cy="3779502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B23C00"/>
                    </a:solidFill>
                  </a:rPr>
                  <a:t>standard deviation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a sequence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</a:t>
                </a:r>
                <a:r>
                  <a:rPr lang="en-US" dirty="0"/>
                  <a:t> of values is the </a:t>
                </a:r>
                <a:r>
                  <a:rPr lang="en-US" u="sng" dirty="0"/>
                  <a:t>square root of the variance</a:t>
                </a:r>
                <a:r>
                  <a:rPr lang="en-US" dirty="0"/>
                  <a:t>.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Its value is in the </a:t>
                </a:r>
                <a:r>
                  <a:rPr lang="en-US" u="sng" dirty="0"/>
                  <a:t>same units</a:t>
                </a:r>
                <a:r>
                  <a:rPr lang="en-US" dirty="0"/>
                  <a:t> as the data values.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When the data values are normally distributed, the standard deviation determines what percentage of the values are included.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C04244-18ED-CA45-BD81-6B6ED39DF7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1"/>
                <a:ext cx="8229600" cy="3779502"/>
              </a:xfrm>
              <a:blipFill>
                <a:blip r:embed="rId2"/>
                <a:stretch>
                  <a:fillRect l="-617" t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7F48C-0AF4-1145-9BFA-5EEC7DE5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29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DC6644-0AEA-F842-8428-E4CC3103E62E}"/>
                  </a:ext>
                </a:extLst>
              </p:cNvPr>
              <p:cNvSpPr txBox="1"/>
              <p:nvPr/>
            </p:nvSpPr>
            <p:spPr>
              <a:xfrm>
                <a:off x="3932498" y="2952844"/>
                <a:ext cx="1279004" cy="476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DC6644-0AEA-F842-8428-E4CC3103E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498" y="2952844"/>
                <a:ext cx="1279004" cy="476156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1007C63-79D8-C64B-B7F3-BCB323A12293}"/>
              </a:ext>
            </a:extLst>
          </p:cNvPr>
          <p:cNvSpPr txBox="1"/>
          <p:nvPr/>
        </p:nvSpPr>
        <p:spPr>
          <a:xfrm>
            <a:off x="5394951" y="2921069"/>
            <a:ext cx="185980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population</a:t>
            </a:r>
          </a:p>
          <a:p>
            <a:r>
              <a:rPr lang="en-US" dirty="0">
                <a:solidFill>
                  <a:srgbClr val="0033CC"/>
                </a:solidFill>
              </a:rPr>
              <a:t>standard deviation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5E0C3-DDDD-2842-B649-17119DF0352D}"/>
              </a:ext>
            </a:extLst>
          </p:cNvPr>
          <p:cNvSpPr txBox="1"/>
          <p:nvPr/>
        </p:nvSpPr>
        <p:spPr>
          <a:xfrm>
            <a:off x="3968725" y="5224045"/>
            <a:ext cx="1206549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stdev.ipynb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9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1CFDD-F632-4A4A-9984-05C9448A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Descriptive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A64CC-049B-1C4E-BC84-FD821FF89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start with descriptive statistics.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Basic </a:t>
            </a:r>
            <a:r>
              <a:rPr lang="en-US" u="sng" dirty="0"/>
              <a:t>description</a:t>
            </a:r>
            <a:r>
              <a:rPr lang="en-US" dirty="0"/>
              <a:t> of the data.</a:t>
            </a:r>
          </a:p>
          <a:p>
            <a:pPr lvl="1"/>
            <a:r>
              <a:rPr lang="en-US" dirty="0"/>
              <a:t>Measures of </a:t>
            </a:r>
            <a:r>
              <a:rPr lang="en-US" u="sng" dirty="0"/>
              <a:t>central tendency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Measures of </a:t>
            </a:r>
            <a:r>
              <a:rPr lang="en-US" u="sng" dirty="0">
                <a:solidFill>
                  <a:schemeClr val="bg1">
                    <a:lumMod val="65000"/>
                  </a:schemeClr>
                </a:solidFill>
              </a:rPr>
              <a:t>variability</a:t>
            </a:r>
          </a:p>
          <a:p>
            <a:pPr lvl="4"/>
            <a:endParaRPr lang="en-US" dirty="0"/>
          </a:p>
          <a:p>
            <a:r>
              <a:rPr lang="en-US" dirty="0"/>
              <a:t>Foundational and traditional.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FC29B-5D80-A841-86C2-55414BBD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3134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BE70-71B0-9248-B91D-E3B4BF94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Deviation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428DB-07A1-0F4B-BF09-091992426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91275"/>
            <a:ext cx="8229600" cy="939650"/>
          </a:xfrm>
        </p:spPr>
        <p:txBody>
          <a:bodyPr/>
          <a:lstStyle/>
          <a:p>
            <a:r>
              <a:rPr lang="en-US" dirty="0"/>
              <a:t>Dark blue is one standard deviation on either side of the mean, or 68.27% of the values.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74A7C-5759-3C40-A450-3D2BFB4E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30</a:t>
            </a:fld>
            <a:endParaRPr lang="en-US" alt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6E49E-B503-834B-81BA-90F12CECC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37" y="1234439"/>
            <a:ext cx="7680926" cy="3840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18FDB3-1CBB-1243-8A6D-FFEA505A3590}"/>
              </a:ext>
            </a:extLst>
          </p:cNvPr>
          <p:cNvSpPr txBox="1"/>
          <p:nvPr/>
        </p:nvSpPr>
        <p:spPr>
          <a:xfrm>
            <a:off x="3377602" y="4944031"/>
            <a:ext cx="23887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3"/>
              </a:rPr>
              <a:t>https://en.wikipedia.org/wiki/Standard_deviation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8990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0DFB-E0BE-4D42-9BD5-456F8DE7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Deviation Function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88082-0F36-9240-A7B8-7CA5AEFB3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40208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pstdev</a:t>
            </a:r>
            <a:r>
              <a:rPr lang="en-US" dirty="0"/>
              <a:t> (population standard deviation) function from the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statistics</a:t>
            </a:r>
            <a:r>
              <a:rPr lang="en-US" dirty="0"/>
              <a:t> module works on a list or tuple argument.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10C2-24B1-DC44-8B27-AFBDC9FE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31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A1F1C-768C-8940-9B74-7480C12B2FFD}"/>
              </a:ext>
            </a:extLst>
          </p:cNvPr>
          <p:cNvSpPr txBox="1"/>
          <p:nvPr/>
        </p:nvSpPr>
        <p:spPr>
          <a:xfrm>
            <a:off x="1380260" y="2957840"/>
            <a:ext cx="638347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hlinkClick r:id="rId2"/>
              </a:rPr>
              <a:t>https://docs.python.org/3/library/statistics.html#statistics.pstdev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491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6C1FC-9431-6A45-9033-CB1929B7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D4AD-4AB4-8F42-A005-AD826A13F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07451-D609-9A48-B373-37F538F4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43832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4E68-880B-F34D-9698-D1050AC1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E4DA2-0092-054B-B6F6-2822141A5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”zip” together two or more lists.</a:t>
            </a:r>
          </a:p>
          <a:p>
            <a:pPr lvl="1"/>
            <a:r>
              <a:rPr lang="en-US" dirty="0"/>
              <a:t>The lists must be the same length.</a:t>
            </a:r>
          </a:p>
          <a:p>
            <a:pPr lvl="4"/>
            <a:endParaRPr lang="en-US" dirty="0"/>
          </a:p>
          <a:p>
            <a:r>
              <a:rPr lang="en-US" dirty="0"/>
              <a:t>The result is a </a:t>
            </a:r>
            <a:r>
              <a:rPr lang="en-US" dirty="0">
                <a:solidFill>
                  <a:srgbClr val="B23C00"/>
                </a:solidFill>
              </a:rPr>
              <a:t>zip object </a:t>
            </a:r>
            <a:r>
              <a:rPr lang="en-US" dirty="0"/>
              <a:t>that contains </a:t>
            </a:r>
            <a:r>
              <a:rPr lang="en-US" u="sng" dirty="0"/>
              <a:t>tuples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Each tuple in the zip object contains the </a:t>
            </a:r>
            <a:br>
              <a:rPr lang="en-US" dirty="0"/>
            </a:br>
            <a:r>
              <a:rPr lang="en-US" u="sng" dirty="0"/>
              <a:t>corresponding elements</a:t>
            </a:r>
            <a:r>
              <a:rPr lang="en-US" dirty="0"/>
              <a:t> from the original lists</a:t>
            </a:r>
            <a:br>
              <a:rPr lang="en-US" dirty="0"/>
            </a:br>
            <a:r>
              <a:rPr lang="en-US" dirty="0"/>
              <a:t>in the order that the original lists were zipped.</a:t>
            </a:r>
          </a:p>
          <a:p>
            <a:pPr lvl="1"/>
            <a:r>
              <a:rPr lang="en-US" dirty="0"/>
              <a:t>The first tuple contains the </a:t>
            </a:r>
            <a:br>
              <a:rPr lang="en-US" dirty="0"/>
            </a:br>
            <a:r>
              <a:rPr lang="en-US" dirty="0"/>
              <a:t>first elements from the original lists.</a:t>
            </a:r>
          </a:p>
          <a:p>
            <a:pPr lvl="1"/>
            <a:r>
              <a:rPr lang="en-US" dirty="0"/>
              <a:t>The second tuple contains the </a:t>
            </a:r>
            <a:br>
              <a:rPr lang="en-US" dirty="0"/>
            </a:br>
            <a:r>
              <a:rPr lang="en-US" dirty="0"/>
              <a:t>second elements from the original lists. </a:t>
            </a:r>
          </a:p>
          <a:p>
            <a:pPr lvl="1"/>
            <a:r>
              <a:rPr lang="en-US" i="1" dirty="0"/>
              <a:t>etc.</a:t>
            </a:r>
            <a:r>
              <a:rPr lang="en-US" dirty="0"/>
              <a:t>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B8261-7497-4A40-B7FB-1C596164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33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600E0A-89EF-2C43-8F5C-75FC8348C58F}"/>
              </a:ext>
            </a:extLst>
          </p:cNvPr>
          <p:cNvSpPr txBox="1"/>
          <p:nvPr/>
        </p:nvSpPr>
        <p:spPr>
          <a:xfrm>
            <a:off x="7293041" y="4709146"/>
            <a:ext cx="1324402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ziptest.ipynb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43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012A8-8A83-C64B-AA1E-CBD7F00D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Analysis: Titanic Survival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93C58-269F-F54D-A32B-5A9117588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perform data analysis on the Titanic Survival dataset using </a:t>
            </a:r>
            <a:r>
              <a:rPr lang="en-US" u="sng" dirty="0"/>
              <a:t>descriptive statistics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We will analyze the dataset’s </a:t>
            </a:r>
            <a:r>
              <a:rPr lang="en-US" u="sng" dirty="0"/>
              <a:t>passenger ages </a:t>
            </a:r>
            <a:r>
              <a:rPr lang="en-US" dirty="0"/>
              <a:t>and the </a:t>
            </a:r>
            <a:r>
              <a:rPr lang="en-US" u="sng" dirty="0"/>
              <a:t>passenger survival</a:t>
            </a:r>
            <a:r>
              <a:rPr lang="en-US" dirty="0"/>
              <a:t> rates.</a:t>
            </a:r>
          </a:p>
          <a:p>
            <a:pPr lvl="1"/>
            <a:r>
              <a:rPr lang="en-US" dirty="0"/>
              <a:t>We will perform the analysis by </a:t>
            </a:r>
            <a:r>
              <a:rPr lang="en-US" u="sng" dirty="0"/>
              <a:t>passenger class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Data cleanup will be required!</a:t>
            </a:r>
          </a:p>
          <a:p>
            <a:pPr lvl="4"/>
            <a:endParaRPr lang="en-US" dirty="0"/>
          </a:p>
          <a:p>
            <a:r>
              <a:rPr lang="en-US" dirty="0"/>
              <a:t>What </a:t>
            </a:r>
            <a:r>
              <a:rPr lang="en-US" u="sng" dirty="0"/>
              <a:t>insights</a:t>
            </a:r>
            <a:r>
              <a:rPr lang="en-US" dirty="0"/>
              <a:t> can we glean from the data?</a:t>
            </a:r>
          </a:p>
          <a:p>
            <a:pPr lvl="4"/>
            <a:endParaRPr lang="en-US" dirty="0"/>
          </a:p>
          <a:p>
            <a:r>
              <a:rPr lang="en-US" dirty="0"/>
              <a:t>What </a:t>
            </a:r>
            <a:r>
              <a:rPr lang="en-US" u="sng" dirty="0"/>
              <a:t>good decisions</a:t>
            </a:r>
            <a:r>
              <a:rPr lang="en-US" dirty="0"/>
              <a:t> can we make </a:t>
            </a:r>
            <a:br>
              <a:rPr lang="en-US" dirty="0"/>
            </a:br>
            <a:r>
              <a:rPr lang="en-US" dirty="0"/>
              <a:t>based on our analysis?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D7EC1-1191-FF48-9222-3233851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20088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ECF-5568-DE40-9E7A-0BE9C73F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Assignment #3: Descriptive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D837-214E-5F4A-98F1-45322A376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an interesting dataset.</a:t>
            </a:r>
          </a:p>
          <a:p>
            <a:pPr lvl="4"/>
            <a:endParaRPr lang="en-US" dirty="0"/>
          </a:p>
          <a:p>
            <a:r>
              <a:rPr lang="en-US" dirty="0"/>
              <a:t>Perform data analysis on your dataset using </a:t>
            </a:r>
            <a:r>
              <a:rPr lang="en-US" u="sng" dirty="0"/>
              <a:t>descriptive statistics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Use the analysis of the Titanic Survival dataset </a:t>
            </a:r>
            <a:br>
              <a:rPr lang="en-US" dirty="0"/>
            </a:br>
            <a:r>
              <a:rPr lang="en-US" dirty="0"/>
              <a:t>as an example. But you can do more!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You do </a:t>
            </a:r>
            <a:r>
              <a:rPr lang="en-US" u="sng" dirty="0"/>
              <a:t>not</a:t>
            </a:r>
            <a:r>
              <a:rPr lang="en-US" dirty="0"/>
              <a:t> need to write functions to compute statistics according to their definitions. Use Python’s built-in functions and functions from the data science modules such as NumPy, Statistics, SciPy, etc.</a:t>
            </a:r>
          </a:p>
          <a:p>
            <a:pPr lvl="4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247C2-D3DF-F646-8B48-81999F7A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3775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A862-B491-E445-ABA6-F194ED86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Assignment #3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C813D-A952-3D45-A10A-66038CE6C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any necessary </a:t>
            </a:r>
            <a:r>
              <a:rPr lang="en-US" dirty="0">
                <a:solidFill>
                  <a:srgbClr val="C00000"/>
                </a:solidFill>
              </a:rPr>
              <a:t>data wrangling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Filter out bad data.</a:t>
            </a:r>
          </a:p>
          <a:p>
            <a:pPr lvl="1"/>
            <a:r>
              <a:rPr lang="en-US" dirty="0"/>
              <a:t>Fill in missing values.</a:t>
            </a:r>
          </a:p>
          <a:p>
            <a:pPr lvl="2"/>
            <a:r>
              <a:rPr lang="en-US" dirty="0"/>
              <a:t>Replace with a default value.</a:t>
            </a:r>
          </a:p>
          <a:p>
            <a:pPr lvl="2"/>
            <a:r>
              <a:rPr lang="en-US" dirty="0"/>
              <a:t>Replace with the mean or median value.</a:t>
            </a:r>
          </a:p>
          <a:p>
            <a:pPr lvl="1"/>
            <a:r>
              <a:rPr lang="en-US" dirty="0"/>
              <a:t>Transform data into a suitable format.</a:t>
            </a:r>
          </a:p>
          <a:p>
            <a:pPr lvl="2"/>
            <a:r>
              <a:rPr lang="en-US" dirty="0"/>
              <a:t>NumPy arrays</a:t>
            </a:r>
          </a:p>
          <a:p>
            <a:pPr lvl="2"/>
            <a:r>
              <a:rPr lang="en-US" dirty="0"/>
              <a:t>Pandas dataframes</a:t>
            </a:r>
          </a:p>
          <a:p>
            <a:pPr lvl="5"/>
            <a:endParaRPr lang="en-US" dirty="0"/>
          </a:p>
          <a:p>
            <a:r>
              <a:rPr lang="en-US" dirty="0"/>
              <a:t>Draw appropriate charts.</a:t>
            </a:r>
          </a:p>
          <a:p>
            <a:pPr lvl="1"/>
            <a:r>
              <a:rPr lang="en-US" dirty="0"/>
              <a:t>Line chart, bar chart, histogram, pie chart,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0098D-6160-9F45-92FD-C57DD07C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60495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A862-B491-E445-ABA6-F194ED86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Assignment #3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C813D-A952-3D45-A10A-66038CE6C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Jupyter notebook for your analysis.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Include good markdowns and comments.</a:t>
            </a:r>
          </a:p>
          <a:p>
            <a:pPr lvl="1"/>
            <a:r>
              <a:rPr lang="en-US" dirty="0"/>
              <a:t>TIP: When you think you’re done, </a:t>
            </a:r>
            <a:r>
              <a:rPr lang="en-US" u="sng" dirty="0"/>
              <a:t>test your notebook</a:t>
            </a:r>
            <a:r>
              <a:rPr lang="en-US" dirty="0"/>
              <a:t> by clearing all output and restarting the kernel to ensure that your code doesn’t depend on variables and values left over from earlier executions.</a:t>
            </a:r>
          </a:p>
          <a:p>
            <a:pPr lvl="4"/>
            <a:endParaRPr lang="en-US" dirty="0"/>
          </a:p>
          <a:p>
            <a:r>
              <a:rPr lang="en-US" dirty="0"/>
              <a:t>Can you </a:t>
            </a:r>
            <a:r>
              <a:rPr lang="en-US" u="sng" dirty="0"/>
              <a:t>tell a story</a:t>
            </a:r>
            <a:r>
              <a:rPr lang="en-US" dirty="0"/>
              <a:t> from your analysis?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Your charts should serve to </a:t>
            </a:r>
            <a:r>
              <a:rPr lang="en-US" u="sng" dirty="0"/>
              <a:t>illustrate</a:t>
            </a:r>
            <a:r>
              <a:rPr lang="en-US" dirty="0"/>
              <a:t> your story.</a:t>
            </a:r>
          </a:p>
          <a:p>
            <a:pPr lvl="1"/>
            <a:r>
              <a:rPr lang="en-US" dirty="0"/>
              <a:t>What </a:t>
            </a:r>
            <a:r>
              <a:rPr lang="en-US" u="sng" dirty="0"/>
              <a:t>insights</a:t>
            </a:r>
            <a:r>
              <a:rPr lang="en-US" dirty="0"/>
              <a:t> did you find?</a:t>
            </a:r>
          </a:p>
          <a:p>
            <a:pPr lvl="1"/>
            <a:r>
              <a:rPr lang="en-US" dirty="0"/>
              <a:t>What </a:t>
            </a:r>
            <a:r>
              <a:rPr lang="en-US" u="sng" dirty="0"/>
              <a:t>good decisions</a:t>
            </a:r>
            <a:r>
              <a:rPr lang="en-US" dirty="0"/>
              <a:t> will your analysis support?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0098D-6160-9F45-92FD-C57DD07C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37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3916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7D042-8468-8244-A278-431B0F7D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F06FB-1CB8-FA44-8144-769A33D71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399"/>
            <a:ext cx="8320994" cy="4053820"/>
          </a:xfrm>
        </p:spPr>
        <p:txBody>
          <a:bodyPr/>
          <a:lstStyle/>
          <a:p>
            <a:r>
              <a:rPr lang="en-US" dirty="0"/>
              <a:t>Calculate the sum of the values in a sequence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Mathematical notation to add together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items of a sequence of values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with index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: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3"/>
            <a:endParaRPr lang="en-US" dirty="0"/>
          </a:p>
          <a:p>
            <a:pPr lvl="1"/>
            <a:r>
              <a:rPr lang="en-US" dirty="0"/>
              <a:t>Mathematicians, unlike computer scientists, </a:t>
            </a:r>
            <a:br>
              <a:rPr lang="en-US" dirty="0"/>
            </a:br>
            <a:r>
              <a:rPr lang="en-US" dirty="0"/>
              <a:t>can count from 1.</a:t>
            </a:r>
          </a:p>
          <a:p>
            <a:pPr lvl="1"/>
            <a:r>
              <a:rPr lang="en-US" dirty="0"/>
              <a:t>Example: If sequence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/>
              <a:t> is 4, 7, 4, 0, -3, 4, and 7, then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9B6AD-4011-9944-86CC-543A593D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4</a:t>
            </a:fld>
            <a:endParaRPr lang="en-US" altLang="x-non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E93233-1F33-C540-A3F5-23E48280CD6F}"/>
                  </a:ext>
                </a:extLst>
              </p:cNvPr>
              <p:cNvSpPr txBox="1"/>
              <p:nvPr/>
            </p:nvSpPr>
            <p:spPr>
              <a:xfrm>
                <a:off x="4162897" y="5426901"/>
                <a:ext cx="1217513" cy="745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=23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E93233-1F33-C540-A3F5-23E48280C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897" y="5426901"/>
                <a:ext cx="1217513" cy="745269"/>
              </a:xfrm>
              <a:prstGeom prst="rect">
                <a:avLst/>
              </a:prstGeom>
              <a:blipFill>
                <a:blip r:embed="rId2"/>
                <a:stretch>
                  <a:fillRect l="-75258" t="-149153" r="-4124" b="-20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A0DAF71-52E1-8D48-911B-4473C89F4A1F}"/>
              </a:ext>
            </a:extLst>
          </p:cNvPr>
          <p:cNvGrpSpPr/>
          <p:nvPr/>
        </p:nvGrpSpPr>
        <p:grpSpPr>
          <a:xfrm>
            <a:off x="1280196" y="3020702"/>
            <a:ext cx="6574256" cy="865493"/>
            <a:chOff x="1541337" y="3020702"/>
            <a:chExt cx="6574256" cy="86549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18150B5-3205-D648-A9DE-BDCBB2D3B5E4}"/>
                    </a:ext>
                  </a:extLst>
                </p:cNvPr>
                <p:cNvSpPr txBox="1"/>
                <p:nvPr/>
              </p:nvSpPr>
              <p:spPr>
                <a:xfrm>
                  <a:off x="1541337" y="3020702"/>
                  <a:ext cx="914390" cy="86549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18150B5-3205-D648-A9DE-BDCBB2D3B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1337" y="3020702"/>
                  <a:ext cx="914390" cy="865493"/>
                </a:xfrm>
                <a:prstGeom prst="rect">
                  <a:avLst/>
                </a:prstGeom>
                <a:blipFill>
                  <a:blip r:embed="rId3"/>
                  <a:stretch>
                    <a:fillRect l="-87671" t="-116176" r="-24658" b="-177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620C59B-EC7D-7C4E-88B7-8240D557C10A}"/>
                    </a:ext>
                  </a:extLst>
                </p:cNvPr>
                <p:cNvSpPr txBox="1"/>
                <p:nvPr/>
              </p:nvSpPr>
              <p:spPr>
                <a:xfrm>
                  <a:off x="3078877" y="3134984"/>
                  <a:ext cx="944489" cy="6299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limLoc m:val="subSup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620C59B-EC7D-7C4E-88B7-8240D557C1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877" y="3134984"/>
                  <a:ext cx="944489" cy="629981"/>
                </a:xfrm>
                <a:prstGeom prst="rect">
                  <a:avLst/>
                </a:prstGeom>
                <a:blipFill>
                  <a:blip r:embed="rId4"/>
                  <a:stretch>
                    <a:fillRect l="-96053" t="-172549" r="-6579" b="-25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55EA027-F680-7447-823C-859583C6FDE1}"/>
                    </a:ext>
                  </a:extLst>
                </p:cNvPr>
                <p:cNvSpPr txBox="1"/>
                <p:nvPr/>
              </p:nvSpPr>
              <p:spPr>
                <a:xfrm>
                  <a:off x="4754878" y="3165473"/>
                  <a:ext cx="699229" cy="5690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55EA027-F680-7447-823C-859583C6F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4878" y="3165473"/>
                  <a:ext cx="699229" cy="569002"/>
                </a:xfrm>
                <a:prstGeom prst="rect">
                  <a:avLst/>
                </a:prstGeom>
                <a:blipFill>
                  <a:blip r:embed="rId5"/>
                  <a:stretch>
                    <a:fillRect l="-130357" t="-202174" r="-44643" b="-28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6286D2-F619-7A4D-9756-AEEF0A4B67C8}"/>
                    </a:ext>
                  </a:extLst>
                </p:cNvPr>
                <p:cNvSpPr txBox="1"/>
                <p:nvPr/>
              </p:nvSpPr>
              <p:spPr>
                <a:xfrm>
                  <a:off x="6217902" y="3098259"/>
                  <a:ext cx="669862" cy="7452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6286D2-F619-7A4D-9756-AEEF0A4B6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7902" y="3098259"/>
                  <a:ext cx="669862" cy="745269"/>
                </a:xfrm>
                <a:prstGeom prst="rect">
                  <a:avLst/>
                </a:prstGeom>
                <a:blipFill>
                  <a:blip r:embed="rId6"/>
                  <a:stretch>
                    <a:fillRect l="-135185" t="-145000" r="-50000" b="-20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38EB33-B0ED-3248-A7DC-94B0306125C6}"/>
                </a:ext>
              </a:extLst>
            </p:cNvPr>
            <p:cNvSpPr txBox="1"/>
            <p:nvPr/>
          </p:nvSpPr>
          <p:spPr>
            <a:xfrm>
              <a:off x="2468903" y="324721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or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E58130-E1C4-8449-9478-40807B1AEA70}"/>
                </a:ext>
              </a:extLst>
            </p:cNvPr>
            <p:cNvSpPr txBox="1"/>
            <p:nvPr/>
          </p:nvSpPr>
          <p:spPr>
            <a:xfrm>
              <a:off x="4114805" y="324721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0418B7-A1B1-354C-BBDC-473F27A3A100}"/>
                </a:ext>
              </a:extLst>
            </p:cNvPr>
            <p:cNvSpPr txBox="1"/>
            <p:nvPr/>
          </p:nvSpPr>
          <p:spPr>
            <a:xfrm>
              <a:off x="5577829" y="324721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E25D7-66EB-7E4A-B92F-15F14603E3A2}"/>
                </a:ext>
              </a:extLst>
            </p:cNvPr>
            <p:cNvSpPr txBox="1"/>
            <p:nvPr/>
          </p:nvSpPr>
          <p:spPr>
            <a:xfrm>
              <a:off x="6979118" y="324721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or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34F970B-3EE4-9B40-A152-67913116557D}"/>
                    </a:ext>
                  </a:extLst>
                </p:cNvPr>
                <p:cNvSpPr txBox="1"/>
                <p:nvPr/>
              </p:nvSpPr>
              <p:spPr>
                <a:xfrm>
                  <a:off x="7518250" y="3098259"/>
                  <a:ext cx="597343" cy="7452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34F970B-3EE4-9B40-A152-6791311655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250" y="3098259"/>
                  <a:ext cx="597343" cy="745269"/>
                </a:xfrm>
                <a:prstGeom prst="rect">
                  <a:avLst/>
                </a:prstGeom>
                <a:blipFill>
                  <a:blip r:embed="rId7"/>
                  <a:stretch>
                    <a:fillRect l="-152083" t="-145000" r="-68750" b="-20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349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C086-F699-A549-AD60-BA0D22BE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Sums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A2D19A-28A2-AF48-9B53-4753770166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399"/>
                <a:ext cx="8229600" cy="4129005"/>
              </a:xfrm>
            </p:spPr>
            <p:txBody>
              <a:bodyPr/>
              <a:lstStyle/>
              <a:p>
                <a:r>
                  <a:rPr lang="en-US" dirty="0"/>
                  <a:t>You can consider the </a:t>
                </a:r>
                <a:r>
                  <a:rPr lang="en-US" u="sng" dirty="0"/>
                  <a:t>unique</a:t>
                </a:r>
                <a:r>
                  <a:rPr lang="en-US" dirty="0"/>
                  <a:t>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values of a sequence and use the </a:t>
                </a:r>
                <a:r>
                  <a:rPr lang="en-US" dirty="0">
                    <a:solidFill>
                      <a:srgbClr val="B23C00"/>
                    </a:solidFill>
                  </a:rPr>
                  <a:t>weight</a:t>
                </a:r>
                <a:r>
                  <a:rPr lang="en-US" dirty="0"/>
                  <a:t>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for each value.</a:t>
                </a:r>
              </a:p>
              <a:p>
                <a:pPr lvl="1"/>
                <a:r>
                  <a:rPr lang="en-US" dirty="0"/>
                  <a:t>A typical weight is the </a:t>
                </a:r>
                <a:r>
                  <a:rPr lang="en-US" u="sng" dirty="0"/>
                  <a:t>frequency</a:t>
                </a:r>
                <a:r>
                  <a:rPr lang="en-US" dirty="0"/>
                  <a:t> of each value.</a:t>
                </a:r>
              </a:p>
              <a:p>
                <a:pPr lvl="4"/>
                <a:endParaRPr lang="en-US" dirty="0"/>
              </a:p>
              <a:p>
                <a:r>
                  <a:rPr lang="en-US" dirty="0"/>
                  <a:t>Let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 be a </a:t>
                </a:r>
                <a:r>
                  <a:rPr lang="en-US" dirty="0">
                    <a:solidFill>
                      <a:srgbClr val="C00000"/>
                    </a:solidFill>
                  </a:rPr>
                  <a:t>set</a:t>
                </a:r>
                <a:r>
                  <a:rPr lang="en-US" dirty="0"/>
                  <a:t> of </a:t>
                </a:r>
                <a:r>
                  <a:rPr lang="en-US" u="sng" dirty="0"/>
                  <a:t>unique</a:t>
                </a:r>
                <a:r>
                  <a:rPr lang="en-US" dirty="0"/>
                  <a:t> values. 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represents a value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 in the set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The symbol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B23C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means “</a:t>
                </a:r>
                <a:r>
                  <a:rPr lang="en-US" dirty="0">
                    <a:solidFill>
                      <a:srgbClr val="B23C00"/>
                    </a:solidFill>
                  </a:rPr>
                  <a:t>is a member of</a:t>
                </a:r>
                <a:r>
                  <a:rPr lang="en-US" dirty="0"/>
                  <a:t>” the set.</a:t>
                </a:r>
              </a:p>
              <a:p>
                <a:pPr lvl="1"/>
                <a:r>
                  <a:rPr lang="en-US" dirty="0"/>
                  <a:t>Example: If the values are 4, 7, 4, 0, -3, 4, and 7,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={4, 7, 0, −3}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Not necessarily sorted.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A2D19A-28A2-AF48-9B53-4753770166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399"/>
                <a:ext cx="8229600" cy="4129005"/>
              </a:xfrm>
              <a:blipFill>
                <a:blip r:embed="rId2"/>
                <a:stretch>
                  <a:fillRect l="-617" t="-1529" r="-309" b="-2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CBBB-5651-214F-B53C-5B5868FE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5</a:t>
            </a:fld>
            <a:endParaRPr lang="en-US" altLang="x-non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62B2A5-A4C8-2D4E-B79B-EE8C5E7999CF}"/>
                  </a:ext>
                </a:extLst>
              </p:cNvPr>
              <p:cNvSpPr txBox="1"/>
              <p:nvPr/>
            </p:nvSpPr>
            <p:spPr>
              <a:xfrm>
                <a:off x="516242" y="5349219"/>
                <a:ext cx="8111516" cy="839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∙4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2∙7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1∙0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+(1∙−3)=12+14+0 −3=23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62B2A5-A4C8-2D4E-B79B-EE8C5E799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2" y="5349219"/>
                <a:ext cx="8111516" cy="839204"/>
              </a:xfrm>
              <a:prstGeom prst="rect">
                <a:avLst/>
              </a:prstGeom>
              <a:blipFill>
                <a:blip r:embed="rId3"/>
                <a:stretch>
                  <a:fillRect l="-9688" t="-122059" b="-17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918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F3BE-BD2E-F74A-B153-71C69FED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 Functions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A5142-91EB-0B49-BDAC-086662CD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962380"/>
          </a:xfrm>
        </p:spPr>
        <p:txBody>
          <a:bodyPr/>
          <a:lstStyle/>
          <a:p>
            <a:r>
              <a:rPr lang="en-US" dirty="0"/>
              <a:t>Python has several functions to compute sums.</a:t>
            </a:r>
          </a:p>
          <a:p>
            <a:pPr lvl="4"/>
            <a:endParaRPr lang="en-US" dirty="0"/>
          </a:p>
          <a:p>
            <a:r>
              <a:rPr lang="en-US" dirty="0"/>
              <a:t>The built-in 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/>
              <a:t> function works on </a:t>
            </a:r>
            <a:br>
              <a:rPr lang="en-US" dirty="0"/>
            </a:br>
            <a:r>
              <a:rPr lang="en-US" dirty="0"/>
              <a:t>a list or a tuple argument.</a:t>
            </a:r>
          </a:p>
          <a:p>
            <a:pPr lvl="4"/>
            <a:endParaRPr lang="en-US" dirty="0"/>
          </a:p>
          <a:p>
            <a:r>
              <a:rPr lang="en-US" dirty="0"/>
              <a:t>The NumPy function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numpy.sum</a:t>
            </a:r>
            <a:r>
              <a:rPr lang="en-US" dirty="0"/>
              <a:t> works on</a:t>
            </a:r>
            <a:br>
              <a:rPr lang="en-US" dirty="0"/>
            </a:br>
            <a:r>
              <a:rPr lang="en-US" dirty="0"/>
              <a:t>a list, tuple, or array argument.</a:t>
            </a:r>
          </a:p>
          <a:p>
            <a:pPr lvl="4"/>
            <a:endParaRPr lang="en-US" dirty="0"/>
          </a:p>
          <a:p>
            <a:r>
              <a:rPr lang="en-US" dirty="0"/>
              <a:t>The NumPy function </a:t>
            </a: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numpy.ndarray.sum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only works on an array argument.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EE4B4-01DF-C143-8EA7-DF8889B0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6</a:t>
            </a:fld>
            <a:endParaRPr lang="en-US" alt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633B0-4E41-0842-8F84-1F636C16ADD7}"/>
              </a:ext>
            </a:extLst>
          </p:cNvPr>
          <p:cNvSpPr txBox="1"/>
          <p:nvPr/>
        </p:nvSpPr>
        <p:spPr>
          <a:xfrm>
            <a:off x="1006793" y="5440658"/>
            <a:ext cx="713041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See: </a:t>
            </a:r>
            <a:r>
              <a:rPr lang="en-US" dirty="0">
                <a:solidFill>
                  <a:srgbClr val="0033CC"/>
                </a:solidFill>
                <a:hlinkClick r:id="rId2"/>
              </a:rPr>
              <a:t>https://www.programiz.com/python-programming/methods/built-in/sum</a:t>
            </a:r>
            <a:r>
              <a:rPr lang="en-US" dirty="0">
                <a:solidFill>
                  <a:srgbClr val="0033CC"/>
                </a:solidFill>
              </a:rPr>
              <a:t> 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dirty="0">
                <a:solidFill>
                  <a:srgbClr val="0033CC"/>
                </a:solidFill>
              </a:rPr>
              <a:t>and: </a:t>
            </a:r>
            <a:r>
              <a:rPr lang="en-US" dirty="0">
                <a:hlinkClick r:id="rId3"/>
              </a:rPr>
              <a:t>https://docs.scipy.org/doc/numpy/reference/generated/numpy.sum.html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158A2-46CD-1641-A618-6562CEA8234C}"/>
              </a:ext>
            </a:extLst>
          </p:cNvPr>
          <p:cNvSpPr txBox="1"/>
          <p:nvPr/>
        </p:nvSpPr>
        <p:spPr>
          <a:xfrm>
            <a:off x="7577598" y="4867031"/>
            <a:ext cx="1119217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sum.ipynb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1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875A-4DEA-5A43-9B29-AA91E8D7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Central Tendency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0BF62-CD28-5B4F-AEE3-DC000FDDC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reduce a set of values to a </a:t>
            </a:r>
            <a:r>
              <a:rPr lang="en-US" u="sng" dirty="0"/>
              <a:t>single</a:t>
            </a:r>
            <a:r>
              <a:rPr lang="en-US" dirty="0"/>
              <a:t>, “central” value that is (in some sense) </a:t>
            </a:r>
            <a:br>
              <a:rPr lang="en-US" dirty="0"/>
            </a:br>
            <a:r>
              <a:rPr lang="en-US" dirty="0"/>
              <a:t>typical or representative of all the values?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u="sng" dirty="0"/>
              <a:t>central location</a:t>
            </a:r>
            <a:r>
              <a:rPr lang="en-US" dirty="0"/>
              <a:t> of all the values, where the values have a </a:t>
            </a:r>
            <a:r>
              <a:rPr lang="en-US" u="sng" dirty="0"/>
              <a:t>tendency to cluster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Measures: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mean</a:t>
            </a:r>
            <a:r>
              <a:rPr lang="en-US" dirty="0"/>
              <a:t>: the </a:t>
            </a:r>
            <a:r>
              <a:rPr lang="en-US" u="sng" dirty="0"/>
              <a:t>average</a:t>
            </a:r>
            <a:r>
              <a:rPr lang="en-US" dirty="0"/>
              <a:t> value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median</a:t>
            </a:r>
            <a:r>
              <a:rPr lang="en-US" dirty="0"/>
              <a:t>: the </a:t>
            </a:r>
            <a:r>
              <a:rPr lang="en-US" u="sng" dirty="0"/>
              <a:t>middle value</a:t>
            </a:r>
            <a:r>
              <a:rPr lang="en-US" dirty="0"/>
              <a:t> after they’ve been sorted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mode</a:t>
            </a:r>
            <a:r>
              <a:rPr lang="en-US" dirty="0"/>
              <a:t>: the </a:t>
            </a:r>
            <a:r>
              <a:rPr lang="en-US" u="sng" dirty="0"/>
              <a:t>most frequently occurring</a:t>
            </a:r>
            <a:r>
              <a:rPr lang="en-US" dirty="0"/>
              <a:t>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53CA2-9EBC-6247-8725-F1D95EF9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94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8304-CAAA-A241-88A3-9C805560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3D3DC5-12A3-B748-B89F-A60E0E734B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1"/>
                <a:ext cx="8229600" cy="2773672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B23C00"/>
                    </a:solidFill>
                  </a:rPr>
                  <a:t>mean</a:t>
                </a:r>
                <a:r>
                  <a:rPr lang="en-US" dirty="0"/>
                  <a:t> of a sequence of values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 is their sum divided by the count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/>
                  <a:t> of the values.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Commonly known as the </a:t>
                </a:r>
                <a:r>
                  <a:rPr lang="en-US" dirty="0">
                    <a:solidFill>
                      <a:srgbClr val="B23C00"/>
                    </a:solidFill>
                  </a:rPr>
                  <a:t>average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The mean of the sequence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 is represented by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Example: If the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 sequence is 4, 7, 4, 0, -3, 4, and 7, then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3D3DC5-12A3-B748-B89F-A60E0E734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1"/>
                <a:ext cx="8229600" cy="2773672"/>
              </a:xfrm>
              <a:blipFill>
                <a:blip r:embed="rId2"/>
                <a:stretch>
                  <a:fillRect l="-617" t="-2740" r="-926" b="-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18C94-0E95-C747-BB49-B492AB47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8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06B3C-CBA3-3544-A9B5-0CAFEF8BFEEF}"/>
                  </a:ext>
                </a:extLst>
              </p:cNvPr>
              <p:cNvSpPr txBox="1"/>
              <p:nvPr/>
            </p:nvSpPr>
            <p:spPr>
              <a:xfrm>
                <a:off x="2898914" y="4206236"/>
                <a:ext cx="2966581" cy="7127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=3.29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06B3C-CBA3-3544-A9B5-0CAFEF8BF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914" y="4206236"/>
                <a:ext cx="2966581" cy="712759"/>
              </a:xfrm>
              <a:prstGeom prst="rect">
                <a:avLst/>
              </a:prstGeom>
              <a:blipFill>
                <a:blip r:embed="rId3"/>
                <a:stretch>
                  <a:fillRect l="-427" t="-91228" r="-1282" b="-80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C4F5B8A-6761-EC4F-84B5-CDE4405470A7}"/>
              </a:ext>
            </a:extLst>
          </p:cNvPr>
          <p:cNvSpPr txBox="1"/>
          <p:nvPr/>
        </p:nvSpPr>
        <p:spPr>
          <a:xfrm>
            <a:off x="3760078" y="5440658"/>
            <a:ext cx="1244251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mean.ipynb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9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D525-A563-0F4B-B398-AEC735CB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Average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85F58-32CB-9B48-9935-97199D2710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3139429"/>
              </a:xfrm>
            </p:spPr>
            <p:txBody>
              <a:bodyPr/>
              <a:lstStyle/>
              <a:p>
                <a:r>
                  <a:rPr lang="en-US" dirty="0"/>
                  <a:t>If you use weights, and if the weights are frequencies, then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nary>
                  </m:oMath>
                </a14:m>
                <a:r>
                  <a:rPr lang="en-US" dirty="0"/>
                  <a:t>, the count of values in the sequence.</a:t>
                </a:r>
              </a:p>
              <a:p>
                <a:pPr lvl="4"/>
                <a:endParaRPr lang="en-US" dirty="0"/>
              </a:p>
              <a:p>
                <a:pPr lvl="1"/>
                <a:r>
                  <a:rPr lang="en-US" dirty="0"/>
                  <a:t>Example: If the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/>
                  <a:t> sequence is 4, 7, 4, 0, -3, 4, and 7, then the weights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for 4, 7, 0, and -3 are 3, 2, 1, and 1, respectively,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=3+2+1+1=7</m:t>
                        </m:r>
                      </m:e>
                    </m:nary>
                  </m:oMath>
                </a14:m>
                <a:r>
                  <a:rPr lang="en-US" dirty="0"/>
                  <a:t>, the count of values. Therefore,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E85F58-32CB-9B48-9935-97199D2710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3139429"/>
              </a:xfrm>
              <a:blipFill>
                <a:blip r:embed="rId2"/>
                <a:stretch>
                  <a:fillRect l="-617" t="-7692" r="-1852" b="-1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A7CE8-BEB0-AA45-86A2-5BE4FFEB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75094-CFE5-6845-BA77-358456EEE977}" type="slidenum">
              <a:rPr lang="en-US" altLang="x-none" smtClean="0"/>
              <a:pPr/>
              <a:t>9</a:t>
            </a:fld>
            <a:endParaRPr lang="en-US" alt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18AD2-E69D-7046-AE9A-C38B19026023}"/>
                  </a:ext>
                </a:extLst>
              </p:cNvPr>
              <p:cNvSpPr txBox="1"/>
              <p:nvPr/>
            </p:nvSpPr>
            <p:spPr>
              <a:xfrm>
                <a:off x="2711811" y="4481477"/>
                <a:ext cx="3720377" cy="7763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=3.29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18AD2-E69D-7046-AE9A-C38B19026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811" y="4481477"/>
                <a:ext cx="3720377" cy="776303"/>
              </a:xfrm>
              <a:prstGeom prst="rect">
                <a:avLst/>
              </a:prstGeom>
              <a:blipFill>
                <a:blip r:embed="rId3"/>
                <a:stretch>
                  <a:fillRect l="-341" t="-83871" r="-1024" b="-1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4550E9C-712E-4446-BB3E-2A4764CF6C06}"/>
              </a:ext>
            </a:extLst>
          </p:cNvPr>
          <p:cNvSpPr txBox="1"/>
          <p:nvPr/>
        </p:nvSpPr>
        <p:spPr>
          <a:xfrm>
            <a:off x="3369586" y="5623536"/>
            <a:ext cx="2404826" cy="338554"/>
          </a:xfrm>
          <a:prstGeom prst="rect">
            <a:avLst/>
          </a:prstGeom>
          <a:solidFill>
            <a:srgbClr val="0033CC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weighted_average.ipynb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62008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37581</TotalTime>
  <Words>2743</Words>
  <Application>Microsoft Macintosh PowerPoint</Application>
  <PresentationFormat>On-screen Show (4:3)</PresentationFormat>
  <Paragraphs>336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Cambria Math</vt:lpstr>
      <vt:lpstr>Courier New</vt:lpstr>
      <vt:lpstr>Times New Roman</vt:lpstr>
      <vt:lpstr>Wingdings</vt:lpstr>
      <vt:lpstr>Quadrant</vt:lpstr>
      <vt:lpstr>DATA 220 Mathematical Methods for Data Analysis February 11 Class Meeting</vt:lpstr>
      <vt:lpstr>Statistics</vt:lpstr>
      <vt:lpstr>Descriptive Statistics</vt:lpstr>
      <vt:lpstr>Sums</vt:lpstr>
      <vt:lpstr>Weighted Sums</vt:lpstr>
      <vt:lpstr>Sum Functions in Python</vt:lpstr>
      <vt:lpstr>Measures of Central Tendency</vt:lpstr>
      <vt:lpstr>Mean</vt:lpstr>
      <vt:lpstr>Weighted Average</vt:lpstr>
      <vt:lpstr>Mean Functions in Python</vt:lpstr>
      <vt:lpstr>Weighted Average Function in Python</vt:lpstr>
      <vt:lpstr>Median</vt:lpstr>
      <vt:lpstr>Median, cont’d</vt:lpstr>
      <vt:lpstr>Mean or Median?</vt:lpstr>
      <vt:lpstr>Mean or Median? cont’d</vt:lpstr>
      <vt:lpstr>Median Functions in Python</vt:lpstr>
      <vt:lpstr>Mode</vt:lpstr>
      <vt:lpstr>Mode Functions in Python</vt:lpstr>
      <vt:lpstr>Measures of Variability</vt:lpstr>
      <vt:lpstr>Measures of Variability, cont’d</vt:lpstr>
      <vt:lpstr>Measures of Variability, cont’d</vt:lpstr>
      <vt:lpstr>Range Functions in Python</vt:lpstr>
      <vt:lpstr>Percentiles</vt:lpstr>
      <vt:lpstr>Quartiles</vt:lpstr>
      <vt:lpstr>Quartiles, cont’d</vt:lpstr>
      <vt:lpstr>Interquartile Range (IQR)</vt:lpstr>
      <vt:lpstr>Variance</vt:lpstr>
      <vt:lpstr>Variance Function in Python</vt:lpstr>
      <vt:lpstr>Standard Deviation</vt:lpstr>
      <vt:lpstr>Standard Deviation, cont’d</vt:lpstr>
      <vt:lpstr>Standard Deviation Function in Python</vt:lpstr>
      <vt:lpstr>Break</vt:lpstr>
      <vt:lpstr>Zip</vt:lpstr>
      <vt:lpstr>Data Analysis: Titanic Survival Dataset</vt:lpstr>
      <vt:lpstr>Lab Assignment #3: Descriptive Statistics</vt:lpstr>
      <vt:lpstr>Lab Assignment #3, cont’d</vt:lpstr>
      <vt:lpstr>Lab Assignment #3,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151: Object-Oriented Design</dc:title>
  <dc:creator>Ronald Mak</dc:creator>
  <cp:lastModifiedBy>Ron Mak</cp:lastModifiedBy>
  <cp:revision>533</cp:revision>
  <cp:lastPrinted>2019-09-08T17:33:12Z</cp:lastPrinted>
  <dcterms:created xsi:type="dcterms:W3CDTF">2008-01-12T03:52:55Z</dcterms:created>
  <dcterms:modified xsi:type="dcterms:W3CDTF">2021-02-11T06:54:57Z</dcterms:modified>
</cp:coreProperties>
</file>