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70"/>
  </p:notesMasterIdLst>
  <p:handoutMasterIdLst>
    <p:handoutMasterId r:id="rId71"/>
  </p:handoutMasterIdLst>
  <p:sldIdLst>
    <p:sldId id="256" r:id="rId2"/>
    <p:sldId id="300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62" r:id="rId60"/>
    <p:sldId id="363" r:id="rId61"/>
    <p:sldId id="364" r:id="rId62"/>
    <p:sldId id="365" r:id="rId63"/>
    <p:sldId id="366" r:id="rId64"/>
    <p:sldId id="367" r:id="rId65"/>
    <p:sldId id="368" r:id="rId66"/>
    <p:sldId id="369" r:id="rId67"/>
    <p:sldId id="370" r:id="rId68"/>
    <p:sldId id="371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6F0FF"/>
    <a:srgbClr val="B23C00"/>
    <a:srgbClr val="FFF1E4"/>
    <a:srgbClr val="FFE5CB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02" autoAdjust="0"/>
    <p:restoredTop sz="98450" autoAdjust="0"/>
  </p:normalViewPr>
  <p:slideViewPr>
    <p:cSldViewPr>
      <p:cViewPr varScale="1">
        <p:scale>
          <a:sx n="156" d="100"/>
          <a:sy n="156" d="100"/>
        </p:scale>
        <p:origin x="-104" y="-184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34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5/5/15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</a:t>
            </a:r>
            <a:r>
              <a:rPr lang="en-US" sz="1000" baseline="0" dirty="0" smtClean="0"/>
              <a:t>May 5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9049" y="6263609"/>
            <a:ext cx="19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235: User Interface</a:t>
            </a:r>
            <a:r>
              <a:rPr lang="en-US" sz="1000" baseline="0" dirty="0" smtClean="0"/>
              <a:t> Design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Correlation_does_not_imply_causation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hyperlink" Target="http://en.wikipedia.org/wiki/Correlation_does_not_imply_causation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ail.co.uk/sciencetech/article-2640550/Does-sour-cream-cause-bike-accidents-No-looks-like-does-Graphs-reveal-statistics-produce-false-connections.html" TargetMode="External"/><Relationship Id="rId4" Type="http://schemas.openxmlformats.org/officeDocument/2006/relationships/hyperlink" Target="http://www.buzzfeed.com/kjh2110/the-10-most-bizarre-correlati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ylervigen.com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hyperlink" Target="http://mathworld.wolfram.com/ChernoffFace.html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235: User Interface Design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May 5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Series: Rate of Change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Screen Shot 2014-11-23 at 7.47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87" y="1600220"/>
            <a:ext cx="57531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373" y="3154683"/>
            <a:ext cx="1514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Logarithmic</a:t>
            </a:r>
          </a:p>
          <a:p>
            <a:pPr algn="r"/>
            <a:r>
              <a:rPr lang="en-US" sz="2000" dirty="0" smtClean="0"/>
              <a:t>graph: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0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Series: Rate of Change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Screen Shot 2014-11-23 at 7.48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1" y="1600220"/>
            <a:ext cx="5740400" cy="359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123" y="3154683"/>
            <a:ext cx="1068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Original</a:t>
            </a:r>
          </a:p>
          <a:p>
            <a:pPr algn="r"/>
            <a:r>
              <a:rPr lang="en-US" sz="2000" dirty="0" smtClean="0"/>
              <a:t>graph: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132292" y="2697488"/>
            <a:ext cx="1453919" cy="70788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Same rate</a:t>
            </a:r>
          </a:p>
          <a:p>
            <a:r>
              <a:rPr lang="en-US" sz="2000" dirty="0" smtClean="0"/>
              <a:t>of change?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4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Series: Rate of Change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Screen Shot 2014-11-23 at 7.48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1" y="1691659"/>
            <a:ext cx="56515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373" y="3154683"/>
            <a:ext cx="1514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Logarithmic</a:t>
            </a:r>
          </a:p>
          <a:p>
            <a:pPr algn="r"/>
            <a:r>
              <a:rPr lang="en-US" sz="2000" dirty="0" smtClean="0"/>
              <a:t>graph: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Series: </a:t>
            </a:r>
            <a:r>
              <a:rPr lang="en-US" dirty="0" smtClean="0"/>
              <a:t>Co-variation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Co-variation</a:t>
            </a:r>
            <a:r>
              <a:rPr lang="en-US" dirty="0" smtClean="0"/>
              <a:t>: Two time series relate to each other, even if they move in opposite directions.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Screen Shot 2014-11-23 at 7.2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8" y="2301054"/>
            <a:ext cx="6309340" cy="4397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1274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0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Series: Co-</a:t>
            </a:r>
            <a:r>
              <a:rPr lang="en-US" dirty="0" smtClean="0"/>
              <a:t>variation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B23C00"/>
                </a:solidFill>
              </a:rPr>
              <a:t>Leading and lagging indicators</a:t>
            </a:r>
            <a:r>
              <a:rPr lang="en-US" dirty="0" smtClean="0"/>
              <a:t>: A time series leads (or lags) a co-varying series </a:t>
            </a:r>
            <a:br>
              <a:rPr lang="en-US" dirty="0" smtClean="0"/>
            </a:br>
            <a:r>
              <a:rPr lang="en-US" dirty="0" smtClean="0"/>
              <a:t>by a fixed amount of time.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Shift one of the time scales to align the graphs.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1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Series: Co-variation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4-11-23 at 7.28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0" y="1234465"/>
            <a:ext cx="6688244" cy="5486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7975" y="3063244"/>
            <a:ext cx="219335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Newspaper ads</a:t>
            </a:r>
          </a:p>
          <a:p>
            <a:r>
              <a:rPr lang="en-US" sz="2000" dirty="0" smtClean="0"/>
              <a:t>are a leading</a:t>
            </a:r>
          </a:p>
          <a:p>
            <a:r>
              <a:rPr lang="en-US" sz="2000" dirty="0" smtClean="0"/>
              <a:t>indicator of sales:</a:t>
            </a:r>
          </a:p>
          <a:p>
            <a:r>
              <a:rPr lang="en-US" sz="2000" dirty="0" smtClean="0"/>
              <a:t>A greater number</a:t>
            </a:r>
          </a:p>
          <a:p>
            <a:r>
              <a:rPr lang="en-US" sz="2000" dirty="0" smtClean="0"/>
              <a:t>of ads results in</a:t>
            </a:r>
          </a:p>
          <a:p>
            <a:r>
              <a:rPr lang="en-US" sz="2000" dirty="0" smtClean="0"/>
              <a:t>increased sales</a:t>
            </a:r>
          </a:p>
          <a:p>
            <a:r>
              <a:rPr lang="en-US" sz="2000" dirty="0" smtClean="0"/>
              <a:t>four days later.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5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Series: Co-variation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Screen Shot 2014-11-23 at 7.31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903"/>
            <a:ext cx="9144000" cy="4319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9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Series: </a:t>
            </a:r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Cycles</a:t>
            </a:r>
            <a:r>
              <a:rPr lang="en-US" dirty="0" smtClean="0"/>
              <a:t>: Patterns that repeat </a:t>
            </a:r>
            <a:br>
              <a:rPr lang="en-US" dirty="0" smtClean="0"/>
            </a:br>
            <a:r>
              <a:rPr lang="en-US" dirty="0" smtClean="0"/>
              <a:t>at regular time intervals.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Shot 2014-11-23 at 7.3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2423171"/>
            <a:ext cx="6870700" cy="363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7218" y="1600220"/>
            <a:ext cx="2052415" cy="163121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Insight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Salespersons</a:t>
            </a:r>
          </a:p>
          <a:p>
            <a:r>
              <a:rPr lang="en-US" sz="2000" dirty="0" smtClean="0"/>
              <a:t>receive bonuses </a:t>
            </a:r>
          </a:p>
          <a:p>
            <a:r>
              <a:rPr lang="en-US" sz="2000" dirty="0" smtClean="0"/>
              <a:t>for</a:t>
            </a:r>
            <a:r>
              <a:rPr lang="en-US" sz="2000" dirty="0"/>
              <a:t> </a:t>
            </a:r>
            <a:r>
              <a:rPr lang="en-US" sz="2000" dirty="0" smtClean="0"/>
              <a:t>meeting </a:t>
            </a:r>
          </a:p>
          <a:p>
            <a:r>
              <a:rPr lang="en-US" sz="2000" dirty="0" smtClean="0"/>
              <a:t>quarterly goals.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7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Series: </a:t>
            </a:r>
            <a:r>
              <a:rPr lang="en-US" dirty="0" smtClean="0"/>
              <a:t>Cycles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Shot 2014-11-23 at 7.3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134"/>
            <a:ext cx="9144000" cy="3187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23 at 7.39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42" y="1874537"/>
            <a:ext cx="5987794" cy="4925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Series: Cycles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Show the same cyclical data with a </a:t>
            </a:r>
            <a:r>
              <a:rPr lang="en-US" dirty="0" smtClean="0">
                <a:solidFill>
                  <a:srgbClr val="B23C00"/>
                </a:solidFill>
              </a:rPr>
              <a:t>radar graph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2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series</a:t>
            </a:r>
          </a:p>
          <a:p>
            <a:r>
              <a:rPr lang="en-US" dirty="0" smtClean="0"/>
              <a:t>Ranking and Part-to-Whole</a:t>
            </a:r>
          </a:p>
          <a:p>
            <a:r>
              <a:rPr lang="en-US" dirty="0" smtClean="0"/>
              <a:t>Deviation</a:t>
            </a:r>
          </a:p>
          <a:p>
            <a:r>
              <a:rPr lang="en-US" dirty="0" smtClean="0"/>
              <a:t>Distribution</a:t>
            </a:r>
          </a:p>
          <a:p>
            <a:r>
              <a:rPr lang="en-US" dirty="0" smtClean="0"/>
              <a:t>Correlation</a:t>
            </a:r>
          </a:p>
          <a:p>
            <a:r>
              <a:rPr lang="en-US" dirty="0" smtClean="0"/>
              <a:t>Multivariate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06244" y="2423171"/>
            <a:ext cx="267871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B23C00"/>
                </a:solidFill>
              </a:rPr>
              <a:t>Ultimate goal: </a:t>
            </a:r>
          </a:p>
          <a:p>
            <a:r>
              <a:rPr lang="en-US" sz="2800" dirty="0" smtClean="0">
                <a:solidFill>
                  <a:srgbClr val="B23C00"/>
                </a:solidFill>
              </a:rPr>
              <a:t>Provide </a:t>
            </a:r>
            <a:r>
              <a:rPr lang="en-US" sz="2800" b="1" dirty="0" smtClean="0">
                <a:solidFill>
                  <a:srgbClr val="B23C00"/>
                </a:solidFill>
              </a:rPr>
              <a:t>insight </a:t>
            </a:r>
          </a:p>
          <a:p>
            <a:r>
              <a:rPr lang="en-US" sz="2800" dirty="0" smtClean="0">
                <a:solidFill>
                  <a:srgbClr val="B23C00"/>
                </a:solidFill>
              </a:rPr>
              <a:t>for the user.</a:t>
            </a:r>
            <a:endParaRPr lang="en-US" sz="2800" dirty="0">
              <a:solidFill>
                <a:srgbClr val="B23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6244" y="4069073"/>
            <a:ext cx="213992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B23C00"/>
                </a:solidFill>
              </a:rPr>
              <a:t>Users want</a:t>
            </a:r>
          </a:p>
          <a:p>
            <a:r>
              <a:rPr lang="en-US" sz="2800" b="1" dirty="0" smtClean="0">
                <a:solidFill>
                  <a:srgbClr val="B23C00"/>
                </a:solidFill>
              </a:rPr>
              <a:t>actionable</a:t>
            </a:r>
          </a:p>
          <a:p>
            <a:r>
              <a:rPr lang="en-US" sz="2800" b="1" dirty="0" smtClean="0">
                <a:solidFill>
                  <a:srgbClr val="B23C00"/>
                </a:solidFill>
              </a:rPr>
              <a:t>knowledge</a:t>
            </a:r>
            <a:r>
              <a:rPr lang="en-US" sz="2800" dirty="0" smtClean="0">
                <a:solidFill>
                  <a:srgbClr val="B23C00"/>
                </a:solidFill>
              </a:rPr>
              <a:t>.</a:t>
            </a:r>
            <a:endParaRPr lang="en-US" sz="2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1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Series: </a:t>
            </a:r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Exceptions</a:t>
            </a:r>
            <a:r>
              <a:rPr lang="en-US" dirty="0" smtClean="0"/>
              <a:t>: Values that fall outside the norm </a:t>
            </a:r>
            <a:br>
              <a:rPr lang="en-US" dirty="0" smtClean="0"/>
            </a:br>
            <a:r>
              <a:rPr lang="en-US" dirty="0" smtClean="0"/>
              <a:t>(in the rough).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Screen Shot 2014-11-23 at 7.41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2331732"/>
            <a:ext cx="6217852" cy="3849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1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</a:t>
            </a:r>
            <a:r>
              <a:rPr lang="en-US" dirty="0" smtClean="0"/>
              <a:t>Series</a:t>
            </a:r>
            <a:r>
              <a:rPr lang="en-US" dirty="0"/>
              <a:t> </a:t>
            </a:r>
            <a:r>
              <a:rPr lang="en-US" dirty="0" smtClean="0"/>
              <a:t>with Bar Charts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Screen Shot 2014-11-23 at 7.4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6" y="1729719"/>
            <a:ext cx="7899400" cy="361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5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23 at 7.5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" y="2423171"/>
            <a:ext cx="5645695" cy="2743170"/>
          </a:xfrm>
          <a:prstGeom prst="rect">
            <a:avLst/>
          </a:prstGeom>
        </p:spPr>
      </p:pic>
      <p:pic>
        <p:nvPicPr>
          <p:cNvPr id="6" name="Picture 5" descr="Screen Shot 2014-11-23 at 7.5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0" y="4251951"/>
            <a:ext cx="5216197" cy="2560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Part-to-Whole and Ranking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parts to the whole and to each other.</a:t>
            </a:r>
          </a:p>
          <a:p>
            <a:r>
              <a:rPr lang="en-US" dirty="0" smtClean="0"/>
              <a:t>Rank the parts by 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2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Part-to-Whole and </a:t>
            </a:r>
            <a:r>
              <a:rPr lang="en-US" dirty="0" smtClean="0"/>
              <a:t>Ranking: Pie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Use pie charts carefully: We cannot easily </a:t>
            </a:r>
            <a:br>
              <a:rPr lang="en-US" dirty="0" smtClean="0"/>
            </a:br>
            <a:r>
              <a:rPr lang="en-US" dirty="0" smtClean="0"/>
              <a:t>or accurately compare areas of pie slices.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Screen Shot 2014-11-23 at 7.5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80" y="2481553"/>
            <a:ext cx="3556000" cy="341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595312" cy="655637"/>
          </a:xfrm>
        </p:spPr>
        <p:txBody>
          <a:bodyPr/>
          <a:lstStyle/>
          <a:p>
            <a:r>
              <a:rPr lang="en-US" dirty="0"/>
              <a:t>Part-to-Whole and Ranking: Pie </a:t>
            </a:r>
            <a:r>
              <a:rPr lang="en-US" dirty="0" smtClean="0"/>
              <a:t>Charts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Screen Shot 2014-11-23 at 7.56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0" y="1541763"/>
            <a:ext cx="5537200" cy="344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3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595312" cy="655637"/>
          </a:xfrm>
        </p:spPr>
        <p:txBody>
          <a:bodyPr/>
          <a:lstStyle/>
          <a:p>
            <a:r>
              <a:rPr lang="en-US" dirty="0"/>
              <a:t>Part-to-Whole and Ranking: Pie </a:t>
            </a:r>
            <a:r>
              <a:rPr lang="en-US" dirty="0" smtClean="0"/>
              <a:t>Charts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 descr="Screen Shot 2014-11-23 at 7.5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6375400" cy="3797300"/>
          </a:xfrm>
          <a:prstGeom prst="rect">
            <a:avLst/>
          </a:prstGeom>
        </p:spPr>
      </p:pic>
      <p:pic>
        <p:nvPicPr>
          <p:cNvPr id="6" name="Picture 5" descr="Screen Shot 2014-11-23 at 7.58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68" y="4483065"/>
            <a:ext cx="2654300" cy="2146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6300" y="5806414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5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Part-to-Whole and </a:t>
            </a:r>
            <a:r>
              <a:rPr lang="en-US" dirty="0" smtClean="0"/>
              <a:t>Ranking: Bar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Bar graphs are generally better than pie charts.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Screen Shot 2014-11-23 at 7.5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2" y="2075158"/>
            <a:ext cx="7823200" cy="3365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0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23 at 8.03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" y="2788927"/>
            <a:ext cx="8452136" cy="3931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Part-to-Whole and Ranking: </a:t>
            </a:r>
            <a:r>
              <a:rPr lang="en-US" dirty="0" smtClean="0"/>
              <a:t>Pareto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 smtClean="0"/>
              <a:t>Show items ranked by size from smallest to largest with a bar chart.</a:t>
            </a:r>
          </a:p>
          <a:p>
            <a:r>
              <a:rPr lang="en-US" dirty="0" smtClean="0"/>
              <a:t>Show cumulative values as a line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89908" y="5623536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3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Ranking through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Show how the </a:t>
            </a:r>
            <a:r>
              <a:rPr lang="en-US" dirty="0" smtClean="0">
                <a:solidFill>
                  <a:srgbClr val="B23C00"/>
                </a:solidFill>
              </a:rPr>
              <a:t>ranking relationship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changes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Screen Shot 2014-11-23 at 8.06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9" y="2234144"/>
            <a:ext cx="5394901" cy="4029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5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Compare how one or more sets of data deviate from a reference set of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Screen Shot 2014-11-23 at 8.07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2311370"/>
            <a:ext cx="6019800" cy="386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0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Visualize how data changes through time.</a:t>
            </a:r>
          </a:p>
          <a:p>
            <a:pPr lvl="1"/>
            <a:r>
              <a:rPr lang="en-US" dirty="0" smtClean="0"/>
              <a:t>Time provides an important context </a:t>
            </a:r>
            <a:br>
              <a:rPr lang="en-US" dirty="0" smtClean="0"/>
            </a:br>
            <a:r>
              <a:rPr lang="en-US" dirty="0" smtClean="0"/>
              <a:t>for understanding data.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Six basic patterns:</a:t>
            </a:r>
          </a:p>
          <a:p>
            <a:pPr lvl="1"/>
            <a:r>
              <a:rPr lang="en-US" dirty="0" smtClean="0"/>
              <a:t>Trend</a:t>
            </a:r>
          </a:p>
          <a:p>
            <a:pPr lvl="1"/>
            <a:r>
              <a:rPr lang="en-US" dirty="0" smtClean="0"/>
              <a:t>Variability</a:t>
            </a:r>
          </a:p>
          <a:p>
            <a:pPr lvl="1"/>
            <a:r>
              <a:rPr lang="en-US" dirty="0" smtClean="0"/>
              <a:t>Rate of change</a:t>
            </a:r>
          </a:p>
          <a:p>
            <a:pPr lvl="1"/>
            <a:r>
              <a:rPr lang="en-US" dirty="0" smtClean="0"/>
              <a:t>Co-variation</a:t>
            </a:r>
          </a:p>
          <a:p>
            <a:pPr lvl="1"/>
            <a:r>
              <a:rPr lang="en-US" dirty="0" smtClean="0"/>
              <a:t>Cycles</a:t>
            </a:r>
          </a:p>
          <a:p>
            <a:pPr lvl="1"/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Deviation </a:t>
            </a:r>
            <a:r>
              <a:rPr lang="en-US" dirty="0" smtClean="0"/>
              <a:t>Analysis: Bar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Deviations from a </a:t>
            </a:r>
            <a:r>
              <a:rPr lang="en-US" dirty="0" smtClean="0">
                <a:solidFill>
                  <a:srgbClr val="B23C00"/>
                </a:solidFill>
              </a:rPr>
              <a:t>reference line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Screen Shot 2014-11-23 at 8.09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5036"/>
            <a:ext cx="9144000" cy="2684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9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Deviation Analysis: </a:t>
            </a:r>
            <a:r>
              <a:rPr lang="en-US" dirty="0" smtClean="0"/>
              <a:t>Line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Screen Shot 2014-11-23 at 8.11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1234464"/>
            <a:ext cx="5802693" cy="5546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6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Deviation Analysis: Line </a:t>
            </a:r>
            <a:r>
              <a:rPr lang="en-US" dirty="0" smtClean="0"/>
              <a:t>Graphs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Deviations from other points of reference: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Screen Shot 2014-11-23 at 8.12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2057415"/>
            <a:ext cx="7937500" cy="375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3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quantitative values:</a:t>
            </a:r>
          </a:p>
          <a:p>
            <a:pPr lvl="1"/>
            <a:r>
              <a:rPr lang="en-US" dirty="0" smtClean="0"/>
              <a:t>How they are distributed from smallest to largest.</a:t>
            </a:r>
          </a:p>
          <a:p>
            <a:pPr lvl="1"/>
            <a:r>
              <a:rPr lang="en-US" dirty="0" smtClean="0"/>
              <a:t>Compare and contrast multiple sets of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Screen Shot 2014-11-23 at 8.14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2788927"/>
            <a:ext cx="6426470" cy="3916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8048" y="5710505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9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</a:t>
            </a:r>
            <a:r>
              <a:rPr lang="en-US" dirty="0" smtClean="0"/>
              <a:t>Analysis: Bar Charts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Screen Shot 2014-11-23 at 8.1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4" y="1188525"/>
            <a:ext cx="4539716" cy="5623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57" y="5806414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8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</a:t>
            </a:r>
            <a:r>
              <a:rPr lang="en-US" dirty="0" smtClean="0"/>
              <a:t>Analysis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73673"/>
          </a:xfrm>
        </p:spPr>
        <p:txBody>
          <a:bodyPr/>
          <a:lstStyle/>
          <a:p>
            <a:r>
              <a:rPr lang="en-US" dirty="0" smtClean="0"/>
              <a:t>Key visual aspects of distributions</a:t>
            </a:r>
          </a:p>
          <a:p>
            <a:pPr lvl="1"/>
            <a:r>
              <a:rPr lang="en-US" dirty="0" smtClean="0"/>
              <a:t>Spread</a:t>
            </a:r>
          </a:p>
          <a:p>
            <a:pPr lvl="1"/>
            <a:r>
              <a:rPr lang="en-US" dirty="0" smtClean="0"/>
              <a:t>Center</a:t>
            </a:r>
          </a:p>
          <a:p>
            <a:pPr lvl="1"/>
            <a:r>
              <a:rPr lang="en-US" dirty="0" smtClean="0"/>
              <a:t>Shape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5-value summation </a:t>
            </a:r>
            <a:r>
              <a:rPr lang="en-US" dirty="0" smtClean="0"/>
              <a:t>of distribution: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Screen Shot 2014-11-23 at 8.16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43" y="4251951"/>
            <a:ext cx="6629400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Distribution: Spread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Screen Shot 2014-11-23 at 8.1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1260980"/>
            <a:ext cx="7955243" cy="4911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2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Distribution: </a:t>
            </a:r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Screen Shot 2014-11-23 at 8.1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1234464"/>
            <a:ext cx="8033782" cy="4937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8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Distribution: </a:t>
            </a:r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Screen Shot 2014-11-23 at 8.1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5" y="1196051"/>
            <a:ext cx="8595267" cy="4981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0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Distribution: </a:t>
            </a:r>
            <a:r>
              <a:rPr lang="en-US" dirty="0" smtClean="0"/>
              <a:t>Shape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57866" y="1203956"/>
            <a:ext cx="7909551" cy="2682239"/>
            <a:chOff x="657866" y="1203956"/>
            <a:chExt cx="7909551" cy="2682239"/>
          </a:xfrm>
        </p:grpSpPr>
        <p:pic>
          <p:nvPicPr>
            <p:cNvPr id="5" name="Picture 4" descr="Screen Shot 2014-11-23 at 8.21.24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866" y="1376678"/>
              <a:ext cx="3365500" cy="2235200"/>
            </a:xfrm>
            <a:prstGeom prst="rect">
              <a:avLst/>
            </a:prstGeom>
          </p:spPr>
        </p:pic>
        <p:pic>
          <p:nvPicPr>
            <p:cNvPr id="6" name="Picture 5" descr="Screen Shot 2014-11-23 at 8.21.41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317" y="1203956"/>
              <a:ext cx="3721100" cy="2590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14633" y="3486085"/>
              <a:ext cx="10114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Curved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83658" y="3486085"/>
              <a:ext cx="6122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Flat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10266" y="3842992"/>
            <a:ext cx="7486150" cy="2454971"/>
            <a:chOff x="810266" y="3842992"/>
            <a:chExt cx="7486150" cy="2454971"/>
          </a:xfrm>
        </p:grpSpPr>
        <p:pic>
          <p:nvPicPr>
            <p:cNvPr id="9" name="Picture 8" descr="Screen Shot 2014-11-23 at 8.23.16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66" y="3842992"/>
              <a:ext cx="3213100" cy="2146300"/>
            </a:xfrm>
            <a:prstGeom prst="rect">
              <a:avLst/>
            </a:prstGeom>
          </p:spPr>
        </p:pic>
        <p:pic>
          <p:nvPicPr>
            <p:cNvPr id="10" name="Picture 9" descr="Screen Shot 2014-11-23 at 8.23.52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216" y="3886195"/>
              <a:ext cx="3124200" cy="20701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50808" y="5897853"/>
              <a:ext cx="19239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Curved upward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12016" y="5897853"/>
              <a:ext cx="2251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Curved downward</a:t>
              </a:r>
              <a:endParaRPr lang="en-US" sz="2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4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</a:t>
            </a:r>
            <a:r>
              <a:rPr lang="en-US" dirty="0" smtClean="0"/>
              <a:t>Series: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Trend</a:t>
            </a:r>
            <a:r>
              <a:rPr lang="en-US" dirty="0" smtClean="0"/>
              <a:t>: The overall tendency of a </a:t>
            </a:r>
            <a:br>
              <a:rPr lang="en-US" dirty="0" smtClean="0"/>
            </a:br>
            <a:r>
              <a:rPr lang="en-US" dirty="0" smtClean="0"/>
              <a:t>series of values to increase, decrease, </a:t>
            </a:r>
            <a:br>
              <a:rPr lang="en-US" dirty="0" smtClean="0"/>
            </a:br>
            <a:r>
              <a:rPr lang="en-US" dirty="0" smtClean="0"/>
              <a:t>or remain relatively stable </a:t>
            </a:r>
            <a:br>
              <a:rPr lang="en-US" dirty="0" smtClean="0"/>
            </a:br>
            <a:r>
              <a:rPr lang="en-US" dirty="0" smtClean="0"/>
              <a:t>during a particular period of time.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Show trend with a </a:t>
            </a:r>
            <a:r>
              <a:rPr lang="en-US" dirty="0" smtClean="0">
                <a:solidFill>
                  <a:srgbClr val="B23C00"/>
                </a:solidFill>
              </a:rPr>
              <a:t>trend line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Screen Shot 2014-11-23 at 7.0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3246122"/>
            <a:ext cx="8961072" cy="1735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0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Distribution: Shape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66807" y="1840183"/>
            <a:ext cx="6553200" cy="2503207"/>
            <a:chOff x="966807" y="1840183"/>
            <a:chExt cx="6553200" cy="2503207"/>
          </a:xfrm>
        </p:grpSpPr>
        <p:pic>
          <p:nvPicPr>
            <p:cNvPr id="5" name="Picture 4" descr="Screen Shot 2014-11-23 at 8.25.30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07" y="1840183"/>
              <a:ext cx="6553200" cy="21717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828830" y="3943280"/>
              <a:ext cx="1531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Single peak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9195" y="3943280"/>
              <a:ext cx="18241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Multiple peaks</a:t>
              </a:r>
              <a:endParaRPr lang="en-US" sz="2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4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Distribution: Shape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1489" y="1565865"/>
            <a:ext cx="8961022" cy="2628106"/>
            <a:chOff x="91489" y="1565865"/>
            <a:chExt cx="8961022" cy="2628106"/>
          </a:xfrm>
        </p:grpSpPr>
        <p:pic>
          <p:nvPicPr>
            <p:cNvPr id="3" name="Picture 2" descr="Screen Shot 2014-11-23 at 8.26.44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89" y="1565865"/>
              <a:ext cx="8961022" cy="193022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474732" y="3486085"/>
              <a:ext cx="22234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Skewed to the left</a:t>
              </a:r>
            </a:p>
            <a:p>
              <a:pPr algn="ctr"/>
              <a:r>
                <a:rPr lang="en-US" sz="2000" dirty="0" smtClean="0"/>
                <a:t>(negative skew)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92219" y="3486085"/>
              <a:ext cx="23802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Skewed to the right</a:t>
              </a:r>
            </a:p>
            <a:p>
              <a:pPr algn="ctr"/>
              <a:r>
                <a:rPr lang="en-US" sz="2000" dirty="0" smtClean="0"/>
                <a:t>(positive skew)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1562" y="3486085"/>
              <a:ext cx="1595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Symmetrical</a:t>
              </a:r>
              <a:endParaRPr lang="en-US" sz="2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9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Distribution: Shape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65806" y="1200110"/>
            <a:ext cx="8295589" cy="2686085"/>
            <a:chOff x="365806" y="1200110"/>
            <a:chExt cx="8295589" cy="2686085"/>
          </a:xfrm>
        </p:grpSpPr>
        <p:pic>
          <p:nvPicPr>
            <p:cNvPr id="5" name="Picture 4" descr="Screen Shot 2014-11-23 at 8.28.56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06" y="1228024"/>
              <a:ext cx="3860800" cy="2349500"/>
            </a:xfrm>
            <a:prstGeom prst="rect">
              <a:avLst/>
            </a:prstGeom>
          </p:spPr>
        </p:pic>
        <p:pic>
          <p:nvPicPr>
            <p:cNvPr id="6" name="Picture 5" descr="Screen Shot 2014-11-23 at 8.29.16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195" y="1200110"/>
              <a:ext cx="3632200" cy="2463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05879" y="3486085"/>
              <a:ext cx="17815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Concentration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400780" y="3120329"/>
              <a:ext cx="548634" cy="5486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0780" y="3486085"/>
              <a:ext cx="6694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Gap</a:t>
              </a:r>
              <a:endParaRPr lang="en-US" sz="2000" dirty="0"/>
            </a:p>
          </p:txBody>
        </p:sp>
      </p:grpSp>
      <p:pic>
        <p:nvPicPr>
          <p:cNvPr id="10" name="Picture 9" descr="Screen Shot 2014-11-23 at 8.30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54" y="3886195"/>
            <a:ext cx="6604000" cy="2425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6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4-11-23 at 8.37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8" y="3091163"/>
            <a:ext cx="7785100" cy="189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Distribution: </a:t>
            </a:r>
            <a:r>
              <a:rPr lang="en-US" dirty="0" smtClean="0"/>
              <a:t>Stem and Leaf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 smtClean="0"/>
              <a:t>A histogram using multi-digit values.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Stem: </a:t>
            </a:r>
            <a:r>
              <a:rPr lang="en-US" dirty="0" smtClean="0"/>
              <a:t>first digits of each value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Leaf: </a:t>
            </a:r>
            <a:r>
              <a:rPr lang="en-US" dirty="0" smtClean="0"/>
              <a:t>remaining digits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12073" y="4526268"/>
            <a:ext cx="3365024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Age 18: one employee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Age 19: three employees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Age 20: two employees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Age 21: two employees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etc.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94580" y="3028890"/>
            <a:ext cx="3606200" cy="400110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Distribution of Employee Ages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88757" y="5806414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3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229600" cy="655637"/>
          </a:xfrm>
        </p:spPr>
        <p:txBody>
          <a:bodyPr/>
          <a:lstStyle/>
          <a:p>
            <a:pPr algn="l"/>
            <a:r>
              <a:rPr lang="en-US" dirty="0"/>
              <a:t>Distribution: </a:t>
            </a:r>
            <a:r>
              <a:rPr lang="en-US" dirty="0" smtClean="0"/>
              <a:t>Stem and Leaf Plots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 descr="Screen Shot 2014-11-23 at 8.3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10" y="295539"/>
            <a:ext cx="1406001" cy="6516704"/>
          </a:xfrm>
          <a:prstGeom prst="rect">
            <a:avLst/>
          </a:prstGeom>
        </p:spPr>
      </p:pic>
      <p:pic>
        <p:nvPicPr>
          <p:cNvPr id="5" name="Picture 4" descr="Screen Shot 2014-11-23 at 8.3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7" y="1440183"/>
            <a:ext cx="7680877" cy="1683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8757" y="5714975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3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Distribution: </a:t>
            </a:r>
            <a:r>
              <a:rPr lang="en-US" dirty="0" smtClean="0"/>
              <a:t>Box and</a:t>
            </a:r>
            <a:r>
              <a:rPr lang="en-US" dirty="0"/>
              <a:t> </a:t>
            </a:r>
            <a:r>
              <a:rPr lang="en-US" dirty="0" smtClean="0"/>
              <a:t>Whisker Plots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103147" y="1325903"/>
            <a:ext cx="5120584" cy="4875153"/>
            <a:chOff x="2103147" y="1325903"/>
            <a:chExt cx="5120584" cy="4875153"/>
          </a:xfrm>
        </p:grpSpPr>
        <p:pic>
          <p:nvPicPr>
            <p:cNvPr id="6" name="Picture 5" descr="Screen Shot 2014-11-23 at 8.43.30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147" y="1325903"/>
              <a:ext cx="5120584" cy="4875153"/>
            </a:xfrm>
            <a:prstGeom prst="rect">
              <a:avLst/>
            </a:prstGeom>
            <a:ln>
              <a:noFill/>
              <a:prstDash val="dash"/>
            </a:ln>
          </p:spPr>
        </p:pic>
        <p:cxnSp>
          <p:nvCxnSpPr>
            <p:cNvPr id="8" name="Straight Connector 7"/>
            <p:cNvCxnSpPr/>
            <p:nvPr/>
          </p:nvCxnSpPr>
          <p:spPr bwMode="auto">
            <a:xfrm flipH="1">
              <a:off x="2743220" y="1474108"/>
              <a:ext cx="320036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B23C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43220" y="1474108"/>
              <a:ext cx="0" cy="201165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B23C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2743220" y="6137497"/>
              <a:ext cx="320036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B23C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2743220" y="4217278"/>
              <a:ext cx="0" cy="192021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B23C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3749049" y="2388498"/>
              <a:ext cx="219453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B23C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749049" y="2388498"/>
              <a:ext cx="0" cy="109726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B23C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3749050" y="5131668"/>
              <a:ext cx="21945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B23C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749049" y="4217278"/>
              <a:ext cx="0" cy="91439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B23C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5212073" y="3886195"/>
              <a:ext cx="82295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B23C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0" name="TextBox 29"/>
          <p:cNvSpPr txBox="1"/>
          <p:nvPr/>
        </p:nvSpPr>
        <p:spPr>
          <a:xfrm>
            <a:off x="5029195" y="3063244"/>
            <a:ext cx="582424" cy="369332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Box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9195" y="1691659"/>
            <a:ext cx="1018278" cy="369332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Whisker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9195" y="5440658"/>
            <a:ext cx="1018278" cy="369332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Whisker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3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Distribution: Box and Whisker </a:t>
            </a:r>
            <a:r>
              <a:rPr lang="en-US" dirty="0" smtClean="0"/>
              <a:t>Plots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 descr="Screen Shot 2014-11-23 at 8.5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9" y="1325904"/>
            <a:ext cx="5120730" cy="5329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024" y="1325903"/>
            <a:ext cx="2852063" cy="415498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Insights: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Women are typically</a:t>
            </a:r>
            <a:br>
              <a:rPr lang="en-US" sz="2000" dirty="0" smtClean="0"/>
            </a:br>
            <a:r>
              <a:rPr lang="en-US" sz="2000" dirty="0" smtClean="0"/>
              <a:t>paid less than men</a:t>
            </a:r>
            <a:br>
              <a:rPr lang="en-US" sz="2000" dirty="0" smtClean="0"/>
            </a:br>
            <a:r>
              <a:rPr lang="en-US" sz="2000" dirty="0" smtClean="0"/>
              <a:t>in all pay grades.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pay disparity</a:t>
            </a:r>
            <a:br>
              <a:rPr lang="en-US" sz="2000" dirty="0" smtClean="0"/>
            </a:br>
            <a:r>
              <a:rPr lang="en-US" sz="2000" dirty="0" smtClean="0"/>
              <a:t>increases with the</a:t>
            </a:r>
            <a:br>
              <a:rPr lang="en-US" sz="2000" dirty="0" smtClean="0"/>
            </a:br>
            <a:r>
              <a:rPr lang="en-US" sz="2000" dirty="0" smtClean="0"/>
              <a:t>pay grades.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Pay varies the most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for women in the</a:t>
            </a:r>
            <a:br>
              <a:rPr lang="en-US" sz="2000" dirty="0" smtClean="0"/>
            </a:br>
            <a:r>
              <a:rPr lang="en-US" sz="2000" dirty="0" smtClean="0"/>
              <a:t>higher pay grades.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5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Distributions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 descr="Screen Shot 2014-11-23 at 8.5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1" y="1236948"/>
            <a:ext cx="7596120" cy="5026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Deviation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Show how two distributions differ: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 descr="Screen Shot 2014-11-23 at 8.57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85" y="1965976"/>
            <a:ext cx="7308783" cy="4754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806" y="5623536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5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correlation: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Direction</a:t>
            </a:r>
          </a:p>
          <a:p>
            <a:pPr lvl="1"/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Series: </a:t>
            </a:r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Variability</a:t>
            </a:r>
            <a:r>
              <a:rPr lang="en-US" dirty="0" smtClean="0"/>
              <a:t>: The average degree of change </a:t>
            </a:r>
            <a:br>
              <a:rPr lang="en-US" dirty="0" smtClean="0"/>
            </a:br>
            <a:r>
              <a:rPr lang="en-US" dirty="0" smtClean="0"/>
              <a:t>from one point in time to the next </a:t>
            </a:r>
            <a:br>
              <a:rPr lang="en-US" dirty="0" smtClean="0"/>
            </a:br>
            <a:r>
              <a:rPr lang="en-US" dirty="0" smtClean="0"/>
              <a:t>during a particular period of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631119" y="2606049"/>
            <a:ext cx="6141246" cy="3651564"/>
            <a:chOff x="1631119" y="2606049"/>
            <a:chExt cx="6141246" cy="3651564"/>
          </a:xfrm>
        </p:grpSpPr>
        <p:pic>
          <p:nvPicPr>
            <p:cNvPr id="5" name="Picture 4" descr="Screen Shot 2014-11-23 at 7.13.51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119" y="2697488"/>
              <a:ext cx="6049807" cy="35601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6583658" y="2606049"/>
              <a:ext cx="1005829" cy="8229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498048" y="3429000"/>
              <a:ext cx="274317" cy="18287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5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Correlation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047990"/>
          </a:xfrm>
        </p:spPr>
        <p:txBody>
          <a:bodyPr/>
          <a:lstStyle/>
          <a:p>
            <a:r>
              <a:rPr lang="en-US" dirty="0" smtClean="0"/>
              <a:t>All values are between -1 and +1.</a:t>
            </a:r>
          </a:p>
          <a:p>
            <a:r>
              <a:rPr lang="en-US" dirty="0" smtClean="0"/>
              <a:t>0 = no correlation.</a:t>
            </a:r>
          </a:p>
          <a:p>
            <a:r>
              <a:rPr lang="en-US" dirty="0" smtClean="0"/>
              <a:t>+1 = perfect positive linear correlation</a:t>
            </a:r>
          </a:p>
          <a:p>
            <a:r>
              <a:rPr lang="en-US" dirty="0" smtClean="0"/>
              <a:t>-1 = perfect negative linear correlation</a:t>
            </a:r>
          </a:p>
          <a:p>
            <a:r>
              <a:rPr lang="en-US" dirty="0" smtClean="0"/>
              <a:t>The closer the value is to -1 or +1, </a:t>
            </a:r>
            <a:br>
              <a:rPr lang="en-US" dirty="0" smtClean="0"/>
            </a:br>
            <a:r>
              <a:rPr lang="en-US" dirty="0" smtClean="0"/>
              <a:t>the stronger the linear correlation.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 descr="Screen Shot 2014-11-25 at 10.2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20" y="4343390"/>
            <a:ext cx="4826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2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Correlation </a:t>
            </a:r>
            <a:r>
              <a:rPr lang="en-US" dirty="0" smtClean="0"/>
              <a:t>Coefficient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75097" y="6263609"/>
            <a:ext cx="165942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Show Me the Numbers, 2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2012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 descr="Screen Shot 2014-11-26 at 11.3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396980"/>
            <a:ext cx="90424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7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Correlation </a:t>
            </a:r>
            <a:r>
              <a:rPr lang="en-US" dirty="0" smtClean="0"/>
              <a:t>Coefficient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75097" y="6263609"/>
            <a:ext cx="165942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Show Me the Numbers, 2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2012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 descr="Screen Shot 2014-11-26 at 11.3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" y="1508781"/>
            <a:ext cx="8966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0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Correlation </a:t>
            </a:r>
            <a:r>
              <a:rPr lang="en-US" dirty="0" smtClean="0"/>
              <a:t>Coefficient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75097" y="6263609"/>
            <a:ext cx="165942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Show Me the Numbers, 2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2012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 descr="Screen Shot 2014-11-26 at 11.39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1583324"/>
            <a:ext cx="89662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5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Logarithmic Correlation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 descr="Screen Shot 2014-11-26 at 12.07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508781"/>
            <a:ext cx="8115300" cy="353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8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Correlation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 descr="Screen Shot 2014-11-26 at 12.08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595102"/>
            <a:ext cx="8140700" cy="347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5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Correlation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4" descr="Screen Shot 2014-11-26 at 12.0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5" y="1691659"/>
            <a:ext cx="4533900" cy="378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3658" y="6259139"/>
            <a:ext cx="165942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Show Me the Numbers, 2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2012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7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Does Not Imply Causation!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strong correlation between two variables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does not imply </a:t>
            </a:r>
            <a:r>
              <a:rPr lang="en-US" dirty="0" smtClean="0"/>
              <a:t>that one causes the other.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Further statistical tests are necessary</a:t>
            </a:r>
            <a:br>
              <a:rPr lang="en-US" dirty="0" smtClean="0"/>
            </a:br>
            <a:r>
              <a:rPr lang="en-US" dirty="0" smtClean="0"/>
              <a:t>to calculate the likelihood of true causation.</a:t>
            </a:r>
          </a:p>
          <a:p>
            <a:pPr lvl="4"/>
            <a:endParaRPr lang="en-US" dirty="0" smtClean="0"/>
          </a:p>
          <a:p>
            <a:r>
              <a:rPr lang="en-US" dirty="0"/>
              <a:t>See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://en.wikipedia.org/wiki/</a:t>
            </a:r>
            <a:r>
              <a:rPr lang="en-US" sz="2400" dirty="0" smtClean="0">
                <a:hlinkClick r:id="rId2"/>
              </a:rPr>
              <a:t>Correlation_does_not_imply_causation</a:t>
            </a:r>
            <a:r>
              <a:rPr lang="en-US" sz="32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93" y="1799685"/>
            <a:ext cx="5303512" cy="4098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7" y="411163"/>
            <a:ext cx="8503826" cy="655637"/>
          </a:xfrm>
        </p:spPr>
        <p:txBody>
          <a:bodyPr/>
          <a:lstStyle/>
          <a:p>
            <a:r>
              <a:rPr lang="en-US" dirty="0" smtClean="0"/>
              <a:t>Correlation Does Not Imply Causation!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17707"/>
            <a:ext cx="8229600" cy="1330340"/>
          </a:xfrm>
        </p:spPr>
        <p:txBody>
          <a:bodyPr/>
          <a:lstStyle/>
          <a:p>
            <a:r>
              <a:rPr lang="en-US" dirty="0" smtClean="0"/>
              <a:t>See </a:t>
            </a:r>
            <a:br>
              <a:rPr lang="en-US" dirty="0" smtClean="0"/>
            </a:b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://en.wikipedia.org/wiki/</a:t>
            </a:r>
            <a:r>
              <a:rPr lang="en-US" sz="2400" dirty="0" smtClean="0">
                <a:hlinkClick r:id="rId3"/>
              </a:rPr>
              <a:t>Correlation_does_not_imply_causation</a:t>
            </a:r>
            <a:r>
              <a:rPr lang="en-US" sz="32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2125" y="1417342"/>
            <a:ext cx="3748217" cy="1323439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B23C00"/>
                </a:solidFill>
              </a:rPr>
              <a:t>Invalid insight: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Eating ice cream causes crime.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(Actually, both are caused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by warmer weather.)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6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388" cy="655637"/>
          </a:xfrm>
        </p:spPr>
        <p:txBody>
          <a:bodyPr/>
          <a:lstStyle/>
          <a:p>
            <a:r>
              <a:rPr lang="en-US" dirty="0"/>
              <a:t>Correlation Does Not Imply Causation!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6"/>
            <a:ext cx="8229600" cy="4987900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Highly correlated: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Infants sleeping with the lights on and the development of myopia (near sightedness).</a:t>
            </a:r>
          </a:p>
          <a:p>
            <a:pPr lvl="4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Invalid insight: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Sleeping with the lights on causes a child </a:t>
            </a:r>
            <a:br>
              <a:rPr lang="en-US" dirty="0" smtClean="0"/>
            </a:br>
            <a:r>
              <a:rPr lang="en-US" dirty="0" smtClean="0"/>
              <a:t>to become near-sighted.</a:t>
            </a:r>
          </a:p>
          <a:p>
            <a:pPr lvl="4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True causation: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Parents who are near-sighted have more lights on. Children inherit near-sightedness from their parents.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8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Series: </a:t>
            </a:r>
            <a:r>
              <a:rPr lang="en-US" dirty="0" smtClean="0"/>
              <a:t>Variability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Compare two sets of data: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creen Shot 2014-11-23 at 7.1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1925292"/>
            <a:ext cx="8001000" cy="40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8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 of False Correlations!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www.tylervigen.com</a:t>
            </a:r>
            <a:r>
              <a:rPr lang="en-US" dirty="0" smtClean="0"/>
              <a:t> </a:t>
            </a:r>
          </a:p>
          <a:p>
            <a:pPr lvl="4"/>
            <a:endParaRPr lang="en-US" dirty="0"/>
          </a:p>
          <a:p>
            <a:pPr lvl="1"/>
            <a:r>
              <a:rPr lang="en-US" dirty="0">
                <a:hlinkClick r:id="rId3"/>
              </a:rPr>
              <a:t>http://www.dailymail.co.uk/sciencetech/article-2640550/Does-sour-cream-cause-bike-accidents-No-looks-like-does-Graphs-reveal-statistics-produce-false-connections.html</a:t>
            </a:r>
            <a:r>
              <a:rPr lang="en-US" dirty="0"/>
              <a:t> </a:t>
            </a:r>
          </a:p>
          <a:p>
            <a:pPr lvl="6"/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http://www.buzzfeed.com/kjh2110/the-10-most-bizarre-</a:t>
            </a:r>
            <a:r>
              <a:rPr lang="en-US" dirty="0" smtClean="0">
                <a:hlinkClick r:id="rId4"/>
              </a:rPr>
              <a:t>correlations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7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multiple instances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smtClean="0">
                <a:solidFill>
                  <a:srgbClr val="B23C00"/>
                </a:solidFill>
              </a:rPr>
              <a:t>several variables at once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Identify similarities and differences among items that are each characterized by a common set of variables.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Which items are most alike?</a:t>
            </a:r>
          </a:p>
          <a:p>
            <a:pPr lvl="1"/>
            <a:r>
              <a:rPr lang="en-US" dirty="0" smtClean="0"/>
              <a:t>Which items are most exceptional?</a:t>
            </a:r>
          </a:p>
          <a:p>
            <a:pPr lvl="1"/>
            <a:r>
              <a:rPr lang="en-US" dirty="0" smtClean="0"/>
              <a:t>How can items be grouped based on similarity?</a:t>
            </a:r>
          </a:p>
          <a:p>
            <a:pPr lvl="1"/>
            <a:r>
              <a:rPr lang="en-US" dirty="0" smtClean="0"/>
              <a:t>What multivariate profile corresponds best to a particular outcome?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4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Glyphs</a:t>
            </a:r>
          </a:p>
          <a:p>
            <a:r>
              <a:rPr lang="en-US" dirty="0" smtClean="0"/>
              <a:t>Whiskers and stars</a:t>
            </a:r>
          </a:p>
          <a:p>
            <a:r>
              <a:rPr lang="en-US" dirty="0" smtClean="0"/>
              <a:t>Multivariate </a:t>
            </a:r>
            <a:r>
              <a:rPr lang="en-US" dirty="0" err="1" smtClean="0"/>
              <a:t>heatmaps</a:t>
            </a:r>
            <a:endParaRPr lang="en-US" dirty="0" smtClean="0"/>
          </a:p>
          <a:p>
            <a:r>
              <a:rPr lang="en-US" dirty="0" smtClean="0"/>
              <a:t>Parallel coordinate plots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</a:t>
            </a:r>
            <a:r>
              <a:rPr lang="en-US" dirty="0" smtClean="0"/>
              <a:t>Displays: Glyphs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127452"/>
              </p:ext>
            </p:extLst>
          </p:nvPr>
        </p:nvGraphicFramePr>
        <p:xfrm>
          <a:off x="2468858" y="3764252"/>
          <a:ext cx="4389117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3142"/>
                <a:gridCol w="22859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Visual attribute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Body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Blood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Head shape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Body mass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Torso thickness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Heart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 of the arms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Blood</a:t>
                      </a:r>
                      <a:r>
                        <a:rPr lang="en-US" baseline="0" dirty="0" smtClean="0"/>
                        <a:t> sugar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r>
                        <a:rPr lang="en-US" baseline="0" dirty="0" smtClean="0"/>
                        <a:t> of the legs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" name="Picture 5" descr="Screen Shot 2014-11-26 at 12.12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08" y="1325903"/>
            <a:ext cx="52070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Displays: </a:t>
            </a:r>
            <a:r>
              <a:rPr lang="en-US" dirty="0" smtClean="0"/>
              <a:t>Glyphs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err="1" smtClean="0"/>
              <a:t>Chernoff</a:t>
            </a:r>
            <a:r>
              <a:rPr lang="en-US" dirty="0" smtClean="0"/>
              <a:t> 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468" y="1965976"/>
            <a:ext cx="5725141" cy="42482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9578" y="6558327"/>
            <a:ext cx="3085738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3"/>
              </a:rPr>
              <a:t>http://mathworld.wolfram.com/</a:t>
            </a:r>
            <a:r>
              <a:rPr lang="en-US" sz="1050" dirty="0" smtClean="0">
                <a:hlinkClick r:id="rId3"/>
              </a:rPr>
              <a:t>ChernoffFace.html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5455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Displays: </a:t>
            </a:r>
            <a:r>
              <a:rPr lang="en-US" dirty="0" smtClean="0"/>
              <a:t>Whiskers and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Each line represents a different variable.</a:t>
            </a:r>
          </a:p>
          <a:p>
            <a:r>
              <a:rPr lang="en-US" dirty="0" smtClean="0"/>
              <a:t>The line length encodes the variable’s 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4" descr="Screen Shot 2014-11-26 at 12.21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2880366"/>
            <a:ext cx="5969000" cy="180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8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Multivariate Displays: </a:t>
            </a:r>
            <a:r>
              <a:rPr lang="en-US" sz="2800" dirty="0" err="1" smtClean="0"/>
              <a:t>Heatmaps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4" descr="Screen Shot 2014-11-26 at 12.22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44" y="-11229"/>
            <a:ext cx="2969628" cy="682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57" y="5806414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2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Displays: </a:t>
            </a:r>
            <a:r>
              <a:rPr lang="en-US" dirty="0" smtClean="0"/>
              <a:t>Parallel Plots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5" name="Picture 4" descr="Screen Shot 2014-11-26 at 12.24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417342"/>
            <a:ext cx="8521700" cy="284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Displays: Parallel </a:t>
            </a:r>
            <a:r>
              <a:rPr lang="en-US" dirty="0" smtClean="0"/>
              <a:t>Plots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Look for patterns!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" name="Picture 4" descr="Screen Shot 2014-11-26 at 12.24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965976"/>
            <a:ext cx="8483600" cy="275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0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Series: </a:t>
            </a:r>
            <a:r>
              <a:rPr lang="en-US" dirty="0" smtClean="0"/>
              <a:t>Rate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Express the </a:t>
            </a:r>
            <a:r>
              <a:rPr lang="en-US" dirty="0" smtClean="0">
                <a:solidFill>
                  <a:srgbClr val="B23C00"/>
                </a:solidFill>
              </a:rPr>
              <a:t>rate of change </a:t>
            </a:r>
            <a:r>
              <a:rPr lang="en-US" dirty="0" smtClean="0"/>
              <a:t>between two values as a percentage difference.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28830" y="2423171"/>
            <a:ext cx="6400730" cy="3657560"/>
            <a:chOff x="1828830" y="2423171"/>
            <a:chExt cx="6400730" cy="3657560"/>
          </a:xfrm>
        </p:grpSpPr>
        <p:pic>
          <p:nvPicPr>
            <p:cNvPr id="5" name="Picture 4" descr="Screen Shot 2014-11-23 at 7.19.1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30" y="2423171"/>
              <a:ext cx="6400730" cy="365756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4937756" y="3886195"/>
              <a:ext cx="1737341" cy="137158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0123" y="3154683"/>
            <a:ext cx="1068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Original</a:t>
            </a:r>
          </a:p>
          <a:p>
            <a:pPr algn="r"/>
            <a:r>
              <a:rPr lang="en-US" sz="2000" dirty="0" smtClean="0"/>
              <a:t>graph: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5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Series: Rate of </a:t>
            </a:r>
            <a:r>
              <a:rPr lang="en-US" dirty="0" smtClean="0"/>
              <a:t>Change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Screen Shot 2014-11-23 at 7.2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16" y="1325903"/>
            <a:ext cx="797560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0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Series: Rate of Change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B23C00"/>
                </a:solidFill>
              </a:rPr>
              <a:t>logarithmic scales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Screen Shot 2014-11-23 at 7.45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0" y="2240293"/>
            <a:ext cx="5626100" cy="325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123" y="3154683"/>
            <a:ext cx="1068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Original</a:t>
            </a:r>
          </a:p>
          <a:p>
            <a:pPr algn="r"/>
            <a:r>
              <a:rPr lang="en-US" sz="2000" dirty="0" smtClean="0"/>
              <a:t>graph: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1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40917</TotalTime>
  <Words>1680</Words>
  <Application>Microsoft Macintosh PowerPoint</Application>
  <PresentationFormat>On-screen Show (4:3)</PresentationFormat>
  <Paragraphs>478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Quadrant</vt:lpstr>
      <vt:lpstr>CS 235: User Interface Design May 5 Class Meeting</vt:lpstr>
      <vt:lpstr>Types of Analyses</vt:lpstr>
      <vt:lpstr>Time Series Analysis</vt:lpstr>
      <vt:lpstr>Time Series: Trend</vt:lpstr>
      <vt:lpstr>Time Series: Variability</vt:lpstr>
      <vt:lpstr>Time Series: Variability, cont’d</vt:lpstr>
      <vt:lpstr>Time Series: Rate of Change</vt:lpstr>
      <vt:lpstr>Time Series: Rate of Change, cont’d</vt:lpstr>
      <vt:lpstr>Time Series: Rate of Change, cont’d</vt:lpstr>
      <vt:lpstr>Time Series: Rate of Change, cont’d</vt:lpstr>
      <vt:lpstr>Time Series: Rate of Change, cont’d</vt:lpstr>
      <vt:lpstr>Time Series: Rate of Change, cont’d</vt:lpstr>
      <vt:lpstr>Time Series: Co-variation</vt:lpstr>
      <vt:lpstr>Time Series: Co-variation, cont’d</vt:lpstr>
      <vt:lpstr>Time Series: Co-variation, cont’d</vt:lpstr>
      <vt:lpstr>Time Series: Co-variation, cont’d</vt:lpstr>
      <vt:lpstr>Time Series: Cycles</vt:lpstr>
      <vt:lpstr>Time Series: Cycles, cont’d</vt:lpstr>
      <vt:lpstr>Time Series: Cycles, cont’d</vt:lpstr>
      <vt:lpstr>Time Series: Exceptions</vt:lpstr>
      <vt:lpstr>Time Series with Bar Charts</vt:lpstr>
      <vt:lpstr>Part-to-Whole and Ranking Analysis</vt:lpstr>
      <vt:lpstr>Part-to-Whole and Ranking: Pie Charts</vt:lpstr>
      <vt:lpstr>Part-to-Whole and Ranking: Pie Charts, cont’d</vt:lpstr>
      <vt:lpstr>Part-to-Whole and Ranking: Pie Charts, cont’d</vt:lpstr>
      <vt:lpstr>Part-to-Whole and Ranking: Bar Charts</vt:lpstr>
      <vt:lpstr>Part-to-Whole and Ranking: Pareto Charts</vt:lpstr>
      <vt:lpstr>Changes in Ranking through Time</vt:lpstr>
      <vt:lpstr>Deviation Analysis</vt:lpstr>
      <vt:lpstr>Deviation Analysis: Bar Charts</vt:lpstr>
      <vt:lpstr>Deviation Analysis: Line Graphs</vt:lpstr>
      <vt:lpstr>Deviation Analysis: Line Graphs, cont’d</vt:lpstr>
      <vt:lpstr>Distribution Analysis</vt:lpstr>
      <vt:lpstr>Distribution Analysis: Bar Charts</vt:lpstr>
      <vt:lpstr>Distribution Analysis, cont’d</vt:lpstr>
      <vt:lpstr>Distribution: Spread</vt:lpstr>
      <vt:lpstr>Distribution: Center</vt:lpstr>
      <vt:lpstr>Distribution: Shape</vt:lpstr>
      <vt:lpstr>Distribution: Shape, cont’d</vt:lpstr>
      <vt:lpstr>Distribution: Shape, cont’d</vt:lpstr>
      <vt:lpstr>Distribution: Shape, cont’d</vt:lpstr>
      <vt:lpstr>Distribution: Shape, cont’d</vt:lpstr>
      <vt:lpstr>Distribution: Stem and Leaf Plots</vt:lpstr>
      <vt:lpstr>Distribution: Stem and Leaf Plots, cont’d</vt:lpstr>
      <vt:lpstr>Distribution: Box and Whisker Plots</vt:lpstr>
      <vt:lpstr>Distribution: Box and Whisker Plots, cont’d</vt:lpstr>
      <vt:lpstr>Multiple Distributions</vt:lpstr>
      <vt:lpstr>Distribution Deviation Graphs</vt:lpstr>
      <vt:lpstr>Correlation Analysis</vt:lpstr>
      <vt:lpstr>Linear Correlation Coefficient</vt:lpstr>
      <vt:lpstr>Linear Correlation Coefficient, cont’d</vt:lpstr>
      <vt:lpstr>Linear Correlation Coefficient, cont’d</vt:lpstr>
      <vt:lpstr>Linear Correlation Coefficient, cont’d</vt:lpstr>
      <vt:lpstr>Logarithmic Correlation</vt:lpstr>
      <vt:lpstr>Exponential Correlation</vt:lpstr>
      <vt:lpstr>Polynomial Correlation</vt:lpstr>
      <vt:lpstr>Correlation Does Not Imply Causation!</vt:lpstr>
      <vt:lpstr>Correlation Does Not Imply Causation! cont’d</vt:lpstr>
      <vt:lpstr>Correlation Does Not Imply Causation! cont’d</vt:lpstr>
      <vt:lpstr>Beware of False Correlations!</vt:lpstr>
      <vt:lpstr>Multivariate Analysis</vt:lpstr>
      <vt:lpstr>Multivariate Displays</vt:lpstr>
      <vt:lpstr>Multivariate Displays: Glyphs</vt:lpstr>
      <vt:lpstr>Multivariate Displays: Glyphs, cont’d</vt:lpstr>
      <vt:lpstr>Multivariate Displays: Whiskers and Stars</vt:lpstr>
      <vt:lpstr>Multivariate Displays: Heatmaps</vt:lpstr>
      <vt:lpstr>Multivariate Displays: Parallel Plots</vt:lpstr>
      <vt:lpstr>Multivariate Displays: Parallel Plots,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640</cp:revision>
  <dcterms:created xsi:type="dcterms:W3CDTF">2008-01-12T03:52:55Z</dcterms:created>
  <dcterms:modified xsi:type="dcterms:W3CDTF">2015-05-05T07:31:42Z</dcterms:modified>
  <cp:category/>
</cp:coreProperties>
</file>