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9" r:id="rId1"/>
  </p:sldMasterIdLst>
  <p:notesMasterIdLst>
    <p:notesMasterId r:id="rId5"/>
  </p:notesMasterIdLst>
  <p:handoutMasterIdLst>
    <p:handoutMasterId r:id="rId6"/>
  </p:handoutMasterIdLst>
  <p:sldIdLst>
    <p:sldId id="256" r:id="rId2"/>
    <p:sldId id="335" r:id="rId3"/>
    <p:sldId id="295" r:id="rId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6pPr>
    <a:lvl7pPr marL="27432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7pPr>
    <a:lvl8pPr marL="32004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8pPr>
    <a:lvl9pPr marL="36576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B23C00"/>
    <a:srgbClr val="FFF1E4"/>
    <a:srgbClr val="FFE5CB"/>
    <a:srgbClr val="66CCFF"/>
    <a:srgbClr val="A40000"/>
    <a:srgbClr val="0033CC"/>
    <a:srgbClr val="CC99FF"/>
    <a:srgbClr val="99FF66"/>
    <a:srgbClr val="6699FF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7202" autoAdjust="0"/>
    <p:restoredTop sz="98450" autoAdjust="0"/>
  </p:normalViewPr>
  <p:slideViewPr>
    <p:cSldViewPr>
      <p:cViewPr varScale="1">
        <p:scale>
          <a:sx n="129" d="100"/>
          <a:sy n="129" d="100"/>
        </p:scale>
        <p:origin x="-568" y="-112"/>
      </p:cViewPr>
      <p:guideLst>
        <p:guide orient="horz" pos="2160"/>
        <p:guide pos="2822"/>
      </p:guideLst>
    </p:cSldViewPr>
  </p:slideViewPr>
  <p:outlineViewPr>
    <p:cViewPr>
      <p:scale>
        <a:sx n="33" d="100"/>
        <a:sy n="33" d="100"/>
      </p:scale>
      <p:origin x="0" y="346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gridSpacing cx="91439" cy="91439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handoutMaster" Target="handoutMasters/handoutMaster1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172681-C581-F644-AAF5-C092E01AA013}" type="datetimeFigureOut">
              <a:rPr lang="en-US" smtClean="0"/>
              <a:t>3/12/15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A581D9-7090-374C-A542-C325CF1D3F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720066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27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27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5164504C-A0F5-524D-82C6-1B8158989AE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76872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381000" y="990600"/>
            <a:ext cx="76200" cy="51054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lang="en-US" sz="2400">
              <a:latin typeface="Times New Roman" charset="0"/>
            </a:endParaRP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62000" y="1371600"/>
            <a:ext cx="7696200" cy="2057400"/>
          </a:xfrm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762000" y="3765550"/>
            <a:ext cx="7696200" cy="2057400"/>
          </a:xfrm>
        </p:spPr>
        <p:txBody>
          <a:bodyPr/>
          <a:lstStyle>
            <a:lvl1pPr marL="0" indent="0">
              <a:buFont typeface="Wingdings" charset="0"/>
              <a:buNone/>
              <a:defRPr sz="2400"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grpSp>
        <p:nvGrpSpPr>
          <p:cNvPr id="30728" name="Group 8"/>
          <p:cNvGrpSpPr>
            <a:grpSpLocks/>
          </p:cNvGrpSpPr>
          <p:nvPr/>
        </p:nvGrpSpPr>
        <p:grpSpPr bwMode="auto">
          <a:xfrm>
            <a:off x="381000" y="304800"/>
            <a:ext cx="8391525" cy="5791200"/>
            <a:chOff x="240" y="192"/>
            <a:chExt cx="5286" cy="3648"/>
          </a:xfrm>
        </p:grpSpPr>
        <p:sp>
          <p:nvSpPr>
            <p:cNvPr id="30729" name="Rectangle 9"/>
            <p:cNvSpPr>
              <a:spLocks noChangeArrowheads="1"/>
            </p:cNvSpPr>
            <p:nvPr/>
          </p:nvSpPr>
          <p:spPr bwMode="auto">
            <a:xfrm flipV="1">
              <a:off x="5236" y="192"/>
              <a:ext cx="288" cy="2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0" name="Rectangle 10"/>
            <p:cNvSpPr>
              <a:spLocks noChangeArrowheads="1"/>
            </p:cNvSpPr>
            <p:nvPr/>
          </p:nvSpPr>
          <p:spPr bwMode="auto">
            <a:xfrm flipV="1">
              <a:off x="240" y="192"/>
              <a:ext cx="5004" cy="288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1" name="Rectangle 11"/>
            <p:cNvSpPr>
              <a:spLocks noChangeArrowheads="1"/>
            </p:cNvSpPr>
            <p:nvPr/>
          </p:nvSpPr>
          <p:spPr bwMode="auto">
            <a:xfrm flipV="1">
              <a:off x="240" y="480"/>
              <a:ext cx="500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2" name="Rectangle 12"/>
            <p:cNvSpPr>
              <a:spLocks noChangeArrowheads="1"/>
            </p:cNvSpPr>
            <p:nvPr/>
          </p:nvSpPr>
          <p:spPr bwMode="auto">
            <a:xfrm flipV="1">
              <a:off x="5242" y="480"/>
              <a:ext cx="282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3" name="Line 13"/>
            <p:cNvSpPr>
              <a:spLocks noChangeShapeType="1"/>
            </p:cNvSpPr>
            <p:nvPr/>
          </p:nvSpPr>
          <p:spPr bwMode="auto">
            <a:xfrm flipH="1">
              <a:off x="480" y="2256"/>
              <a:ext cx="484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34" name="Rectangle 14"/>
            <p:cNvSpPr>
              <a:spLocks noChangeArrowheads="1"/>
            </p:cNvSpPr>
            <p:nvPr/>
          </p:nvSpPr>
          <p:spPr bwMode="auto">
            <a:xfrm>
              <a:off x="240" y="192"/>
              <a:ext cx="5286" cy="364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4F0376-0E54-9843-B673-E00D6670E83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7534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4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11163"/>
            <a:ext cx="8229600" cy="655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95400"/>
            <a:ext cx="8229600" cy="4835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2BDC82CD-30B2-1348-96D0-860A277DEA53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29703" name="Group 7"/>
          <p:cNvGrpSpPr>
            <a:grpSpLocks/>
          </p:cNvGrpSpPr>
          <p:nvPr/>
        </p:nvGrpSpPr>
        <p:grpSpPr bwMode="auto">
          <a:xfrm>
            <a:off x="228600" y="0"/>
            <a:ext cx="8686800" cy="1143000"/>
            <a:chOff x="176" y="96"/>
            <a:chExt cx="5472" cy="1008"/>
          </a:xfrm>
        </p:grpSpPr>
        <p:sp>
          <p:nvSpPr>
            <p:cNvPr id="29704" name="Line 8"/>
            <p:cNvSpPr>
              <a:spLocks noChangeShapeType="1"/>
            </p:cNvSpPr>
            <p:nvPr/>
          </p:nvSpPr>
          <p:spPr bwMode="auto">
            <a:xfrm flipH="1">
              <a:off x="288" y="1104"/>
              <a:ext cx="523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05" name="Rectangle 9"/>
            <p:cNvSpPr>
              <a:spLocks noChangeArrowheads="1"/>
            </p:cNvSpPr>
            <p:nvPr/>
          </p:nvSpPr>
          <p:spPr bwMode="auto">
            <a:xfrm>
              <a:off x="5504" y="96"/>
              <a:ext cx="14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29706" name="Rectangle 10"/>
            <p:cNvSpPr>
              <a:spLocks noChangeArrowheads="1"/>
            </p:cNvSpPr>
            <p:nvPr/>
          </p:nvSpPr>
          <p:spPr bwMode="auto">
            <a:xfrm>
              <a:off x="176" y="96"/>
              <a:ext cx="5326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29707" name="Rectangle 11"/>
            <p:cNvSpPr>
              <a:spLocks noChangeArrowheads="1"/>
            </p:cNvSpPr>
            <p:nvPr/>
          </p:nvSpPr>
          <p:spPr bwMode="auto">
            <a:xfrm>
              <a:off x="176" y="240"/>
              <a:ext cx="5326" cy="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29708" name="Rectangle 12"/>
            <p:cNvSpPr>
              <a:spLocks noChangeArrowheads="1"/>
            </p:cNvSpPr>
            <p:nvPr/>
          </p:nvSpPr>
          <p:spPr bwMode="auto">
            <a:xfrm>
              <a:off x="5504" y="241"/>
              <a:ext cx="144" cy="86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</p:grpSp>
      <p:pic>
        <p:nvPicPr>
          <p:cNvPr id="29709" name="Picture 13" descr="SJSU-logo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713" y="6172200"/>
            <a:ext cx="639762" cy="606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 userDrawn="1"/>
        </p:nvSpPr>
        <p:spPr>
          <a:xfrm>
            <a:off x="1097318" y="6263609"/>
            <a:ext cx="163895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Computer</a:t>
            </a:r>
            <a:r>
              <a:rPr lang="en-US" sz="1000" baseline="0" dirty="0" smtClean="0"/>
              <a:t> Science Dept.</a:t>
            </a:r>
          </a:p>
          <a:p>
            <a:r>
              <a:rPr lang="en-US" sz="1000" baseline="0" dirty="0" smtClean="0"/>
              <a:t>Spring 2015: March </a:t>
            </a:r>
            <a:r>
              <a:rPr lang="en-US" sz="1000" baseline="0" dirty="0" smtClean="0"/>
              <a:t>12</a:t>
            </a:r>
            <a:endParaRPr lang="en-US" sz="1000" dirty="0"/>
          </a:p>
        </p:txBody>
      </p:sp>
      <p:sp>
        <p:nvSpPr>
          <p:cNvPr id="15" name="TextBox 14"/>
          <p:cNvSpPr txBox="1"/>
          <p:nvPr userDrawn="1"/>
        </p:nvSpPr>
        <p:spPr>
          <a:xfrm>
            <a:off x="3749049" y="6263609"/>
            <a:ext cx="19238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 smtClean="0"/>
              <a:t>CS 235: User Interface</a:t>
            </a:r>
            <a:r>
              <a:rPr lang="en-US" sz="1000" baseline="0" dirty="0" smtClean="0"/>
              <a:t> Design</a:t>
            </a:r>
            <a:br>
              <a:rPr lang="en-US" sz="1000" baseline="0" dirty="0" smtClean="0"/>
            </a:br>
            <a:r>
              <a:rPr lang="en-US" sz="1000" baseline="0" dirty="0" smtClean="0"/>
              <a:t>© R. Mak</a:t>
            </a:r>
            <a:endParaRPr lang="en-US" sz="10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</p:sldLayoutIdLst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2pPr>
      <a:lvl3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3pPr>
      <a:lvl4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4pPr>
      <a:lvl5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9pPr>
    </p:titleStyle>
    <p:bodyStyle>
      <a:lvl1pPr marL="469900" indent="-469900" algn="l" rtl="0" fontAlgn="base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charset="0"/>
        <a:buChar char="o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charset="0"/>
        <a:buChar char="n"/>
        <a:defRPr sz="2400">
          <a:solidFill>
            <a:schemeClr val="tx1"/>
          </a:solidFill>
          <a:latin typeface="+mn-lt"/>
          <a:ea typeface="+mn-ea"/>
        </a:defRPr>
      </a:lvl2pPr>
      <a:lvl3pPr marL="1377950" indent="-468313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charset="0"/>
        <a:buChar char="o"/>
        <a:defRPr sz="2000">
          <a:solidFill>
            <a:schemeClr val="tx1"/>
          </a:solidFill>
          <a:latin typeface="+mn-lt"/>
          <a:ea typeface="+mn-ea"/>
        </a:defRPr>
      </a:lvl3pPr>
      <a:lvl4pPr marL="1827213" indent="-4381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charset="0"/>
        <a:buChar char="n"/>
        <a:defRPr sz="1600">
          <a:solidFill>
            <a:schemeClr val="tx1"/>
          </a:solidFill>
          <a:latin typeface="+mn-lt"/>
          <a:ea typeface="+mn-ea"/>
        </a:defRPr>
      </a:lvl4pPr>
      <a:lvl5pPr marL="22971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5pPr>
      <a:lvl6pPr marL="27543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6pPr>
      <a:lvl7pPr marL="32115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7pPr>
      <a:lvl8pPr marL="36687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8pPr>
      <a:lvl9pPr marL="41259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hyperlink" Target="http://www.cs.sjsu.edu/~mak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200" dirty="0"/>
              <a:t>CS </a:t>
            </a:r>
            <a:r>
              <a:rPr lang="en-US" sz="3200" dirty="0" smtClean="0"/>
              <a:t>235: User Interface Design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2400" dirty="0" smtClean="0"/>
              <a:t>March </a:t>
            </a:r>
            <a:r>
              <a:rPr lang="en-US" sz="2400" dirty="0" smtClean="0"/>
              <a:t>12 </a:t>
            </a:r>
            <a:r>
              <a:rPr lang="en-US" sz="2400" dirty="0" smtClean="0"/>
              <a:t>Class </a:t>
            </a:r>
            <a:r>
              <a:rPr lang="en-US" sz="2400" dirty="0"/>
              <a:t>Meeting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ctr">
              <a:lnSpc>
                <a:spcPct val="90000"/>
              </a:lnSpc>
            </a:pPr>
            <a:r>
              <a:rPr lang="en-US" dirty="0"/>
              <a:t>Department of Computer Science</a:t>
            </a:r>
            <a:br>
              <a:rPr lang="en-US" dirty="0"/>
            </a:br>
            <a:r>
              <a:rPr lang="en-US" dirty="0"/>
              <a:t>San Jose State University</a:t>
            </a:r>
            <a:br>
              <a:rPr lang="en-US" dirty="0"/>
            </a:br>
            <a:r>
              <a:rPr lang="en-US" sz="1200" dirty="0"/>
              <a:t/>
            </a:r>
            <a:br>
              <a:rPr lang="en-US" sz="1200" dirty="0"/>
            </a:br>
            <a:r>
              <a:rPr lang="en-US" dirty="0" smtClean="0"/>
              <a:t>Spring 2015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Instructor: Ron Mak</a:t>
            </a:r>
          </a:p>
          <a:p>
            <a:pPr algn="ctr">
              <a:lnSpc>
                <a:spcPct val="90000"/>
              </a:lnSpc>
            </a:pPr>
            <a:r>
              <a:rPr lang="en-US" dirty="0">
                <a:hlinkClick r:id="rId2"/>
              </a:rPr>
              <a:t>www.cs.sjsu.edu/~mak</a:t>
            </a:r>
            <a:endParaRPr lang="en-US" dirty="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4527550"/>
            <a:ext cx="1154113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2053" name="Picture 5" descr="sjsu_logo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2638" y="4591050"/>
            <a:ext cx="1096962" cy="1031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Prototype Presentation Reports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short report:</a:t>
            </a:r>
          </a:p>
          <a:p>
            <a:pPr lvl="1"/>
            <a:r>
              <a:rPr lang="en-US" dirty="0" smtClean="0"/>
              <a:t>What is your application.</a:t>
            </a:r>
          </a:p>
          <a:p>
            <a:pPr lvl="1"/>
            <a:r>
              <a:rPr lang="en-US" dirty="0" smtClean="0"/>
              <a:t>What UI design patterns did you use and why.</a:t>
            </a:r>
          </a:p>
          <a:p>
            <a:pPr lvl="2"/>
            <a:r>
              <a:rPr lang="en-US" dirty="0" smtClean="0"/>
              <a:t>Describe up to 5 patterns.</a:t>
            </a:r>
          </a:p>
          <a:p>
            <a:pPr lvl="1"/>
            <a:r>
              <a:rPr lang="en-US" dirty="0" smtClean="0"/>
              <a:t>Screen shots that illustrate your design patterns.</a:t>
            </a:r>
          </a:p>
          <a:p>
            <a:pPr lvl="5"/>
            <a:endParaRPr lang="en-US" dirty="0" smtClean="0"/>
          </a:p>
          <a:p>
            <a:r>
              <a:rPr lang="en-US" dirty="0" smtClean="0"/>
              <a:t>Your PowerPoint slides, if any.</a:t>
            </a:r>
          </a:p>
          <a:p>
            <a:pPr lvl="4"/>
            <a:endParaRPr lang="en-US" dirty="0" smtClean="0"/>
          </a:p>
          <a:p>
            <a:r>
              <a:rPr lang="en-US" dirty="0" smtClean="0"/>
              <a:t>Your prototype code, if runnable by anyone.</a:t>
            </a:r>
          </a:p>
          <a:p>
            <a:pPr lvl="1"/>
            <a:r>
              <a:rPr lang="en-US" dirty="0" smtClean="0"/>
              <a:t>Include installation and how to run instructions.</a:t>
            </a:r>
          </a:p>
          <a:p>
            <a:pPr lvl="5"/>
            <a:endParaRPr lang="en-US" dirty="0"/>
          </a:p>
          <a:p>
            <a:r>
              <a:rPr lang="en-US" dirty="0" smtClean="0"/>
              <a:t>Due Friday, April 3 (after Spring Break)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9345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Schedule for Prototype Presentations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Thursday, March </a:t>
            </a:r>
            <a:r>
              <a:rPr lang="en-US" dirty="0" smtClean="0"/>
              <a:t>12</a:t>
            </a:r>
          </a:p>
          <a:p>
            <a:pPr lvl="3"/>
            <a:endParaRPr lang="en-US" dirty="0" smtClean="0"/>
          </a:p>
          <a:p>
            <a:pPr lvl="1"/>
            <a:r>
              <a:rPr lang="en-US" dirty="0" smtClean="0"/>
              <a:t>Innovative </a:t>
            </a:r>
            <a:r>
              <a:rPr lang="en-US" dirty="0" smtClean="0"/>
              <a:t>Designers</a:t>
            </a:r>
          </a:p>
          <a:p>
            <a:pPr lvl="2"/>
            <a:r>
              <a:rPr lang="en-US" dirty="0" smtClean="0"/>
              <a:t>Contact Management (Team Four)</a:t>
            </a:r>
            <a:endParaRPr lang="en-US" dirty="0" smtClean="0"/>
          </a:p>
          <a:p>
            <a:pPr lvl="6"/>
            <a:endParaRPr lang="en-US" dirty="0" smtClean="0"/>
          </a:p>
          <a:p>
            <a:pPr lvl="1"/>
            <a:r>
              <a:rPr lang="en-US" dirty="0" smtClean="0"/>
              <a:t>Team Four</a:t>
            </a:r>
          </a:p>
          <a:p>
            <a:pPr lvl="2"/>
            <a:r>
              <a:rPr lang="en-US" dirty="0" smtClean="0"/>
              <a:t>Online Banking (</a:t>
            </a:r>
            <a:r>
              <a:rPr lang="en-US" dirty="0" err="1" smtClean="0"/>
              <a:t>Thundercats</a:t>
            </a:r>
            <a:r>
              <a:rPr lang="en-US" dirty="0" smtClean="0"/>
              <a:t>)</a:t>
            </a:r>
            <a:endParaRPr lang="en-US" dirty="0" smtClean="0"/>
          </a:p>
          <a:p>
            <a:pPr lvl="6"/>
            <a:endParaRPr lang="en-US" dirty="0" smtClean="0"/>
          </a:p>
          <a:p>
            <a:pPr lvl="1"/>
            <a:r>
              <a:rPr lang="en-US" dirty="0" err="1" smtClean="0"/>
              <a:t>Thundercats</a:t>
            </a:r>
            <a:endParaRPr lang="en-US" dirty="0" smtClean="0"/>
          </a:p>
          <a:p>
            <a:pPr lvl="2"/>
            <a:r>
              <a:rPr lang="en-US" dirty="0" smtClean="0"/>
              <a:t>To-Do List (</a:t>
            </a:r>
            <a:r>
              <a:rPr lang="en-US" dirty="0" err="1" smtClean="0"/>
              <a:t>UXability</a:t>
            </a:r>
            <a:r>
              <a:rPr lang="en-US" dirty="0" smtClean="0"/>
              <a:t>)</a:t>
            </a: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49103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Quadrant">
  <a:themeElements>
    <a:clrScheme name="Quadrant 2">
      <a:dk1>
        <a:srgbClr val="000000"/>
      </a:dk1>
      <a:lt1>
        <a:srgbClr val="FFFFFF"/>
      </a:lt1>
      <a:dk2>
        <a:srgbClr val="420000"/>
      </a:dk2>
      <a:lt2>
        <a:srgbClr val="660000"/>
      </a:lt2>
      <a:accent1>
        <a:srgbClr val="CCCC00"/>
      </a:accent1>
      <a:accent2>
        <a:srgbClr val="999966"/>
      </a:accent2>
      <a:accent3>
        <a:srgbClr val="FFFFFF"/>
      </a:accent3>
      <a:accent4>
        <a:srgbClr val="000000"/>
      </a:accent4>
      <a:accent5>
        <a:srgbClr val="E2E2AA"/>
      </a:accent5>
      <a:accent6>
        <a:srgbClr val="8A8A5C"/>
      </a:accent6>
      <a:hlink>
        <a:srgbClr val="996633"/>
      </a:hlink>
      <a:folHlink>
        <a:srgbClr val="993300"/>
      </a:folHlink>
    </a:clrScheme>
    <a:fontScheme name="Quadrant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lnDef>
  </a:objectDefaults>
  <a:extraClrSchemeLst>
    <a:extraClrScheme>
      <a:clrScheme name="Quadrant 1">
        <a:dk1>
          <a:srgbClr val="5C5674"/>
        </a:dk1>
        <a:lt1>
          <a:srgbClr val="FFFFFF"/>
        </a:lt1>
        <a:dk2>
          <a:srgbClr val="85986A"/>
        </a:dk2>
        <a:lt2>
          <a:srgbClr val="FFFFFF"/>
        </a:lt2>
        <a:accent1>
          <a:srgbClr val="666633"/>
        </a:accent1>
        <a:accent2>
          <a:srgbClr val="ADC5B8"/>
        </a:accent2>
        <a:accent3>
          <a:srgbClr val="C2CAB9"/>
        </a:accent3>
        <a:accent4>
          <a:srgbClr val="DADADA"/>
        </a:accent4>
        <a:accent5>
          <a:srgbClr val="B8B8AD"/>
        </a:accent5>
        <a:accent6>
          <a:srgbClr val="9CB2A6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2">
        <a:dk1>
          <a:srgbClr val="000000"/>
        </a:dk1>
        <a:lt1>
          <a:srgbClr val="FFFFFF"/>
        </a:lt1>
        <a:dk2>
          <a:srgbClr val="420000"/>
        </a:dk2>
        <a:lt2>
          <a:srgbClr val="660000"/>
        </a:lt2>
        <a:accent1>
          <a:srgbClr val="CCCC00"/>
        </a:accent1>
        <a:accent2>
          <a:srgbClr val="999966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8A8A5C"/>
        </a:accent6>
        <a:hlink>
          <a:srgbClr val="996633"/>
        </a:hlink>
        <a:folHlink>
          <a:srgbClr val="99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3">
        <a:dk1>
          <a:srgbClr val="618052"/>
        </a:dk1>
        <a:lt1>
          <a:srgbClr val="FFFFE3"/>
        </a:lt1>
        <a:dk2>
          <a:srgbClr val="162E36"/>
        </a:dk2>
        <a:lt2>
          <a:srgbClr val="FFFFFF"/>
        </a:lt2>
        <a:accent1>
          <a:srgbClr val="336699"/>
        </a:accent1>
        <a:accent2>
          <a:srgbClr val="69888B"/>
        </a:accent2>
        <a:accent3>
          <a:srgbClr val="ABADAE"/>
        </a:accent3>
        <a:accent4>
          <a:srgbClr val="DADAC2"/>
        </a:accent4>
        <a:accent5>
          <a:srgbClr val="ADB8CA"/>
        </a:accent5>
        <a:accent6>
          <a:srgbClr val="5E7B7D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4">
        <a:dk1>
          <a:srgbClr val="000000"/>
        </a:dk1>
        <a:lt1>
          <a:srgbClr val="FFFFFF"/>
        </a:lt1>
        <a:dk2>
          <a:srgbClr val="000000"/>
        </a:dk2>
        <a:lt2>
          <a:srgbClr val="CC0000"/>
        </a:lt2>
        <a:accent1>
          <a:srgbClr val="FFCC00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2D5CB9"/>
        </a:accent6>
        <a:hlink>
          <a:srgbClr val="666699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5">
        <a:dk1>
          <a:srgbClr val="666699"/>
        </a:dk1>
        <a:lt1>
          <a:srgbClr val="FFFFFF"/>
        </a:lt1>
        <a:dk2>
          <a:srgbClr val="000033"/>
        </a:dk2>
        <a:lt2>
          <a:srgbClr val="FFFFFF"/>
        </a:lt2>
        <a:accent1>
          <a:srgbClr val="9966FF"/>
        </a:accent1>
        <a:accent2>
          <a:srgbClr val="CCCCFF"/>
        </a:accent2>
        <a:accent3>
          <a:srgbClr val="AAAAAD"/>
        </a:accent3>
        <a:accent4>
          <a:srgbClr val="DADADA"/>
        </a:accent4>
        <a:accent5>
          <a:srgbClr val="CAB8FF"/>
        </a:accent5>
        <a:accent6>
          <a:srgbClr val="B9B9E7"/>
        </a:accent6>
        <a:hlink>
          <a:srgbClr val="CC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6">
        <a:dk1>
          <a:srgbClr val="000000"/>
        </a:dk1>
        <a:lt1>
          <a:srgbClr val="FFFFFF"/>
        </a:lt1>
        <a:dk2>
          <a:srgbClr val="000000"/>
        </a:dk2>
        <a:lt2>
          <a:srgbClr val="669966"/>
        </a:lt2>
        <a:accent1>
          <a:srgbClr val="CCCC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8AB9"/>
        </a:accent6>
        <a:hlink>
          <a:srgbClr val="000066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7">
        <a:dk1>
          <a:srgbClr val="0099CC"/>
        </a:dk1>
        <a:lt1>
          <a:srgbClr val="FFFFFF"/>
        </a:lt1>
        <a:dk2>
          <a:srgbClr val="000099"/>
        </a:dk2>
        <a:lt2>
          <a:srgbClr val="FFFFFF"/>
        </a:lt2>
        <a:accent1>
          <a:srgbClr val="0099CC"/>
        </a:accent1>
        <a:accent2>
          <a:srgbClr val="6600FF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5C00E7"/>
        </a:accent6>
        <a:hlink>
          <a:srgbClr val="FFCC00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8">
        <a:dk1>
          <a:srgbClr val="000033"/>
        </a:dk1>
        <a:lt1>
          <a:srgbClr val="FFFFFF"/>
        </a:lt1>
        <a:dk2>
          <a:srgbClr val="003366"/>
        </a:dk2>
        <a:lt2>
          <a:srgbClr val="275C6D"/>
        </a:lt2>
        <a:accent1>
          <a:srgbClr val="A7D2DF"/>
        </a:accent1>
        <a:accent2>
          <a:srgbClr val="108DA6"/>
        </a:accent2>
        <a:accent3>
          <a:srgbClr val="FFFFFF"/>
        </a:accent3>
        <a:accent4>
          <a:srgbClr val="00002A"/>
        </a:accent4>
        <a:accent5>
          <a:srgbClr val="D0E5EC"/>
        </a:accent5>
        <a:accent6>
          <a:srgbClr val="0D7F96"/>
        </a:accent6>
        <a:hlink>
          <a:srgbClr val="666699"/>
        </a:hlink>
        <a:folHlink>
          <a:srgbClr val="99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9">
        <a:dk1>
          <a:srgbClr val="CC3300"/>
        </a:dk1>
        <a:lt1>
          <a:srgbClr val="FFFFFF"/>
        </a:lt1>
        <a:dk2>
          <a:srgbClr val="000000"/>
        </a:dk2>
        <a:lt2>
          <a:srgbClr val="FFFFCC"/>
        </a:lt2>
        <a:accent1>
          <a:srgbClr val="FF9900"/>
        </a:accent1>
        <a:accent2>
          <a:srgbClr val="9933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8A2D00"/>
        </a:accent6>
        <a:hlink>
          <a:srgbClr val="CEC5A2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Quadrant</Template>
  <TotalTime>33368</TotalTime>
  <Words>113</Words>
  <Application>Microsoft Macintosh PowerPoint</Application>
  <PresentationFormat>On-screen Show (4:3)</PresentationFormat>
  <Paragraphs>29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Quadrant</vt:lpstr>
      <vt:lpstr>CS 235: User Interface Design March 12 Class Meeting</vt:lpstr>
      <vt:lpstr>Prototype Presentation Reports</vt:lpstr>
      <vt:lpstr>Schedule for Prototype Presentations</vt:lpstr>
    </vt:vector>
  </TitlesOfParts>
  <Manager/>
  <Company>San Jose State University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235: User Interface Design</dc:title>
  <dc:subject/>
  <dc:creator>Ronald Mak</dc:creator>
  <cp:keywords/>
  <dc:description/>
  <cp:lastModifiedBy>Ronald Mak</cp:lastModifiedBy>
  <cp:revision>423</cp:revision>
  <dcterms:created xsi:type="dcterms:W3CDTF">2008-01-12T03:52:55Z</dcterms:created>
  <dcterms:modified xsi:type="dcterms:W3CDTF">2015-03-12T20:21:32Z</dcterms:modified>
  <cp:category/>
</cp:coreProperties>
</file>