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5" r:id="rId3"/>
    <p:sldId id="259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2" autoAdjust="0"/>
    <p:restoredTop sz="98450" autoAdjust="0"/>
  </p:normalViewPr>
  <p:slideViewPr>
    <p:cSldViewPr>
      <p:cViewPr varScale="1">
        <p:scale>
          <a:sx n="130" d="100"/>
          <a:sy n="130" d="100"/>
        </p:scale>
        <p:origin x="-480" y="-104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27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March 5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5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Principle: </a:t>
            </a:r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We parse a complex scene in a way that reduces complexity and gives it symmetry.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2.13_Symmet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48" y="2606049"/>
            <a:ext cx="6108700" cy="185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1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Principle: </a:t>
            </a:r>
            <a:r>
              <a:rPr lang="en-US" dirty="0" smtClean="0"/>
              <a:t>Symmetry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964584"/>
          </a:xfrm>
        </p:spPr>
        <p:txBody>
          <a:bodyPr/>
          <a:lstStyle/>
          <a:p>
            <a:r>
              <a:rPr lang="en-US" dirty="0" smtClean="0"/>
              <a:t>Example: A combination of symmetry, continuity, and closure.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2.14_Thagard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2305101"/>
            <a:ext cx="5669218" cy="3775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6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Principle: </a:t>
            </a:r>
            <a:r>
              <a:rPr lang="en-US" dirty="0" smtClean="0"/>
              <a:t>Foreground/Background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 smtClean="0"/>
              <a:t>We automatically separate what’s in the </a:t>
            </a:r>
            <a:r>
              <a:rPr lang="en-US" dirty="0" smtClean="0">
                <a:solidFill>
                  <a:srgbClr val="B23C00"/>
                </a:solidFill>
              </a:rPr>
              <a:t>foreground</a:t>
            </a:r>
            <a:r>
              <a:rPr lang="en-US" dirty="0" smtClean="0"/>
              <a:t> and what’s in the </a:t>
            </a:r>
            <a:r>
              <a:rPr lang="en-US" dirty="0" smtClean="0">
                <a:solidFill>
                  <a:srgbClr val="B23C00"/>
                </a:solidFill>
              </a:rPr>
              <a:t>background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Our primary attention is focused on elements </a:t>
            </a:r>
            <a:br>
              <a:rPr lang="en-US" dirty="0" smtClean="0"/>
            </a:br>
            <a:r>
              <a:rPr lang="en-US" dirty="0" smtClean="0"/>
              <a:t>in the foreground.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2.16_Figure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3429000"/>
            <a:ext cx="2070100" cy="2006600"/>
          </a:xfrm>
          <a:prstGeom prst="rect">
            <a:avLst/>
          </a:prstGeom>
        </p:spPr>
      </p:pic>
      <p:pic>
        <p:nvPicPr>
          <p:cNvPr id="6" name="Picture 5" descr="2.18_AndePhotos_Ho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62" y="2834609"/>
            <a:ext cx="4912937" cy="3246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9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655637"/>
          </a:xfrm>
        </p:spPr>
        <p:txBody>
          <a:bodyPr/>
          <a:lstStyle/>
          <a:p>
            <a:r>
              <a:rPr lang="en-US" dirty="0"/>
              <a:t>Gestalt Principle: Foreground/</a:t>
            </a:r>
            <a:r>
              <a:rPr lang="en-US" dirty="0" smtClean="0"/>
              <a:t>Background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2097"/>
            <a:ext cx="8229600" cy="598828"/>
          </a:xfrm>
        </p:spPr>
        <p:txBody>
          <a:bodyPr/>
          <a:lstStyle/>
          <a:p>
            <a:r>
              <a:rPr lang="en-US" dirty="0" smtClean="0"/>
              <a:t>Deliberate foreground/background ambiguity.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2.17_Escher_Ske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376658"/>
            <a:ext cx="6578600" cy="40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7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Principle: </a:t>
            </a:r>
            <a:r>
              <a:rPr lang="en-US" dirty="0" smtClean="0"/>
              <a:t>Common Fate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Elements that </a:t>
            </a:r>
            <a:r>
              <a:rPr lang="en-US" dirty="0" smtClean="0">
                <a:solidFill>
                  <a:srgbClr val="B23C00"/>
                </a:solidFill>
              </a:rPr>
              <a:t>move together </a:t>
            </a:r>
            <a:r>
              <a:rPr lang="en-US" dirty="0" smtClean="0"/>
              <a:t>appear grouped.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2.23_Drag_Selected_F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70" y="2057415"/>
            <a:ext cx="5613400" cy="378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vs. Brightness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Our vision is optimized for contrast, </a:t>
            </a:r>
            <a:br>
              <a:rPr lang="en-US" dirty="0" smtClean="0"/>
            </a:br>
            <a:r>
              <a:rPr lang="en-US" dirty="0" smtClean="0"/>
              <a:t>not brightness.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4.2_gray_b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2555219"/>
            <a:ext cx="7645400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8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vs. </a:t>
            </a:r>
            <a:r>
              <a:rPr lang="en-US" dirty="0" smtClean="0"/>
              <a:t>Brightness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4.3_Contrast_Il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489808"/>
            <a:ext cx="8128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7" y="1295400"/>
            <a:ext cx="8503826" cy="2133599"/>
          </a:xfrm>
        </p:spPr>
        <p:txBody>
          <a:bodyPr/>
          <a:lstStyle/>
          <a:p>
            <a:r>
              <a:rPr lang="en-US" dirty="0" smtClean="0"/>
              <a:t>Factors that affect our ability to distinguish colors:</a:t>
            </a:r>
          </a:p>
          <a:p>
            <a:pPr lvl="5"/>
            <a:endParaRPr lang="en-US" dirty="0" smtClean="0"/>
          </a:p>
          <a:p>
            <a:pPr marL="928687" lvl="1" indent="-457200">
              <a:buFont typeface="+mj-lt"/>
              <a:buAutoNum type="alphaUcPeriod"/>
            </a:pPr>
            <a:r>
              <a:rPr lang="en-US" dirty="0" smtClean="0"/>
              <a:t>paleness</a:t>
            </a:r>
          </a:p>
          <a:p>
            <a:pPr marL="928687" lvl="1" indent="-457200">
              <a:buFont typeface="+mj-lt"/>
              <a:buAutoNum type="alphaUcPeriod"/>
            </a:pPr>
            <a:r>
              <a:rPr lang="en-US" dirty="0" smtClean="0"/>
              <a:t>size</a:t>
            </a:r>
          </a:p>
          <a:p>
            <a:pPr marL="928687" lvl="1" indent="-457200">
              <a:buFont typeface="+mj-lt"/>
              <a:buAutoNum type="alphaUcPeriod"/>
            </a:pPr>
            <a:r>
              <a:rPr lang="en-US" dirty="0" smtClean="0"/>
              <a:t>separation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4.4_Color-pat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3601697"/>
            <a:ext cx="7518400" cy="193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 smtClean="0"/>
              <a:t>Approximately 8% of men and 0.5% of women are color-blind.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dark red vs. black</a:t>
            </a:r>
          </a:p>
          <a:p>
            <a:pPr lvl="1"/>
            <a:r>
              <a:rPr lang="en-US" dirty="0" smtClean="0"/>
              <a:t>blue vs. purple</a:t>
            </a:r>
          </a:p>
          <a:p>
            <a:pPr lvl="1"/>
            <a:r>
              <a:rPr lang="en-US" dirty="0" smtClean="0"/>
              <a:t>light green vs. white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4.9a_RG_Colorblind_problem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10"/>
            <a:ext cx="1752600" cy="342900"/>
          </a:xfrm>
          <a:prstGeom prst="rect">
            <a:avLst/>
          </a:prstGeom>
        </p:spPr>
      </p:pic>
      <p:pic>
        <p:nvPicPr>
          <p:cNvPr id="6" name="Picture 5" descr="4.9b_RG_Colorblind_problem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5"/>
            <a:ext cx="1739900" cy="342900"/>
          </a:xfrm>
          <a:prstGeom prst="rect">
            <a:avLst/>
          </a:prstGeom>
        </p:spPr>
      </p:pic>
      <p:pic>
        <p:nvPicPr>
          <p:cNvPr id="7" name="Picture 6" descr="4.9c_RG_Colorblind_problem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1739900" cy="342900"/>
          </a:xfrm>
          <a:prstGeom prst="rect">
            <a:avLst/>
          </a:prstGeom>
        </p:spPr>
      </p:pic>
      <p:pic>
        <p:nvPicPr>
          <p:cNvPr id="8" name="Picture 7" descr="4.12a_Google_normal_color_vis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" y="4251951"/>
            <a:ext cx="3784600" cy="1625600"/>
          </a:xfrm>
          <a:prstGeom prst="rect">
            <a:avLst/>
          </a:prstGeom>
        </p:spPr>
      </p:pic>
      <p:pic>
        <p:nvPicPr>
          <p:cNvPr id="9" name="Picture 8" descr="4.12b_Google_deuteranopi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91914"/>
            <a:ext cx="3771900" cy="171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</a:t>
            </a:r>
            <a:r>
              <a:rPr lang="en-US" dirty="0" smtClean="0"/>
              <a:t>Blindness and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Test how your UI looks in </a:t>
            </a:r>
            <a:r>
              <a:rPr lang="en-US" dirty="0" err="1" smtClean="0"/>
              <a:t>grayscale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4.10_MoneyDance_Bad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4" y="1965976"/>
            <a:ext cx="5901054" cy="3931877"/>
          </a:xfrm>
          <a:prstGeom prst="rect">
            <a:avLst/>
          </a:prstGeom>
        </p:spPr>
      </p:pic>
      <p:pic>
        <p:nvPicPr>
          <p:cNvPr id="6" name="Picture 5" descr="4.11_MoneyDance_BadColor_Gr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6" y="2971805"/>
            <a:ext cx="5676418" cy="3291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263609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#3: Prototype </a:t>
            </a:r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Thursday, March 12</a:t>
            </a:r>
          </a:p>
          <a:p>
            <a:pPr lvl="1"/>
            <a:r>
              <a:rPr lang="en-US" dirty="0" smtClean="0"/>
              <a:t>Innovative Designers</a:t>
            </a:r>
          </a:p>
          <a:p>
            <a:pPr lvl="1"/>
            <a:r>
              <a:rPr lang="en-US" dirty="0" smtClean="0"/>
              <a:t>Team Four</a:t>
            </a:r>
          </a:p>
          <a:p>
            <a:pPr lvl="1"/>
            <a:r>
              <a:rPr lang="en-US" dirty="0" err="1" smtClean="0"/>
              <a:t>Thundercats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Tuesday, March 17</a:t>
            </a:r>
          </a:p>
          <a:p>
            <a:pPr lvl="1"/>
            <a:r>
              <a:rPr lang="en-US" dirty="0" smtClean="0"/>
              <a:t>Unknown</a:t>
            </a:r>
          </a:p>
          <a:p>
            <a:pPr lvl="1"/>
            <a:r>
              <a:rPr lang="en-US" dirty="0" err="1" smtClean="0"/>
              <a:t>UXability</a:t>
            </a:r>
            <a:endParaRPr lang="en-US" dirty="0" smtClean="0"/>
          </a:p>
          <a:p>
            <a:pPr lvl="1"/>
            <a:r>
              <a:rPr lang="en-US" dirty="0" smtClean="0"/>
              <a:t>X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Guidelines for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Distinguish colors by saturation and brightness, not just hue.</a:t>
            </a:r>
          </a:p>
          <a:p>
            <a:r>
              <a:rPr lang="en-US" dirty="0" smtClean="0"/>
              <a:t>Use distinctive colors.</a:t>
            </a:r>
          </a:p>
          <a:p>
            <a:r>
              <a:rPr lang="en-US" dirty="0" smtClean="0"/>
              <a:t>Avoid color pairs that color-blind people cannot distinguish.</a:t>
            </a:r>
          </a:p>
          <a:p>
            <a:r>
              <a:rPr lang="en-US" dirty="0" smtClean="0"/>
              <a:t>Use </a:t>
            </a:r>
            <a:r>
              <a:rPr lang="en-US" dirty="0"/>
              <a:t>other </a:t>
            </a:r>
            <a:r>
              <a:rPr lang="en-US" dirty="0" smtClean="0"/>
              <a:t>cues along with color.</a:t>
            </a:r>
          </a:p>
          <a:p>
            <a:r>
              <a:rPr lang="en-US" dirty="0" smtClean="0"/>
              <a:t>Separate strong opposing colors.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4.13_primary_col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88" y="2240293"/>
            <a:ext cx="3803950" cy="466097"/>
          </a:xfrm>
          <a:prstGeom prst="rect">
            <a:avLst/>
          </a:prstGeom>
        </p:spPr>
      </p:pic>
      <p:pic>
        <p:nvPicPr>
          <p:cNvPr id="6" name="Picture 5" descr="4.14_iPhoto_Color_plus_other_c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41" y="3703317"/>
            <a:ext cx="1663700" cy="457200"/>
          </a:xfrm>
          <a:prstGeom prst="rect">
            <a:avLst/>
          </a:prstGeom>
        </p:spPr>
      </p:pic>
      <p:pic>
        <p:nvPicPr>
          <p:cNvPr id="7" name="Picture 6" descr="4.15_Avoid_Opponent_Colo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14" y="4892024"/>
            <a:ext cx="4978400" cy="1003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Guidelines for UI </a:t>
            </a:r>
            <a:r>
              <a:rPr lang="en-US" dirty="0" smtClean="0"/>
              <a:t>Design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Bad: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Good: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4.15a_ITN_subtle_colors_fix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1508781"/>
            <a:ext cx="6345866" cy="1097268"/>
          </a:xfrm>
          <a:prstGeom prst="rect">
            <a:avLst/>
          </a:prstGeom>
        </p:spPr>
      </p:pic>
      <p:pic>
        <p:nvPicPr>
          <p:cNvPr id="6" name="Picture 5" descr="4.15b_ITN_Color_diffs_fix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3246122"/>
            <a:ext cx="6400730" cy="690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6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Rods and Cones and Fovea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retinas contain </a:t>
            </a:r>
            <a:r>
              <a:rPr lang="en-US" dirty="0" smtClean="0">
                <a:solidFill>
                  <a:srgbClr val="B23C00"/>
                </a:solidFill>
              </a:rPr>
              <a:t>rods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B23C00"/>
                </a:solidFill>
              </a:rPr>
              <a:t>cones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rods: detect light levels but not colors</a:t>
            </a:r>
          </a:p>
          <a:p>
            <a:pPr lvl="1"/>
            <a:r>
              <a:rPr lang="en-US" dirty="0" smtClean="0"/>
              <a:t>cones: sensitive to red, green, and blue colors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Fovea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A small region in the center of our visual </a:t>
            </a:r>
            <a:r>
              <a:rPr lang="en-US" dirty="0" smtClean="0"/>
              <a:t>field,</a:t>
            </a:r>
            <a:br>
              <a:rPr lang="en-US" dirty="0" smtClean="0"/>
            </a:br>
            <a:r>
              <a:rPr lang="en-US" dirty="0" smtClean="0"/>
              <a:t>about 1% of the retina.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3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Eyes are Not Like Digital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968209"/>
          </a:xfrm>
        </p:spPr>
        <p:txBody>
          <a:bodyPr/>
          <a:lstStyle/>
          <a:p>
            <a:r>
              <a:rPr lang="en-US" dirty="0" smtClean="0"/>
              <a:t>Pixel density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Each eye has 6 to 7 million retinal cone cells.</a:t>
            </a:r>
          </a:p>
          <a:p>
            <a:pPr lvl="1"/>
            <a:r>
              <a:rPr lang="en-US" dirty="0" smtClean="0"/>
              <a:t>Fovea: about 158K cone cells per square millimeter</a:t>
            </a:r>
          </a:p>
          <a:p>
            <a:pPr lvl="1"/>
            <a:r>
              <a:rPr lang="en-US" dirty="0" smtClean="0"/>
              <a:t>Rest of retina: about 9K cone cells per square millimeter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Data compression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Fovea: one </a:t>
            </a:r>
            <a:r>
              <a:rPr lang="en-US" dirty="0" err="1" smtClean="0"/>
              <a:t>ganglial</a:t>
            </a:r>
            <a:r>
              <a:rPr lang="en-US" dirty="0" smtClean="0"/>
              <a:t> neuron cell per cone cell</a:t>
            </a:r>
          </a:p>
          <a:p>
            <a:pPr lvl="1"/>
            <a:r>
              <a:rPr lang="en-US" dirty="0" smtClean="0"/>
              <a:t>Rest of retina: multiple cone cells per neuron resulting in </a:t>
            </a:r>
            <a:r>
              <a:rPr lang="en-US" dirty="0" err="1" smtClean="0"/>
              <a:t>lossy</a:t>
            </a:r>
            <a:r>
              <a:rPr lang="en-US" dirty="0" smtClean="0"/>
              <a:t> data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266" cy="655637"/>
          </a:xfrm>
        </p:spPr>
        <p:txBody>
          <a:bodyPr/>
          <a:lstStyle/>
          <a:p>
            <a:r>
              <a:rPr lang="en-US" dirty="0"/>
              <a:t>Our Eyes are Not Like Digital </a:t>
            </a:r>
            <a:r>
              <a:rPr lang="en-US" dirty="0" smtClean="0"/>
              <a:t>Cameras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4800585"/>
            <a:ext cx="8320949" cy="1330339"/>
          </a:xfrm>
        </p:spPr>
        <p:txBody>
          <a:bodyPr/>
          <a:lstStyle/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The rods do better in low light than the cones.</a:t>
            </a:r>
          </a:p>
          <a:p>
            <a:pPr lvl="1"/>
            <a:r>
              <a:rPr lang="en-US" dirty="0" smtClean="0"/>
              <a:t>Therefore, at night, we see an object better </a:t>
            </a:r>
            <a:br>
              <a:rPr lang="en-US" dirty="0" smtClean="0"/>
            </a:br>
            <a:r>
              <a:rPr lang="en-US" dirty="0" smtClean="0"/>
              <a:t>by looking slightly away from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5.1_dist_rod_c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7" y="1143025"/>
            <a:ext cx="7319322" cy="3586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The resolution of our visual field is high in the center but much lower at the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5.2a_HumanResolu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9" y="2514610"/>
            <a:ext cx="3098800" cy="3213100"/>
          </a:xfrm>
          <a:prstGeom prst="rect">
            <a:avLst/>
          </a:prstGeom>
        </p:spPr>
      </p:pic>
      <p:pic>
        <p:nvPicPr>
          <p:cNvPr id="6" name="Picture 5" descr="5.2b_Acuity_Reading_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31732"/>
            <a:ext cx="3566121" cy="3922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1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</a:t>
            </a:r>
            <a:r>
              <a:rPr lang="en-US" dirty="0" smtClean="0"/>
              <a:t>Vision Functions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Guide the fovea</a:t>
            </a:r>
          </a:p>
          <a:p>
            <a:pPr lvl="1"/>
            <a:r>
              <a:rPr lang="en-US" dirty="0" smtClean="0"/>
              <a:t>Our eyes move automatically move rapidly several times per second to visit all the interesting and crucial elements in our visual field.</a:t>
            </a:r>
          </a:p>
          <a:p>
            <a:pPr lvl="1"/>
            <a:r>
              <a:rPr lang="en-US" dirty="0" smtClean="0"/>
              <a:t>Our peripheral vision guides the fovea by telling it “where to look”.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Detect motion</a:t>
            </a:r>
          </a:p>
          <a:p>
            <a:pPr lvl="1"/>
            <a:r>
              <a:rPr lang="en-US" dirty="0" smtClean="0"/>
              <a:t>Our peripheral vision is good at detecting motion.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See better in the dark</a:t>
            </a:r>
            <a:endParaRPr lang="en-US" dirty="0" smtClean="0"/>
          </a:p>
          <a:p>
            <a:pPr lvl="1"/>
            <a:r>
              <a:rPr lang="en-US" dirty="0" smtClean="0"/>
              <a:t>The rods do better in low light than the cones.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4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Users Notice Error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1463069" cy="579137"/>
          </a:xfrm>
        </p:spPr>
        <p:txBody>
          <a:bodyPr/>
          <a:lstStyle/>
          <a:p>
            <a:r>
              <a:rPr lang="en-US" dirty="0" smtClean="0"/>
              <a:t>Bad: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5.5_informaworld_badly_placed_m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1234464"/>
            <a:ext cx="6949364" cy="48933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389122" y="5440658"/>
            <a:ext cx="914390" cy="457195"/>
          </a:xfrm>
          <a:prstGeom prst="ellipse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49049" y="2331732"/>
            <a:ext cx="3383243" cy="365756"/>
          </a:xfrm>
          <a:prstGeom prst="rect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4951" y="5467860"/>
            <a:ext cx="199826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Fovea focused here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3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Users Notice Error </a:t>
            </a:r>
            <a:r>
              <a:rPr lang="en-US" dirty="0" smtClean="0"/>
              <a:t>Messages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463069" cy="579137"/>
          </a:xfrm>
        </p:spPr>
        <p:txBody>
          <a:bodyPr/>
          <a:lstStyle/>
          <a:p>
            <a:r>
              <a:rPr lang="en-US" dirty="0" smtClean="0"/>
              <a:t>Bad: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5.6_Airborne_HiddenErrM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75733"/>
            <a:ext cx="4389072" cy="2427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5.7_Airborne_HiddenErrMsg_blur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3836025"/>
            <a:ext cx="4389072" cy="2427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83658" y="562353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8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Users Notice Error Messages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737386" cy="579137"/>
          </a:xfrm>
        </p:spPr>
        <p:txBody>
          <a:bodyPr/>
          <a:lstStyle/>
          <a:p>
            <a:r>
              <a:rPr lang="en-US" dirty="0" smtClean="0"/>
              <a:t>Good: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5.8_informaworld_fix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325902"/>
            <a:ext cx="6877074" cy="4663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interdisciplinary study of the </a:t>
            </a:r>
            <a:r>
              <a:rPr lang="en-US" dirty="0" smtClean="0">
                <a:solidFill>
                  <a:srgbClr val="B23C00"/>
                </a:solidFill>
              </a:rPr>
              <a:t>mind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B23C00"/>
                </a:solidFill>
              </a:rPr>
              <a:t>intelligence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B23C00"/>
                </a:solidFill>
              </a:rPr>
              <a:t>behavior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 does the mind </a:t>
            </a:r>
            <a:br>
              <a:rPr lang="en-US" dirty="0" smtClean="0"/>
            </a:br>
            <a:r>
              <a:rPr lang="en-US" dirty="0" smtClean="0"/>
              <a:t>process information?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emotion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1" y="1874537"/>
            <a:ext cx="4297633" cy="429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54" y="5897853"/>
            <a:ext cx="2886587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Cognitive_science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3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Users Notice Error Messages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657605" cy="1036332"/>
          </a:xfrm>
        </p:spPr>
        <p:txBody>
          <a:bodyPr/>
          <a:lstStyle/>
          <a:p>
            <a:r>
              <a:rPr lang="en-US" dirty="0" smtClean="0"/>
              <a:t>Good:</a:t>
            </a:r>
            <a:br>
              <a:rPr lang="en-US" dirty="0" smtClean="0"/>
            </a:br>
            <a:r>
              <a:rPr lang="en-US" dirty="0" smtClean="0"/>
              <a:t>Wiggle the display.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5.12_iCloud_sha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1325903"/>
            <a:ext cx="4140200" cy="435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Visual Searches Easier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Make a crucial element “pop” in our </a:t>
            </a:r>
            <a:br>
              <a:rPr lang="en-US" dirty="0" smtClean="0"/>
            </a:br>
            <a:r>
              <a:rPr lang="en-US" dirty="0" smtClean="0"/>
              <a:t>peripheral vision to draw the fovea to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5.13_Spot_the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2418700"/>
            <a:ext cx="3748999" cy="2227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5879" y="4796115"/>
            <a:ext cx="2648081" cy="461665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 to find the Z.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5806" y="562353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46317" y="3337561"/>
            <a:ext cx="3749000" cy="2838707"/>
            <a:chOff x="4846317" y="3337561"/>
            <a:chExt cx="3749000" cy="2838707"/>
          </a:xfrm>
        </p:grpSpPr>
        <p:pic>
          <p:nvPicPr>
            <p:cNvPr id="6" name="Picture 5" descr="5.14_Find_BOL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17" y="3886195"/>
              <a:ext cx="3749000" cy="22900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846317" y="3337561"/>
              <a:ext cx="3657672" cy="461665"/>
            </a:xfrm>
            <a:prstGeom prst="rect">
              <a:avLst/>
            </a:prstGeom>
            <a:solidFill>
              <a:srgbClr val="FFFFC2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Easier to spot the bold G.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0001" y="5494168"/>
              <a:ext cx="364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G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1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Visual Searches </a:t>
            </a:r>
            <a:r>
              <a:rPr lang="en-US" dirty="0" smtClean="0"/>
              <a:t>Easier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5.15_Count_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325903"/>
            <a:ext cx="4146902" cy="2468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5.16_Count_Blu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9" y="3703317"/>
            <a:ext cx="4140372" cy="2468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5879" y="3886195"/>
            <a:ext cx="2574292" cy="461665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 to count L’s.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46317" y="3154683"/>
            <a:ext cx="3777146" cy="461665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Easier to count red letters.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5806" y="5618172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2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Visual Searches Easier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5.17_Google_Traffic_Map_Hous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325903"/>
            <a:ext cx="6766486" cy="4179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98" y="5623536"/>
            <a:ext cx="3531586" cy="461665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Easy to spot traffic jams.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0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Visual Searches Easier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5.18_Paessler_PRTG_Network_Moni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9" y="1234464"/>
            <a:ext cx="5943535" cy="5026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89" y="1691659"/>
            <a:ext cx="2699176" cy="830997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Easy to spot </a:t>
            </a:r>
          </a:p>
          <a:p>
            <a:r>
              <a:rPr lang="en-US" sz="2400" dirty="0" smtClean="0"/>
              <a:t>network problems.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1633" y="562353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4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property of affordance </a:t>
            </a:r>
            <a:r>
              <a:rPr lang="en-US" dirty="0" smtClean="0"/>
              <a:t>for a control.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The design of the control should suggest (afford) how it should be operated by a user.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Donald Norman: Affordance is “strong clues to the operation of things. When affordances are taken advantage of, the user knows what to do just by looking: no picture, label, or instruction is required.”</a:t>
            </a:r>
          </a:p>
          <a:p>
            <a:pPr lvl="5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Perceived affordance</a:t>
            </a:r>
            <a:r>
              <a:rPr lang="en-US" dirty="0" smtClean="0"/>
              <a:t>: What action a user thinks can be done with a control.</a:t>
            </a:r>
            <a:endParaRPr lang="en-US" dirty="0"/>
          </a:p>
          <a:p>
            <a:pPr lvl="1"/>
            <a:r>
              <a:rPr lang="en-US" dirty="0" smtClean="0"/>
              <a:t>The control </a:t>
            </a:r>
            <a:r>
              <a:rPr lang="en-US" dirty="0" smtClean="0">
                <a:solidFill>
                  <a:srgbClr val="B23C00"/>
                </a:solidFill>
              </a:rPr>
              <a:t>affords</a:t>
            </a:r>
            <a:r>
              <a:rPr lang="en-US" dirty="0" smtClean="0"/>
              <a:t> the 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Feedback</a:t>
            </a:r>
            <a:r>
              <a:rPr lang="en-US" dirty="0" smtClean="0"/>
              <a:t> is information sent back to the user that a control has accomplished its action.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It should be obvious to the user of a control </a:t>
            </a:r>
            <a:br>
              <a:rPr lang="en-US" dirty="0" smtClean="0"/>
            </a:br>
            <a:r>
              <a:rPr lang="en-US" dirty="0" smtClean="0"/>
              <a:t>that the control’s action has taken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and Nonstandard Affordances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affordances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Raised-edge button: affords pressing it</a:t>
            </a:r>
          </a:p>
          <a:p>
            <a:pPr lvl="1"/>
            <a:r>
              <a:rPr lang="en-US" dirty="0"/>
              <a:t>Slider: affords dragging it</a:t>
            </a:r>
          </a:p>
          <a:p>
            <a:pPr lvl="1"/>
            <a:r>
              <a:rPr lang="en-US" dirty="0"/>
              <a:t>Text field: affords typing</a:t>
            </a:r>
          </a:p>
          <a:p>
            <a:pPr lvl="1"/>
            <a:r>
              <a:rPr lang="en-US" dirty="0"/>
              <a:t>Blue underlined text: affords </a:t>
            </a:r>
            <a:r>
              <a:rPr lang="en-US" dirty="0" smtClean="0"/>
              <a:t>clicking</a:t>
            </a:r>
          </a:p>
          <a:p>
            <a:pPr lvl="5"/>
            <a:endParaRPr lang="en-US" dirty="0"/>
          </a:p>
          <a:p>
            <a:r>
              <a:rPr lang="en-US" dirty="0" smtClean="0"/>
              <a:t>A nonstandard buttons and other control </a:t>
            </a:r>
            <a:br>
              <a:rPr lang="en-US" dirty="0" smtClean="0"/>
            </a:br>
            <a:r>
              <a:rPr lang="en-US" dirty="0" smtClean="0"/>
              <a:t>can present an unusual user interface.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But is it well designed?</a:t>
            </a:r>
          </a:p>
          <a:p>
            <a:pPr lvl="1"/>
            <a:r>
              <a:rPr lang="en-US" dirty="0" smtClean="0"/>
              <a:t>Good affordance and feedback?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Affordances Example: Apple </a:t>
            </a:r>
            <a:r>
              <a:rPr lang="en-US" dirty="0" err="1" smtClean="0"/>
              <a:t>GarageBand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841"/>
            <a:ext cx="9144000" cy="4301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7318" y="5440658"/>
            <a:ext cx="730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controls are there between the red vertical line </a:t>
            </a:r>
          </a:p>
          <a:p>
            <a:r>
              <a:rPr lang="en-US" sz="2400" dirty="0" smtClean="0"/>
              <a:t>and the right edge of the tool?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3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Affordances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47" y="1234464"/>
            <a:ext cx="6473447" cy="493770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423171"/>
            <a:ext cx="3566166" cy="3616315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This application has a lot of functionality.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Therefore, each interesting visual feature can be a control.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Proximity</a:t>
            </a:r>
          </a:p>
          <a:p>
            <a:r>
              <a:rPr lang="en-US" dirty="0" smtClean="0"/>
              <a:t>Similarity</a:t>
            </a:r>
          </a:p>
          <a:p>
            <a:r>
              <a:rPr lang="en-US" dirty="0" smtClean="0"/>
              <a:t>Continuity</a:t>
            </a:r>
          </a:p>
          <a:p>
            <a:r>
              <a:rPr lang="en-US" dirty="0" smtClean="0"/>
              <a:t>Closure</a:t>
            </a:r>
          </a:p>
          <a:p>
            <a:r>
              <a:rPr lang="en-US" dirty="0" smtClean="0"/>
              <a:t>Symmetry</a:t>
            </a:r>
          </a:p>
          <a:p>
            <a:r>
              <a:rPr lang="en-US" dirty="0" smtClean="0"/>
              <a:t>Foreground/background</a:t>
            </a:r>
          </a:p>
          <a:p>
            <a:r>
              <a:rPr lang="en-US" dirty="0" smtClean="0"/>
              <a:t>Common fate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10" y="2598003"/>
            <a:ext cx="4866086" cy="461665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23C00"/>
                </a:solidFill>
              </a:rPr>
              <a:t>We are optimized </a:t>
            </a:r>
            <a:r>
              <a:rPr lang="en-US" sz="2400" dirty="0" smtClean="0">
                <a:solidFill>
                  <a:srgbClr val="B23C00"/>
                </a:solidFill>
              </a:rPr>
              <a:t>to </a:t>
            </a:r>
            <a:r>
              <a:rPr lang="en-US" sz="2400" dirty="0">
                <a:solidFill>
                  <a:srgbClr val="B23C00"/>
                </a:solidFill>
              </a:rPr>
              <a:t>see structure</a:t>
            </a:r>
            <a:r>
              <a:rPr lang="en-US" sz="2400" dirty="0" smtClean="0">
                <a:solidFill>
                  <a:srgbClr val="B23C00"/>
                </a:solidFill>
              </a:rPr>
              <a:t>!</a:t>
            </a:r>
            <a:endParaRPr lang="en-US" sz="2400" dirty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10" y="1500735"/>
            <a:ext cx="4529606" cy="830997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23C00"/>
                </a:solidFill>
              </a:rPr>
              <a:t>Gestalt</a:t>
            </a:r>
            <a:r>
              <a:rPr lang="en-US" sz="2400" dirty="0" smtClean="0">
                <a:solidFill>
                  <a:srgbClr val="B23C00"/>
                </a:solidFill>
              </a:rPr>
              <a:t>: German word meaning</a:t>
            </a:r>
          </a:p>
          <a:p>
            <a:r>
              <a:rPr lang="en-US" sz="2400" dirty="0" smtClean="0">
                <a:solidFill>
                  <a:srgbClr val="B23C00"/>
                </a:solidFill>
              </a:rPr>
              <a:t>form or structure.</a:t>
            </a:r>
            <a:endParaRPr lang="en-US" sz="24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8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Principle: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Grouped as rows vs. grouped as 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2.1_Proxim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42" y="2606049"/>
            <a:ext cx="46355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8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Principle: Proximity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Grouped list buttons vs. grouped control buttons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2.2_Outlook_Separate_Button_Ty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9" y="2423171"/>
            <a:ext cx="3566121" cy="3648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5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Principle: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2.5_Similar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7" y="2057415"/>
            <a:ext cx="2476500" cy="2311400"/>
          </a:xfrm>
          <a:prstGeom prst="rect">
            <a:avLst/>
          </a:prstGeom>
        </p:spPr>
      </p:pic>
      <p:pic>
        <p:nvPicPr>
          <p:cNvPr id="6" name="Picture 5" descr="2.6_MacOSX_Page_Setup_Simila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3" y="2057415"/>
            <a:ext cx="5384800" cy="3937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Objects that look similar appear grouped.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Principle: </a:t>
            </a:r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We are biased to see continuous forms </a:t>
            </a:r>
            <a:br>
              <a:rPr lang="en-US" dirty="0" smtClean="0"/>
            </a:br>
            <a:r>
              <a:rPr lang="en-US" dirty="0" smtClean="0"/>
              <a:t>rather than disconnected segments.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2.8_Continu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2485550"/>
            <a:ext cx="4246898" cy="1674962"/>
          </a:xfrm>
          <a:prstGeom prst="rect">
            <a:avLst/>
          </a:prstGeom>
        </p:spPr>
      </p:pic>
      <p:pic>
        <p:nvPicPr>
          <p:cNvPr id="6" name="Picture 5" descr="2.9_IBM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6" y="2504763"/>
            <a:ext cx="3949883" cy="1564310"/>
          </a:xfrm>
          <a:prstGeom prst="rect">
            <a:avLst/>
          </a:prstGeom>
        </p:spPr>
      </p:pic>
      <p:pic>
        <p:nvPicPr>
          <p:cNvPr id="7" name="Picture 6" descr="2.10a_MacOS_Sli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4526268"/>
            <a:ext cx="5334000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9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Principle: </a:t>
            </a:r>
            <a:r>
              <a:rPr lang="en-US" dirty="0" smtClean="0"/>
              <a:t>Closure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Our visual system automatically tries to close open figures in order to see whole objects.</a:t>
            </a:r>
            <a:endParaRPr lang="en-US" dirty="0"/>
          </a:p>
        </p:txBody>
      </p:sp>
      <p:pic>
        <p:nvPicPr>
          <p:cNvPr id="6" name="Picture 5" descr="2.11_Clo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53" y="2514610"/>
            <a:ext cx="4889500" cy="199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0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33333</TotalTime>
  <Words>1231</Words>
  <Application>Microsoft Macintosh PowerPoint</Application>
  <PresentationFormat>On-screen Show (4:3)</PresentationFormat>
  <Paragraphs>274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Quadrant</vt:lpstr>
      <vt:lpstr>CS 235: User Interface Design March 5 Class Meeting</vt:lpstr>
      <vt:lpstr>Assignment #3: Prototype Presentations</vt:lpstr>
      <vt:lpstr>Cognitive Science</vt:lpstr>
      <vt:lpstr>Gestalt Principles</vt:lpstr>
      <vt:lpstr>Gestalt Principle: Proximity</vt:lpstr>
      <vt:lpstr>Gestalt Principle: Proximity, cont’d</vt:lpstr>
      <vt:lpstr>Gestalt Principle: Similarity</vt:lpstr>
      <vt:lpstr>Gestalt Principle: Continuity</vt:lpstr>
      <vt:lpstr>Gestalt Principle: Closure</vt:lpstr>
      <vt:lpstr>Gestalt Principle: Symmetry</vt:lpstr>
      <vt:lpstr>Gestalt Principle: Symmetry, cont’d</vt:lpstr>
      <vt:lpstr>Gestalt Principle: Foreground/Background</vt:lpstr>
      <vt:lpstr>Gestalt Principle: Foreground/Background, cont’d</vt:lpstr>
      <vt:lpstr>Gestalt Principle: Common Fate</vt:lpstr>
      <vt:lpstr>Contrast vs. Brightness</vt:lpstr>
      <vt:lpstr>Contrast vs. Brightness, cont’d</vt:lpstr>
      <vt:lpstr>Color Discrimination</vt:lpstr>
      <vt:lpstr>Color Blindness</vt:lpstr>
      <vt:lpstr>Color Blindness and UI Design</vt:lpstr>
      <vt:lpstr>Color Guidelines for UI Design</vt:lpstr>
      <vt:lpstr>Color Guidelines for UI Design, cont’d</vt:lpstr>
      <vt:lpstr>Rods and Cones and Fovea</vt:lpstr>
      <vt:lpstr>Our Eyes are Not Like Digital Cameras</vt:lpstr>
      <vt:lpstr>Our Eyes are Not Like Digital Cameras, cont’d</vt:lpstr>
      <vt:lpstr>Peripheral Vision</vt:lpstr>
      <vt:lpstr>Peripheral Vision Functions</vt:lpstr>
      <vt:lpstr>Make Users Notice Error Messages</vt:lpstr>
      <vt:lpstr>Make Users Notice Error Messages, cont’d</vt:lpstr>
      <vt:lpstr>Make Users Notice Error Messages, cont’d</vt:lpstr>
      <vt:lpstr>Make Users Notice Error Messages, cont’d</vt:lpstr>
      <vt:lpstr>Make Visual Searches Easier</vt:lpstr>
      <vt:lpstr>Make Visual Searches Easier, cont’d</vt:lpstr>
      <vt:lpstr>Make Visual Searches Easier, cont’d</vt:lpstr>
      <vt:lpstr>Make Visual Searches Easier, cont’d</vt:lpstr>
      <vt:lpstr>Affordance</vt:lpstr>
      <vt:lpstr>Feedback</vt:lpstr>
      <vt:lpstr>Standard and Nonstandard Affordances</vt:lpstr>
      <vt:lpstr>Affordances Example: Apple GarageBand</vt:lpstr>
      <vt:lpstr>Affordances Example,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418</cp:revision>
  <dcterms:created xsi:type="dcterms:W3CDTF">2008-01-12T03:52:55Z</dcterms:created>
  <dcterms:modified xsi:type="dcterms:W3CDTF">2015-05-14T00:06:16Z</dcterms:modified>
  <cp:category/>
</cp:coreProperties>
</file>