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56" r:id="rId2"/>
    <p:sldId id="412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35" r:id="rId14"/>
    <p:sldId id="425" r:id="rId15"/>
    <p:sldId id="426" r:id="rId16"/>
    <p:sldId id="427" r:id="rId17"/>
    <p:sldId id="428" r:id="rId18"/>
    <p:sldId id="429" r:id="rId19"/>
    <p:sldId id="430" r:id="rId20"/>
    <p:sldId id="433" r:id="rId21"/>
    <p:sldId id="434" r:id="rId22"/>
    <p:sldId id="446" r:id="rId23"/>
    <p:sldId id="443" r:id="rId24"/>
    <p:sldId id="444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59" r:id="rId38"/>
    <p:sldId id="460" r:id="rId39"/>
    <p:sldId id="461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3C00"/>
    <a:srgbClr val="FFF1E4"/>
    <a:srgbClr val="FFE5CB"/>
    <a:srgbClr val="66CCFF"/>
    <a:srgbClr val="A40000"/>
    <a:srgbClr val="0033CC"/>
    <a:srgbClr val="CC99FF"/>
    <a:srgbClr val="99FF66"/>
    <a:srgbClr val="6699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72" autoAdjust="0"/>
    <p:restoredTop sz="98450" autoAdjust="0"/>
  </p:normalViewPr>
  <p:slideViewPr>
    <p:cSldViewPr>
      <p:cViewPr varScale="1">
        <p:scale>
          <a:sx n="133" d="100"/>
          <a:sy n="133" d="100"/>
        </p:scale>
        <p:origin x="-544" y="-10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496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Fall 2015: February 5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hyperlink" Target="http://www.codeproject.com/Tips/548592/Android-Alphabetic-IndexBar-Scroller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5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Gestalt Principles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Screen Shot 2014-09-09 at 2.48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48" y="1280146"/>
            <a:ext cx="5110544" cy="48920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49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Layout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layout design patterns provide specific ways to incorporate the layout concepts and principles.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Solve layout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6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Layout: Visual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4-09-09 at 6.24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43025"/>
            <a:ext cx="3336048" cy="2834609"/>
          </a:xfrm>
          <a:prstGeom prst="rect">
            <a:avLst/>
          </a:prstGeom>
        </p:spPr>
      </p:pic>
      <p:pic>
        <p:nvPicPr>
          <p:cNvPr id="6" name="Picture 5" descr="Screen Shot 2014-09-09 at 6.24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73" y="2606049"/>
            <a:ext cx="3291804" cy="2797015"/>
          </a:xfrm>
          <a:prstGeom prst="rect">
            <a:avLst/>
          </a:prstGeom>
        </p:spPr>
      </p:pic>
      <p:pic>
        <p:nvPicPr>
          <p:cNvPr id="7" name="Picture 6" descr="Screen Shot 2014-09-09 at 6.24.4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46" y="3611878"/>
            <a:ext cx="3228435" cy="274317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4023316" cy="4835525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 common framework for all application pages but which allows flexibility to handle varying page content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Designing an application with multiple pages</a:t>
            </a:r>
          </a:p>
          <a:p>
            <a:pPr lvl="1"/>
            <a:r>
              <a:rPr lang="en-US" sz="1800" dirty="0" smtClean="0"/>
              <a:t>You want the pages to appear to belong together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Provide consistency</a:t>
            </a:r>
          </a:p>
          <a:p>
            <a:pPr lvl="1"/>
            <a:r>
              <a:rPr lang="en-US" sz="1800" dirty="0" smtClean="0"/>
              <a:t>Help page content stand out</a:t>
            </a:r>
          </a:p>
        </p:txBody>
      </p:sp>
    </p:spTree>
    <p:extLst>
      <p:ext uri="{BB962C8B-B14F-4D97-AF65-F5344CB8AC3E}">
        <p14:creationId xmlns:p14="http://schemas.microsoft.com/office/powerpoint/2010/main" val="215383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Center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566168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The most important part of the UI has the largest subsection of the page</a:t>
            </a:r>
          </a:p>
          <a:p>
            <a:pPr lvl="1"/>
            <a:r>
              <a:rPr lang="en-US" sz="1800" dirty="0" smtClean="0"/>
              <a:t>Secondary windows cluster around in smaller subpanels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The page’s primary job is to show a single unit of information or to permit a single task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Guide the user to the most important part</a:t>
            </a:r>
          </a:p>
        </p:txBody>
      </p:sp>
      <p:pic>
        <p:nvPicPr>
          <p:cNvPr id="7" name="Picture 6" descr="Screen Shot 2014-09-09 at 6.36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353" y="1325828"/>
            <a:ext cx="5183597" cy="46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3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Layout: Grid of Equals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4-09-09 at 6.58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4" y="1097268"/>
            <a:ext cx="4781897" cy="544065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840438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Arrange equally important items in a grid, each with equal visual weight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Many items have similar style and importance</a:t>
            </a:r>
          </a:p>
          <a:p>
            <a:pPr lvl="1"/>
            <a:r>
              <a:rPr lang="en-US" sz="1800" dirty="0" smtClean="0"/>
              <a:t>Allow the user to preview</a:t>
            </a:r>
            <a:endParaRPr lang="en-US" sz="200" dirty="0" smtClean="0"/>
          </a:p>
          <a:p>
            <a:pPr lvl="4"/>
            <a:endParaRPr lang="en-US" sz="4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Give each item equal importance</a:t>
            </a:r>
          </a:p>
          <a:p>
            <a:pPr lvl="1"/>
            <a:r>
              <a:rPr lang="en-US" sz="1800" dirty="0" smtClean="0"/>
              <a:t>Tell the user the items </a:t>
            </a:r>
            <a:br>
              <a:rPr lang="en-US" sz="1800" dirty="0" smtClean="0"/>
            </a:br>
            <a:r>
              <a:rPr lang="en-US" sz="1800" dirty="0" smtClean="0"/>
              <a:t>are similar</a:t>
            </a:r>
          </a:p>
          <a:p>
            <a:pPr lvl="1"/>
            <a:r>
              <a:rPr lang="en-US" sz="1800" dirty="0" smtClean="0"/>
              <a:t>Neat and orderly</a:t>
            </a:r>
          </a:p>
        </p:txBody>
      </p:sp>
    </p:spTree>
    <p:extLst>
      <p:ext uri="{BB962C8B-B14F-4D97-AF65-F5344CB8AC3E}">
        <p14:creationId xmlns:p14="http://schemas.microsoft.com/office/powerpoint/2010/main" val="177217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Layout: Tiled Sections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4-09-09 at 7.0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205" y="1143024"/>
            <a:ext cx="5253796" cy="5394901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3657560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Visually separate </a:t>
            </a:r>
            <a:br>
              <a:rPr lang="en-US" sz="1800" dirty="0" smtClean="0"/>
            </a:br>
            <a:r>
              <a:rPr lang="en-US" sz="1800" dirty="0" smtClean="0"/>
              <a:t>sections of content</a:t>
            </a:r>
          </a:p>
          <a:p>
            <a:pPr lvl="1"/>
            <a:r>
              <a:rPr lang="en-US" sz="1800" dirty="0" smtClean="0"/>
              <a:t>Each section has </a:t>
            </a:r>
            <a:br>
              <a:rPr lang="en-US" sz="1800" dirty="0" smtClean="0"/>
            </a:br>
            <a:r>
              <a:rPr lang="en-US" sz="1800" dirty="0" smtClean="0"/>
              <a:t>a strong title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Make the page </a:t>
            </a:r>
            <a:br>
              <a:rPr lang="en-US" sz="1800" dirty="0" smtClean="0"/>
            </a:br>
            <a:r>
              <a:rPr lang="en-US" sz="1800" dirty="0" smtClean="0"/>
              <a:t>easy to scan </a:t>
            </a:r>
            <a:br>
              <a:rPr lang="en-US" sz="1800" dirty="0" smtClean="0"/>
            </a:br>
            <a:r>
              <a:rPr lang="en-US" sz="1800" dirty="0" smtClean="0"/>
              <a:t>with grouped content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Content is structured into easily digestible chunks</a:t>
            </a:r>
          </a:p>
          <a:p>
            <a:pPr lvl="1"/>
            <a:r>
              <a:rPr lang="en-US" sz="1800" dirty="0" smtClean="0"/>
              <a:t>Obvious information architecture</a:t>
            </a:r>
          </a:p>
        </p:txBody>
      </p:sp>
    </p:spTree>
    <p:extLst>
      <p:ext uri="{BB962C8B-B14F-4D97-AF65-F5344CB8AC3E}">
        <p14:creationId xmlns:p14="http://schemas.microsoft.com/office/powerpoint/2010/main" val="233427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Layout: Module Tabs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4-09-09 at 7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62" y="1234464"/>
            <a:ext cx="5793338" cy="5212023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5" y="1295400"/>
            <a:ext cx="3383243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Put content modules into separate tabs</a:t>
            </a:r>
          </a:p>
          <a:p>
            <a:pPr lvl="1"/>
            <a:r>
              <a:rPr lang="en-US" sz="1800" dirty="0" smtClean="0"/>
              <a:t>Only one tab is visible at a time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Multiple content types</a:t>
            </a:r>
          </a:p>
          <a:p>
            <a:pPr lvl="1"/>
            <a:r>
              <a:rPr lang="en-US" sz="1800" dirty="0" smtClean="0"/>
              <a:t>Users only need to see one type at a time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Tabs have a familiar physical model</a:t>
            </a:r>
          </a:p>
          <a:p>
            <a:pPr lvl="1"/>
            <a:r>
              <a:rPr lang="en-US" sz="1800" dirty="0" smtClean="0"/>
              <a:t>Less cluttered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1625870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Layout: Collapsible Panel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4-09-09 at 7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1051586"/>
            <a:ext cx="5001280" cy="4499442"/>
          </a:xfrm>
          <a:prstGeom prst="rect">
            <a:avLst/>
          </a:prstGeom>
        </p:spPr>
      </p:pic>
      <p:pic>
        <p:nvPicPr>
          <p:cNvPr id="6" name="Picture 5" descr="Screen Shot 2014-09-09 at 7.57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46" y="2057415"/>
            <a:ext cx="4447054" cy="462892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5" y="1295400"/>
            <a:ext cx="3474683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The user can open and close secondary content panels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</a:p>
          <a:p>
            <a:pPr lvl="1"/>
            <a:r>
              <a:rPr lang="en-US" sz="1800" dirty="0" smtClean="0"/>
              <a:t>Not enough room to show all content panels</a:t>
            </a:r>
          </a:p>
          <a:p>
            <a:pPr lvl="1"/>
            <a:r>
              <a:rPr lang="en-US" sz="1800" dirty="0" smtClean="0"/>
              <a:t>Different users have different needs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Allow the user to choose what to see</a:t>
            </a:r>
          </a:p>
        </p:txBody>
      </p:sp>
    </p:spTree>
    <p:extLst>
      <p:ext uri="{BB962C8B-B14F-4D97-AF65-F5344CB8AC3E}">
        <p14:creationId xmlns:p14="http://schemas.microsoft.com/office/powerpoint/2010/main" val="1031876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Layout: Movable Panels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4-09-09 at 7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9" y="1051586"/>
            <a:ext cx="5001280" cy="4499442"/>
          </a:xfrm>
          <a:prstGeom prst="rect">
            <a:avLst/>
          </a:prstGeom>
        </p:spPr>
      </p:pic>
      <p:pic>
        <p:nvPicPr>
          <p:cNvPr id="6" name="Picture 5" descr="Screen Shot 2014-09-09 at 8.03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12" y="2240293"/>
            <a:ext cx="3748999" cy="4362774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5" y="1295400"/>
            <a:ext cx="3474683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The user can rearrange content panels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Different arrangements for different purposes</a:t>
            </a:r>
          </a:p>
          <a:p>
            <a:pPr lvl="1"/>
            <a:r>
              <a:rPr lang="en-US" sz="1800" dirty="0" smtClean="0"/>
              <a:t>Different users have different needs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Allow the user to arrange the panels to suit his needs and preferences</a:t>
            </a:r>
          </a:p>
        </p:txBody>
      </p:sp>
    </p:spTree>
    <p:extLst>
      <p:ext uri="{BB962C8B-B14F-4D97-AF65-F5344CB8AC3E}">
        <p14:creationId xmlns:p14="http://schemas.microsoft.com/office/powerpoint/2010/main" val="3600633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Layout: Left-Right Alignment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4-09-09 at 8.1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31" y="1500245"/>
            <a:ext cx="5628363" cy="439760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5" y="1295400"/>
            <a:ext cx="3383244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 two-column arrangement</a:t>
            </a:r>
          </a:p>
          <a:p>
            <a:pPr lvl="1"/>
            <a:r>
              <a:rPr lang="en-US" sz="1800" dirty="0" smtClean="0"/>
              <a:t>Right-aligned labels on the left</a:t>
            </a:r>
          </a:p>
          <a:p>
            <a:pPr lvl="1"/>
            <a:r>
              <a:rPr lang="en-US" sz="1800" dirty="0" smtClean="0"/>
              <a:t>Left-aligned items on the right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An input form or any other set of labeled items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Neat with strong perceptual grouping</a:t>
            </a:r>
          </a:p>
        </p:txBody>
      </p:sp>
    </p:spTree>
    <p:extLst>
      <p:ext uri="{BB962C8B-B14F-4D97-AF65-F5344CB8AC3E}">
        <p14:creationId xmlns:p14="http://schemas.microsoft.com/office/powerpoint/2010/main" val="314374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 Design Patterns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5394946" cy="2651731"/>
          </a:xfrm>
        </p:spPr>
        <p:txBody>
          <a:bodyPr/>
          <a:lstStyle/>
          <a:p>
            <a:r>
              <a:rPr lang="en-US" dirty="0" smtClean="0"/>
              <a:t>Feature, Search, and Browse</a:t>
            </a:r>
          </a:p>
          <a:p>
            <a:r>
              <a:rPr lang="en-US" dirty="0" smtClean="0"/>
              <a:t>News Stream</a:t>
            </a:r>
          </a:p>
          <a:p>
            <a:r>
              <a:rPr lang="en-US" dirty="0" smtClean="0"/>
              <a:t>Picture Manager</a:t>
            </a:r>
          </a:p>
          <a:p>
            <a:r>
              <a:rPr lang="en-US" dirty="0" smtClean="0"/>
              <a:t>Dashboard</a:t>
            </a:r>
          </a:p>
          <a:p>
            <a:r>
              <a:rPr lang="en-US" dirty="0" smtClean="0"/>
              <a:t>Canvas + Palette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97683" y="3154683"/>
            <a:ext cx="4206194" cy="236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smtClean="0"/>
              <a:t>Wizard</a:t>
            </a:r>
          </a:p>
          <a:p>
            <a:r>
              <a:rPr lang="en-US" dirty="0" smtClean="0"/>
              <a:t>Settings Editor</a:t>
            </a:r>
          </a:p>
          <a:p>
            <a:r>
              <a:rPr lang="en-US" dirty="0" smtClean="0"/>
              <a:t>Alternate Views</a:t>
            </a:r>
          </a:p>
          <a:p>
            <a:r>
              <a:rPr lang="en-US" dirty="0" smtClean="0"/>
              <a:t>Multiple Workspaces</a:t>
            </a:r>
          </a:p>
          <a:p>
            <a:r>
              <a:rPr lang="en-US" dirty="0" smtClean="0"/>
              <a:t>Multilevel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40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</a:t>
            </a:r>
            <a:r>
              <a:rPr lang="en-US" dirty="0" smtClean="0"/>
              <a:t>Responsive Enabling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4-09-09 at 8.16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93" y="960147"/>
            <a:ext cx="4782992" cy="4359579"/>
          </a:xfrm>
          <a:prstGeom prst="rect">
            <a:avLst/>
          </a:prstGeom>
        </p:spPr>
      </p:pic>
      <p:pic>
        <p:nvPicPr>
          <p:cNvPr id="6" name="Picture 5" descr="Screen Shot 2014-09-09 at 8.16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2460833"/>
            <a:ext cx="4824230" cy="439716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5804" y="1295400"/>
            <a:ext cx="3383245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Progressively enable UI components as the user selects options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Lead a user through a complex task step by step.</a:t>
            </a:r>
          </a:p>
          <a:p>
            <a:pPr lvl="1"/>
            <a:r>
              <a:rPr lang="en-US" sz="1800" dirty="0" smtClean="0"/>
              <a:t>The user can easily change his mind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The user can see all the options</a:t>
            </a:r>
          </a:p>
          <a:p>
            <a:pPr lvl="1"/>
            <a:r>
              <a:rPr lang="en-US" sz="1800" dirty="0" smtClean="0"/>
              <a:t>Only the required options are enabled</a:t>
            </a:r>
          </a:p>
        </p:txBody>
      </p:sp>
    </p:spTree>
    <p:extLst>
      <p:ext uri="{BB962C8B-B14F-4D97-AF65-F5344CB8AC3E}">
        <p14:creationId xmlns:p14="http://schemas.microsoft.com/office/powerpoint/2010/main" val="134173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Layout: </a:t>
            </a:r>
            <a:r>
              <a:rPr lang="en-US" dirty="0" smtClean="0"/>
              <a:t>Self-Adjusting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 descr="Screen Shot 2014-09-09 at 7.39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12" y="1051586"/>
            <a:ext cx="5793338" cy="5212023"/>
          </a:xfrm>
          <a:prstGeom prst="rect">
            <a:avLst/>
          </a:prstGeom>
        </p:spPr>
      </p:pic>
      <p:pic>
        <p:nvPicPr>
          <p:cNvPr id="8" name="Picture 7" descr="Screen Shot 2014-09-09 at 8.32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3429000"/>
            <a:ext cx="4704290" cy="3309327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804" y="1295400"/>
            <a:ext cx="3383245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The page contents automatically resize to maintain the same arrangement for a different window size and aspect ratio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Users can resize windows as desired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Users choose window sizes and aspect ratios unpredictably</a:t>
            </a:r>
          </a:p>
        </p:txBody>
      </p:sp>
    </p:spTree>
    <p:extLst>
      <p:ext uri="{BB962C8B-B14F-4D97-AF65-F5344CB8AC3E}">
        <p14:creationId xmlns:p14="http://schemas.microsoft.com/office/powerpoint/2010/main" val="141386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</a:t>
            </a:r>
            <a:r>
              <a:rPr lang="en-US" dirty="0" smtClean="0">
                <a:solidFill>
                  <a:srgbClr val="B23C00"/>
                </a:solidFill>
              </a:rPr>
              <a:t>prototype</a:t>
            </a:r>
            <a:r>
              <a:rPr lang="en-US" dirty="0" smtClean="0"/>
              <a:t> of your web application.</a:t>
            </a:r>
          </a:p>
          <a:p>
            <a:pPr lvl="1"/>
            <a:r>
              <a:rPr lang="en-US" dirty="0" smtClean="0"/>
              <a:t>Use organization, navigation, and page layout design patterns.</a:t>
            </a:r>
          </a:p>
          <a:p>
            <a:pPr lvl="1"/>
            <a:r>
              <a:rPr lang="en-US" dirty="0" smtClean="0"/>
              <a:t>Your choice of prototyping tool.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A prototype should </a:t>
            </a:r>
            <a:r>
              <a:rPr lang="en-US" dirty="0" smtClean="0">
                <a:solidFill>
                  <a:srgbClr val="B23300"/>
                </a:solidFill>
              </a:rPr>
              <a:t>look and act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like the real application.</a:t>
            </a:r>
          </a:p>
          <a:p>
            <a:pPr lvl="1"/>
            <a:r>
              <a:rPr lang="en-US" dirty="0" smtClean="0"/>
              <a:t>But it doesn’t have to really work.</a:t>
            </a:r>
          </a:p>
          <a:p>
            <a:pPr lvl="1"/>
            <a:r>
              <a:rPr lang="en-US" dirty="0" smtClean="0"/>
              <a:t>It can use hardcoded data.</a:t>
            </a:r>
          </a:p>
          <a:p>
            <a:pPr lvl="1"/>
            <a:r>
              <a:rPr lang="en-US" dirty="0" smtClean="0"/>
              <a:t>Not all execution paths need to be enabled.</a:t>
            </a:r>
          </a:p>
          <a:p>
            <a:pPr lvl="5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</a:t>
            </a:r>
            <a:r>
              <a:rPr lang="en-US" dirty="0" smtClean="0"/>
              <a:t>Prototype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prototype should enable you to demonstrate at least 2 of your use cases.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We will use your prototypes to perform </a:t>
            </a:r>
            <a:br>
              <a:rPr lang="en-US" dirty="0" smtClean="0"/>
            </a:br>
            <a:r>
              <a:rPr lang="en-US" dirty="0" smtClean="0">
                <a:solidFill>
                  <a:srgbClr val="B23300"/>
                </a:solidFill>
              </a:rPr>
              <a:t>usability testing </a:t>
            </a:r>
            <a:r>
              <a:rPr lang="en-US" dirty="0" smtClean="0"/>
              <a:t>as part of Assignment #2.</a:t>
            </a:r>
          </a:p>
          <a:p>
            <a:pPr lvl="1"/>
            <a:r>
              <a:rPr lang="en-US" dirty="0" smtClean="0"/>
              <a:t>Details of the assignment to be provided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7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Prototype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explain: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The purpose of the application.</a:t>
            </a:r>
          </a:p>
          <a:p>
            <a:pPr lvl="1"/>
            <a:r>
              <a:rPr lang="en-US" dirty="0" smtClean="0"/>
              <a:t>What benefits does it provide the user?</a:t>
            </a:r>
          </a:p>
          <a:p>
            <a:pPr lvl="1"/>
            <a:r>
              <a:rPr lang="en-US" dirty="0" smtClean="0"/>
              <a:t>What were the requirements?</a:t>
            </a:r>
          </a:p>
          <a:p>
            <a:pPr lvl="2"/>
            <a:r>
              <a:rPr lang="en-US" dirty="0" smtClean="0"/>
              <a:t>Highlight the ones that your prototype meets.</a:t>
            </a:r>
          </a:p>
          <a:p>
            <a:pPr lvl="2"/>
            <a:r>
              <a:rPr lang="en-US" dirty="0" smtClean="0"/>
              <a:t>Which use cases does your prototype enable?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49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Display Lists of Items?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an overview of all items</a:t>
            </a:r>
          </a:p>
          <a:p>
            <a:r>
              <a:rPr lang="en-US" dirty="0" smtClean="0"/>
              <a:t>Browse item by item</a:t>
            </a:r>
          </a:p>
          <a:p>
            <a:r>
              <a:rPr lang="en-US" dirty="0" smtClean="0"/>
              <a:t>Search for a specific item</a:t>
            </a:r>
          </a:p>
          <a:p>
            <a:r>
              <a:rPr lang="en-US" dirty="0" smtClean="0"/>
              <a:t>Sort and filter items</a:t>
            </a:r>
          </a:p>
          <a:p>
            <a:r>
              <a:rPr lang="en-US" dirty="0" smtClean="0"/>
              <a:t>Rearrange, add, delete, or </a:t>
            </a:r>
            <a:r>
              <a:rPr lang="en-US" dirty="0" err="1" smtClean="0"/>
              <a:t>recategorize</a:t>
            </a:r>
            <a:r>
              <a:rPr lang="en-US" dirty="0" smtClean="0"/>
              <a:t> items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7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Architecture for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of the list</a:t>
            </a:r>
          </a:p>
          <a:p>
            <a:r>
              <a:rPr lang="en-US" dirty="0" smtClean="0"/>
              <a:t>Order of the items</a:t>
            </a:r>
          </a:p>
          <a:p>
            <a:r>
              <a:rPr lang="en-US" dirty="0" smtClean="0"/>
              <a:t>Item grouping</a:t>
            </a:r>
          </a:p>
          <a:p>
            <a:r>
              <a:rPr lang="en-US" dirty="0" smtClean="0"/>
              <a:t>Item types</a:t>
            </a:r>
          </a:p>
          <a:p>
            <a:r>
              <a:rPr lang="en-US" dirty="0" smtClean="0"/>
              <a:t>User interaction with the list</a:t>
            </a:r>
          </a:p>
          <a:p>
            <a:r>
              <a:rPr lang="en-US" dirty="0" smtClean="0"/>
              <a:t>Dynamic behavior of the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7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about Displaying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show the details of an item </a:t>
            </a:r>
            <a:br>
              <a:rPr lang="en-US" dirty="0" smtClean="0"/>
            </a:br>
            <a:r>
              <a:rPr lang="en-US" dirty="0" smtClean="0"/>
              <a:t>that the user selected from a list?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to display a list that has graphical items?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to manage a very long list?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to display list that is organized into categories or hierarchies?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9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Two-Panel Selector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4-09-14 at 9.2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840" y="1143025"/>
            <a:ext cx="5417110" cy="4800585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65803" y="1295400"/>
            <a:ext cx="4114758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Two panels side-by-side</a:t>
            </a:r>
          </a:p>
          <a:p>
            <a:pPr lvl="1"/>
            <a:r>
              <a:rPr lang="en-US" sz="1800" dirty="0" smtClean="0"/>
              <a:t>First panel show a list </a:t>
            </a:r>
            <a:br>
              <a:rPr lang="en-US" sz="1800" dirty="0" smtClean="0"/>
            </a:br>
            <a:r>
              <a:rPr lang="en-US" sz="1800" dirty="0" smtClean="0"/>
              <a:t>of selectable items</a:t>
            </a:r>
          </a:p>
          <a:p>
            <a:pPr lvl="1"/>
            <a:r>
              <a:rPr lang="en-US" sz="1800" dirty="0" smtClean="0"/>
              <a:t>Second panel shows the selected item’s content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Show the entire </a:t>
            </a:r>
            <a:br>
              <a:rPr lang="en-US" sz="1800" dirty="0" smtClean="0"/>
            </a:br>
            <a:r>
              <a:rPr lang="en-US" sz="1800" dirty="0" smtClean="0"/>
              <a:t>list of items</a:t>
            </a:r>
          </a:p>
          <a:p>
            <a:pPr lvl="1"/>
            <a:r>
              <a:rPr lang="en-US" sz="1800" dirty="0" smtClean="0"/>
              <a:t>Each item has content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Reduced physical effort</a:t>
            </a:r>
          </a:p>
          <a:p>
            <a:pPr lvl="1"/>
            <a:r>
              <a:rPr lang="en-US" sz="1800" dirty="0" smtClean="0"/>
              <a:t>Reduced visual cognitive load</a:t>
            </a:r>
          </a:p>
          <a:p>
            <a:pPr lvl="1"/>
            <a:r>
              <a:rPr lang="en-US" sz="1800" dirty="0" smtClean="0"/>
              <a:t>Less user memory burden</a:t>
            </a:r>
          </a:p>
        </p:txBody>
      </p:sp>
    </p:spTree>
    <p:extLst>
      <p:ext uri="{BB962C8B-B14F-4D97-AF65-F5344CB8AC3E}">
        <p14:creationId xmlns:p14="http://schemas.microsoft.com/office/powerpoint/2010/main" val="1809093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One-Window Drilldown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295400"/>
            <a:ext cx="3931880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 list of selectable items </a:t>
            </a:r>
            <a:br>
              <a:rPr lang="en-US" sz="1800" dirty="0" smtClean="0"/>
            </a:br>
            <a:r>
              <a:rPr lang="en-US" sz="1800" dirty="0" smtClean="0"/>
              <a:t>in a single window</a:t>
            </a:r>
          </a:p>
          <a:p>
            <a:pPr lvl="1"/>
            <a:r>
              <a:rPr lang="en-US" sz="1800" dirty="0" smtClean="0"/>
              <a:t>When </a:t>
            </a:r>
            <a:r>
              <a:rPr lang="en-US" sz="1800" dirty="0"/>
              <a:t>the user selects </a:t>
            </a:r>
            <a:r>
              <a:rPr lang="en-US" sz="1800" dirty="0" smtClean="0"/>
              <a:t>an item, replace the list with the item details</a:t>
            </a:r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Each item has content</a:t>
            </a:r>
          </a:p>
          <a:p>
            <a:pPr lvl="1"/>
            <a:r>
              <a:rPr lang="en-US" sz="1800" dirty="0" smtClean="0"/>
              <a:t>Limited available space</a:t>
            </a:r>
          </a:p>
          <a:p>
            <a:pPr lvl="1"/>
            <a:r>
              <a:rPr lang="en-US" sz="1800" dirty="0" smtClean="0"/>
              <a:t>Large list and large content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Only option when space </a:t>
            </a:r>
            <a:br>
              <a:rPr lang="en-US" sz="1800" dirty="0" smtClean="0"/>
            </a:br>
            <a:r>
              <a:rPr lang="en-US" sz="1800" dirty="0" smtClean="0"/>
              <a:t>is tight</a:t>
            </a:r>
          </a:p>
        </p:txBody>
      </p:sp>
      <p:pic>
        <p:nvPicPr>
          <p:cNvPr id="6" name="Picture 5" descr="Screen Shot 2014-09-14 at 9.3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2" y="1051586"/>
            <a:ext cx="4226230" cy="3794756"/>
          </a:xfrm>
          <a:prstGeom prst="rect">
            <a:avLst/>
          </a:prstGeom>
        </p:spPr>
      </p:pic>
      <p:pic>
        <p:nvPicPr>
          <p:cNvPr id="7" name="Picture 6" descr="Screen Shot 2014-09-14 at 9.38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5" y="2880366"/>
            <a:ext cx="4114755" cy="36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7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Design Patterns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91" y="1305231"/>
            <a:ext cx="2233970" cy="17626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064" y="1324078"/>
            <a:ext cx="1880419" cy="17613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9452" y="1299497"/>
            <a:ext cx="1847646" cy="1730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47" y="3660206"/>
            <a:ext cx="3108567" cy="24440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8645" y="4082737"/>
            <a:ext cx="2754671" cy="16257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3736258" y="4408948"/>
            <a:ext cx="2517058" cy="3352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806" y="2974258"/>
            <a:ext cx="1792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Clear entry points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21355" y="3195484"/>
            <a:ext cx="1564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Hub and spoke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38259" y="3162710"/>
            <a:ext cx="16217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Fully connected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23810" y="5801033"/>
            <a:ext cx="1039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Multilevel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432710" y="4891549"/>
            <a:ext cx="1154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72710" y="5776452"/>
            <a:ext cx="93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Pyramid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2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List Inlay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295399"/>
            <a:ext cx="4206197" cy="4968209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Display a list of items as a column</a:t>
            </a:r>
          </a:p>
          <a:p>
            <a:pPr lvl="1"/>
            <a:r>
              <a:rPr lang="en-US" sz="1800" dirty="0" smtClean="0"/>
              <a:t>When the user selects an </a:t>
            </a:r>
            <a:br>
              <a:rPr lang="en-US" sz="1800" dirty="0" smtClean="0"/>
            </a:br>
            <a:r>
              <a:rPr lang="en-US" sz="1800" dirty="0" smtClean="0"/>
              <a:t>item, show the item details </a:t>
            </a:r>
            <a:br>
              <a:rPr lang="en-US" sz="1800" dirty="0" smtClean="0"/>
            </a:br>
            <a:r>
              <a:rPr lang="en-US" sz="1800" dirty="0" smtClean="0"/>
              <a:t>in place within the list</a:t>
            </a:r>
          </a:p>
          <a:p>
            <a:pPr lvl="1"/>
            <a:r>
              <a:rPr lang="en-US" sz="1800" dirty="0" smtClean="0"/>
              <a:t>The user </a:t>
            </a:r>
            <a:r>
              <a:rPr lang="en-US" sz="1800" dirty="0"/>
              <a:t>can </a:t>
            </a:r>
            <a:r>
              <a:rPr lang="en-US" sz="1800" dirty="0" smtClean="0"/>
              <a:t>independently open and close item details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Each item has a small </a:t>
            </a:r>
            <a:br>
              <a:rPr lang="en-US" sz="1800" dirty="0" smtClean="0"/>
            </a:br>
            <a:r>
              <a:rPr lang="en-US" sz="1800" dirty="0" smtClean="0"/>
              <a:t>amount of content</a:t>
            </a:r>
          </a:p>
          <a:p>
            <a:pPr lvl="1"/>
            <a:r>
              <a:rPr lang="en-US" sz="1800" dirty="0" smtClean="0"/>
              <a:t>Insufficient space to show </a:t>
            </a:r>
            <a:br>
              <a:rPr lang="en-US" sz="1800" dirty="0" smtClean="0"/>
            </a:br>
            <a:r>
              <a:rPr lang="en-US" sz="1800" dirty="0" smtClean="0"/>
              <a:t>all the items’ contents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User can choose what to view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811" y="1325903"/>
            <a:ext cx="4647833" cy="32003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44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Thumbnail Grid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804" y="1295399"/>
            <a:ext cx="4206196" cy="4968209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Arrange a list of items as </a:t>
            </a:r>
            <a:br>
              <a:rPr lang="en-US" sz="1800" dirty="0" smtClean="0"/>
            </a:br>
            <a:r>
              <a:rPr lang="en-US" sz="1800" dirty="0" smtClean="0"/>
              <a:t>a grid of thumbnail images</a:t>
            </a:r>
          </a:p>
          <a:p>
            <a:pPr lvl="1"/>
            <a:r>
              <a:rPr lang="en-US" sz="1800" dirty="0" smtClean="0"/>
              <a:t>Each thumbnail is labeled</a:t>
            </a:r>
          </a:p>
          <a:p>
            <a:pPr lvl="1"/>
            <a:r>
              <a:rPr lang="en-US" sz="1800" dirty="0" smtClean="0"/>
              <a:t>Show the larger sized </a:t>
            </a:r>
            <a:br>
              <a:rPr lang="en-US" sz="1800" dirty="0" smtClean="0"/>
            </a:br>
            <a:r>
              <a:rPr lang="en-US" sz="1800" dirty="0" smtClean="0"/>
              <a:t>content of a selected item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Items have content representable and recognizable in a smaller format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Attractive way to display a large list of items</a:t>
            </a:r>
          </a:p>
          <a:p>
            <a:pPr lvl="1"/>
            <a:r>
              <a:rPr lang="en-US" sz="1800" dirty="0" smtClean="0"/>
              <a:t>Thumbnails are easy targets</a:t>
            </a:r>
          </a:p>
        </p:txBody>
      </p:sp>
      <p:pic>
        <p:nvPicPr>
          <p:cNvPr id="10" name="Picture 9" descr="Screen Shot 2014-09-14 at 9.5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038" y="1325903"/>
            <a:ext cx="5169912" cy="45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3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Carousel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3886195"/>
            <a:ext cx="8320952" cy="2285976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List items arranged in a scrollable horizontal strip.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Insufficient space for a thumbnail grid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Encourage users to scroll and browse.</a:t>
            </a:r>
          </a:p>
        </p:txBody>
      </p:sp>
      <p:pic>
        <p:nvPicPr>
          <p:cNvPr id="6" name="Picture 5" descr="Screen Shot 2014-09-14 at 10.0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614" y="1051586"/>
            <a:ext cx="7765336" cy="3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8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Striped 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4" y="1295400"/>
            <a:ext cx="3749002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Table rows are striped with alternating colors.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Need to group rows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Easy to see groups</a:t>
            </a:r>
          </a:p>
          <a:p>
            <a:pPr lvl="1"/>
            <a:r>
              <a:rPr lang="en-US" sz="1800" dirty="0" smtClean="0"/>
              <a:t>Easy for a user’s eyes </a:t>
            </a:r>
            <a:br>
              <a:rPr lang="en-US" sz="1800" dirty="0" smtClean="0"/>
            </a:br>
            <a:r>
              <a:rPr lang="en-US" sz="1800" dirty="0" smtClean="0"/>
              <a:t>to track row contents </a:t>
            </a:r>
            <a:br>
              <a:rPr lang="en-US" sz="1800" dirty="0" smtClean="0"/>
            </a:br>
            <a:r>
              <a:rPr lang="en-US" sz="1800" dirty="0" smtClean="0"/>
              <a:t>from left to right</a:t>
            </a:r>
          </a:p>
        </p:txBody>
      </p:sp>
      <p:pic>
        <p:nvPicPr>
          <p:cNvPr id="6" name="Picture 5" descr="Screen Shot 2014-09-14 at 10.14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1051586"/>
            <a:ext cx="4675889" cy="57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6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Pagination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234464"/>
            <a:ext cx="4023320" cy="4968209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Break a long list into pages</a:t>
            </a:r>
          </a:p>
          <a:p>
            <a:pPr lvl="1"/>
            <a:r>
              <a:rPr lang="en-US" sz="1800" dirty="0" smtClean="0"/>
              <a:t>Display one page at a time</a:t>
            </a:r>
          </a:p>
          <a:p>
            <a:pPr lvl="1"/>
            <a:r>
              <a:rPr lang="en-US" sz="1800" dirty="0" smtClean="0"/>
              <a:t>Navigation controls: first, last, next, previous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A very long list of items</a:t>
            </a:r>
          </a:p>
          <a:p>
            <a:pPr lvl="1"/>
            <a:r>
              <a:rPr lang="en-US" sz="1800" dirty="0" smtClean="0"/>
              <a:t>Too much time to load and render the entire list all at once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Break the list into manageable chunks</a:t>
            </a:r>
          </a:p>
          <a:p>
            <a:pPr lvl="1"/>
            <a:r>
              <a:rPr lang="en-US" sz="1800" dirty="0" smtClean="0"/>
              <a:t>The paging metaphor is well known</a:t>
            </a:r>
          </a:p>
        </p:txBody>
      </p:sp>
      <p:pic>
        <p:nvPicPr>
          <p:cNvPr id="7" name="Picture 6" descr="Screen Shot 2014-09-14 at 10.20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17" y="1143024"/>
            <a:ext cx="4297633" cy="550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6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Jump to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4" y="1295400"/>
            <a:ext cx="4846270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 scrollable list of text items</a:t>
            </a:r>
          </a:p>
          <a:p>
            <a:pPr lvl="1"/>
            <a:r>
              <a:rPr lang="en-US" sz="1800" dirty="0" smtClean="0"/>
              <a:t>When the user starts to type the text content of an item, jump to that item and select it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A long list of text items</a:t>
            </a:r>
          </a:p>
          <a:p>
            <a:pPr lvl="1"/>
            <a:r>
              <a:rPr lang="en-US" sz="1800" dirty="0" smtClean="0"/>
              <a:t>Only a portion of the list is visible</a:t>
            </a:r>
          </a:p>
          <a:p>
            <a:pPr lvl="1"/>
            <a:r>
              <a:rPr lang="en-US" sz="1800" dirty="0" smtClean="0"/>
              <a:t>Scrolling may be tedious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User already knows what to look for</a:t>
            </a:r>
          </a:p>
          <a:p>
            <a:pPr lvl="1"/>
            <a:r>
              <a:rPr lang="en-US" sz="1800" dirty="0" smtClean="0"/>
              <a:t>Quick and direct access by the user</a:t>
            </a:r>
          </a:p>
          <a:p>
            <a:pPr lvl="1"/>
            <a:r>
              <a:rPr lang="en-US" sz="1800" dirty="0" smtClean="0"/>
              <a:t>Takes advantage of the computer’s </a:t>
            </a:r>
            <a:br>
              <a:rPr lang="en-US" sz="1800" dirty="0" smtClean="0"/>
            </a:br>
            <a:r>
              <a:rPr lang="en-US" sz="1800" dirty="0" smtClean="0"/>
              <a:t>fast searching</a:t>
            </a:r>
          </a:p>
        </p:txBody>
      </p:sp>
      <p:pic>
        <p:nvPicPr>
          <p:cNvPr id="3" name="Picture 2" descr="Screen Shot 2014-09-14 at 10.36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07" y="1258278"/>
            <a:ext cx="2011658" cy="54863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55243" y="3429000"/>
            <a:ext cx="73638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User 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types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“Bas”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8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Alphabet </a:t>
            </a:r>
            <a:r>
              <a:rPr lang="en-US" dirty="0" err="1" smtClean="0"/>
              <a:t>Scroller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4" y="1295400"/>
            <a:ext cx="5029148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An alphabetized list</a:t>
            </a:r>
          </a:p>
          <a:p>
            <a:pPr lvl="1"/>
            <a:r>
              <a:rPr lang="en-US" sz="1800" dirty="0" smtClean="0"/>
              <a:t>Display the letters of the alphabet</a:t>
            </a:r>
          </a:p>
          <a:p>
            <a:pPr lvl="1"/>
            <a:r>
              <a:rPr lang="en-US" sz="1800" dirty="0" smtClean="0"/>
              <a:t>Users can select a letter to jump-scroll to the part of the list that begins with the selected letter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Users are searching for an item in an alphabetized list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Users don’t have to scroll sequentially through the list from the beginning</a:t>
            </a:r>
          </a:p>
          <a:p>
            <a:pPr lvl="1"/>
            <a:r>
              <a:rPr lang="en-US" sz="1800" dirty="0" smtClean="0"/>
              <a:t>Selecting a letter takes a user close to where the desired item is located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558" y="1234464"/>
            <a:ext cx="2944776" cy="4937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2146" y="6263609"/>
            <a:ext cx="2103097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http://www.codeproject.com/Tips/548592/Android-Alphabetic-IndexBar-</a:t>
            </a:r>
            <a:r>
              <a:rPr lang="en-US" sz="1000" dirty="0" smtClean="0">
                <a:hlinkClick r:id="rId3"/>
              </a:rPr>
              <a:t>Scroller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6884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Cascading Lists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2928" y="1295400"/>
            <a:ext cx="8412391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Display a hierarchy </a:t>
            </a:r>
            <a:br>
              <a:rPr lang="en-US" sz="1800" dirty="0" smtClean="0"/>
            </a:br>
            <a:r>
              <a:rPr lang="en-US" sz="1800" dirty="0" smtClean="0"/>
              <a:t>of selectable lists</a:t>
            </a:r>
            <a:br>
              <a:rPr lang="en-US" sz="1800" dirty="0" smtClean="0"/>
            </a:br>
            <a:r>
              <a:rPr lang="en-US" sz="1800" dirty="0" smtClean="0"/>
              <a:t>at each level</a:t>
            </a:r>
          </a:p>
          <a:p>
            <a:pPr lvl="1"/>
            <a:r>
              <a:rPr lang="en-US" sz="1800" dirty="0" smtClean="0"/>
              <a:t>Select an item to</a:t>
            </a:r>
            <a:br>
              <a:rPr lang="en-US" sz="1800" dirty="0" smtClean="0"/>
            </a:br>
            <a:r>
              <a:rPr lang="en-US" sz="1800" dirty="0" smtClean="0"/>
              <a:t>display that item’s</a:t>
            </a:r>
            <a:br>
              <a:rPr lang="en-US" sz="1800" dirty="0" smtClean="0"/>
            </a:br>
            <a:r>
              <a:rPr lang="en-US" sz="1800" dirty="0" smtClean="0"/>
              <a:t>children in the </a:t>
            </a:r>
            <a:br>
              <a:rPr lang="en-US" sz="1800" dirty="0" smtClean="0"/>
            </a:br>
            <a:r>
              <a:rPr lang="en-US" sz="1800" dirty="0" smtClean="0"/>
              <a:t>next list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A list of items arranged in a possibly deep hierarchy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Display more of the hierarchy be spreading it out over several lists</a:t>
            </a:r>
          </a:p>
          <a:p>
            <a:pPr lvl="1"/>
            <a:r>
              <a:rPr lang="en-US" sz="1800" dirty="0" smtClean="0"/>
              <a:t>The user can more easily keep track of which level she’s on</a:t>
            </a:r>
          </a:p>
        </p:txBody>
      </p:sp>
      <p:pic>
        <p:nvPicPr>
          <p:cNvPr id="3" name="Picture 2" descr="Screen Shot 2014-09-14 at 10.44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37" y="1219565"/>
            <a:ext cx="6093896" cy="2940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83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Tree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1295400"/>
            <a:ext cx="8320952" cy="4876770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Display items in a </a:t>
            </a:r>
            <a:br>
              <a:rPr lang="en-US" sz="1800" dirty="0" smtClean="0"/>
            </a:br>
            <a:r>
              <a:rPr lang="en-US" sz="1800" dirty="0" smtClean="0"/>
              <a:t>single column</a:t>
            </a:r>
          </a:p>
          <a:p>
            <a:pPr lvl="1"/>
            <a:r>
              <a:rPr lang="en-US" sz="1800" dirty="0" smtClean="0"/>
              <a:t>Use an outline structure </a:t>
            </a:r>
            <a:br>
              <a:rPr lang="en-US" sz="1800" dirty="0" smtClean="0"/>
            </a:br>
            <a:r>
              <a:rPr lang="en-US" sz="1800" dirty="0" smtClean="0"/>
              <a:t>to show hierarchy</a:t>
            </a:r>
          </a:p>
          <a:p>
            <a:pPr lvl="1"/>
            <a:r>
              <a:rPr lang="en-US" sz="1800" dirty="0" smtClean="0"/>
              <a:t>Users can expand </a:t>
            </a:r>
            <a:br>
              <a:rPr lang="en-US" sz="1800" dirty="0" smtClean="0"/>
            </a:br>
            <a:r>
              <a:rPr lang="en-US" sz="1800" dirty="0" smtClean="0"/>
              <a:t>or collapse items </a:t>
            </a:r>
            <a:br>
              <a:rPr lang="en-US" sz="1800" dirty="0" smtClean="0"/>
            </a:br>
            <a:r>
              <a:rPr lang="en-US" sz="1800" dirty="0" smtClean="0"/>
              <a:t>independently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/>
              <a:t>A list of items arranged </a:t>
            </a:r>
            <a:r>
              <a:rPr lang="en-US" sz="1800" dirty="0" smtClean="0"/>
              <a:t>in </a:t>
            </a:r>
            <a:br>
              <a:rPr lang="en-US" sz="1800" dirty="0" smtClean="0"/>
            </a:br>
            <a:r>
              <a:rPr lang="en-US" sz="1800" dirty="0" smtClean="0"/>
              <a:t>a </a:t>
            </a:r>
            <a:r>
              <a:rPr lang="en-US" sz="1800" dirty="0"/>
              <a:t>possibly deep hierarchy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Users can choose whether or not to view an item’s descendants </a:t>
            </a:r>
            <a:br>
              <a:rPr lang="en-US" sz="1800" dirty="0" smtClean="0"/>
            </a:br>
            <a:r>
              <a:rPr lang="en-US" sz="1800" dirty="0" smtClean="0"/>
              <a:t>and to what level</a:t>
            </a:r>
          </a:p>
        </p:txBody>
      </p:sp>
      <p:pic>
        <p:nvPicPr>
          <p:cNvPr id="3" name="Picture 2" descr="Screen Shot 2014-09-14 at 10.52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962" y="1280146"/>
            <a:ext cx="5320557" cy="40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Lists: New-Item Row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803" y="3886195"/>
            <a:ext cx="8595269" cy="2285976"/>
          </a:xfrm>
        </p:spPr>
        <p:txBody>
          <a:bodyPr/>
          <a:lstStyle/>
          <a:p>
            <a:r>
              <a:rPr lang="en-US" sz="2000" dirty="0" smtClean="0"/>
              <a:t>What</a:t>
            </a:r>
          </a:p>
          <a:p>
            <a:pPr lvl="1"/>
            <a:r>
              <a:rPr lang="en-US" sz="1800" dirty="0" smtClean="0"/>
              <a:t>Use the last item of a list to create a new item in place</a:t>
            </a:r>
          </a:p>
          <a:p>
            <a:pPr lvl="5"/>
            <a:endParaRPr lang="en-US" sz="600" dirty="0" smtClean="0"/>
          </a:p>
          <a:p>
            <a:r>
              <a:rPr lang="en-US" sz="2000" dirty="0" smtClean="0"/>
              <a:t>When</a:t>
            </a:r>
            <a:endParaRPr lang="en-US" sz="1800" dirty="0" smtClean="0"/>
          </a:p>
          <a:p>
            <a:pPr lvl="1"/>
            <a:r>
              <a:rPr lang="en-US" sz="1800" dirty="0" smtClean="0"/>
              <a:t>Users need to create new items at the end of a list</a:t>
            </a:r>
          </a:p>
          <a:p>
            <a:pPr lvl="1"/>
            <a:endParaRPr lang="en-US" sz="600" dirty="0" smtClean="0"/>
          </a:p>
          <a:p>
            <a:r>
              <a:rPr lang="en-US" sz="2000" dirty="0" smtClean="0"/>
              <a:t>Why</a:t>
            </a:r>
          </a:p>
          <a:p>
            <a:pPr lvl="1"/>
            <a:r>
              <a:rPr lang="en-US" sz="1800" dirty="0" smtClean="0"/>
              <a:t>Add the new item at its final position in the list.</a:t>
            </a:r>
          </a:p>
        </p:txBody>
      </p:sp>
      <p:pic>
        <p:nvPicPr>
          <p:cNvPr id="3" name="Picture 2" descr="Screen Shot 2014-09-14 at 11.0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1234464"/>
            <a:ext cx="7315120" cy="25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19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Navigational </a:t>
            </a:r>
            <a:r>
              <a:rPr lang="en-US" dirty="0" smtClean="0"/>
              <a:t>Design Patterns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894" y="1364634"/>
            <a:ext cx="1613719" cy="1613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452" y="1408061"/>
            <a:ext cx="2678517" cy="1566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608" y="3882513"/>
            <a:ext cx="2918133" cy="1534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6059" y="3088968"/>
            <a:ext cx="150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Pan and zoom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07543" y="3088968"/>
            <a:ext cx="1348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Modal dialog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53230" y="5547032"/>
            <a:ext cx="14279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Escape hatch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694" y="3605154"/>
            <a:ext cx="2557758" cy="1813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91182" y="5547032"/>
            <a:ext cx="11538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Bookmark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99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Layout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Manipulate </a:t>
            </a:r>
            <a:r>
              <a:rPr lang="en-US" dirty="0" smtClean="0">
                <a:solidFill>
                  <a:srgbClr val="B23C00"/>
                </a:solidFill>
              </a:rPr>
              <a:t>page attention </a:t>
            </a:r>
            <a:r>
              <a:rPr lang="en-US" dirty="0" smtClean="0"/>
              <a:t>to convey 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meaning</a:t>
            </a:r>
          </a:p>
          <a:p>
            <a:pPr lvl="1"/>
            <a:r>
              <a:rPr lang="en-US" dirty="0" smtClean="0"/>
              <a:t>sequence</a:t>
            </a:r>
          </a:p>
          <a:p>
            <a:pPr lvl="1"/>
            <a:r>
              <a:rPr lang="en-US" dirty="0" smtClean="0"/>
              <a:t>points of interaction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Visual hierarchy: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What’s important?</a:t>
            </a:r>
          </a:p>
          <a:p>
            <a:pPr lvl="1"/>
            <a:r>
              <a:rPr lang="en-US" dirty="0" smtClean="0"/>
              <a:t>What’s related?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12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Show Importance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45" y="1627422"/>
            <a:ext cx="2743169" cy="1981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08" y="1601935"/>
            <a:ext cx="5040408" cy="29515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45" y="1234464"/>
            <a:ext cx="2750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sizes to show hierarchy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6244" y="1236179"/>
            <a:ext cx="1268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Text density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39542" y="1236179"/>
            <a:ext cx="1781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Background color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5" y="4553470"/>
            <a:ext cx="1423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Visual rhythm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83658" y="4553470"/>
            <a:ext cx="1735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Position and size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45" y="3794756"/>
            <a:ext cx="2743170" cy="18519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1562" y="5623536"/>
            <a:ext cx="22826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Emphasize small items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Show Relationships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06" y="1417342"/>
            <a:ext cx="2743170" cy="1851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15" y="1417342"/>
            <a:ext cx="2743170" cy="18519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06" y="3886195"/>
            <a:ext cx="2743170" cy="1851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415" y="3886195"/>
            <a:ext cx="2743170" cy="18519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88757" y="5714975"/>
            <a:ext cx="1165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Peer items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74732" y="5714975"/>
            <a:ext cx="2271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distinguished item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6679" y="3246122"/>
            <a:ext cx="2214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Grouped related items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23366" y="3246122"/>
            <a:ext cx="1279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List of items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023" y="3886195"/>
            <a:ext cx="2715601" cy="18287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5024" y="1417342"/>
            <a:ext cx="2743170" cy="18473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09341" y="3246122"/>
            <a:ext cx="2442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Captions and comments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790076" y="5714975"/>
            <a:ext cx="1348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Containment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035024" y="6177454"/>
            <a:ext cx="2000433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Designing Interfaces, 2</a:t>
            </a:r>
            <a:r>
              <a:rPr lang="en-US" sz="1050" b="1" baseline="30000" dirty="0" smtClean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05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by Jenifer Tidwell</a:t>
            </a:r>
          </a:p>
          <a:p>
            <a:r>
              <a:rPr lang="en-US" sz="1050" dirty="0" smtClean="0">
                <a:solidFill>
                  <a:schemeClr val="bg1">
                    <a:lumMod val="65000"/>
                  </a:schemeClr>
                </a:solidFill>
              </a:rPr>
              <a:t>O’Reilly Media, 2011</a:t>
            </a:r>
            <a:endParaRPr lang="en-US" sz="10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56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Gestalt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1732"/>
            <a:ext cx="8229600" cy="3799193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Proximity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Viewers will associate together items </a:t>
            </a:r>
            <a:br>
              <a:rPr lang="en-US" dirty="0" smtClean="0"/>
            </a:br>
            <a:r>
              <a:rPr lang="en-US" dirty="0" smtClean="0"/>
              <a:t>that are placed close together.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Similarity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Viewers will associate two things that have the </a:t>
            </a:r>
            <a:br>
              <a:rPr lang="en-US" dirty="0" smtClean="0"/>
            </a:br>
            <a:r>
              <a:rPr lang="en-US" dirty="0" smtClean="0"/>
              <a:t>same shape, size, orientation, etc.</a:t>
            </a:r>
            <a:br>
              <a:rPr lang="en-US" dirty="0" smtClean="0"/>
            </a:br>
            <a:r>
              <a:rPr lang="en-US" dirty="0" smtClean="0"/>
              <a:t>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0269" y="1417342"/>
            <a:ext cx="53314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B23C00"/>
                </a:solidFill>
              </a:rPr>
              <a:t>gestalt</a:t>
            </a:r>
            <a:r>
              <a:rPr lang="en-US" sz="2000" dirty="0" smtClean="0">
                <a:solidFill>
                  <a:srgbClr val="B23C00"/>
                </a:solidFill>
              </a:rPr>
              <a:t>: An </a:t>
            </a:r>
            <a:r>
              <a:rPr lang="en-US" sz="2000" dirty="0">
                <a:solidFill>
                  <a:srgbClr val="B23C00"/>
                </a:solidFill>
              </a:rPr>
              <a:t>organized whole that is perceived </a:t>
            </a:r>
            <a:endParaRPr lang="en-US" sz="2000" dirty="0" smtClean="0">
              <a:solidFill>
                <a:srgbClr val="B23C00"/>
              </a:solidFill>
            </a:endParaRPr>
          </a:p>
          <a:p>
            <a:r>
              <a:rPr lang="en-US" sz="2000" dirty="0" smtClean="0">
                <a:solidFill>
                  <a:srgbClr val="B23C00"/>
                </a:solidFill>
              </a:rPr>
              <a:t>as </a:t>
            </a:r>
            <a:r>
              <a:rPr lang="en-US" sz="2000" dirty="0">
                <a:solidFill>
                  <a:srgbClr val="B23C00"/>
                </a:solidFill>
              </a:rPr>
              <a:t>more than the sum of its parts</a:t>
            </a:r>
            <a:r>
              <a:rPr lang="en-US" sz="2000" dirty="0" smtClean="0">
                <a:solidFill>
                  <a:srgbClr val="B23C00"/>
                </a:solidFill>
              </a:rPr>
              <a:t>.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Gestalt Principles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Continuity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Viewers’ eyes want to see continuous lines </a:t>
            </a:r>
            <a:br>
              <a:rPr lang="en-US" dirty="0" smtClean="0"/>
            </a:br>
            <a:r>
              <a:rPr lang="en-US" dirty="0" smtClean="0"/>
              <a:t>and curves formed by the alignment of items.</a:t>
            </a:r>
          </a:p>
          <a:p>
            <a:pPr lvl="5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Closure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Viewers’ eyes want to see implicit simple </a:t>
            </a:r>
            <a:br>
              <a:rPr lang="en-US" dirty="0" smtClean="0"/>
            </a:br>
            <a:r>
              <a:rPr lang="en-US" dirty="0" smtClean="0"/>
              <a:t>closed forms such as rectangles.</a:t>
            </a:r>
            <a:br>
              <a:rPr lang="en-US" dirty="0" smtClean="0"/>
            </a:br>
            <a:r>
              <a:rPr lang="en-US" dirty="0" smtClean="0"/>
              <a:t>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1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30364</TotalTime>
  <Words>1285</Words>
  <Application>Microsoft Macintosh PowerPoint</Application>
  <PresentationFormat>On-screen Show (4:3)</PresentationFormat>
  <Paragraphs>422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Quadrant</vt:lpstr>
      <vt:lpstr>CS 235: User Interface Design February 5 Class Meeting</vt:lpstr>
      <vt:lpstr>Organization Design Patterns</vt:lpstr>
      <vt:lpstr>Navigation Design Patterns</vt:lpstr>
      <vt:lpstr>Navigational Design Patterns, cont’d</vt:lpstr>
      <vt:lpstr>Page Layout</vt:lpstr>
      <vt:lpstr>How to Show Importance</vt:lpstr>
      <vt:lpstr>How to Show Relationships</vt:lpstr>
      <vt:lpstr>Four Gestalt Principles</vt:lpstr>
      <vt:lpstr>Four Gestalt Principles, cont’d</vt:lpstr>
      <vt:lpstr>Four Gestalt Principles, cont’d</vt:lpstr>
      <vt:lpstr>Page Layout Design Patterns</vt:lpstr>
      <vt:lpstr>Layout: Visual Framework</vt:lpstr>
      <vt:lpstr>Layout: Center Stage</vt:lpstr>
      <vt:lpstr>Layout: Grid of Equals</vt:lpstr>
      <vt:lpstr>Layout: Tiled Sections</vt:lpstr>
      <vt:lpstr>Layout: Module Tabs</vt:lpstr>
      <vt:lpstr>Layout: Collapsible Panel</vt:lpstr>
      <vt:lpstr>Layout: Movable Panels</vt:lpstr>
      <vt:lpstr>Layout: Left-Right Alignment</vt:lpstr>
      <vt:lpstr>Layout: Responsive Enabling</vt:lpstr>
      <vt:lpstr>Layout: Self-Adjusting Layout</vt:lpstr>
      <vt:lpstr>Application Prototype</vt:lpstr>
      <vt:lpstr>Application Prototype, cont’d</vt:lpstr>
      <vt:lpstr>Application Prototype, cont’d</vt:lpstr>
      <vt:lpstr>Why Display Lists of Items?</vt:lpstr>
      <vt:lpstr>Information Architecture for Lists</vt:lpstr>
      <vt:lpstr>Questions about Displaying Lists</vt:lpstr>
      <vt:lpstr>Lists: Two-Panel Selector</vt:lpstr>
      <vt:lpstr>Lists: One-Window Drilldown</vt:lpstr>
      <vt:lpstr>Lists: List Inlay</vt:lpstr>
      <vt:lpstr>Lists: Thumbnail Grid</vt:lpstr>
      <vt:lpstr>Lists: Carousel</vt:lpstr>
      <vt:lpstr>Lists: Striped Rows</vt:lpstr>
      <vt:lpstr>Lists: Pagination</vt:lpstr>
      <vt:lpstr>Lists: Jump to Item</vt:lpstr>
      <vt:lpstr>Lists: Alphabet Scroller</vt:lpstr>
      <vt:lpstr>Lists: Cascading Lists</vt:lpstr>
      <vt:lpstr>Lists: Tree Table</vt:lpstr>
      <vt:lpstr>Lists: New-Item Row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308</cp:revision>
  <dcterms:created xsi:type="dcterms:W3CDTF">2008-01-12T03:52:55Z</dcterms:created>
  <dcterms:modified xsi:type="dcterms:W3CDTF">2015-02-06T05:15:27Z</dcterms:modified>
  <cp:category/>
</cp:coreProperties>
</file>