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410" r:id="rId3"/>
    <p:sldId id="401" r:id="rId4"/>
    <p:sldId id="404" r:id="rId5"/>
    <p:sldId id="402" r:id="rId6"/>
    <p:sldId id="403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406" r:id="rId16"/>
    <p:sldId id="389" r:id="rId17"/>
    <p:sldId id="390" r:id="rId18"/>
    <p:sldId id="391" r:id="rId19"/>
    <p:sldId id="407" r:id="rId20"/>
    <p:sldId id="408" r:id="rId21"/>
    <p:sldId id="409" r:id="rId22"/>
    <p:sldId id="392" r:id="rId23"/>
    <p:sldId id="393" r:id="rId24"/>
    <p:sldId id="394" r:id="rId25"/>
    <p:sldId id="395" r:id="rId26"/>
    <p:sldId id="396" r:id="rId27"/>
    <p:sldId id="398" r:id="rId28"/>
    <p:sldId id="400" r:id="rId29"/>
    <p:sldId id="399" r:id="rId30"/>
    <p:sldId id="41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2" autoAdjust="0"/>
    <p:restoredTop sz="98450" autoAdjust="0"/>
  </p:normalViewPr>
  <p:slideViewPr>
    <p:cSldViewPr>
      <p:cViewPr varScale="1">
        <p:scale>
          <a:sx n="119" d="100"/>
          <a:sy n="119" d="100"/>
        </p:scale>
        <p:origin x="-112" y="-39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February 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KorP55Aq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3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Picture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Screen Shot 2014-09-07 at 2.3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08" y="1143026"/>
            <a:ext cx="4785669" cy="3750350"/>
          </a:xfrm>
          <a:prstGeom prst="rect">
            <a:avLst/>
          </a:prstGeom>
        </p:spPr>
      </p:pic>
      <p:pic>
        <p:nvPicPr>
          <p:cNvPr id="9" name="Picture 8" descr="Screen Shot 2014-09-07 at 2.39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6" y="3246122"/>
            <a:ext cx="4206244" cy="329627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Thumbnails of pictures for browsing</a:t>
            </a:r>
          </a:p>
          <a:p>
            <a:pPr lvl="1"/>
            <a:r>
              <a:rPr lang="en-US" sz="1800" dirty="0" smtClean="0"/>
              <a:t>Feature one picture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 collection of pictures to organize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 natural way for users to organize and browse a picture collection</a:t>
            </a:r>
          </a:p>
        </p:txBody>
      </p:sp>
    </p:spTree>
    <p:extLst>
      <p:ext uri="{BB962C8B-B14F-4D97-AF65-F5344CB8AC3E}">
        <p14:creationId xmlns:p14="http://schemas.microsoft.com/office/powerpoint/2010/main" val="39419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creen Shot 2014-09-07 at 2.4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46" y="1143025"/>
            <a:ext cx="5514849" cy="530346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Single information-dense page</a:t>
            </a:r>
          </a:p>
          <a:p>
            <a:pPr lvl="1"/>
            <a:r>
              <a:rPr lang="en-US" sz="1800" dirty="0" smtClean="0"/>
              <a:t>Information widgets frequently updated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An incoming flow of information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Users need to monitor the information</a:t>
            </a:r>
          </a:p>
          <a:p>
            <a:pPr lvl="1"/>
            <a:r>
              <a:rPr lang="en-US" sz="1800" dirty="0" smtClean="0"/>
              <a:t>See what’s important at a glance</a:t>
            </a:r>
          </a:p>
        </p:txBody>
      </p:sp>
    </p:spTree>
    <p:extLst>
      <p:ext uri="{BB962C8B-B14F-4D97-AF65-F5344CB8AC3E}">
        <p14:creationId xmlns:p14="http://schemas.microsoft.com/office/powerpoint/2010/main" val="32505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Canvas + Palette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39" y="1325903"/>
            <a:ext cx="5096075" cy="43890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Palette of drawing tools</a:t>
            </a:r>
          </a:p>
          <a:p>
            <a:pPr lvl="1"/>
            <a:r>
              <a:rPr lang="en-US" sz="1800" dirty="0" smtClean="0"/>
              <a:t>Canvas for drawing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 graphics editor</a:t>
            </a:r>
          </a:p>
          <a:p>
            <a:pPr lvl="1"/>
            <a:r>
              <a:rPr lang="en-US" sz="1800" dirty="0" smtClean="0"/>
              <a:t>Create new objects</a:t>
            </a:r>
          </a:p>
          <a:p>
            <a:pPr lvl="1"/>
            <a:r>
              <a:rPr lang="en-US" sz="1800" dirty="0" smtClean="0"/>
              <a:t>Arrange object in virtual space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Closely matches a user’s mental model of how to create some artwork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5024" y="6086015"/>
            <a:ext cx="2000433" cy="634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Wizard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383243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Steps to accomplish a specific task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 complicated task</a:t>
            </a:r>
          </a:p>
          <a:p>
            <a:pPr lvl="1"/>
            <a:r>
              <a:rPr lang="en-US" sz="1800" dirty="0" smtClean="0"/>
              <a:t>“Don’t make me think. Just tell me what to do next.”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Handholding for the beginning user</a:t>
            </a:r>
          </a:p>
          <a:p>
            <a:pPr lvl="1"/>
            <a:r>
              <a:rPr lang="en-US" sz="1800" dirty="0" smtClean="0"/>
              <a:t>But can be frustrating for experienced users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852146" y="4932994"/>
            <a:ext cx="120951" cy="4571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9" name="Picture 8" descr="Screen Shot 2014-09-07 at 4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6" y="1230785"/>
            <a:ext cx="4980617" cy="49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Settings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Screen Shot 2014-09-07 at 3.0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0" y="1051586"/>
            <a:ext cx="5029145" cy="4688295"/>
          </a:xfrm>
          <a:prstGeom prst="rect">
            <a:avLst/>
          </a:prstGeom>
        </p:spPr>
      </p:pic>
      <p:pic>
        <p:nvPicPr>
          <p:cNvPr id="8" name="Picture 7" descr="Screen Shot 2014-09-07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2697488"/>
            <a:ext cx="5090851" cy="39776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One place to change settings, preferences, or properties</a:t>
            </a:r>
          </a:p>
          <a:p>
            <a:pPr lvl="1"/>
            <a:r>
              <a:rPr lang="en-US" sz="1800" dirty="0" smtClean="0"/>
              <a:t>Group content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Users have many choices to create a profile for an application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Easy to find and use</a:t>
            </a:r>
          </a:p>
          <a:p>
            <a:pPr lvl="1"/>
            <a:r>
              <a:rPr lang="en-US" sz="1800" dirty="0" smtClean="0"/>
              <a:t>See all choices in one place</a:t>
            </a:r>
          </a:p>
        </p:txBody>
      </p:sp>
    </p:spTree>
    <p:extLst>
      <p:ext uri="{BB962C8B-B14F-4D97-AF65-F5344CB8AC3E}">
        <p14:creationId xmlns:p14="http://schemas.microsoft.com/office/powerpoint/2010/main" val="347198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Alternative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creen Shot 2014-09-07 at 3.4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224022"/>
            <a:ext cx="4812798" cy="3302246"/>
          </a:xfrm>
          <a:prstGeom prst="rect">
            <a:avLst/>
          </a:prstGeom>
        </p:spPr>
      </p:pic>
      <p:pic>
        <p:nvPicPr>
          <p:cNvPr id="6" name="Picture 5" descr="Screen Shot 2014-09-07 at 3.4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3246122"/>
            <a:ext cx="4846267" cy="332521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Show multiple views of the same data in different formats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 single view is insufficient</a:t>
            </a:r>
          </a:p>
          <a:p>
            <a:pPr lvl="1"/>
            <a:r>
              <a:rPr lang="en-US" sz="1800" dirty="0" smtClean="0"/>
              <a:t>Users can choose views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Different views show different aspects of the data</a:t>
            </a:r>
          </a:p>
          <a:p>
            <a:pPr lvl="1"/>
            <a:r>
              <a:rPr lang="en-US" sz="1800" dirty="0" smtClean="0"/>
              <a:t>Different users may prefer different views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40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Multiple Workspaces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 Shot 2014-09-07 at 3.5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69" y="3429000"/>
            <a:ext cx="6309390" cy="312401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8320949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Multiple tabs or windows to view different pages, one at a time.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An application can manage multiple pages of content</a:t>
            </a:r>
          </a:p>
          <a:p>
            <a:pPr lvl="1"/>
            <a:r>
              <a:rPr lang="en-US" sz="1800" dirty="0" smtClean="0"/>
              <a:t>Each page is separately managed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Users </a:t>
            </a:r>
            <a:r>
              <a:rPr lang="en-US" sz="1800" dirty="0" smtClean="0"/>
              <a:t>want to</a:t>
            </a:r>
            <a:br>
              <a:rPr lang="en-US" sz="1800" dirty="0" smtClean="0"/>
            </a:br>
            <a:r>
              <a:rPr lang="en-US" sz="1800" dirty="0" smtClean="0"/>
              <a:t>multitask</a:t>
            </a:r>
          </a:p>
          <a:p>
            <a:pPr lvl="1"/>
            <a:r>
              <a:rPr lang="en-US" sz="1800" dirty="0" smtClean="0"/>
              <a:t>Don’t want to</a:t>
            </a:r>
            <a:br>
              <a:rPr lang="en-US" sz="1800" dirty="0" smtClean="0"/>
            </a:br>
            <a:r>
              <a:rPr lang="en-US" sz="1800" dirty="0" smtClean="0"/>
              <a:t>open multiple</a:t>
            </a:r>
            <a:br>
              <a:rPr lang="en-US" sz="1800" dirty="0" smtClean="0"/>
            </a:br>
            <a:r>
              <a:rPr lang="en-US" sz="1800" dirty="0" smtClean="0"/>
              <a:t>copies of the</a:t>
            </a:r>
            <a:br>
              <a:rPr lang="en-US" sz="1800" dirty="0" smtClean="0"/>
            </a:br>
            <a:r>
              <a:rPr lang="en-US" sz="1800" dirty="0" smtClean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2522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Multilevel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Screen Shot 2014-09-07 at 4.2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49" y="1273225"/>
            <a:ext cx="4989641" cy="493748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variety of ways to provide help to the user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 complex application</a:t>
            </a:r>
          </a:p>
          <a:p>
            <a:pPr lvl="1"/>
            <a:r>
              <a:rPr lang="en-US" sz="1800" dirty="0" smtClean="0"/>
              <a:t>Users need with specific features or tasks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Provide help when and where needed</a:t>
            </a:r>
          </a:p>
          <a:p>
            <a:pPr lvl="1"/>
            <a:r>
              <a:rPr lang="en-US" sz="1800" dirty="0" smtClean="0"/>
              <a:t>Help can be light- or heavyweight</a:t>
            </a:r>
          </a:p>
          <a:p>
            <a:pPr lvl="1"/>
            <a:r>
              <a:rPr lang="en-US" sz="1800" dirty="0" smtClean="0"/>
              <a:t>Reminders, tips, or tutorials as necessary</a:t>
            </a:r>
          </a:p>
        </p:txBody>
      </p:sp>
    </p:spTree>
    <p:extLst>
      <p:ext uri="{BB962C8B-B14F-4D97-AF65-F5344CB8AC3E}">
        <p14:creationId xmlns:p14="http://schemas.microsoft.com/office/powerpoint/2010/main" val="35937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Design patterns for how a user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navigates within </a:t>
            </a:r>
            <a:r>
              <a:rPr lang="en-US" dirty="0" smtClean="0">
                <a:solidFill>
                  <a:srgbClr val="B23300"/>
                </a:solidFill>
              </a:rPr>
              <a:t>an application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Can a user achieve a goal </a:t>
            </a:r>
            <a:br>
              <a:rPr lang="en-US" dirty="0" smtClean="0"/>
            </a:br>
            <a:r>
              <a:rPr lang="en-US" dirty="0" smtClean="0"/>
              <a:t>without wandering off course?</a:t>
            </a:r>
          </a:p>
          <a:p>
            <a:pPr lvl="1"/>
            <a:r>
              <a:rPr lang="en-US" dirty="0" smtClean="0"/>
              <a:t>Where am I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How did I get here?</a:t>
            </a:r>
            <a:endParaRPr lang="en-US" dirty="0" smtClean="0"/>
          </a:p>
          <a:p>
            <a:pPr lvl="1"/>
            <a:r>
              <a:rPr lang="en-US" dirty="0" smtClean="0"/>
              <a:t>Where do I go from here?</a:t>
            </a:r>
          </a:p>
          <a:p>
            <a:pPr lvl="1"/>
            <a:r>
              <a:rPr lang="en-US" dirty="0" smtClean="0"/>
              <a:t>How much farther to go?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Signposts</a:t>
            </a:r>
          </a:p>
          <a:p>
            <a:pPr lvl="1"/>
            <a:r>
              <a:rPr lang="en-US" dirty="0" smtClean="0"/>
              <a:t>Features that help a user determine where he 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5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errors are frustrating for users </a:t>
            </a:r>
            <a:br>
              <a:rPr lang="en-US" dirty="0" smtClean="0"/>
            </a:br>
            <a:r>
              <a:rPr lang="en-US" dirty="0" smtClean="0"/>
              <a:t>and can be costly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Each new page requires a context switch.</a:t>
            </a:r>
            <a:endParaRPr lang="en-US" dirty="0"/>
          </a:p>
          <a:p>
            <a:pPr lvl="1"/>
            <a:r>
              <a:rPr lang="en-US" dirty="0" smtClean="0"/>
              <a:t>Waste time on wrong paths.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Keep low the number of page jumps </a:t>
            </a:r>
            <a:br>
              <a:rPr lang="en-US" dirty="0" smtClean="0"/>
            </a:br>
            <a:r>
              <a:rPr lang="en-US" dirty="0" smtClean="0"/>
              <a:t>required to achieve a goal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 Alternate Sequence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99456"/>
              </p:ext>
            </p:extLst>
          </p:nvPr>
        </p:nvGraphicFramePr>
        <p:xfrm>
          <a:off x="457200" y="1295400"/>
          <a:ext cx="82296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Action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Response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Select “Withdraw</a:t>
                      </a:r>
                      <a:r>
                        <a:rPr lang="en-US" baseline="0" dirty="0" smtClean="0"/>
                        <a:t> cash”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Prompt for 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Enter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</a:t>
                      </a:r>
                      <a:r>
                        <a:rPr lang="en-US" baseline="0" dirty="0" smtClean="0"/>
                        <a:t>bank account balance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Dispense cash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Take cash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54398"/>
              </p:ext>
            </p:extLst>
          </p:nvPr>
        </p:nvGraphicFramePr>
        <p:xfrm>
          <a:off x="457200" y="3429000"/>
          <a:ext cx="82296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Action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Response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Select “Withdraw</a:t>
                      </a:r>
                      <a:r>
                        <a:rPr lang="en-US" baseline="0" dirty="0" smtClean="0"/>
                        <a:t> cash”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Prompt for 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Enter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Check </a:t>
                      </a:r>
                      <a:r>
                        <a:rPr lang="en-US" baseline="0" dirty="0" smtClean="0"/>
                        <a:t>bank account balance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Display “Insufficient</a:t>
                      </a:r>
                      <a:r>
                        <a:rPr lang="en-US" baseline="0" dirty="0" smtClean="0"/>
                        <a:t> bank balance”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2.1 Enter another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</a:t>
                      </a:r>
                      <a:r>
                        <a:rPr lang="en-US" baseline="0" dirty="0" smtClean="0"/>
                        <a:t>bank account balance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Dispense cash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Take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8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1" y="1305231"/>
            <a:ext cx="2233970" cy="1762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64" y="1324078"/>
            <a:ext cx="1880419" cy="1761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52" y="1299497"/>
            <a:ext cx="1847646" cy="173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47" y="3660206"/>
            <a:ext cx="3108567" cy="2444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645" y="4082737"/>
            <a:ext cx="2754671" cy="162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736258" y="4408948"/>
            <a:ext cx="2517058" cy="335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806" y="2974258"/>
            <a:ext cx="1792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entry points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355" y="3195484"/>
            <a:ext cx="156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 and spoke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8259" y="3162710"/>
            <a:ext cx="1621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connected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23810" y="5801033"/>
            <a:ext cx="1039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2710" y="4891549"/>
            <a:ext cx="1154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72710" y="5776452"/>
            <a:ext cx="93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Pyramid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35024" y="6177454"/>
            <a:ext cx="2000433" cy="634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9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 </a:t>
            </a:r>
            <a:r>
              <a:rPr lang="en-US" dirty="0" smtClean="0"/>
              <a:t>Models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94" y="1364634"/>
            <a:ext cx="1613719" cy="1613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52" y="1408061"/>
            <a:ext cx="2678517" cy="1566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608" y="3882513"/>
            <a:ext cx="2918133" cy="153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6059" y="3088968"/>
            <a:ext cx="150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 and zoom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7543" y="3088968"/>
            <a:ext cx="134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Modal dialog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3230" y="5547032"/>
            <a:ext cx="1427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hatch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694" y="3605154"/>
            <a:ext cx="2557758" cy="1813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1182" y="5547032"/>
            <a:ext cx="1153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Bookmark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35024" y="6177454"/>
            <a:ext cx="2000433" cy="634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Navigational: </a:t>
            </a:r>
            <a:r>
              <a:rPr lang="en-US" dirty="0"/>
              <a:t>Clear </a:t>
            </a:r>
            <a:r>
              <a:rPr lang="en-US" dirty="0" smtClean="0"/>
              <a:t>Entry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Screen Shot 2014-09-07 at 4.5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9" y="3394353"/>
            <a:ext cx="6579421" cy="323501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8320949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Only a few main entry points into the interface</a:t>
            </a:r>
          </a:p>
          <a:p>
            <a:pPr lvl="1"/>
            <a:r>
              <a:rPr lang="en-US" sz="1800" dirty="0" smtClean="0"/>
              <a:t>Task oriented, clear calls to action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Ideal for first-time or infrequent users</a:t>
            </a:r>
          </a:p>
          <a:p>
            <a:pPr lvl="1"/>
            <a:r>
              <a:rPr lang="en-US" sz="1800" dirty="0" smtClean="0"/>
              <a:t>Can be bypassed by experienced users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Avoid too much</a:t>
            </a:r>
            <a:br>
              <a:rPr lang="en-US" sz="1800" dirty="0" smtClean="0"/>
            </a:br>
            <a:r>
              <a:rPr lang="en-US" sz="1800" dirty="0" smtClean="0"/>
              <a:t>clutter when an</a:t>
            </a:r>
            <a:br>
              <a:rPr lang="en-US" sz="1800" dirty="0" smtClean="0"/>
            </a:br>
            <a:r>
              <a:rPr lang="en-US" sz="1800" dirty="0" smtClean="0"/>
              <a:t>application is</a:t>
            </a:r>
            <a:br>
              <a:rPr lang="en-US" sz="1800" dirty="0" smtClean="0"/>
            </a:br>
            <a:r>
              <a:rPr lang="en-US" sz="1800" dirty="0" smtClean="0"/>
              <a:t>first opened</a:t>
            </a:r>
          </a:p>
          <a:p>
            <a:pPr lvl="1"/>
            <a:r>
              <a:rPr lang="en-US" sz="1800" dirty="0" smtClean="0"/>
              <a:t>Do not over-</a:t>
            </a:r>
            <a:br>
              <a:rPr lang="en-US" sz="1800" dirty="0" smtClean="0"/>
            </a:br>
            <a:r>
              <a:rPr lang="en-US" sz="1800" dirty="0" smtClean="0"/>
              <a:t>whelm a novice</a:t>
            </a:r>
            <a:br>
              <a:rPr lang="en-US" sz="1800" dirty="0" smtClean="0"/>
            </a:br>
            <a:r>
              <a:rPr lang="en-US" sz="1800" dirty="0" smtClean="0"/>
              <a:t>user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24" y="1417342"/>
            <a:ext cx="1280146" cy="10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3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Hub </a:t>
            </a:r>
            <a:r>
              <a:rPr lang="en-US" dirty="0" smtClean="0"/>
              <a:t>and Spoke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Screen Shot 2014-09-07 at 5.2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1143024"/>
            <a:ext cx="5303512" cy="540198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6" y="2057415"/>
            <a:ext cx="3566168" cy="407351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page filled with links to other pages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A table of contents or a portal to show the user where to go from here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The user can decide where to go</a:t>
            </a:r>
          </a:p>
          <a:p>
            <a:pPr lvl="1"/>
            <a:r>
              <a:rPr lang="en-US" sz="1800" dirty="0" smtClean="0"/>
              <a:t>Return to this page to go elsewhere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8" y="1234465"/>
            <a:ext cx="1188707" cy="11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Pyramid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Screen Shot 2014-09-07 at 5.3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7" y="1143025"/>
            <a:ext cx="5212023" cy="550356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6" y="1783098"/>
            <a:ext cx="3657560" cy="4389072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Sequential pages with back and next links</a:t>
            </a:r>
          </a:p>
          <a:p>
            <a:pPr lvl="1"/>
            <a:r>
              <a:rPr lang="en-US" sz="1800" dirty="0" smtClean="0"/>
              <a:t>A link to return to the top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Sequential text organized by chapters</a:t>
            </a:r>
          </a:p>
          <a:p>
            <a:pPr lvl="1"/>
            <a:r>
              <a:rPr lang="en-US" sz="1800" dirty="0" smtClean="0"/>
              <a:t>Return to the table of contents at the top to pick another chapter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Matches a user’s mental model of a tutorial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8" y="1196128"/>
            <a:ext cx="1554463" cy="9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9-07 at 5.4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142950"/>
            <a:ext cx="4484979" cy="5212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Modal </a:t>
            </a:r>
            <a:r>
              <a:rPr lang="en-US" dirty="0" smtClean="0"/>
              <a:t>Dialog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Screen Shot 2014-09-07 at 5.4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6" y="2697487"/>
            <a:ext cx="4148293" cy="397763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805" y="1783098"/>
            <a:ext cx="4023317" cy="4389072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Show only one page with no navigation options</a:t>
            </a:r>
          </a:p>
          <a:p>
            <a:pPr lvl="1"/>
            <a:r>
              <a:rPr lang="en-US" sz="1800" dirty="0" smtClean="0"/>
              <a:t>The user must complete the page’s task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The application can’t proceed without user input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The user can’t ignore the page and must provide input</a:t>
            </a:r>
          </a:p>
          <a:p>
            <a:pPr lvl="1"/>
            <a:r>
              <a:rPr lang="en-US" sz="1800" dirty="0" smtClean="0"/>
              <a:t>Can be disruptive and annoying to the user</a:t>
            </a: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64" y="1234464"/>
            <a:ext cx="1645902" cy="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9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Escape </a:t>
            </a:r>
            <a:r>
              <a:rPr lang="en-US" dirty="0" smtClean="0"/>
              <a:t>Hatch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Screen Shot 2014-09-07 at 5.5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75" y="960147"/>
            <a:ext cx="5319375" cy="58064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5" y="2240293"/>
            <a:ext cx="3840439" cy="3931877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The user can abort a task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The application takes the user down a path but the user may want to back out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The user changes his mind or recognizes that he is going down the wrong path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91" y="1325903"/>
            <a:ext cx="2186621" cy="11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Sequence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 descr="Screen Shot 2014-09-07 at 7.4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80" y="1325903"/>
            <a:ext cx="5451720" cy="516634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691659"/>
            <a:ext cx="3383243" cy="4480511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Show a map of pages in sequence</a:t>
            </a:r>
          </a:p>
          <a:p>
            <a:pPr lvl="1"/>
            <a:r>
              <a:rPr lang="en-US" sz="1800" dirty="0" smtClean="0"/>
              <a:t>Include “you are here”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The application takes the user along a linear path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The map tells the user how far he has gone and how much farther he has to 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14440" y="1234464"/>
            <a:ext cx="2517058" cy="3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Annotated </a:t>
            </a:r>
            <a:r>
              <a:rPr lang="en-US" dirty="0" smtClean="0"/>
              <a:t>Scrollbar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 descr="Screen Shot 2014-09-07 at 8.0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40" y="1325902"/>
            <a:ext cx="4795432" cy="48462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691659"/>
            <a:ext cx="3383243" cy="4480511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The scrollbar says “you are here”.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The application is document-centric or allows pan-and-zoom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While manipulating the scrollbars, the user needs to know what part of content is being displayed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14440" y="1234464"/>
            <a:ext cx="2517058" cy="3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Navigational: Breadcrumbs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 descr="Screen Shot 2014-09-07 at 7.4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3405696"/>
            <a:ext cx="6217852" cy="29493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320949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On each page in a deep hierarchy, </a:t>
            </a:r>
            <a:br>
              <a:rPr lang="en-US" sz="1800" dirty="0" smtClean="0"/>
            </a:br>
            <a:r>
              <a:rPr lang="en-US" sz="1800" dirty="0" smtClean="0"/>
              <a:t>show a list of the parent pages in order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In a deep hierarchy, users need help to keep track of where they are.</a:t>
            </a:r>
          </a:p>
          <a:p>
            <a:pPr lvl="1"/>
            <a:r>
              <a:rPr lang="en-US" sz="1800" dirty="0" smtClean="0"/>
              <a:t>A user can go back up to any point in the hierarchy.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Allow a user </a:t>
            </a:r>
            <a:r>
              <a:rPr lang="en-US" sz="1800" dirty="0"/>
              <a:t>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move forward </a:t>
            </a:r>
            <a:r>
              <a:rPr lang="en-US" sz="1800" dirty="0"/>
              <a:t>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back through a </a:t>
            </a:r>
            <a:br>
              <a:rPr lang="en-US" sz="1800" dirty="0" smtClean="0"/>
            </a:br>
            <a:r>
              <a:rPr lang="en-US" sz="1800" dirty="0" smtClean="0"/>
              <a:t>deep</a:t>
            </a:r>
            <a:r>
              <a:rPr lang="en-US" sz="1800" dirty="0"/>
              <a:t> </a:t>
            </a:r>
            <a:r>
              <a:rPr lang="en-US" sz="1800" dirty="0" smtClean="0"/>
              <a:t>hierarchy</a:t>
            </a:r>
          </a:p>
          <a:p>
            <a:pPr lvl="1"/>
            <a:r>
              <a:rPr lang="en-US" sz="1800" dirty="0" smtClean="0"/>
              <a:t>The user knows </a:t>
            </a:r>
            <a:br>
              <a:rPr lang="en-US" sz="1800" dirty="0" smtClean="0"/>
            </a:br>
            <a:r>
              <a:rPr lang="en-US" sz="1800" dirty="0" smtClean="0"/>
              <a:t>where</a:t>
            </a:r>
            <a:r>
              <a:rPr lang="en-US" sz="1800" dirty="0"/>
              <a:t> </a:t>
            </a:r>
            <a:r>
              <a:rPr lang="en-US" sz="1800" dirty="0" smtClean="0"/>
              <a:t>he is in the </a:t>
            </a:r>
            <a:br>
              <a:rPr lang="en-US" sz="1800" dirty="0" smtClean="0"/>
            </a:br>
            <a:r>
              <a:rPr lang="en-US" sz="1800" dirty="0" smtClean="0"/>
              <a:t>hierarchy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02" y="1234464"/>
            <a:ext cx="1873601" cy="14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4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22F6-3E06-9B4E-9858-3B67C73074B8}" type="slidenum">
              <a:rPr lang="en-US"/>
              <a:pPr/>
              <a:t>3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Patterns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design pattern </a:t>
            </a:r>
            <a:r>
              <a:rPr lang="en-US" dirty="0"/>
              <a:t>is </a:t>
            </a:r>
            <a:endParaRPr lang="en-US" dirty="0" smtClean="0"/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description of a problem.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solution that you can apply to many programming situations.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Design patterns show you how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build </a:t>
            </a:r>
            <a:r>
              <a:rPr lang="en-US" dirty="0">
                <a:solidFill>
                  <a:srgbClr val="B23C00"/>
                </a:solidFill>
              </a:rPr>
              <a:t>good </a:t>
            </a:r>
            <a:r>
              <a:rPr lang="en-US" dirty="0" smtClean="0">
                <a:solidFill>
                  <a:srgbClr val="B23C00"/>
                </a:solidFill>
              </a:rPr>
              <a:t>user interfaces</a:t>
            </a:r>
            <a:r>
              <a:rPr lang="en-US" dirty="0" smtClean="0"/>
              <a:t>.</a:t>
            </a:r>
          </a:p>
          <a:p>
            <a:pPr lvl="7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Design patterns are </a:t>
            </a:r>
            <a:r>
              <a:rPr lang="en-US" dirty="0">
                <a:solidFill>
                  <a:srgbClr val="B23C00"/>
                </a:solidFill>
              </a:rPr>
              <a:t>proven </a:t>
            </a:r>
            <a:r>
              <a:rPr lang="en-US" dirty="0" smtClean="0">
                <a:solidFill>
                  <a:srgbClr val="B23C00"/>
                </a:solidFill>
              </a:rPr>
              <a:t>design experience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patterns describe </a:t>
            </a:r>
            <a:r>
              <a:rPr lang="en-US" dirty="0" smtClean="0">
                <a:solidFill>
                  <a:srgbClr val="B23C00"/>
                </a:solidFill>
              </a:rPr>
              <a:t>best practices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patterns capture structural and behavioral features of an interface.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Design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https://www.youtube.com/watch?v=</a:t>
            </a:r>
            <a:r>
              <a:rPr lang="en-US" sz="2400" dirty="0" smtClean="0">
                <a:hlinkClick r:id="rId2"/>
              </a:rPr>
              <a:t>BKorP55Aqvg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22F6-3E06-9B4E-9858-3B67C73074B8}" type="slidenum">
              <a:rPr lang="en-US"/>
              <a:pPr/>
              <a:t>4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Patterns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Design </a:t>
            </a:r>
            <a:r>
              <a:rPr lang="en-US" dirty="0"/>
              <a:t>patterns are not code, </a:t>
            </a:r>
            <a:br>
              <a:rPr lang="en-US" dirty="0"/>
            </a:br>
            <a:r>
              <a:rPr lang="en-US" dirty="0"/>
              <a:t>but are </a:t>
            </a:r>
            <a:r>
              <a:rPr lang="en-US" dirty="0">
                <a:solidFill>
                  <a:srgbClr val="B23C00"/>
                </a:solidFill>
              </a:rPr>
              <a:t>general solutions </a:t>
            </a:r>
            <a:r>
              <a:rPr lang="en-US" dirty="0"/>
              <a:t>to design problems.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apply them to your specific application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Design patterns give programmers a very high-level </a:t>
            </a:r>
            <a:r>
              <a:rPr lang="en-US" dirty="0">
                <a:solidFill>
                  <a:srgbClr val="B23C00"/>
                </a:solidFill>
              </a:rPr>
              <a:t>pattern language </a:t>
            </a:r>
            <a:r>
              <a:rPr lang="en-US" dirty="0"/>
              <a:t>and a short-cut </a:t>
            </a:r>
            <a:r>
              <a:rPr lang="en-US" dirty="0">
                <a:solidFill>
                  <a:srgbClr val="B23C00"/>
                </a:solidFill>
              </a:rPr>
              <a:t>vocabulary to discuss design issues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Independent of specific implementations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We should use the </a:t>
            </a:r>
            <a:r>
              <a:rPr lang="en-US" dirty="0" err="1"/>
              <a:t>canvas+palette</a:t>
            </a:r>
            <a:r>
              <a:rPr lang="en-US" dirty="0"/>
              <a:t> pattern here.</a:t>
            </a:r>
            <a:r>
              <a:rPr lang="ja-JP" altLang="en-US" dirty="0"/>
              <a:t>”</a:t>
            </a:r>
            <a:endParaRPr lang="en-US" dirty="0"/>
          </a:p>
          <a:p>
            <a:pPr lvl="1"/>
            <a:r>
              <a:rPr lang="ja-JP" altLang="en-US" dirty="0"/>
              <a:t>“</a:t>
            </a:r>
            <a:r>
              <a:rPr lang="en-US" dirty="0"/>
              <a:t>The wizard pattern will simplify this code.</a:t>
            </a:r>
            <a:r>
              <a:rPr lang="ja-JP" altLang="en-US" dirty="0"/>
              <a:t>”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_</a:t>
            </a:r>
            <a:endParaRPr lang="en-US" dirty="0"/>
          </a:p>
          <a:p>
            <a:pPr marL="471487" lvl="1" indent="0">
              <a:lnSpc>
                <a:spcPct val="90000"/>
              </a:lnSpc>
              <a:buNone/>
            </a:pPr>
            <a:endParaRPr lang="en-US" dirty="0"/>
          </a:p>
          <a:p>
            <a:pPr marL="1828800" lvl="4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8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C735-46EF-D34C-9420-1EA566E1F6F9}" type="slidenum">
              <a:rPr lang="en-US"/>
              <a:pPr/>
              <a:t>5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Patterns</a:t>
            </a:r>
            <a:endParaRPr lang="en-US" i="1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design pattern </a:t>
            </a:r>
            <a:r>
              <a:rPr lang="en-US" dirty="0" smtClean="0"/>
              <a:t>should have: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short </a:t>
            </a:r>
            <a:r>
              <a:rPr lang="en-US" dirty="0">
                <a:solidFill>
                  <a:srgbClr val="B23C00"/>
                </a:solidFill>
              </a:rPr>
              <a:t>name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What: </a:t>
            </a:r>
            <a:r>
              <a:rPr lang="en-US" dirty="0"/>
              <a:t>a brief description of the pattern</a:t>
            </a:r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When</a:t>
            </a:r>
            <a:r>
              <a:rPr lang="en-US" dirty="0" smtClean="0"/>
              <a:t> to use: a </a:t>
            </a:r>
            <a:r>
              <a:rPr lang="en-US" dirty="0"/>
              <a:t>brief description of the context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Why</a:t>
            </a:r>
            <a:r>
              <a:rPr lang="en-US" dirty="0" smtClean="0"/>
              <a:t>: a </a:t>
            </a:r>
            <a:r>
              <a:rPr lang="en-US" dirty="0"/>
              <a:t>description of the problem that it solves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How</a:t>
            </a:r>
            <a:r>
              <a:rPr lang="en-US" dirty="0" smtClean="0"/>
              <a:t>: a </a:t>
            </a:r>
            <a:r>
              <a:rPr lang="en-US" dirty="0"/>
              <a:t>prescription for a solution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059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1280-7ACA-DC41-ADAC-7F7D11A66D87}" type="slidenum">
              <a:rPr lang="en-US"/>
              <a:pPr/>
              <a:t>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Patterns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building architect </a:t>
            </a:r>
            <a:r>
              <a:rPr lang="en-US" dirty="0">
                <a:solidFill>
                  <a:srgbClr val="B23C00"/>
                </a:solidFill>
              </a:rPr>
              <a:t>Christopher Alexander </a:t>
            </a:r>
            <a:r>
              <a:rPr lang="en-US" dirty="0"/>
              <a:t>formulated over 250 patterns for architectural </a:t>
            </a:r>
            <a:r>
              <a:rPr lang="en-US" dirty="0" smtClean="0"/>
              <a:t>design for physical </a:t>
            </a:r>
            <a:r>
              <a:rPr lang="en-US" dirty="0" err="1" smtClean="0"/>
              <a:t>buidings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Co-authored </a:t>
            </a:r>
            <a:r>
              <a:rPr lang="en-US" i="1" dirty="0">
                <a:solidFill>
                  <a:srgbClr val="B23C00"/>
                </a:solidFill>
              </a:rPr>
              <a:t>A Pattern Language: Towns, Buildings, Construction</a:t>
            </a:r>
            <a:r>
              <a:rPr lang="en-US" dirty="0"/>
              <a:t>, published in 1977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54979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patterns for the high-level overall layout of an application’s user interface.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Information architecture</a:t>
            </a:r>
          </a:p>
          <a:p>
            <a:pPr lvl="1"/>
            <a:r>
              <a:rPr lang="en-US" dirty="0" smtClean="0"/>
              <a:t>How to organize an information space.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Interaction model</a:t>
            </a:r>
          </a:p>
          <a:p>
            <a:pPr lvl="1"/>
            <a:r>
              <a:rPr lang="en-US" dirty="0"/>
              <a:t>Determines how </a:t>
            </a:r>
            <a:r>
              <a:rPr lang="en-US" dirty="0" smtClean="0"/>
              <a:t>users navigate.</a:t>
            </a:r>
            <a:endParaRPr lang="en-US" dirty="0"/>
          </a:p>
          <a:p>
            <a:pPr lvl="1"/>
            <a:r>
              <a:rPr lang="en-US" dirty="0" smtClean="0"/>
              <a:t>Establishes </a:t>
            </a:r>
            <a:r>
              <a:rPr lang="en-US" dirty="0" smtClean="0"/>
              <a:t>consistency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Organization: Feature, Search, and Browse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featured item</a:t>
            </a:r>
          </a:p>
          <a:p>
            <a:pPr lvl="1"/>
            <a:r>
              <a:rPr lang="en-US" sz="1800" dirty="0" smtClean="0"/>
              <a:t>A search box</a:t>
            </a:r>
          </a:p>
          <a:p>
            <a:pPr lvl="1"/>
            <a:r>
              <a:rPr lang="en-US" sz="1800" dirty="0" smtClean="0"/>
              <a:t>A list to browse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Engage the user</a:t>
            </a:r>
          </a:p>
          <a:p>
            <a:pPr lvl="1"/>
            <a:r>
              <a:rPr lang="en-US" sz="1800" dirty="0" smtClean="0"/>
              <a:t>Provide other options</a:t>
            </a:r>
          </a:p>
          <a:p>
            <a:pPr lvl="1"/>
            <a:r>
              <a:rPr lang="en-US" sz="1800" dirty="0" smtClean="0"/>
              <a:t>Enable searching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Browsing and searching are common</a:t>
            </a:r>
          </a:p>
          <a:p>
            <a:pPr lvl="1"/>
            <a:r>
              <a:rPr lang="en-US" sz="1800" dirty="0" smtClean="0"/>
              <a:t>Hook the user with the featured item</a:t>
            </a:r>
          </a:p>
        </p:txBody>
      </p:sp>
      <p:pic>
        <p:nvPicPr>
          <p:cNvPr id="11" name="Picture 10" descr="Screen Shot 2014-09-07 at 2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9" y="1218076"/>
            <a:ext cx="5303462" cy="50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</a:t>
            </a:r>
            <a:r>
              <a:rPr lang="en-US" dirty="0" smtClean="0"/>
              <a:t>News 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Shot 2014-09-07 at 2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08" y="1051586"/>
            <a:ext cx="5466514" cy="557777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ime-sensitive items</a:t>
            </a:r>
          </a:p>
          <a:p>
            <a:pPr lvl="1"/>
            <a:r>
              <a:rPr lang="en-US" sz="1800" dirty="0" smtClean="0"/>
              <a:t>Reverse chronological order</a:t>
            </a:r>
          </a:p>
          <a:p>
            <a:pPr lvl="1"/>
            <a:r>
              <a:rPr lang="en-US" sz="1800" dirty="0" smtClean="0"/>
              <a:t>Frequent updates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Communications channels</a:t>
            </a:r>
          </a:p>
          <a:p>
            <a:pPr lvl="1"/>
            <a:r>
              <a:rPr lang="en-US" sz="1800" dirty="0" smtClean="0"/>
              <a:t>Timely content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Allow users to keep up with news streams</a:t>
            </a:r>
          </a:p>
          <a:p>
            <a:pPr lvl="1"/>
            <a:r>
              <a:rPr lang="en-US" sz="1800" dirty="0" smtClean="0"/>
              <a:t>Users can check often</a:t>
            </a:r>
          </a:p>
        </p:txBody>
      </p:sp>
    </p:spTree>
    <p:extLst>
      <p:ext uri="{BB962C8B-B14F-4D97-AF65-F5344CB8AC3E}">
        <p14:creationId xmlns:p14="http://schemas.microsoft.com/office/powerpoint/2010/main" val="247815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29760</TotalTime>
  <Words>1080</Words>
  <Application>Microsoft Macintosh PowerPoint</Application>
  <PresentationFormat>On-screen Show (4:3)</PresentationFormat>
  <Paragraphs>333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Quadrant</vt:lpstr>
      <vt:lpstr>CS 235: User Interface Design February 3 Class Meeting</vt:lpstr>
      <vt:lpstr>Example Use Case Alternate Sequence</vt:lpstr>
      <vt:lpstr>Design Patterns</vt:lpstr>
      <vt:lpstr>Design Patterns</vt:lpstr>
      <vt:lpstr>Design Patterns</vt:lpstr>
      <vt:lpstr>Design Patterns, cont’d</vt:lpstr>
      <vt:lpstr>Organization Design Patterns</vt:lpstr>
      <vt:lpstr>Organization: Feature, Search, and Browse</vt:lpstr>
      <vt:lpstr>Organization: News Stream</vt:lpstr>
      <vt:lpstr>Organization: Picture Manager</vt:lpstr>
      <vt:lpstr>Organization: Dashboard</vt:lpstr>
      <vt:lpstr>Organization: Canvas + Palette</vt:lpstr>
      <vt:lpstr>Organization: Wizard</vt:lpstr>
      <vt:lpstr>Organization: Settings Editor</vt:lpstr>
      <vt:lpstr>Organization: Alternative Views</vt:lpstr>
      <vt:lpstr>Organization: Multiple Workspaces</vt:lpstr>
      <vt:lpstr>Organization: Multilevel Help</vt:lpstr>
      <vt:lpstr>Navigation Design Patterns</vt:lpstr>
      <vt:lpstr>Navigation Basics</vt:lpstr>
      <vt:lpstr>Navigational Models</vt:lpstr>
      <vt:lpstr>Navigational Models, cont’d</vt:lpstr>
      <vt:lpstr>Navigational: Clear Entry Points</vt:lpstr>
      <vt:lpstr>Navigational: Hub and Spoke</vt:lpstr>
      <vt:lpstr>Navigational: Pyramid</vt:lpstr>
      <vt:lpstr>Navigational: Modal Dialog</vt:lpstr>
      <vt:lpstr>Navigational: Escape Hatch</vt:lpstr>
      <vt:lpstr>Navigational: Sequence Map</vt:lpstr>
      <vt:lpstr>Navigational: Annotated Scrollbar</vt:lpstr>
      <vt:lpstr>Navigational: Breadcrumbs</vt:lpstr>
      <vt:lpstr>Link to Design Video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271</cp:revision>
  <dcterms:created xsi:type="dcterms:W3CDTF">2008-01-12T03:52:55Z</dcterms:created>
  <dcterms:modified xsi:type="dcterms:W3CDTF">2015-02-03T21:26:23Z</dcterms:modified>
  <cp:category/>
</cp:coreProperties>
</file>