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80" r:id="rId8"/>
    <p:sldId id="281" r:id="rId9"/>
    <p:sldId id="282" r:id="rId10"/>
    <p:sldId id="283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96" r:id="rId24"/>
    <p:sldId id="274" r:id="rId25"/>
    <p:sldId id="275" r:id="rId26"/>
    <p:sldId id="276" r:id="rId27"/>
    <p:sldId id="277" r:id="rId28"/>
    <p:sldId id="278" r:id="rId29"/>
    <p:sldId id="279" r:id="rId30"/>
    <p:sldId id="284" r:id="rId31"/>
    <p:sldId id="285" r:id="rId32"/>
    <p:sldId id="286" r:id="rId33"/>
    <p:sldId id="287" r:id="rId34"/>
    <p:sldId id="295" r:id="rId35"/>
    <p:sldId id="288" r:id="rId36"/>
    <p:sldId id="289" r:id="rId37"/>
    <p:sldId id="290" r:id="rId38"/>
    <p:sldId id="291" r:id="rId39"/>
    <p:sldId id="292" r:id="rId40"/>
    <p:sldId id="293" r:id="rId41"/>
    <p:sldId id="294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F7D"/>
    <a:srgbClr val="FFFF66"/>
    <a:srgbClr val="B23C00"/>
    <a:srgbClr val="66CCFF"/>
    <a:srgbClr val="993300"/>
    <a:srgbClr val="0080FF"/>
    <a:srgbClr val="0033CC"/>
    <a:srgbClr val="CC99FF"/>
    <a:srgbClr val="99FF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046" autoAdjust="0"/>
    <p:restoredTop sz="94660"/>
  </p:normalViewPr>
  <p:slideViewPr>
    <p:cSldViewPr>
      <p:cViewPr varScale="1">
        <p:scale>
          <a:sx n="140" d="100"/>
          <a:sy n="140" d="100"/>
        </p:scale>
        <p:origin x="-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8704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539C8-0658-6B43-8ED6-364E941EC8DA}" type="datetimeFigureOut">
              <a:rPr lang="en-US" smtClean="0"/>
              <a:t>4/13/16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6D711-37F3-CA42-BDC4-00969F2C2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89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0AB4227-A9F2-9344-A810-0E6C10F395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143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26E3E-A15E-8945-8438-BECDE139A8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19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5879" y="6248400"/>
            <a:ext cx="2103438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SJSU Dept. of Computer Science Fall 2014: August 25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065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CS 160: Software Engineering</a:t>
            </a:r>
            <a:br>
              <a:rPr lang="en-US"/>
            </a:br>
            <a:r>
              <a:rPr lang="en-US">
                <a:cs typeface="Arial" charset="0"/>
              </a:rPr>
              <a:t>© </a:t>
            </a:r>
            <a:r>
              <a:rPr lang="en-US"/>
              <a:t>R. Mak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C029B-C926-AA41-8938-73813A1A34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39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163"/>
            <a:ext cx="8229600" cy="6556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48355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03438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SJSU Dept. of Computer Science Fall 2014: August 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CS 160: Software Engineering</a:t>
            </a:r>
            <a:br>
              <a:rPr lang="en-US"/>
            </a:br>
            <a:r>
              <a:rPr lang="en-US">
                <a:cs typeface="Arial" charset="0"/>
              </a:rPr>
              <a:t>© </a:t>
            </a:r>
            <a:r>
              <a:rPr lang="en-US"/>
              <a:t>R. Mak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F46BBD0-446B-C240-9E99-482CC83225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04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163"/>
            <a:ext cx="8229600" cy="6556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35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5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03438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SJSU Dept. of Computer Science Fall 2014: August 25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CS 160: Software Engineering</a:t>
            </a:r>
            <a:br>
              <a:rPr lang="en-US"/>
            </a:br>
            <a:r>
              <a:rPr lang="en-US">
                <a:cs typeface="Arial" charset="0"/>
              </a:rPr>
              <a:t>© </a:t>
            </a:r>
            <a:r>
              <a:rPr lang="en-US"/>
              <a:t>R. Mak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60FF702-6DC9-7145-B864-29D84DF361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49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C6AFACF-6C35-2A42-B663-53D1B1DF9E11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13" name="Picture 13" descr="SJSU-logo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1097318" y="6263609"/>
            <a:ext cx="1629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Computer</a:t>
            </a:r>
            <a:r>
              <a:rPr lang="en-US" sz="1000" baseline="0" dirty="0" smtClean="0"/>
              <a:t> Science Dept.</a:t>
            </a:r>
          </a:p>
          <a:p>
            <a:r>
              <a:rPr lang="en-US" sz="1000" baseline="0" dirty="0" smtClean="0"/>
              <a:t>Spring 2016: April 12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200066" y="6263609"/>
            <a:ext cx="3021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CS 160 and CMPE/SE 131: Software Engineering</a:t>
            </a:r>
            <a:r>
              <a:rPr lang="en-US" sz="1000" baseline="0" dirty="0" smtClean="0"/>
              <a:t/>
            </a:r>
            <a:br>
              <a:rPr lang="en-US" sz="1000" baseline="0" dirty="0" smtClean="0"/>
            </a:br>
            <a:r>
              <a:rPr lang="en-US" sz="1000" baseline="0" dirty="0" smtClean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61" r:id="rId4"/>
    <p:sldLayoutId id="2147483662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s.sjsu.edu/~ma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hyperlink" Target="http://projectcartoon.com/about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dn.makeuseof.com/wp-content/uploads/2014/01/million-lines-of-code-large.jpg?f7c509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3001" y="1417342"/>
            <a:ext cx="7696200" cy="2057400"/>
          </a:xfrm>
        </p:spPr>
        <p:txBody>
          <a:bodyPr/>
          <a:lstStyle/>
          <a:p>
            <a:r>
              <a:rPr lang="en-US" sz="3600" dirty="0"/>
              <a:t>CS </a:t>
            </a:r>
            <a:r>
              <a:rPr lang="en-US" sz="3600" dirty="0" smtClean="0"/>
              <a:t>160 and CMPE/SE 131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Software </a:t>
            </a:r>
            <a:r>
              <a:rPr lang="en-US" sz="3600" dirty="0"/>
              <a:t>Engineering</a:t>
            </a:r>
            <a:br>
              <a:rPr lang="en-US" sz="3600" dirty="0"/>
            </a:br>
            <a:r>
              <a:rPr lang="en-US" sz="2400" dirty="0" smtClean="0"/>
              <a:t>April 12 Class Meeting</a:t>
            </a:r>
            <a:endParaRPr lang="en-US" sz="2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03317"/>
            <a:ext cx="7696200" cy="2377414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Computer </a:t>
            </a:r>
            <a:r>
              <a:rPr lang="en-US" dirty="0" smtClean="0"/>
              <a:t>Science</a:t>
            </a:r>
            <a:br>
              <a:rPr lang="en-US" dirty="0" smtClean="0"/>
            </a:br>
            <a:r>
              <a:rPr lang="en-US" dirty="0" smtClean="0"/>
              <a:t>Department of Computer Engineering</a:t>
            </a:r>
            <a:br>
              <a:rPr lang="en-US" dirty="0" smtClean="0"/>
            </a:br>
            <a:r>
              <a:rPr lang="en-US" sz="2000" dirty="0" smtClean="0"/>
              <a:t>San José </a:t>
            </a:r>
            <a:r>
              <a:rPr lang="en-US" sz="2000" dirty="0"/>
              <a:t>State University</a:t>
            </a:r>
            <a:r>
              <a:rPr lang="en-US" dirty="0"/>
              <a:t/>
            </a:r>
            <a:br>
              <a:rPr lang="en-US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dirty="0" smtClean="0"/>
              <a:t>Spring 2016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Instructor</a:t>
            </a:r>
            <a:r>
              <a:rPr lang="en-US" dirty="0"/>
              <a:t>: Ron Mak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hlinkClick r:id="rId2"/>
              </a:rPr>
              <a:t>www.cs.sjsu.edu/~</a:t>
            </a:r>
            <a:r>
              <a:rPr lang="en-US" sz="2000" dirty="0" smtClean="0">
                <a:hlinkClick r:id="rId2"/>
              </a:rPr>
              <a:t>mak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001" y="4618989"/>
            <a:ext cx="11541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5" descr="sjsu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7975" y="4526268"/>
            <a:ext cx="1371625" cy="129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creen Shot 2015-08-23 at 4.03.0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6049" y="4617707"/>
            <a:ext cx="878610" cy="1188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6CFD6-19BB-8240-A31D-17234316A076}" type="slidenum">
              <a:rPr lang="en-US"/>
              <a:pPr/>
              <a:t>10</a:t>
            </a:fld>
            <a:endParaRPr lang="en-US"/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Make Small Mistakes Early</a:t>
            </a:r>
          </a:p>
        </p:txBody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36645"/>
            <a:ext cx="8503872" cy="4835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Make a </a:t>
            </a:r>
            <a:r>
              <a:rPr lang="en-US" dirty="0">
                <a:solidFill>
                  <a:srgbClr val="B23C00"/>
                </a:solidFill>
              </a:rPr>
              <a:t>carefully </a:t>
            </a:r>
            <a:r>
              <a:rPr lang="en-US" u="sng" dirty="0">
                <a:solidFill>
                  <a:srgbClr val="B23C00"/>
                </a:solidFill>
              </a:rPr>
              <a:t>planned</a:t>
            </a:r>
            <a:r>
              <a:rPr lang="en-US" dirty="0">
                <a:solidFill>
                  <a:srgbClr val="B23C00"/>
                </a:solidFill>
              </a:rPr>
              <a:t> series of small mistakes </a:t>
            </a:r>
            <a:r>
              <a:rPr lang="en-US" dirty="0"/>
              <a:t>early to avoid making </a:t>
            </a:r>
            <a:r>
              <a:rPr lang="en-US" u="sng" dirty="0"/>
              <a:t>unplanned</a:t>
            </a:r>
            <a:r>
              <a:rPr lang="en-US" dirty="0"/>
              <a:t> large mistakes later.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Example: Create four conceptual design alternatives </a:t>
            </a:r>
            <a:br>
              <a:rPr lang="en-US" dirty="0"/>
            </a:br>
            <a:r>
              <a:rPr lang="en-US" dirty="0"/>
              <a:t>in the beginning and throw three of them away </a:t>
            </a:r>
            <a:br>
              <a:rPr lang="en-US" dirty="0"/>
            </a:br>
            <a:r>
              <a:rPr lang="en-US" dirty="0"/>
              <a:t>= </a:t>
            </a:r>
            <a:r>
              <a:rPr lang="en-US" dirty="0">
                <a:solidFill>
                  <a:srgbClr val="B23C00"/>
                </a:solidFill>
              </a:rPr>
              <a:t>3 small early mistakes</a:t>
            </a:r>
            <a:r>
              <a:rPr lang="en-US" dirty="0"/>
              <a:t>.</a:t>
            </a:r>
          </a:p>
          <a:p>
            <a:pPr lvl="5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Example: Fail to do adequate design in the beginning </a:t>
            </a:r>
            <a:r>
              <a:rPr lang="en-US" dirty="0" smtClean="0"/>
              <a:t>and </a:t>
            </a:r>
            <a:r>
              <a:rPr lang="en-US" dirty="0"/>
              <a:t>later rewrite the code three times </a:t>
            </a:r>
            <a:br>
              <a:rPr lang="en-US" dirty="0"/>
            </a:br>
            <a:r>
              <a:rPr lang="en-US" dirty="0"/>
              <a:t>= </a:t>
            </a:r>
            <a:r>
              <a:rPr lang="en-US" dirty="0">
                <a:solidFill>
                  <a:srgbClr val="B23C00"/>
                </a:solidFill>
              </a:rPr>
              <a:t>3 large expensive mistakes</a:t>
            </a:r>
            <a:r>
              <a:rPr lang="en-US" dirty="0"/>
              <a:t>.</a:t>
            </a:r>
          </a:p>
          <a:p>
            <a:pPr lvl="5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Make and correct early mistakes because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they cost </a:t>
            </a:r>
            <a:r>
              <a:rPr lang="en-US" dirty="0"/>
              <a:t>much less than late mistakes.</a:t>
            </a:r>
          </a:p>
        </p:txBody>
      </p:sp>
    </p:spTree>
    <p:extLst>
      <p:ext uri="{BB962C8B-B14F-4D97-AF65-F5344CB8AC3E}">
        <p14:creationId xmlns:p14="http://schemas.microsoft.com/office/powerpoint/2010/main" val="4255640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5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5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5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08901-1672-F540-8A12-15D4E98F2A90}" type="slidenum">
              <a:rPr lang="en-US"/>
              <a:pPr/>
              <a:t>11</a:t>
            </a:fld>
            <a:endParaRPr lang="en-US"/>
          </a:p>
        </p:txBody>
      </p:sp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 Validation and Verification (V&amp;V)</a:t>
            </a:r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45" y="1234464"/>
            <a:ext cx="8229600" cy="4835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B23C00"/>
                </a:solidFill>
              </a:rPr>
              <a:t>Validation</a:t>
            </a:r>
            <a:endParaRPr lang="en-US" dirty="0">
              <a:solidFill>
                <a:srgbClr val="B23C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Work with the </a:t>
            </a:r>
            <a:r>
              <a:rPr lang="en-US" dirty="0">
                <a:solidFill>
                  <a:srgbClr val="B23C00"/>
                </a:solidFill>
              </a:rPr>
              <a:t>client </a:t>
            </a:r>
            <a:r>
              <a:rPr lang="en-US" dirty="0"/>
              <a:t>to make sure that the product requirements are complete and correct.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Make sure that the proposed product meets all the requirements.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B23C00"/>
                </a:solidFill>
                <a:latin typeface="Arial"/>
              </a:rPr>
              <a:t>“</a:t>
            </a:r>
            <a:r>
              <a:rPr lang="en-US" dirty="0" smtClean="0">
                <a:solidFill>
                  <a:srgbClr val="B23C00"/>
                </a:solidFill>
              </a:rPr>
              <a:t>Are </a:t>
            </a:r>
            <a:r>
              <a:rPr lang="en-US" dirty="0">
                <a:solidFill>
                  <a:srgbClr val="B23C00"/>
                </a:solidFill>
              </a:rPr>
              <a:t>we building the </a:t>
            </a:r>
            <a:r>
              <a:rPr lang="en-US" u="sng" dirty="0">
                <a:solidFill>
                  <a:srgbClr val="B23C00"/>
                </a:solidFill>
              </a:rPr>
              <a:t>right product</a:t>
            </a:r>
            <a:r>
              <a:rPr lang="en-US" dirty="0" smtClean="0">
                <a:solidFill>
                  <a:srgbClr val="B23C00"/>
                </a:solidFill>
              </a:rPr>
              <a:t>?</a:t>
            </a:r>
            <a:r>
              <a:rPr lang="en-US" dirty="0" smtClean="0">
                <a:solidFill>
                  <a:srgbClr val="B23C00"/>
                </a:solidFill>
                <a:latin typeface="Arial"/>
              </a:rPr>
              <a:t>”</a:t>
            </a:r>
            <a:endParaRPr lang="en-US" dirty="0">
              <a:solidFill>
                <a:srgbClr val="B23C00"/>
              </a:solidFill>
            </a:endParaRP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B23C00"/>
                </a:solidFill>
              </a:rPr>
              <a:t>Verification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Work with the </a:t>
            </a:r>
            <a:r>
              <a:rPr lang="en-US" dirty="0">
                <a:solidFill>
                  <a:srgbClr val="B23C00"/>
                </a:solidFill>
              </a:rPr>
              <a:t>developers </a:t>
            </a:r>
            <a:r>
              <a:rPr lang="en-US" dirty="0"/>
              <a:t>to make sure that the product is being developed with high quality standards.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B23C00"/>
                </a:solidFill>
                <a:latin typeface="Arial"/>
              </a:rPr>
              <a:t>“</a:t>
            </a:r>
            <a:r>
              <a:rPr lang="en-US" dirty="0" smtClean="0">
                <a:solidFill>
                  <a:srgbClr val="B23C00"/>
                </a:solidFill>
              </a:rPr>
              <a:t>Are </a:t>
            </a:r>
            <a:r>
              <a:rPr lang="en-US" dirty="0">
                <a:solidFill>
                  <a:srgbClr val="B23C00"/>
                </a:solidFill>
              </a:rPr>
              <a:t>we building the </a:t>
            </a:r>
            <a:r>
              <a:rPr lang="en-US" u="sng" dirty="0">
                <a:solidFill>
                  <a:srgbClr val="B23C00"/>
                </a:solidFill>
              </a:rPr>
              <a:t>product right</a:t>
            </a:r>
            <a:r>
              <a:rPr lang="en-US" dirty="0" smtClean="0">
                <a:solidFill>
                  <a:srgbClr val="B23C00"/>
                </a:solidFill>
              </a:rPr>
              <a:t>?</a:t>
            </a:r>
            <a:r>
              <a:rPr lang="en-US" dirty="0" smtClean="0">
                <a:solidFill>
                  <a:srgbClr val="B23C00"/>
                </a:solidFill>
                <a:latin typeface="Arial"/>
              </a:rPr>
              <a:t>”</a:t>
            </a:r>
            <a:endParaRPr lang="en-US" dirty="0">
              <a:solidFill>
                <a:srgbClr val="B2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770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2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2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2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2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2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6397-3B13-2A47-B6DB-CE95B3DBC490}" type="slidenum">
              <a:rPr lang="en-US"/>
              <a:pPr/>
              <a:t>12</a:t>
            </a:fld>
            <a:endParaRPr lang="en-US"/>
          </a:p>
        </p:txBody>
      </p:sp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 Reliability</a:t>
            </a:r>
          </a:p>
        </p:txBody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B23C00"/>
                </a:solidFill>
              </a:rPr>
              <a:t>Reliable software </a:t>
            </a:r>
            <a:r>
              <a:rPr lang="en-US" dirty="0"/>
              <a:t>has a </a:t>
            </a:r>
            <a:r>
              <a:rPr lang="en-US" dirty="0">
                <a:solidFill>
                  <a:srgbClr val="B23C00"/>
                </a:solidFill>
              </a:rPr>
              <a:t>low probability of failure </a:t>
            </a:r>
            <a:r>
              <a:rPr lang="en-US" dirty="0"/>
              <a:t>while operating for a specified period of time under specified operating conditions.</a:t>
            </a:r>
          </a:p>
          <a:p>
            <a:pPr lvl="4">
              <a:lnSpc>
                <a:spcPct val="90000"/>
              </a:lnSpc>
            </a:pPr>
            <a:endParaRPr lang="en-US" sz="1050" dirty="0"/>
          </a:p>
          <a:p>
            <a:pPr>
              <a:lnSpc>
                <a:spcPct val="90000"/>
              </a:lnSpc>
            </a:pPr>
            <a:r>
              <a:rPr lang="en-US" dirty="0"/>
              <a:t>The specified time period and the specified operating conditions </a:t>
            </a:r>
            <a:r>
              <a:rPr lang="en-US" dirty="0" smtClean="0"/>
              <a:t>are </a:t>
            </a:r>
            <a:r>
              <a:rPr lang="en-US" dirty="0"/>
              <a:t>part of the </a:t>
            </a:r>
            <a:r>
              <a:rPr lang="en-US" dirty="0">
                <a:solidFill>
                  <a:srgbClr val="B23C00"/>
                </a:solidFill>
              </a:rPr>
              <a:t>nonfunctional requirements</a:t>
            </a:r>
            <a:r>
              <a:rPr lang="en-US" dirty="0"/>
              <a:t>.</a:t>
            </a:r>
          </a:p>
          <a:p>
            <a:pPr lvl="3">
              <a:lnSpc>
                <a:spcPct val="90000"/>
              </a:lnSpc>
            </a:pPr>
            <a:endParaRPr lang="en-US" sz="1450" dirty="0"/>
          </a:p>
          <a:p>
            <a:pPr>
              <a:lnSpc>
                <a:spcPct val="90000"/>
              </a:lnSpc>
            </a:pPr>
            <a:r>
              <a:rPr lang="en-US" dirty="0"/>
              <a:t>For some applications, </a:t>
            </a:r>
            <a:r>
              <a:rPr lang="en-US" dirty="0">
                <a:solidFill>
                  <a:srgbClr val="B23C00"/>
                </a:solidFill>
              </a:rPr>
              <a:t>reliability may be more important</a:t>
            </a:r>
            <a:r>
              <a:rPr lang="en-US" dirty="0"/>
              <a:t> than the other </a:t>
            </a:r>
            <a:r>
              <a:rPr lang="en-US" dirty="0" smtClean="0"/>
              <a:t>requirements</a:t>
            </a:r>
            <a:r>
              <a:rPr lang="en-US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mission-critical applications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medical applications</a:t>
            </a:r>
          </a:p>
        </p:txBody>
      </p:sp>
    </p:spTree>
    <p:extLst>
      <p:ext uri="{BB962C8B-B14F-4D97-AF65-F5344CB8AC3E}">
        <p14:creationId xmlns:p14="http://schemas.microsoft.com/office/powerpoint/2010/main" val="81388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9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9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2AD93-0688-DC42-A399-49DAB7B5C425}" type="slidenum">
              <a:rPr lang="en-US"/>
              <a:pPr/>
              <a:t>13</a:t>
            </a:fld>
            <a:endParaRPr lang="en-US"/>
          </a:p>
        </p:txBody>
      </p:sp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</a:t>
            </a:r>
            <a:r>
              <a:rPr lang="en-US" dirty="0" smtClean="0"/>
              <a:t>Reliability</a:t>
            </a:r>
            <a:r>
              <a:rPr lang="en-US" i="1" dirty="0" smtClean="0"/>
              <a:t>, cont</a:t>
            </a:r>
            <a:r>
              <a:rPr lang="en-US" i="1" dirty="0" smtClean="0">
                <a:latin typeface="Arial"/>
              </a:rPr>
              <a:t>’d</a:t>
            </a:r>
            <a:endParaRPr lang="en-US" i="1" dirty="0"/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Reliable software is the result of good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B23C00"/>
                </a:solidFill>
              </a:rPr>
              <a:t>software </a:t>
            </a:r>
            <a:r>
              <a:rPr lang="en-US" dirty="0">
                <a:solidFill>
                  <a:srgbClr val="B23C00"/>
                </a:solidFill>
              </a:rPr>
              <a:t>quality assurance (SQA)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throughout </a:t>
            </a:r>
            <a:r>
              <a:rPr lang="en-US" dirty="0"/>
              <a:t>an </a:t>
            </a:r>
            <a:r>
              <a:rPr lang="en-US" dirty="0" smtClean="0"/>
              <a:t>application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/>
              <a:t>life cycle.</a:t>
            </a:r>
          </a:p>
          <a:p>
            <a:pPr lvl="5"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B23C00"/>
                </a:solidFill>
              </a:rPr>
              <a:t>Design</a:t>
            </a:r>
          </a:p>
          <a:p>
            <a:pPr lvl="4">
              <a:lnSpc>
                <a:spcPct val="80000"/>
              </a:lnSpc>
            </a:pPr>
            <a:endParaRPr lang="en-US" dirty="0">
              <a:solidFill>
                <a:srgbClr val="B23C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dirty="0" smtClean="0"/>
              <a:t>Good </a:t>
            </a:r>
            <a:r>
              <a:rPr lang="en-US" dirty="0"/>
              <a:t>requirements elicitation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Good </a:t>
            </a:r>
            <a:r>
              <a:rPr lang="en-US" dirty="0"/>
              <a:t>object-oriented design and analysis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Good architecture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7969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0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0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0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0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2AD93-0688-DC42-A399-49DAB7B5C425}" type="slidenum">
              <a:rPr lang="en-US"/>
              <a:pPr/>
              <a:t>14</a:t>
            </a:fld>
            <a:endParaRPr lang="en-US"/>
          </a:p>
        </p:txBody>
      </p:sp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</a:t>
            </a:r>
            <a:r>
              <a:rPr lang="en-US" dirty="0" smtClean="0"/>
              <a:t>Reliability</a:t>
            </a:r>
            <a:r>
              <a:rPr lang="en-US" i="1" dirty="0" smtClean="0"/>
              <a:t>, cont</a:t>
            </a:r>
            <a:r>
              <a:rPr lang="en-US" i="1" dirty="0" smtClean="0">
                <a:latin typeface="Arial"/>
              </a:rPr>
              <a:t>’d</a:t>
            </a:r>
            <a:endParaRPr lang="en-US" i="1" dirty="0"/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B23C00"/>
                </a:solidFill>
              </a:rPr>
              <a:t>Development</a:t>
            </a:r>
          </a:p>
          <a:p>
            <a:pPr lvl="4">
              <a:lnSpc>
                <a:spcPct val="80000"/>
              </a:lnSpc>
            </a:pPr>
            <a:endParaRPr lang="en-US" dirty="0">
              <a:solidFill>
                <a:srgbClr val="B23C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dirty="0" smtClean="0"/>
              <a:t>Good </a:t>
            </a:r>
            <a:r>
              <a:rPr lang="en-US" dirty="0"/>
              <a:t>management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e.g., source control, reasonable schedules)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Good </a:t>
            </a:r>
            <a:r>
              <a:rPr lang="en-US" dirty="0"/>
              <a:t>coding practices (e.g., design patterns)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Good </a:t>
            </a:r>
            <a:r>
              <a:rPr lang="en-US" dirty="0"/>
              <a:t>testing </a:t>
            </a:r>
            <a:r>
              <a:rPr lang="en-US" dirty="0" smtClean="0"/>
              <a:t>practices</a:t>
            </a:r>
          </a:p>
          <a:p>
            <a:pPr lvl="4"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B23C00"/>
                </a:solidFill>
              </a:rPr>
              <a:t>Deployment</a:t>
            </a:r>
          </a:p>
          <a:p>
            <a:pPr lvl="5">
              <a:lnSpc>
                <a:spcPct val="80000"/>
              </a:lnSpc>
            </a:pPr>
            <a:endParaRPr lang="en-US" dirty="0">
              <a:solidFill>
                <a:srgbClr val="B23C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dirty="0" smtClean="0"/>
              <a:t>Preventive </a:t>
            </a:r>
            <a:r>
              <a:rPr lang="en-US" dirty="0"/>
              <a:t>maintenance (e.g., training)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Performance </a:t>
            </a:r>
            <a:r>
              <a:rPr lang="en-US" dirty="0"/>
              <a:t>monitoring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Failure </a:t>
            </a:r>
            <a:r>
              <a:rPr lang="en-US" dirty="0"/>
              <a:t>analysis (when failures do occur) </a:t>
            </a:r>
          </a:p>
        </p:txBody>
      </p:sp>
    </p:spTree>
    <p:extLst>
      <p:ext uri="{BB962C8B-B14F-4D97-AF65-F5344CB8AC3E}">
        <p14:creationId xmlns:p14="http://schemas.microsoft.com/office/powerpoint/2010/main" val="27818521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0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0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0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0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0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0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3343-A3FB-9A47-A75F-BB2105E7AD08}" type="slidenum">
              <a:rPr lang="en-US"/>
              <a:pPr/>
              <a:t>15</a:t>
            </a:fld>
            <a:endParaRPr lang="en-US"/>
          </a:p>
        </p:txBody>
      </p:sp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 Testing</a:t>
            </a:r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testing?</a:t>
            </a:r>
          </a:p>
          <a:p>
            <a:r>
              <a:rPr lang="en-US" dirty="0"/>
              <a:t>What is a successful test?</a:t>
            </a:r>
          </a:p>
          <a:p>
            <a:r>
              <a:rPr lang="en-US" dirty="0"/>
              <a:t>Who does testing?</a:t>
            </a:r>
          </a:p>
          <a:p>
            <a:r>
              <a:rPr lang="en-US" dirty="0"/>
              <a:t>When does testing occur?</a:t>
            </a:r>
          </a:p>
          <a:p>
            <a:r>
              <a:rPr lang="en-US" dirty="0"/>
              <a:t>What are the different types of testing?</a:t>
            </a:r>
          </a:p>
          <a:p>
            <a:r>
              <a:rPr lang="en-US" dirty="0"/>
              <a:t>What testing tools are available?</a:t>
            </a:r>
          </a:p>
          <a:p>
            <a:r>
              <a:rPr lang="en-US" dirty="0"/>
              <a:t>How do you know your tests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covered </a:t>
            </a:r>
            <a:r>
              <a:rPr lang="en-US" dirty="0"/>
              <a:t>everything?</a:t>
            </a:r>
          </a:p>
          <a:p>
            <a:r>
              <a:rPr lang="en-US" dirty="0"/>
              <a:t>When can you stop testing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987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1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1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1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1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CDBD-8F74-FD4A-9749-F23AEA4D9427}" type="slidenum">
              <a:rPr lang="en-US"/>
              <a:pPr/>
              <a:t>16</a:t>
            </a:fld>
            <a:endParaRPr lang="en-US"/>
          </a:p>
        </p:txBody>
      </p:sp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testing?</a:t>
            </a:r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Testing is a </a:t>
            </a:r>
            <a:r>
              <a:rPr lang="en-US" dirty="0">
                <a:solidFill>
                  <a:srgbClr val="B23C00"/>
                </a:solidFill>
              </a:rPr>
              <a:t>systematic procedure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>
                <a:solidFill>
                  <a:srgbClr val="B23C00"/>
                </a:solidFill>
              </a:rPr>
              <a:t>discover faults </a:t>
            </a:r>
            <a:r>
              <a:rPr lang="en-US" dirty="0"/>
              <a:t>in software in order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>
                <a:solidFill>
                  <a:srgbClr val="B23C00"/>
                </a:solidFill>
              </a:rPr>
              <a:t>prevent failure</a:t>
            </a:r>
            <a:r>
              <a:rPr lang="en-US" dirty="0"/>
              <a:t>.</a:t>
            </a:r>
          </a:p>
          <a:p>
            <a:pPr lvl="3"/>
            <a:endParaRPr lang="en-US" dirty="0"/>
          </a:p>
          <a:p>
            <a:r>
              <a:rPr lang="en-US" dirty="0">
                <a:solidFill>
                  <a:srgbClr val="B23C00"/>
                </a:solidFill>
              </a:rPr>
              <a:t>Failure</a:t>
            </a:r>
            <a:r>
              <a:rPr lang="en-US" dirty="0">
                <a:solidFill>
                  <a:schemeClr val="folHlink"/>
                </a:solidFill>
              </a:rPr>
              <a:t>:</a:t>
            </a:r>
            <a:r>
              <a:rPr lang="en-US" dirty="0"/>
              <a:t> A deviation of the </a:t>
            </a:r>
            <a:r>
              <a:rPr lang="en-US" dirty="0" smtClean="0"/>
              <a:t>software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/>
              <a:t>behavior from its specified </a:t>
            </a:r>
            <a:r>
              <a:rPr lang="en-US" dirty="0" smtClean="0"/>
              <a:t>behavior, according </a:t>
            </a:r>
            <a:r>
              <a:rPr lang="en-US" dirty="0"/>
              <a:t>to its </a:t>
            </a:r>
            <a:r>
              <a:rPr lang="en-US" dirty="0" smtClean="0"/>
              <a:t>requirements.</a:t>
            </a:r>
            <a:endParaRPr lang="en-US" dirty="0"/>
          </a:p>
          <a:p>
            <a:pPr lvl="1"/>
            <a:r>
              <a:rPr lang="en-US" dirty="0"/>
              <a:t>Can be minor to major (such as a crash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494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2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2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195" grpId="0" build="p" bldLvl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CDBD-8F74-FD4A-9749-F23AEA4D9427}" type="slidenum">
              <a:rPr lang="en-US"/>
              <a:pPr/>
              <a:t>17</a:t>
            </a:fld>
            <a:endParaRPr lang="en-US"/>
          </a:p>
        </p:txBody>
      </p:sp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testing?</a:t>
            </a:r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3505185"/>
          </a:xfrm>
        </p:spPr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Erroneous </a:t>
            </a:r>
            <a:r>
              <a:rPr lang="en-US" dirty="0">
                <a:solidFill>
                  <a:srgbClr val="B23C00"/>
                </a:solidFill>
              </a:rPr>
              <a:t>state</a:t>
            </a:r>
            <a:r>
              <a:rPr lang="en-US" dirty="0">
                <a:solidFill>
                  <a:schemeClr val="folHlink"/>
                </a:solidFill>
              </a:rPr>
              <a:t>:</a:t>
            </a:r>
            <a:r>
              <a:rPr lang="en-US" dirty="0"/>
              <a:t> A state that the operating software is in that will lead to a failure.</a:t>
            </a:r>
          </a:p>
          <a:p>
            <a:pPr lvl="1"/>
            <a:r>
              <a:rPr lang="en-US" dirty="0"/>
              <a:t>Example: low on memory</a:t>
            </a:r>
          </a:p>
          <a:p>
            <a:pPr lvl="6"/>
            <a:endParaRPr lang="en-US" dirty="0"/>
          </a:p>
          <a:p>
            <a:r>
              <a:rPr lang="en-US" dirty="0">
                <a:solidFill>
                  <a:srgbClr val="B23C00"/>
                </a:solidFill>
              </a:rPr>
              <a:t>Fault</a:t>
            </a:r>
            <a:r>
              <a:rPr lang="en-US" dirty="0">
                <a:solidFill>
                  <a:schemeClr val="folHlink"/>
                </a:solidFill>
              </a:rPr>
              <a:t>:</a:t>
            </a:r>
            <a:r>
              <a:rPr lang="en-US" dirty="0"/>
              <a:t> What caused the software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enter an erroneous state.</a:t>
            </a:r>
          </a:p>
          <a:p>
            <a:pPr lvl="1"/>
            <a:r>
              <a:rPr lang="en-US" dirty="0"/>
              <a:t>AKA: </a:t>
            </a:r>
            <a:r>
              <a:rPr lang="en-US" dirty="0">
                <a:solidFill>
                  <a:srgbClr val="B23C00"/>
                </a:solidFill>
              </a:rPr>
              <a:t>defect</a:t>
            </a:r>
            <a:r>
              <a:rPr lang="en-US" dirty="0"/>
              <a:t>, </a:t>
            </a:r>
            <a:r>
              <a:rPr lang="en-US" dirty="0">
                <a:solidFill>
                  <a:srgbClr val="B23C00"/>
                </a:solidFill>
              </a:rPr>
              <a:t>bug</a:t>
            </a:r>
          </a:p>
          <a:p>
            <a:pPr lvl="1"/>
            <a:r>
              <a:rPr lang="en-US" dirty="0"/>
              <a:t>Example: a memory leak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15571" y="5070432"/>
            <a:ext cx="474240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fault </a:t>
            </a:r>
            <a:r>
              <a:rPr lang="en-US" sz="2400" dirty="0" smtClean="0">
                <a:solidFill>
                  <a:srgbClr val="0000FF"/>
                </a:solidFill>
                <a:sym typeface="Wingdings"/>
              </a:rPr>
              <a:t> erroneous state  failure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853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2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2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2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9846-C47F-1E4E-9234-8C5B112ACE61}" type="slidenum">
              <a:rPr lang="en-US"/>
              <a:pPr/>
              <a:t>18</a:t>
            </a:fld>
            <a:endParaRPr lang="en-US"/>
          </a:p>
        </p:txBody>
      </p:sp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successful test?</a:t>
            </a:r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B23C00"/>
                </a:solidFill>
              </a:rPr>
              <a:t>A successful test is one that </a:t>
            </a:r>
            <a:r>
              <a:rPr lang="en-US" dirty="0" smtClean="0">
                <a:solidFill>
                  <a:srgbClr val="B23C00"/>
                </a:solidFill>
              </a:rPr>
              <a:t>finds faults (bugs).</a:t>
            </a:r>
            <a:endParaRPr lang="en-US" dirty="0">
              <a:solidFill>
                <a:srgbClr val="B23C00"/>
              </a:solidFill>
            </a:endParaRPr>
          </a:p>
          <a:p>
            <a:pPr lvl="6"/>
            <a:endParaRPr lang="en-US" dirty="0">
              <a:solidFill>
                <a:schemeClr val="folHlink"/>
              </a:solidFill>
            </a:endParaRPr>
          </a:p>
          <a:p>
            <a:r>
              <a:rPr lang="en-US" dirty="0"/>
              <a:t>Testing is the opposite of coding</a:t>
            </a:r>
            <a:r>
              <a:rPr lang="en-US" dirty="0" smtClean="0"/>
              <a:t>.</a:t>
            </a:r>
          </a:p>
          <a:p>
            <a:pPr lvl="7"/>
            <a:endParaRPr lang="en-US" dirty="0"/>
          </a:p>
          <a:p>
            <a:pPr lvl="1"/>
            <a:r>
              <a:rPr lang="en-US" dirty="0">
                <a:solidFill>
                  <a:srgbClr val="B23C00"/>
                </a:solidFill>
              </a:rPr>
              <a:t>Coding: </a:t>
            </a:r>
            <a:r>
              <a:rPr lang="en-US" dirty="0"/>
              <a:t>Create software and try to get it to work.</a:t>
            </a:r>
          </a:p>
          <a:p>
            <a:pPr lvl="1"/>
            <a:r>
              <a:rPr lang="en-US" dirty="0">
                <a:solidFill>
                  <a:srgbClr val="B23C00"/>
                </a:solidFill>
              </a:rPr>
              <a:t>Testing: </a:t>
            </a:r>
            <a:r>
              <a:rPr lang="en-US" dirty="0"/>
              <a:t>Break the software and demonstrate that </a:t>
            </a:r>
            <a:br>
              <a:rPr lang="en-US" dirty="0"/>
            </a:br>
            <a:r>
              <a:rPr lang="en-US" dirty="0"/>
              <a:t>it </a:t>
            </a:r>
            <a:r>
              <a:rPr lang="en-US" dirty="0" smtClean="0"/>
              <a:t>doesn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t </a:t>
            </a:r>
            <a:r>
              <a:rPr lang="en-US" dirty="0"/>
              <a:t>work.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75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3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3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9846-C47F-1E4E-9234-8C5B112ACE61}" type="slidenum">
              <a:rPr lang="en-US"/>
              <a:pPr/>
              <a:t>19</a:t>
            </a:fld>
            <a:endParaRPr lang="en-US"/>
          </a:p>
        </p:txBody>
      </p:sp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Mindset</a:t>
            </a:r>
            <a:endParaRPr lang="en-US" dirty="0"/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Testing </a:t>
            </a:r>
            <a:r>
              <a:rPr lang="en-US" dirty="0"/>
              <a:t>and coding require different </a:t>
            </a:r>
            <a:r>
              <a:rPr lang="en-US" dirty="0" smtClean="0"/>
              <a:t>mindsets</a:t>
            </a:r>
            <a:r>
              <a:rPr lang="en-US" dirty="0" smtClean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It can be very difficult for developers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test their own code</a:t>
            </a:r>
            <a:r>
              <a:rPr lang="en-US" dirty="0" smtClean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If you wrote the code, you psychologically want it to work </a:t>
            </a:r>
            <a:r>
              <a:rPr lang="en-US" dirty="0" smtClean="0"/>
              <a:t>and </a:t>
            </a:r>
            <a:r>
              <a:rPr lang="en-US" dirty="0"/>
              <a:t>not see it break</a:t>
            </a:r>
            <a:r>
              <a:rPr lang="en-US" dirty="0" smtClean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Since you know how the code should be used, you may not think to try using it in ways other than as you intended.</a:t>
            </a:r>
          </a:p>
        </p:txBody>
      </p:sp>
    </p:spTree>
    <p:extLst>
      <p:ext uri="{BB962C8B-B14F-4D97-AF65-F5344CB8AC3E}">
        <p14:creationId xmlns:p14="http://schemas.microsoft.com/office/powerpoint/2010/main" val="141750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3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3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“Swing Project” Cartoon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 descr="Screen Shot 2016-04-12 at 12.03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5" y="1141592"/>
            <a:ext cx="8046940" cy="503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190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CCD1-333F-4745-AB5A-E9C7BF5B3270}" type="slidenum">
              <a:rPr lang="en-US"/>
              <a:pPr/>
              <a:t>20</a:t>
            </a:fld>
            <a:endParaRPr lang="en-US"/>
          </a:p>
        </p:txBody>
      </p:sp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does testing?</a:t>
            </a:r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295400"/>
            <a:ext cx="8412433" cy="4835525"/>
          </a:xfrm>
        </p:spPr>
        <p:txBody>
          <a:bodyPr/>
          <a:lstStyle/>
          <a:p>
            <a:r>
              <a:rPr lang="en-US" dirty="0"/>
              <a:t>Developers</a:t>
            </a:r>
            <a:endParaRPr lang="en-US" dirty="0">
              <a:solidFill>
                <a:srgbClr val="B23C00"/>
              </a:solidFill>
            </a:endParaRPr>
          </a:p>
          <a:p>
            <a:pPr lvl="1"/>
            <a:r>
              <a:rPr lang="en-US" dirty="0"/>
              <a:t>As difficult as it may be, </a:t>
            </a:r>
            <a:r>
              <a:rPr lang="en-US" dirty="0">
                <a:solidFill>
                  <a:srgbClr val="B23C00"/>
                </a:solidFill>
              </a:rPr>
              <a:t>you must test your own code</a:t>
            </a:r>
            <a:r>
              <a:rPr lang="en-US" dirty="0"/>
              <a:t>.</a:t>
            </a:r>
          </a:p>
          <a:p>
            <a:pPr lvl="2"/>
            <a:r>
              <a:rPr lang="en-US" dirty="0">
                <a:solidFill>
                  <a:srgbClr val="B23C00"/>
                </a:solidFill>
              </a:rPr>
              <a:t>unit testing</a:t>
            </a:r>
          </a:p>
          <a:p>
            <a:pPr lvl="1"/>
            <a:r>
              <a:rPr lang="en-US" dirty="0"/>
              <a:t>Test each </a:t>
            </a:r>
            <a:r>
              <a:rPr lang="en-US" dirty="0" smtClean="0"/>
              <a:t>other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/>
              <a:t>code </a:t>
            </a:r>
          </a:p>
          <a:p>
            <a:pPr lvl="2"/>
            <a:r>
              <a:rPr lang="en-US" dirty="0">
                <a:solidFill>
                  <a:srgbClr val="B23C00"/>
                </a:solidFill>
              </a:rPr>
              <a:t>peer testing</a:t>
            </a:r>
          </a:p>
          <a:p>
            <a:pPr lvl="6"/>
            <a:endParaRPr lang="en-US" dirty="0"/>
          </a:p>
          <a:p>
            <a:r>
              <a:rPr lang="en-US" dirty="0"/>
              <a:t>Testers</a:t>
            </a:r>
            <a:endParaRPr lang="en-US" dirty="0">
              <a:solidFill>
                <a:srgbClr val="B23C00"/>
              </a:solidFill>
            </a:endParaRPr>
          </a:p>
          <a:p>
            <a:pPr lvl="1"/>
            <a:r>
              <a:rPr lang="en-US" dirty="0"/>
              <a:t>Members of the </a:t>
            </a:r>
            <a:r>
              <a:rPr lang="en-US" dirty="0" smtClean="0">
                <a:solidFill>
                  <a:srgbClr val="B23C00"/>
                </a:solidFill>
              </a:rPr>
              <a:t>quality </a:t>
            </a:r>
            <a:r>
              <a:rPr lang="en-US" dirty="0">
                <a:solidFill>
                  <a:srgbClr val="B23C00"/>
                </a:solidFill>
              </a:rPr>
              <a:t>assurance </a:t>
            </a:r>
            <a:r>
              <a:rPr lang="en-US" dirty="0"/>
              <a:t>(QA) department.</a:t>
            </a:r>
          </a:p>
          <a:p>
            <a:pPr lvl="1"/>
            <a:r>
              <a:rPr lang="en-US" dirty="0"/>
              <a:t>Software engineers who did not write the code.</a:t>
            </a:r>
          </a:p>
          <a:p>
            <a:pPr lvl="1"/>
            <a:r>
              <a:rPr lang="en-US" dirty="0"/>
              <a:t>Manual writers and trainers who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create </a:t>
            </a:r>
            <a:r>
              <a:rPr lang="en-US" dirty="0"/>
              <a:t>examples and demos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795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4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4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4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4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4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4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4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CCD1-333F-4745-AB5A-E9C7BF5B3270}" type="slidenum">
              <a:rPr lang="en-US"/>
              <a:pPr/>
              <a:t>21</a:t>
            </a:fld>
            <a:endParaRPr lang="en-US"/>
          </a:p>
        </p:txBody>
      </p:sp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does testing</a:t>
            </a:r>
            <a:r>
              <a:rPr lang="en-US" dirty="0" smtClean="0"/>
              <a:t>? </a:t>
            </a:r>
            <a:r>
              <a:rPr lang="en-US" i="1" dirty="0" smtClean="0"/>
              <a:t>cont’d</a:t>
            </a:r>
            <a:endParaRPr lang="en-US" i="1" dirty="0"/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Users</a:t>
            </a:r>
            <a:endParaRPr lang="en-US" dirty="0">
              <a:solidFill>
                <a:srgbClr val="B23C00"/>
              </a:solidFill>
            </a:endParaRPr>
          </a:p>
          <a:p>
            <a:pPr lvl="1"/>
            <a:r>
              <a:rPr lang="en-US" dirty="0"/>
              <a:t>As beta testers</a:t>
            </a:r>
          </a:p>
          <a:p>
            <a:pPr lvl="1"/>
            <a:r>
              <a:rPr lang="en-US" dirty="0"/>
              <a:t>As customers</a:t>
            </a:r>
          </a:p>
        </p:txBody>
      </p:sp>
    </p:spTree>
    <p:extLst>
      <p:ext uri="{BB962C8B-B14F-4D97-AF65-F5344CB8AC3E}">
        <p14:creationId xmlns:p14="http://schemas.microsoft.com/office/powerpoint/2010/main" val="587728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FFC9-6490-794F-AD60-D26D8C753905}" type="slidenum">
              <a:rPr lang="en-US"/>
              <a:pPr/>
              <a:t>22</a:t>
            </a:fld>
            <a:endParaRPr lang="en-US"/>
          </a:p>
        </p:txBody>
      </p:sp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does testing occur?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79438"/>
          </a:xfrm>
        </p:spPr>
        <p:txBody>
          <a:bodyPr/>
          <a:lstStyle/>
          <a:p>
            <a:r>
              <a:rPr lang="en-US" dirty="0"/>
              <a:t>Recall the </a:t>
            </a:r>
            <a:r>
              <a:rPr lang="en-US" dirty="0">
                <a:solidFill>
                  <a:srgbClr val="B23C00"/>
                </a:solidFill>
              </a:rPr>
              <a:t>Old Waterfall Model</a:t>
            </a:r>
            <a:r>
              <a:rPr lang="en-US" dirty="0"/>
              <a:t>:</a:t>
            </a:r>
          </a:p>
        </p:txBody>
      </p:sp>
      <p:grpSp>
        <p:nvGrpSpPr>
          <p:cNvPr id="395268" name="Group 4"/>
          <p:cNvGrpSpPr>
            <a:grpSpLocks/>
          </p:cNvGrpSpPr>
          <p:nvPr/>
        </p:nvGrpSpPr>
        <p:grpSpPr bwMode="auto">
          <a:xfrm>
            <a:off x="1554163" y="2058031"/>
            <a:ext cx="5943600" cy="1736725"/>
            <a:chOff x="576" y="1008"/>
            <a:chExt cx="4474" cy="2036"/>
          </a:xfrm>
        </p:grpSpPr>
        <p:sp>
          <p:nvSpPr>
            <p:cNvPr id="395269" name="AutoShape 5"/>
            <p:cNvSpPr>
              <a:spLocks noChangeArrowheads="1"/>
            </p:cNvSpPr>
            <p:nvPr/>
          </p:nvSpPr>
          <p:spPr bwMode="auto">
            <a:xfrm>
              <a:off x="576" y="1008"/>
              <a:ext cx="1018" cy="308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100" b="1"/>
                <a:t>Requirements</a:t>
              </a:r>
            </a:p>
          </p:txBody>
        </p:sp>
        <p:grpSp>
          <p:nvGrpSpPr>
            <p:cNvPr id="395270" name="Group 6"/>
            <p:cNvGrpSpPr>
              <a:grpSpLocks/>
            </p:cNvGrpSpPr>
            <p:nvPr/>
          </p:nvGrpSpPr>
          <p:grpSpPr bwMode="auto">
            <a:xfrm>
              <a:off x="1598" y="1181"/>
              <a:ext cx="1148" cy="711"/>
              <a:chOff x="1598" y="1181"/>
              <a:chExt cx="1148" cy="711"/>
            </a:xfrm>
          </p:grpSpPr>
          <p:sp>
            <p:nvSpPr>
              <p:cNvPr id="395271" name="AutoShape 7"/>
              <p:cNvSpPr>
                <a:spLocks noChangeArrowheads="1"/>
              </p:cNvSpPr>
              <p:nvPr/>
            </p:nvSpPr>
            <p:spPr bwMode="auto">
              <a:xfrm>
                <a:off x="1728" y="1584"/>
                <a:ext cx="1018" cy="308"/>
              </a:xfrm>
              <a:prstGeom prst="roundRect">
                <a:avLst>
                  <a:gd name="adj" fmla="val 16667"/>
                </a:avLst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100" b="1"/>
                  <a:t>Design</a:t>
                </a:r>
              </a:p>
            </p:txBody>
          </p:sp>
          <p:grpSp>
            <p:nvGrpSpPr>
              <p:cNvPr id="395272" name="Group 8"/>
              <p:cNvGrpSpPr>
                <a:grpSpLocks/>
              </p:cNvGrpSpPr>
              <p:nvPr/>
            </p:nvGrpSpPr>
            <p:grpSpPr bwMode="auto">
              <a:xfrm>
                <a:off x="1598" y="1181"/>
                <a:ext cx="345" cy="403"/>
                <a:chOff x="1613" y="1181"/>
                <a:chExt cx="345" cy="403"/>
              </a:xfrm>
            </p:grpSpPr>
            <p:sp>
              <p:nvSpPr>
                <p:cNvPr id="395273" name="Line 9"/>
                <p:cNvSpPr>
                  <a:spLocks noChangeShapeType="1"/>
                </p:cNvSpPr>
                <p:nvPr/>
              </p:nvSpPr>
              <p:spPr bwMode="auto">
                <a:xfrm>
                  <a:off x="1613" y="1181"/>
                  <a:ext cx="345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5274" name="Line 10"/>
                <p:cNvSpPr>
                  <a:spLocks noChangeShapeType="1"/>
                </p:cNvSpPr>
                <p:nvPr/>
              </p:nvSpPr>
              <p:spPr bwMode="auto">
                <a:xfrm>
                  <a:off x="1946" y="1181"/>
                  <a:ext cx="0" cy="40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95275" name="Group 11"/>
            <p:cNvGrpSpPr>
              <a:grpSpLocks/>
            </p:cNvGrpSpPr>
            <p:nvPr/>
          </p:nvGrpSpPr>
          <p:grpSpPr bwMode="auto">
            <a:xfrm>
              <a:off x="2745" y="1757"/>
              <a:ext cx="1153" cy="711"/>
              <a:chOff x="2745" y="1757"/>
              <a:chExt cx="1153" cy="711"/>
            </a:xfrm>
          </p:grpSpPr>
          <p:sp>
            <p:nvSpPr>
              <p:cNvPr id="395276" name="AutoShape 12"/>
              <p:cNvSpPr>
                <a:spLocks noChangeArrowheads="1"/>
              </p:cNvSpPr>
              <p:nvPr/>
            </p:nvSpPr>
            <p:spPr bwMode="auto">
              <a:xfrm>
                <a:off x="2880" y="2160"/>
                <a:ext cx="1018" cy="308"/>
              </a:xfrm>
              <a:prstGeom prst="roundRect">
                <a:avLst>
                  <a:gd name="adj" fmla="val 16667"/>
                </a:avLst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100" b="1"/>
                  <a:t>Implementation</a:t>
                </a:r>
              </a:p>
            </p:txBody>
          </p:sp>
          <p:grpSp>
            <p:nvGrpSpPr>
              <p:cNvPr id="395277" name="Group 13"/>
              <p:cNvGrpSpPr>
                <a:grpSpLocks/>
              </p:cNvGrpSpPr>
              <p:nvPr/>
            </p:nvGrpSpPr>
            <p:grpSpPr bwMode="auto">
              <a:xfrm>
                <a:off x="2745" y="1757"/>
                <a:ext cx="345" cy="403"/>
                <a:chOff x="1613" y="1181"/>
                <a:chExt cx="345" cy="403"/>
              </a:xfrm>
            </p:grpSpPr>
            <p:sp>
              <p:nvSpPr>
                <p:cNvPr id="395278" name="Line 14"/>
                <p:cNvSpPr>
                  <a:spLocks noChangeShapeType="1"/>
                </p:cNvSpPr>
                <p:nvPr/>
              </p:nvSpPr>
              <p:spPr bwMode="auto">
                <a:xfrm>
                  <a:off x="1613" y="1181"/>
                  <a:ext cx="345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5279" name="Line 15"/>
                <p:cNvSpPr>
                  <a:spLocks noChangeShapeType="1"/>
                </p:cNvSpPr>
                <p:nvPr/>
              </p:nvSpPr>
              <p:spPr bwMode="auto">
                <a:xfrm>
                  <a:off x="1946" y="1181"/>
                  <a:ext cx="0" cy="40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95280" name="Group 16"/>
            <p:cNvGrpSpPr>
              <a:grpSpLocks/>
            </p:cNvGrpSpPr>
            <p:nvPr/>
          </p:nvGrpSpPr>
          <p:grpSpPr bwMode="auto">
            <a:xfrm>
              <a:off x="3903" y="2329"/>
              <a:ext cx="1147" cy="715"/>
              <a:chOff x="3903" y="2329"/>
              <a:chExt cx="1147" cy="715"/>
            </a:xfrm>
          </p:grpSpPr>
          <p:sp>
            <p:nvSpPr>
              <p:cNvPr id="395281" name="AutoShape 17"/>
              <p:cNvSpPr>
                <a:spLocks noChangeArrowheads="1"/>
              </p:cNvSpPr>
              <p:nvPr/>
            </p:nvSpPr>
            <p:spPr bwMode="auto">
              <a:xfrm>
                <a:off x="4032" y="2736"/>
                <a:ext cx="1018" cy="308"/>
              </a:xfrm>
              <a:prstGeom prst="roundRect">
                <a:avLst>
                  <a:gd name="adj" fmla="val 16667"/>
                </a:avLst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100" b="1"/>
                  <a:t>Testing</a:t>
                </a:r>
              </a:p>
            </p:txBody>
          </p:sp>
          <p:grpSp>
            <p:nvGrpSpPr>
              <p:cNvPr id="395282" name="Group 18"/>
              <p:cNvGrpSpPr>
                <a:grpSpLocks/>
              </p:cNvGrpSpPr>
              <p:nvPr/>
            </p:nvGrpSpPr>
            <p:grpSpPr bwMode="auto">
              <a:xfrm>
                <a:off x="3903" y="2329"/>
                <a:ext cx="345" cy="403"/>
                <a:chOff x="1613" y="1181"/>
                <a:chExt cx="345" cy="403"/>
              </a:xfrm>
            </p:grpSpPr>
            <p:sp>
              <p:nvSpPr>
                <p:cNvPr id="395283" name="Line 19"/>
                <p:cNvSpPr>
                  <a:spLocks noChangeShapeType="1"/>
                </p:cNvSpPr>
                <p:nvPr/>
              </p:nvSpPr>
              <p:spPr bwMode="auto">
                <a:xfrm>
                  <a:off x="1613" y="1181"/>
                  <a:ext cx="345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5284" name="Line 20"/>
                <p:cNvSpPr>
                  <a:spLocks noChangeShapeType="1"/>
                </p:cNvSpPr>
                <p:nvPr/>
              </p:nvSpPr>
              <p:spPr bwMode="auto">
                <a:xfrm>
                  <a:off x="1946" y="1181"/>
                  <a:ext cx="0" cy="40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5285" name="Rectangle 21"/>
          <p:cNvSpPr>
            <a:spLocks noChangeArrowheads="1"/>
          </p:cNvSpPr>
          <p:nvPr/>
        </p:nvSpPr>
        <p:spPr bwMode="auto">
          <a:xfrm>
            <a:off x="549275" y="4343390"/>
            <a:ext cx="8229600" cy="1828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Char char="o"/>
            </a:pPr>
            <a:r>
              <a:rPr lang="en-US" sz="2800" dirty="0"/>
              <a:t>In the new Agile Methodology, </a:t>
            </a:r>
            <a:br>
              <a:rPr lang="en-US" sz="2800" dirty="0"/>
            </a:br>
            <a:r>
              <a:rPr lang="en-US" sz="2800" dirty="0">
                <a:solidFill>
                  <a:srgbClr val="B23C00"/>
                </a:solidFill>
              </a:rPr>
              <a:t>testing is part of each and every iteration</a:t>
            </a:r>
            <a:r>
              <a:rPr lang="en-US" sz="2800" dirty="0"/>
              <a:t>.</a:t>
            </a:r>
          </a:p>
          <a:p>
            <a:pPr marL="908050" lvl="1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Char char="n"/>
            </a:pPr>
            <a:r>
              <a:rPr lang="en-US" sz="2400" dirty="0"/>
              <a:t>Testing occurs throughout development, </a:t>
            </a:r>
            <a:br>
              <a:rPr lang="en-US" sz="2400" dirty="0"/>
            </a:br>
            <a:r>
              <a:rPr lang="en-US" sz="2400" dirty="0"/>
              <a:t>not just at the end.</a:t>
            </a:r>
          </a:p>
        </p:txBody>
      </p:sp>
      <p:sp>
        <p:nvSpPr>
          <p:cNvPr id="395286" name="Text Box 22"/>
          <p:cNvSpPr txBox="1">
            <a:spLocks noChangeArrowheads="1"/>
          </p:cNvSpPr>
          <p:nvPr/>
        </p:nvSpPr>
        <p:spPr bwMode="auto">
          <a:xfrm>
            <a:off x="1095971" y="868708"/>
            <a:ext cx="7042150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5000" dirty="0">
                <a:solidFill>
                  <a:srgbClr val="B23C00"/>
                </a:solidFill>
              </a:rPr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1031819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5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5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5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85" grpId="0" build="p" bldLvl="2"/>
      <p:bldP spid="39528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does testing occur</a:t>
            </a:r>
            <a:r>
              <a:rPr lang="en-US" dirty="0" smtClean="0"/>
              <a:t>? </a:t>
            </a:r>
            <a:r>
              <a:rPr lang="en-US" i="1" dirty="0" smtClean="0"/>
              <a:t>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 descr="fig02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752270"/>
            <a:ext cx="8686800" cy="286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66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671C0-8A2A-A349-81D6-B13B76E21A00}" type="slidenum">
              <a:rPr lang="en-US"/>
              <a:pPr/>
              <a:t>24</a:t>
            </a:fld>
            <a:endParaRPr lang="en-US"/>
          </a:p>
        </p:txBody>
      </p:sp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are the different types of testing?</a:t>
            </a:r>
          </a:p>
        </p:txBody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B23C00"/>
                </a:solidFill>
              </a:rPr>
              <a:t>Functional </a:t>
            </a:r>
            <a:r>
              <a:rPr lang="en-US" dirty="0" smtClean="0">
                <a:solidFill>
                  <a:srgbClr val="B23C00"/>
                </a:solidFill>
              </a:rPr>
              <a:t>testing</a:t>
            </a:r>
          </a:p>
          <a:p>
            <a:pPr lvl="5">
              <a:lnSpc>
                <a:spcPct val="80000"/>
              </a:lnSpc>
            </a:pPr>
            <a:endParaRPr lang="en-US" dirty="0">
              <a:solidFill>
                <a:srgbClr val="B23C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dirty="0"/>
              <a:t>Does the code do what </a:t>
            </a:r>
            <a:r>
              <a:rPr lang="en-US" dirty="0" smtClean="0"/>
              <a:t>it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/>
              <a:t>supposed to do?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Tests derived from use cases.</a:t>
            </a:r>
          </a:p>
          <a:p>
            <a:pPr lvl="5">
              <a:lnSpc>
                <a:spcPct val="80000"/>
              </a:lnSpc>
            </a:pPr>
            <a:endParaRPr lang="en-US" dirty="0">
              <a:solidFill>
                <a:srgbClr val="B23C00"/>
              </a:solidFill>
            </a:endParaRP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B23C00"/>
                </a:solidFill>
              </a:rPr>
              <a:t>Unit </a:t>
            </a:r>
            <a:r>
              <a:rPr lang="en-US" dirty="0" smtClean="0">
                <a:solidFill>
                  <a:srgbClr val="B23C00"/>
                </a:solidFill>
              </a:rPr>
              <a:t>testing</a:t>
            </a:r>
          </a:p>
          <a:p>
            <a:pPr lvl="5">
              <a:lnSpc>
                <a:spcPct val="80000"/>
              </a:lnSpc>
            </a:pPr>
            <a:endParaRPr lang="en-US" dirty="0">
              <a:solidFill>
                <a:srgbClr val="B23C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dirty="0"/>
              <a:t>Developers test an individual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unit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.</a:t>
            </a:r>
          </a:p>
          <a:p>
            <a:pPr lvl="1">
              <a:lnSpc>
                <a:spcPct val="80000"/>
              </a:lnSpc>
            </a:pPr>
            <a:r>
              <a:rPr lang="en-US" dirty="0">
                <a:solidFill>
                  <a:srgbClr val="B23C00"/>
                </a:solidFill>
              </a:rPr>
              <a:t>Unit:</a:t>
            </a:r>
            <a:r>
              <a:rPr lang="en-US" dirty="0"/>
              <a:t> A small set of related components</a:t>
            </a:r>
            <a:r>
              <a:rPr lang="en-US" dirty="0" smtClean="0"/>
              <a:t>.</a:t>
            </a:r>
          </a:p>
          <a:p>
            <a:pPr lvl="6"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B23C00"/>
                </a:solidFill>
              </a:rPr>
              <a:t>Regression </a:t>
            </a:r>
            <a:r>
              <a:rPr lang="en-US" dirty="0" smtClean="0">
                <a:solidFill>
                  <a:srgbClr val="B23C00"/>
                </a:solidFill>
              </a:rPr>
              <a:t>testing</a:t>
            </a:r>
          </a:p>
          <a:p>
            <a:pPr lvl="5">
              <a:lnSpc>
                <a:spcPct val="80000"/>
              </a:lnSpc>
            </a:pPr>
            <a:endParaRPr lang="en-US" dirty="0">
              <a:solidFill>
                <a:srgbClr val="B23C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dirty="0"/>
              <a:t>Rerun previous tests to ensure that the latest code changes </a:t>
            </a:r>
            <a:r>
              <a:rPr lang="en-US" dirty="0" smtClean="0"/>
              <a:t>didn’t </a:t>
            </a:r>
            <a:r>
              <a:rPr lang="en-US" dirty="0"/>
              <a:t>break something.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Often run automatically from scripts.</a:t>
            </a:r>
          </a:p>
        </p:txBody>
      </p:sp>
    </p:spTree>
    <p:extLst>
      <p:ext uri="{BB962C8B-B14F-4D97-AF65-F5344CB8AC3E}">
        <p14:creationId xmlns:p14="http://schemas.microsoft.com/office/powerpoint/2010/main" val="1507334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6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6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6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6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6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62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4C65-1434-D049-BA20-04F62CE1E2D1}" type="slidenum">
              <a:rPr lang="en-US"/>
              <a:pPr/>
              <a:t>25</a:t>
            </a:fld>
            <a:endParaRPr lang="en-US"/>
          </a:p>
        </p:txBody>
      </p:sp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types of testing, </a:t>
            </a:r>
            <a:r>
              <a:rPr lang="en-US" i="1" dirty="0" smtClean="0"/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Integration testing</a:t>
            </a:r>
          </a:p>
          <a:p>
            <a:pPr lvl="1"/>
            <a:r>
              <a:rPr lang="en-US" dirty="0" smtClean="0"/>
              <a:t>Developers </a:t>
            </a:r>
            <a:r>
              <a:rPr lang="en-US" dirty="0"/>
              <a:t>test how well their units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work </a:t>
            </a:r>
            <a:r>
              <a:rPr lang="en-US" dirty="0"/>
              <a:t>together with other units.</a:t>
            </a:r>
          </a:p>
          <a:p>
            <a:pPr lvl="4"/>
            <a:endParaRPr lang="en-US" sz="1000" dirty="0"/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B23C00"/>
                </a:solidFill>
              </a:rPr>
              <a:t>Usability </a:t>
            </a:r>
            <a:r>
              <a:rPr lang="en-US" dirty="0" smtClean="0">
                <a:solidFill>
                  <a:srgbClr val="B23C00"/>
                </a:solidFill>
              </a:rPr>
              <a:t>testing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Is </a:t>
            </a:r>
            <a:r>
              <a:rPr lang="en-US" dirty="0"/>
              <a:t>the user interface easy to use</a:t>
            </a:r>
            <a:r>
              <a:rPr lang="en-US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75320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3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3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4C65-1434-D049-BA20-04F62CE1E2D1}" type="slidenum">
              <a:rPr lang="en-US"/>
              <a:pPr/>
              <a:t>26</a:t>
            </a:fld>
            <a:endParaRPr lang="en-US"/>
          </a:p>
        </p:txBody>
      </p:sp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types of testing, </a:t>
            </a:r>
            <a:r>
              <a:rPr lang="en-US" i="1" dirty="0" smtClean="0"/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System testing</a:t>
            </a:r>
          </a:p>
          <a:p>
            <a:pPr lvl="1"/>
            <a:r>
              <a:rPr lang="en-US" dirty="0" smtClean="0"/>
              <a:t>Test </a:t>
            </a:r>
            <a:r>
              <a:rPr lang="en-US" dirty="0"/>
              <a:t>how an entire system works.</a:t>
            </a:r>
          </a:p>
          <a:p>
            <a:pPr lvl="4"/>
            <a:endParaRPr lang="en-US" sz="1050" dirty="0"/>
          </a:p>
          <a:p>
            <a:r>
              <a:rPr lang="en-US" dirty="0">
                <a:solidFill>
                  <a:srgbClr val="B23C00"/>
                </a:solidFill>
              </a:rPr>
              <a:t>Performance </a:t>
            </a:r>
            <a:r>
              <a:rPr lang="en-US" dirty="0" smtClean="0">
                <a:solidFill>
                  <a:srgbClr val="B23C00"/>
                </a:solidFill>
              </a:rPr>
              <a:t>testing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quickly does the system respond</a:t>
            </a:r>
            <a:r>
              <a:rPr lang="en-US" dirty="0" smtClean="0"/>
              <a:t>?</a:t>
            </a:r>
          </a:p>
          <a:p>
            <a:pPr lvl="5"/>
            <a:endParaRPr lang="en-US" dirty="0"/>
          </a:p>
          <a:p>
            <a:r>
              <a:rPr lang="en-US" dirty="0" smtClean="0">
                <a:solidFill>
                  <a:srgbClr val="B23C00"/>
                </a:solidFill>
              </a:rPr>
              <a:t>Stress testing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much can the system tolerate before breaking?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26501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3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3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3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1A36-EEAC-BB4D-A791-EFD7E4148D79}" type="slidenum">
              <a:rPr lang="en-US"/>
              <a:pPr/>
              <a:t>27</a:t>
            </a:fld>
            <a:endParaRPr lang="en-US"/>
          </a:p>
        </p:txBody>
      </p:sp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Alpha Testing vs. Beta Testing</a:t>
            </a:r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B23C00"/>
                </a:solidFill>
              </a:rPr>
              <a:t>Alpha </a:t>
            </a:r>
            <a:r>
              <a:rPr lang="en-US" dirty="0" smtClean="0">
                <a:solidFill>
                  <a:srgbClr val="B23C00"/>
                </a:solidFill>
              </a:rPr>
              <a:t>testing</a:t>
            </a:r>
          </a:p>
          <a:p>
            <a:pPr lvl="5">
              <a:lnSpc>
                <a:spcPct val="90000"/>
              </a:lnSpc>
            </a:pPr>
            <a:endParaRPr lang="en-US" dirty="0">
              <a:solidFill>
                <a:srgbClr val="B23C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Usability and system testing of a nearly complete application in the </a:t>
            </a:r>
            <a:r>
              <a:rPr lang="en-US" dirty="0">
                <a:solidFill>
                  <a:srgbClr val="B23C00"/>
                </a:solidFill>
              </a:rPr>
              <a:t>development environment</a:t>
            </a:r>
            <a:r>
              <a:rPr lang="en-US" dirty="0"/>
              <a:t>.</a:t>
            </a:r>
          </a:p>
          <a:p>
            <a:pPr lvl="6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B23C00"/>
                </a:solidFill>
              </a:rPr>
              <a:t>Beta </a:t>
            </a:r>
            <a:r>
              <a:rPr lang="en-US" dirty="0" smtClean="0">
                <a:solidFill>
                  <a:srgbClr val="B23C00"/>
                </a:solidFill>
              </a:rPr>
              <a:t>testing</a:t>
            </a:r>
          </a:p>
          <a:p>
            <a:pPr lvl="5">
              <a:lnSpc>
                <a:spcPct val="90000"/>
              </a:lnSpc>
            </a:pPr>
            <a:endParaRPr lang="en-US" dirty="0">
              <a:solidFill>
                <a:schemeClr val="folHlink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Usability and system testing of a complete or nearly complete application in the </a:t>
            </a:r>
            <a:r>
              <a:rPr lang="en-US" dirty="0" smtClean="0">
                <a:solidFill>
                  <a:srgbClr val="B23C00"/>
                </a:solidFill>
              </a:rPr>
              <a:t>user</a:t>
            </a:r>
            <a:r>
              <a:rPr lang="en-US" dirty="0" smtClean="0">
                <a:solidFill>
                  <a:srgbClr val="B23C00"/>
                </a:solidFill>
                <a:latin typeface="Arial"/>
              </a:rPr>
              <a:t>’</a:t>
            </a:r>
            <a:r>
              <a:rPr lang="en-US" dirty="0" smtClean="0">
                <a:solidFill>
                  <a:srgbClr val="B23C00"/>
                </a:solidFill>
              </a:rPr>
              <a:t>s </a:t>
            </a:r>
            <a:r>
              <a:rPr lang="en-US" dirty="0">
                <a:solidFill>
                  <a:srgbClr val="B23C00"/>
                </a:solidFill>
              </a:rPr>
              <a:t>environment</a:t>
            </a:r>
            <a:r>
              <a:rPr lang="en-US" dirty="0" smtClean="0"/>
              <a:t>.</a:t>
            </a:r>
          </a:p>
          <a:p>
            <a:pPr lvl="6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It </a:t>
            </a:r>
            <a:r>
              <a:rPr lang="en-US" dirty="0"/>
              <a:t>is not uncommon for software companies to release an application to the public for beta testing</a:t>
            </a:r>
            <a:r>
              <a:rPr lang="en-US" dirty="0" smtClean="0"/>
              <a:t>.</a:t>
            </a:r>
          </a:p>
          <a:p>
            <a:pPr lvl="6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New releases of web-based applications are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put </a:t>
            </a:r>
            <a:r>
              <a:rPr lang="en-US" altLang="ja-JP" dirty="0" smtClean="0">
                <a:latin typeface="Arial"/>
              </a:rPr>
              <a:t>“</a:t>
            </a:r>
            <a:r>
              <a:rPr lang="en-US" dirty="0" smtClean="0"/>
              <a:t>into beta</a:t>
            </a:r>
            <a:r>
              <a:rPr lang="en-US" altLang="ja-JP" dirty="0" smtClean="0">
                <a:latin typeface="Arial"/>
              </a:rPr>
              <a:t>”</a:t>
            </a:r>
            <a:r>
              <a:rPr lang="en-US" dirty="0" smtClean="0"/>
              <a:t> by </a:t>
            </a:r>
            <a:r>
              <a:rPr lang="en-US" dirty="0"/>
              <a:t>software companies.</a:t>
            </a:r>
          </a:p>
        </p:txBody>
      </p:sp>
    </p:spTree>
    <p:extLst>
      <p:ext uri="{BB962C8B-B14F-4D97-AF65-F5344CB8AC3E}">
        <p14:creationId xmlns:p14="http://schemas.microsoft.com/office/powerpoint/2010/main" val="2603093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7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7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7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7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07C58-7BC2-0747-8427-07B3FC6AC751}" type="slidenum">
              <a:rPr lang="en-US"/>
              <a:pPr/>
              <a:t>28</a:t>
            </a:fld>
            <a:endParaRPr lang="en-US"/>
          </a:p>
        </p:txBody>
      </p:sp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Black Box Testing vs. White Box Testing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B23C00"/>
                </a:solidFill>
              </a:rPr>
              <a:t>Black box </a:t>
            </a:r>
            <a:r>
              <a:rPr lang="en-US" dirty="0"/>
              <a:t>testing</a:t>
            </a:r>
          </a:p>
          <a:p>
            <a:pPr lvl="1"/>
            <a:r>
              <a:rPr lang="en-US" dirty="0"/>
              <a:t>Deals only with the </a:t>
            </a:r>
            <a:r>
              <a:rPr lang="en-US" dirty="0">
                <a:solidFill>
                  <a:srgbClr val="B23C00"/>
                </a:solidFill>
              </a:rPr>
              <a:t>input/output behavior </a:t>
            </a:r>
            <a:r>
              <a:rPr lang="en-US" dirty="0"/>
              <a:t>of the unit.</a:t>
            </a:r>
          </a:p>
          <a:p>
            <a:pPr lvl="2"/>
            <a:r>
              <a:rPr lang="en-US" dirty="0"/>
              <a:t>Calling parameters</a:t>
            </a:r>
          </a:p>
          <a:p>
            <a:pPr lvl="2"/>
            <a:r>
              <a:rPr lang="en-US" dirty="0"/>
              <a:t>Return values</a:t>
            </a:r>
          </a:p>
          <a:p>
            <a:pPr lvl="1"/>
            <a:r>
              <a:rPr lang="en-US" dirty="0"/>
              <a:t>The internals of the unit are not considered.</a:t>
            </a:r>
          </a:p>
          <a:p>
            <a:pPr lvl="1"/>
            <a:r>
              <a:rPr lang="en-US" dirty="0"/>
              <a:t>Commonly known as </a:t>
            </a:r>
            <a:r>
              <a:rPr lang="en-US" dirty="0">
                <a:solidFill>
                  <a:srgbClr val="B23C00"/>
                </a:solidFill>
              </a:rPr>
              <a:t>functional testing</a:t>
            </a:r>
            <a:r>
              <a:rPr lang="en-US" dirty="0"/>
              <a:t>.</a:t>
            </a:r>
          </a:p>
          <a:p>
            <a:pPr lvl="6"/>
            <a:endParaRPr lang="en-US" dirty="0"/>
          </a:p>
          <a:p>
            <a:r>
              <a:rPr lang="en-US" dirty="0">
                <a:solidFill>
                  <a:srgbClr val="B23C00"/>
                </a:solidFill>
              </a:rPr>
              <a:t>White box </a:t>
            </a:r>
            <a:r>
              <a:rPr lang="en-US" dirty="0"/>
              <a:t>testing</a:t>
            </a:r>
          </a:p>
          <a:p>
            <a:pPr lvl="1"/>
            <a:r>
              <a:rPr lang="en-US" dirty="0"/>
              <a:t>Tests the </a:t>
            </a:r>
            <a:r>
              <a:rPr lang="en-US" dirty="0">
                <a:solidFill>
                  <a:srgbClr val="B23C00"/>
                </a:solidFill>
              </a:rPr>
              <a:t>internal behavior </a:t>
            </a:r>
            <a:r>
              <a:rPr lang="en-US" dirty="0"/>
              <a:t>of the unit.</a:t>
            </a:r>
          </a:p>
          <a:p>
            <a:pPr lvl="2"/>
            <a:r>
              <a:rPr lang="en-US" dirty="0"/>
              <a:t>execution paths</a:t>
            </a:r>
          </a:p>
          <a:p>
            <a:pPr lvl="2"/>
            <a:r>
              <a:rPr lang="en-US" dirty="0"/>
              <a:t>state transitions</a:t>
            </a:r>
          </a:p>
          <a:p>
            <a:pPr lvl="1"/>
            <a:r>
              <a:rPr lang="en-US" dirty="0"/>
              <a:t>Part of each </a:t>
            </a:r>
            <a:r>
              <a:rPr lang="en-US" dirty="0" smtClean="0"/>
              <a:t>developer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>
                <a:solidFill>
                  <a:srgbClr val="B23C00"/>
                </a:solidFill>
              </a:rPr>
              <a:t>unit testing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5150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3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3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3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3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3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3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CE3CE-AA8E-7046-A837-79E9D296005B}" type="slidenum">
              <a:rPr lang="en-US"/>
              <a:pPr/>
              <a:t>29</a:t>
            </a:fld>
            <a:endParaRPr lang="en-US"/>
          </a:p>
        </p:txBody>
      </p:sp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Unit Testing</a:t>
            </a:r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</a:t>
            </a:r>
            <a:r>
              <a:rPr lang="en-US" dirty="0">
                <a:solidFill>
                  <a:srgbClr val="B23C00"/>
                </a:solidFill>
              </a:rPr>
              <a:t>unit test </a:t>
            </a:r>
            <a:r>
              <a:rPr lang="en-US" dirty="0"/>
              <a:t>focuses on components </a:t>
            </a:r>
            <a:br>
              <a:rPr lang="en-US" dirty="0"/>
            </a:br>
            <a:r>
              <a:rPr lang="en-US" dirty="0"/>
              <a:t>created by a developer</a:t>
            </a:r>
            <a:r>
              <a:rPr lang="en-US" dirty="0" smtClean="0"/>
              <a:t>.</a:t>
            </a:r>
          </a:p>
          <a:p>
            <a:pPr lvl="6"/>
            <a:endParaRPr lang="en-US" dirty="0"/>
          </a:p>
          <a:p>
            <a:pPr lvl="1"/>
            <a:r>
              <a:rPr lang="en-US" dirty="0"/>
              <a:t>Done by the developer </a:t>
            </a:r>
            <a:r>
              <a:rPr lang="en-US" dirty="0">
                <a:solidFill>
                  <a:srgbClr val="B23C00"/>
                </a:solidFill>
              </a:rPr>
              <a:t>before committing </a:t>
            </a:r>
            <a:r>
              <a:rPr lang="en-US" dirty="0"/>
              <a:t>the code to the source repository.</a:t>
            </a:r>
          </a:p>
          <a:p>
            <a:pPr lvl="1"/>
            <a:r>
              <a:rPr lang="en-US" dirty="0"/>
              <a:t>Easier to find and fix bugs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when </a:t>
            </a:r>
            <a:r>
              <a:rPr lang="en-US" dirty="0"/>
              <a:t>there are fewer components.</a:t>
            </a:r>
          </a:p>
          <a:p>
            <a:pPr lvl="1"/>
            <a:r>
              <a:rPr lang="en-US" dirty="0"/>
              <a:t>Bottom-up testing.</a:t>
            </a:r>
          </a:p>
          <a:p>
            <a:pPr lvl="6"/>
            <a:endParaRPr lang="en-US" dirty="0"/>
          </a:p>
          <a:p>
            <a:r>
              <a:rPr lang="en-US" dirty="0"/>
              <a:t>Developers create </a:t>
            </a:r>
            <a:r>
              <a:rPr lang="en-US" dirty="0">
                <a:solidFill>
                  <a:srgbClr val="B23C00"/>
                </a:solidFill>
              </a:rPr>
              <a:t>test cases </a:t>
            </a:r>
            <a:r>
              <a:rPr lang="en-US" dirty="0"/>
              <a:t>to do unit tests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356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5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“Swing Project” </a:t>
            </a:r>
            <a:r>
              <a:rPr lang="en-US" dirty="0" smtClean="0"/>
              <a:t>Cartoon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 descr="Screen Shot 2016-04-12 at 12.03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4" y="1234464"/>
            <a:ext cx="7955743" cy="493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539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8401-DDB0-9143-8873-D7A76D16507A}" type="slidenum">
              <a:rPr lang="en-US"/>
              <a:pPr/>
              <a:t>30</a:t>
            </a:fld>
            <a:endParaRPr lang="en-US"/>
          </a:p>
        </p:txBody>
      </p:sp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Unit Testing: Test Cases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412433" cy="4835525"/>
          </a:xfrm>
        </p:spPr>
        <p:txBody>
          <a:bodyPr/>
          <a:lstStyle/>
          <a:p>
            <a:r>
              <a:rPr lang="en-US" dirty="0">
                <a:solidFill>
                  <a:srgbClr val="B23C00"/>
                </a:solidFill>
              </a:rPr>
              <a:t>Test case: </a:t>
            </a:r>
            <a:r>
              <a:rPr lang="en-US" dirty="0"/>
              <a:t>A set of </a:t>
            </a:r>
            <a:r>
              <a:rPr lang="en-US" dirty="0">
                <a:solidFill>
                  <a:srgbClr val="B23C00"/>
                </a:solidFill>
              </a:rPr>
              <a:t>input values </a:t>
            </a:r>
            <a:r>
              <a:rPr lang="en-US" dirty="0"/>
              <a:t>for the unit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a </a:t>
            </a:r>
            <a:r>
              <a:rPr lang="en-US" dirty="0" smtClean="0"/>
              <a:t>corresponding </a:t>
            </a:r>
            <a:r>
              <a:rPr lang="en-US" dirty="0"/>
              <a:t>set of </a:t>
            </a:r>
            <a:r>
              <a:rPr lang="en-US" dirty="0">
                <a:solidFill>
                  <a:srgbClr val="B23C00"/>
                </a:solidFill>
              </a:rPr>
              <a:t>expected results</a:t>
            </a:r>
            <a:r>
              <a:rPr lang="en-US" dirty="0"/>
              <a:t>.</a:t>
            </a:r>
          </a:p>
          <a:p>
            <a:pPr lvl="7"/>
            <a:endParaRPr lang="en-US" dirty="0"/>
          </a:p>
          <a:p>
            <a:r>
              <a:rPr lang="en-US" dirty="0"/>
              <a:t>A test case can be run within a </a:t>
            </a:r>
            <a:r>
              <a:rPr lang="en-US" dirty="0" smtClean="0">
                <a:solidFill>
                  <a:srgbClr val="B23C00"/>
                </a:solidFill>
              </a:rPr>
              <a:t>testing </a:t>
            </a:r>
            <a:r>
              <a:rPr lang="en-US" dirty="0">
                <a:solidFill>
                  <a:srgbClr val="B23C00"/>
                </a:solidFill>
              </a:rPr>
              <a:t>framework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(AKA </a:t>
            </a:r>
            <a:r>
              <a:rPr lang="en-US" dirty="0">
                <a:solidFill>
                  <a:srgbClr val="B23C00"/>
                </a:solidFill>
              </a:rPr>
              <a:t>test bed</a:t>
            </a:r>
            <a:r>
              <a:rPr lang="en-US" dirty="0"/>
              <a:t>, </a:t>
            </a:r>
            <a:r>
              <a:rPr lang="en-US" dirty="0">
                <a:solidFill>
                  <a:srgbClr val="B23C00"/>
                </a:solidFill>
              </a:rPr>
              <a:t>test harness</a:t>
            </a:r>
            <a:r>
              <a:rPr lang="en-US" dirty="0"/>
              <a:t>) consisting of 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test </a:t>
            </a:r>
            <a:r>
              <a:rPr lang="en-US" dirty="0"/>
              <a:t>driver </a:t>
            </a:r>
            <a:r>
              <a:rPr lang="en-US" dirty="0" smtClean="0"/>
              <a:t>and </a:t>
            </a:r>
            <a:r>
              <a:rPr lang="en-US" dirty="0"/>
              <a:t>one or more test stubs.</a:t>
            </a:r>
          </a:p>
          <a:p>
            <a:pPr lvl="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421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8401-DDB0-9143-8873-D7A76D16507A}" type="slidenum">
              <a:rPr lang="en-US"/>
              <a:pPr/>
              <a:t>31</a:t>
            </a:fld>
            <a:endParaRPr lang="en-US"/>
          </a:p>
        </p:txBody>
      </p:sp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Testing: Test </a:t>
            </a:r>
            <a:r>
              <a:rPr lang="en-US" dirty="0" smtClean="0"/>
              <a:t>Cases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412433" cy="4835525"/>
          </a:xfrm>
        </p:spPr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Test driver</a:t>
            </a:r>
          </a:p>
          <a:p>
            <a:pPr lvl="1"/>
            <a:r>
              <a:rPr lang="en-US" dirty="0" smtClean="0"/>
              <a:t>Simulates </a:t>
            </a:r>
            <a:r>
              <a:rPr lang="en-US" dirty="0"/>
              <a:t>the part of the system </a:t>
            </a:r>
            <a:r>
              <a:rPr lang="en-US" dirty="0" smtClean="0"/>
              <a:t>that </a:t>
            </a:r>
            <a:r>
              <a:rPr lang="en-US" dirty="0"/>
              <a:t>calls the unit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Calls </a:t>
            </a:r>
            <a:r>
              <a:rPr lang="en-US" dirty="0"/>
              <a:t>the unit and passes in the input values.</a:t>
            </a:r>
          </a:p>
          <a:p>
            <a:pPr lvl="4"/>
            <a:endParaRPr lang="en-US" dirty="0"/>
          </a:p>
          <a:p>
            <a:r>
              <a:rPr lang="en-US" dirty="0">
                <a:solidFill>
                  <a:srgbClr val="B23C00"/>
                </a:solidFill>
              </a:rPr>
              <a:t>Test </a:t>
            </a:r>
            <a:r>
              <a:rPr lang="en-US" dirty="0" smtClean="0">
                <a:solidFill>
                  <a:srgbClr val="B23C00"/>
                </a:solidFill>
              </a:rPr>
              <a:t>stub</a:t>
            </a:r>
          </a:p>
          <a:p>
            <a:pPr lvl="1"/>
            <a:r>
              <a:rPr lang="en-US" dirty="0" smtClean="0"/>
              <a:t>Simulates </a:t>
            </a:r>
            <a:r>
              <a:rPr lang="en-US" dirty="0"/>
              <a:t>the </a:t>
            </a:r>
            <a:r>
              <a:rPr lang="en-US" dirty="0" smtClean="0"/>
              <a:t>components</a:t>
            </a:r>
            <a:r>
              <a:rPr lang="en-US" dirty="0"/>
              <a:t> </a:t>
            </a:r>
            <a:r>
              <a:rPr lang="en-US" dirty="0" smtClean="0"/>
              <a:t>that </a:t>
            </a:r>
            <a:r>
              <a:rPr lang="en-US" dirty="0"/>
              <a:t>the unit depends 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When </a:t>
            </a:r>
            <a:r>
              <a:rPr lang="en-US" dirty="0"/>
              <a:t>called by the unit, a test stub </a:t>
            </a:r>
            <a:r>
              <a:rPr lang="en-US" dirty="0" smtClean="0"/>
              <a:t>responds </a:t>
            </a:r>
            <a:br>
              <a:rPr lang="en-US" dirty="0" smtClean="0"/>
            </a:br>
            <a:r>
              <a:rPr lang="en-US" dirty="0" smtClean="0"/>
              <a:t>in a correct or </a:t>
            </a:r>
            <a:r>
              <a:rPr lang="en-US" dirty="0" smtClean="0">
                <a:latin typeface="Arial"/>
              </a:rPr>
              <a:t>“</a:t>
            </a:r>
            <a:r>
              <a:rPr lang="en-US" dirty="0" smtClean="0"/>
              <a:t>reasonable</a:t>
            </a:r>
            <a:r>
              <a:rPr lang="en-US" dirty="0" smtClean="0">
                <a:latin typeface="Arial"/>
              </a:rPr>
              <a:t>”</a:t>
            </a:r>
            <a:r>
              <a:rPr lang="en-US" dirty="0" smtClean="0"/>
              <a:t> manner in order to </a:t>
            </a:r>
            <a:br>
              <a:rPr lang="en-US" dirty="0" smtClean="0"/>
            </a:br>
            <a:r>
              <a:rPr lang="en-US" dirty="0" smtClean="0"/>
              <a:t>allow the unit to continue operating.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077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7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7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7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7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A553-497C-8E43-B88D-D7D4B09B5CA2}" type="slidenum">
              <a:rPr lang="en-US"/>
              <a:pPr/>
              <a:t>32</a:t>
            </a:fld>
            <a:endParaRPr lang="en-US"/>
          </a:p>
        </p:txBody>
      </p:sp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Unit Testing: Testing Framework</a:t>
            </a:r>
          </a:p>
        </p:txBody>
      </p:sp>
      <p:sp>
        <p:nvSpPr>
          <p:cNvPr id="428035" name="Rectangle 3"/>
          <p:cNvSpPr>
            <a:spLocks noChangeArrowheads="1"/>
          </p:cNvSpPr>
          <p:nvPr/>
        </p:nvSpPr>
        <p:spPr bwMode="auto">
          <a:xfrm>
            <a:off x="3749675" y="2971800"/>
            <a:ext cx="1646238" cy="1463675"/>
          </a:xfrm>
          <a:prstGeom prst="rect">
            <a:avLst/>
          </a:prstGeom>
          <a:solidFill>
            <a:srgbClr val="FFFF66"/>
          </a:solidFill>
          <a:ln w="28575">
            <a:solidFill>
              <a:srgbClr val="B23C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3200" dirty="0">
                <a:solidFill>
                  <a:srgbClr val="B23C00"/>
                </a:solidFill>
              </a:rPr>
              <a:t>UNIT</a:t>
            </a:r>
          </a:p>
          <a:p>
            <a:pPr algn="ctr"/>
            <a:r>
              <a:rPr lang="en-US" sz="2000" dirty="0">
                <a:solidFill>
                  <a:srgbClr val="B23C00"/>
                </a:solidFill>
              </a:rPr>
              <a:t>(</a:t>
            </a:r>
            <a:r>
              <a:rPr lang="en-US" sz="2000" dirty="0" smtClean="0">
                <a:solidFill>
                  <a:srgbClr val="B23C00"/>
                </a:solidFill>
              </a:rPr>
              <a:t>What</a:t>
            </a:r>
            <a:r>
              <a:rPr lang="en-US" sz="2000" dirty="0" smtClean="0">
                <a:solidFill>
                  <a:srgbClr val="B23C00"/>
                </a:solidFill>
                <a:latin typeface="Arial"/>
              </a:rPr>
              <a:t>’</a:t>
            </a:r>
            <a:r>
              <a:rPr lang="en-US" sz="2000" dirty="0" smtClean="0">
                <a:solidFill>
                  <a:srgbClr val="B23C00"/>
                </a:solidFill>
              </a:rPr>
              <a:t>s</a:t>
            </a:r>
            <a:endParaRPr lang="en-US" sz="2000" dirty="0">
              <a:solidFill>
                <a:srgbClr val="B23C00"/>
              </a:solidFill>
            </a:endParaRPr>
          </a:p>
          <a:p>
            <a:pPr algn="ctr"/>
            <a:r>
              <a:rPr lang="en-US" sz="2000" dirty="0">
                <a:solidFill>
                  <a:srgbClr val="B23C00"/>
                </a:solidFill>
              </a:rPr>
              <a:t>being tested)</a:t>
            </a:r>
          </a:p>
        </p:txBody>
      </p:sp>
      <p:grpSp>
        <p:nvGrpSpPr>
          <p:cNvPr id="428052" name="Group 20"/>
          <p:cNvGrpSpPr>
            <a:grpSpLocks/>
          </p:cNvGrpSpPr>
          <p:nvPr/>
        </p:nvGrpSpPr>
        <p:grpSpPr bwMode="auto">
          <a:xfrm>
            <a:off x="1371600" y="3246438"/>
            <a:ext cx="2378075" cy="914400"/>
            <a:chOff x="864" y="2160"/>
            <a:chExt cx="1498" cy="576"/>
          </a:xfrm>
        </p:grpSpPr>
        <p:grpSp>
          <p:nvGrpSpPr>
            <p:cNvPr id="428036" name="Group 4"/>
            <p:cNvGrpSpPr>
              <a:grpSpLocks/>
            </p:cNvGrpSpPr>
            <p:nvPr/>
          </p:nvGrpSpPr>
          <p:grpSpPr bwMode="auto">
            <a:xfrm>
              <a:off x="864" y="2160"/>
              <a:ext cx="1498" cy="576"/>
              <a:chOff x="864" y="2160"/>
              <a:chExt cx="1498" cy="576"/>
            </a:xfrm>
          </p:grpSpPr>
          <p:sp>
            <p:nvSpPr>
              <p:cNvPr id="428037" name="Rectangle 5"/>
              <p:cNvSpPr>
                <a:spLocks noChangeArrowheads="1"/>
              </p:cNvSpPr>
              <p:nvPr/>
            </p:nvSpPr>
            <p:spPr bwMode="auto">
              <a:xfrm>
                <a:off x="864" y="2160"/>
                <a:ext cx="576" cy="576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TEST</a:t>
                </a:r>
              </a:p>
              <a:p>
                <a:pPr algn="ctr"/>
                <a:r>
                  <a:rPr lang="en-US"/>
                  <a:t>DRIVER</a:t>
                </a:r>
              </a:p>
            </p:txBody>
          </p:sp>
          <p:sp>
            <p:nvSpPr>
              <p:cNvPr id="428038" name="Line 6"/>
              <p:cNvSpPr>
                <a:spLocks noChangeShapeType="1"/>
              </p:cNvSpPr>
              <p:nvPr/>
            </p:nvSpPr>
            <p:spPr bwMode="auto">
              <a:xfrm>
                <a:off x="1440" y="2448"/>
                <a:ext cx="92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8048" name="Text Box 16"/>
            <p:cNvSpPr txBox="1">
              <a:spLocks noChangeArrowheads="1"/>
            </p:cNvSpPr>
            <p:nvPr/>
          </p:nvSpPr>
          <p:spPr bwMode="auto">
            <a:xfrm>
              <a:off x="1670" y="2218"/>
              <a:ext cx="37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calls</a:t>
              </a:r>
            </a:p>
          </p:txBody>
        </p:sp>
      </p:grpSp>
      <p:grpSp>
        <p:nvGrpSpPr>
          <p:cNvPr id="428054" name="Group 22"/>
          <p:cNvGrpSpPr>
            <a:grpSpLocks/>
          </p:cNvGrpSpPr>
          <p:nvPr/>
        </p:nvGrpSpPr>
        <p:grpSpPr bwMode="auto">
          <a:xfrm>
            <a:off x="5394325" y="3246438"/>
            <a:ext cx="2835275" cy="914400"/>
            <a:chOff x="3398" y="2160"/>
            <a:chExt cx="1786" cy="576"/>
          </a:xfrm>
        </p:grpSpPr>
        <p:grpSp>
          <p:nvGrpSpPr>
            <p:cNvPr id="428039" name="Group 7"/>
            <p:cNvGrpSpPr>
              <a:grpSpLocks/>
            </p:cNvGrpSpPr>
            <p:nvPr/>
          </p:nvGrpSpPr>
          <p:grpSpPr bwMode="auto">
            <a:xfrm>
              <a:off x="3398" y="2160"/>
              <a:ext cx="1786" cy="576"/>
              <a:chOff x="3398" y="2160"/>
              <a:chExt cx="1786" cy="576"/>
            </a:xfrm>
          </p:grpSpPr>
          <p:sp>
            <p:nvSpPr>
              <p:cNvPr id="428040" name="Rectangle 8"/>
              <p:cNvSpPr>
                <a:spLocks noChangeArrowheads="1"/>
              </p:cNvSpPr>
              <p:nvPr/>
            </p:nvSpPr>
            <p:spPr bwMode="auto">
              <a:xfrm>
                <a:off x="4608" y="2160"/>
                <a:ext cx="576" cy="576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TEST</a:t>
                </a:r>
              </a:p>
              <a:p>
                <a:pPr algn="ctr"/>
                <a:r>
                  <a:rPr lang="en-US"/>
                  <a:t>STUB</a:t>
                </a:r>
              </a:p>
            </p:txBody>
          </p:sp>
          <p:sp>
            <p:nvSpPr>
              <p:cNvPr id="428041" name="Line 9"/>
              <p:cNvSpPr>
                <a:spLocks noChangeShapeType="1"/>
              </p:cNvSpPr>
              <p:nvPr/>
            </p:nvSpPr>
            <p:spPr bwMode="auto">
              <a:xfrm>
                <a:off x="3398" y="2448"/>
                <a:ext cx="121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8049" name="Text Box 17"/>
            <p:cNvSpPr txBox="1">
              <a:spLocks noChangeArrowheads="1"/>
            </p:cNvSpPr>
            <p:nvPr/>
          </p:nvSpPr>
          <p:spPr bwMode="auto">
            <a:xfrm>
              <a:off x="3802" y="2218"/>
              <a:ext cx="37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calls</a:t>
              </a:r>
            </a:p>
          </p:txBody>
        </p:sp>
      </p:grpSp>
      <p:grpSp>
        <p:nvGrpSpPr>
          <p:cNvPr id="428053" name="Group 21"/>
          <p:cNvGrpSpPr>
            <a:grpSpLocks/>
          </p:cNvGrpSpPr>
          <p:nvPr/>
        </p:nvGrpSpPr>
        <p:grpSpPr bwMode="auto">
          <a:xfrm>
            <a:off x="5394325" y="1417638"/>
            <a:ext cx="1920875" cy="1554162"/>
            <a:chOff x="3398" y="1008"/>
            <a:chExt cx="1210" cy="979"/>
          </a:xfrm>
        </p:grpSpPr>
        <p:grpSp>
          <p:nvGrpSpPr>
            <p:cNvPr id="428042" name="Group 10"/>
            <p:cNvGrpSpPr>
              <a:grpSpLocks/>
            </p:cNvGrpSpPr>
            <p:nvPr/>
          </p:nvGrpSpPr>
          <p:grpSpPr bwMode="auto">
            <a:xfrm>
              <a:off x="3398" y="1008"/>
              <a:ext cx="1210" cy="979"/>
              <a:chOff x="3398" y="1008"/>
              <a:chExt cx="1210" cy="979"/>
            </a:xfrm>
          </p:grpSpPr>
          <p:sp>
            <p:nvSpPr>
              <p:cNvPr id="428043" name="Rectangle 11"/>
              <p:cNvSpPr>
                <a:spLocks noChangeArrowheads="1"/>
              </p:cNvSpPr>
              <p:nvPr/>
            </p:nvSpPr>
            <p:spPr bwMode="auto">
              <a:xfrm>
                <a:off x="4032" y="1008"/>
                <a:ext cx="576" cy="576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TEST</a:t>
                </a:r>
              </a:p>
              <a:p>
                <a:pPr algn="ctr"/>
                <a:r>
                  <a:rPr lang="en-US"/>
                  <a:t>STUB</a:t>
                </a:r>
              </a:p>
            </p:txBody>
          </p:sp>
          <p:sp>
            <p:nvSpPr>
              <p:cNvPr id="428044" name="Line 12"/>
              <p:cNvSpPr>
                <a:spLocks noChangeShapeType="1"/>
              </p:cNvSpPr>
              <p:nvPr/>
            </p:nvSpPr>
            <p:spPr bwMode="auto">
              <a:xfrm flipV="1">
                <a:off x="3398" y="1584"/>
                <a:ext cx="634" cy="4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8050" name="Text Box 18"/>
            <p:cNvSpPr txBox="1">
              <a:spLocks noChangeArrowheads="1"/>
            </p:cNvSpPr>
            <p:nvPr/>
          </p:nvSpPr>
          <p:spPr bwMode="auto">
            <a:xfrm>
              <a:off x="3398" y="1584"/>
              <a:ext cx="37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calls</a:t>
              </a:r>
            </a:p>
          </p:txBody>
        </p:sp>
      </p:grpSp>
      <p:grpSp>
        <p:nvGrpSpPr>
          <p:cNvPr id="428055" name="Group 23"/>
          <p:cNvGrpSpPr>
            <a:grpSpLocks/>
          </p:cNvGrpSpPr>
          <p:nvPr/>
        </p:nvGrpSpPr>
        <p:grpSpPr bwMode="auto">
          <a:xfrm>
            <a:off x="5394325" y="4435475"/>
            <a:ext cx="1920875" cy="1554163"/>
            <a:chOff x="3398" y="2909"/>
            <a:chExt cx="1210" cy="979"/>
          </a:xfrm>
        </p:grpSpPr>
        <p:grpSp>
          <p:nvGrpSpPr>
            <p:cNvPr id="428045" name="Group 13"/>
            <p:cNvGrpSpPr>
              <a:grpSpLocks/>
            </p:cNvGrpSpPr>
            <p:nvPr/>
          </p:nvGrpSpPr>
          <p:grpSpPr bwMode="auto">
            <a:xfrm>
              <a:off x="3398" y="2909"/>
              <a:ext cx="1210" cy="979"/>
              <a:chOff x="3398" y="2909"/>
              <a:chExt cx="1210" cy="979"/>
            </a:xfrm>
          </p:grpSpPr>
          <p:sp>
            <p:nvSpPr>
              <p:cNvPr id="428046" name="Rectangle 14"/>
              <p:cNvSpPr>
                <a:spLocks noChangeArrowheads="1"/>
              </p:cNvSpPr>
              <p:nvPr/>
            </p:nvSpPr>
            <p:spPr bwMode="auto">
              <a:xfrm>
                <a:off x="4032" y="3312"/>
                <a:ext cx="576" cy="576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TEST</a:t>
                </a:r>
              </a:p>
              <a:p>
                <a:pPr algn="ctr"/>
                <a:r>
                  <a:rPr lang="en-US"/>
                  <a:t>STUB</a:t>
                </a:r>
              </a:p>
            </p:txBody>
          </p:sp>
          <p:sp>
            <p:nvSpPr>
              <p:cNvPr id="428047" name="Line 15"/>
              <p:cNvSpPr>
                <a:spLocks noChangeShapeType="1"/>
              </p:cNvSpPr>
              <p:nvPr/>
            </p:nvSpPr>
            <p:spPr bwMode="auto">
              <a:xfrm>
                <a:off x="3398" y="2909"/>
                <a:ext cx="634" cy="4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8051" name="Text Box 19"/>
            <p:cNvSpPr txBox="1">
              <a:spLocks noChangeArrowheads="1"/>
            </p:cNvSpPr>
            <p:nvPr/>
          </p:nvSpPr>
          <p:spPr bwMode="auto">
            <a:xfrm>
              <a:off x="3398" y="3082"/>
              <a:ext cx="37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calls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5501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8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8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8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8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8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8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8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8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8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B38A-EC1A-8A42-836A-E78DA4B6DBE0}" type="slidenum">
              <a:rPr lang="en-US"/>
              <a:pPr/>
              <a:t>33</a:t>
            </a:fld>
            <a:endParaRPr lang="en-US"/>
          </a:p>
        </p:txBody>
      </p:sp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and Running Unit Tests</a:t>
            </a:r>
            <a:endParaRPr lang="en-US" dirty="0"/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Developers are responsible for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B23C00"/>
                </a:solidFill>
              </a:rPr>
              <a:t>writing</a:t>
            </a:r>
            <a:r>
              <a:rPr lang="en-US" dirty="0"/>
              <a:t> </a:t>
            </a:r>
            <a:r>
              <a:rPr lang="en-US" dirty="0" smtClean="0"/>
              <a:t>unit </a:t>
            </a:r>
            <a:r>
              <a:rPr lang="en-US" dirty="0"/>
              <a:t>tests during each iteration.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Whenever you </a:t>
            </a:r>
            <a:r>
              <a:rPr lang="en-US" dirty="0" smtClean="0"/>
              <a:t>design and write a new class,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write a unit test that tests that </a:t>
            </a:r>
            <a:r>
              <a:rPr lang="en-US" dirty="0" smtClean="0"/>
              <a:t>class.</a:t>
            </a:r>
          </a:p>
          <a:p>
            <a:pPr lvl="5"/>
            <a:endParaRPr lang="en-US" dirty="0"/>
          </a:p>
          <a:p>
            <a:r>
              <a:rPr lang="en-US" dirty="0" smtClean="0"/>
              <a:t>Developers are responsible for </a:t>
            </a:r>
            <a:br>
              <a:rPr lang="en-US" dirty="0" smtClean="0"/>
            </a:br>
            <a:r>
              <a:rPr lang="en-US" dirty="0" smtClean="0">
                <a:solidFill>
                  <a:srgbClr val="B23C00"/>
                </a:solidFill>
              </a:rPr>
              <a:t>running</a:t>
            </a:r>
            <a:r>
              <a:rPr lang="en-US" dirty="0" smtClean="0"/>
              <a:t> the unit tests.</a:t>
            </a:r>
            <a:endParaRPr lang="en-US" dirty="0"/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292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Rails Support for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19575"/>
          </a:xfrm>
        </p:spPr>
        <p:txBody>
          <a:bodyPr/>
          <a:lstStyle/>
          <a:p>
            <a:r>
              <a:rPr lang="en-US" dirty="0" smtClean="0"/>
              <a:t>Chapter 10 of </a:t>
            </a:r>
            <a:r>
              <a:rPr lang="en-US" i="1" dirty="0" smtClean="0"/>
              <a:t>Rails Crash Course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Switch from the Rails development environment to the Rails </a:t>
            </a:r>
            <a:r>
              <a:rPr lang="en-US" dirty="0" smtClean="0">
                <a:solidFill>
                  <a:srgbClr val="B23C00"/>
                </a:solidFill>
              </a:rPr>
              <a:t>test environment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Preconfigured for testing</a:t>
            </a:r>
          </a:p>
          <a:p>
            <a:r>
              <a:rPr lang="en-US" dirty="0" smtClean="0"/>
              <a:t>Uses a separate database for running tests.</a:t>
            </a:r>
          </a:p>
          <a:p>
            <a:pPr lvl="1"/>
            <a:r>
              <a:rPr lang="en-US" dirty="0" smtClean="0"/>
              <a:t>Automatically recreated before each test run.</a:t>
            </a:r>
          </a:p>
          <a:p>
            <a:pPr lvl="1"/>
            <a:r>
              <a:rPr lang="en-US" dirty="0" smtClean="0"/>
              <a:t>Ensures that tests don’t depend on data already in the database.</a:t>
            </a:r>
          </a:p>
          <a:p>
            <a:r>
              <a:rPr lang="en-US" dirty="0" smtClean="0"/>
              <a:t>Run all the tests in file </a:t>
            </a:r>
            <a:r>
              <a:rPr lang="en-US" dirty="0" smtClean="0">
                <a:solidFill>
                  <a:srgbClr val="0033CC"/>
                </a:solidFill>
              </a:rPr>
              <a:t>test/models/</a:t>
            </a:r>
            <a:r>
              <a:rPr lang="en-US" dirty="0" err="1" smtClean="0">
                <a:solidFill>
                  <a:srgbClr val="0033CC"/>
                </a:solidFill>
              </a:rPr>
              <a:t>user_test.rb</a:t>
            </a:r>
            <a:r>
              <a:rPr lang="en-US" dirty="0" smtClean="0"/>
              <a:t>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76427" y="5714975"/>
            <a:ext cx="6095938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/>
                <a:cs typeface="Courier New"/>
              </a:rPr>
              <a:t>bin/rake test test/models/</a:t>
            </a:r>
            <a:r>
              <a:rPr lang="en-US" sz="2000" b="1" dirty="0" err="1" smtClean="0">
                <a:latin typeface="Courier New"/>
                <a:cs typeface="Courier New"/>
              </a:rPr>
              <a:t>user_test.rb</a:t>
            </a:r>
            <a:endParaRPr lang="en-US" sz="20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073643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1C9F-453F-6A46-9A2E-0EF029D69986}" type="slidenum">
              <a:rPr lang="en-US"/>
              <a:pPr/>
              <a:t>35</a:t>
            </a:fld>
            <a:endParaRPr lang="en-US"/>
          </a:p>
        </p:txBody>
      </p:sp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Integration Testing</a:t>
            </a:r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your code has passed all the unit tests, you must do </a:t>
            </a:r>
            <a:r>
              <a:rPr lang="en-US" dirty="0">
                <a:solidFill>
                  <a:srgbClr val="B23C00"/>
                </a:solidFill>
              </a:rPr>
              <a:t>integration testing </a:t>
            </a:r>
            <a:r>
              <a:rPr lang="en-US" dirty="0"/>
              <a:t>to see how your unit works with other </a:t>
            </a:r>
            <a:r>
              <a:rPr lang="en-US" dirty="0" smtClean="0"/>
              <a:t>units.</a:t>
            </a:r>
            <a:endParaRPr lang="en-US" dirty="0"/>
          </a:p>
          <a:p>
            <a:pPr lvl="4"/>
            <a:endParaRPr lang="en-US" dirty="0"/>
          </a:p>
          <a:p>
            <a:pPr lvl="1"/>
            <a:r>
              <a:rPr lang="en-US" dirty="0"/>
              <a:t>Other units </a:t>
            </a:r>
            <a:r>
              <a:rPr lang="en-US" dirty="0" smtClean="0"/>
              <a:t>written </a:t>
            </a:r>
            <a:r>
              <a:rPr lang="en-US" dirty="0"/>
              <a:t>either </a:t>
            </a:r>
            <a:r>
              <a:rPr lang="en-US" dirty="0" smtClean="0"/>
              <a:t>by </a:t>
            </a:r>
            <a:r>
              <a:rPr lang="en-US" dirty="0"/>
              <a:t>you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 </a:t>
            </a:r>
            <a:r>
              <a:rPr lang="en-US" dirty="0"/>
              <a:t>by other developers</a:t>
            </a:r>
            <a:r>
              <a:rPr lang="en-US" dirty="0" smtClean="0"/>
              <a:t>.</a:t>
            </a:r>
          </a:p>
          <a:p>
            <a:pPr lvl="5"/>
            <a:endParaRPr lang="en-US" dirty="0"/>
          </a:p>
          <a:p>
            <a:r>
              <a:rPr lang="en-US" dirty="0"/>
              <a:t>Not too hard to do if </a:t>
            </a:r>
            <a:r>
              <a:rPr lang="en-US" dirty="0" smtClean="0"/>
              <a:t>you</a:t>
            </a:r>
            <a:r>
              <a:rPr lang="en-US" altLang="ja-JP" dirty="0" smtClean="0">
                <a:latin typeface="Arial"/>
              </a:rPr>
              <a:t>’</a:t>
            </a:r>
            <a:r>
              <a:rPr lang="en-US" dirty="0" smtClean="0"/>
              <a:t>ve </a:t>
            </a:r>
            <a:r>
              <a:rPr lang="en-US" dirty="0"/>
              <a:t>been doing </a:t>
            </a:r>
            <a:br>
              <a:rPr lang="en-US" dirty="0"/>
            </a:br>
            <a:r>
              <a:rPr lang="en-US" dirty="0">
                <a:solidFill>
                  <a:srgbClr val="B23C00"/>
                </a:solidFill>
              </a:rPr>
              <a:t>continuous integration </a:t>
            </a:r>
            <a:r>
              <a:rPr lang="en-US" dirty="0"/>
              <a:t>all along.</a:t>
            </a:r>
          </a:p>
        </p:txBody>
      </p:sp>
    </p:spTree>
    <p:extLst>
      <p:ext uri="{BB962C8B-B14F-4D97-AF65-F5344CB8AC3E}">
        <p14:creationId xmlns:p14="http://schemas.microsoft.com/office/powerpoint/2010/main" val="1207282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3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4D719-8450-974D-ACEA-EB275476FF58}" type="slidenum">
              <a:rPr lang="en-US"/>
              <a:pPr/>
              <a:t>36</a:t>
            </a:fld>
            <a:endParaRPr lang="en-US"/>
          </a:p>
        </p:txBody>
      </p:sp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Stress Testing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295400"/>
            <a:ext cx="8412433" cy="48355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AKA </a:t>
            </a:r>
            <a:r>
              <a:rPr lang="en-US" dirty="0">
                <a:solidFill>
                  <a:srgbClr val="B23C00"/>
                </a:solidFill>
              </a:rPr>
              <a:t>load </a:t>
            </a:r>
            <a:r>
              <a:rPr lang="en-US" dirty="0" smtClean="0">
                <a:solidFill>
                  <a:srgbClr val="B23C00"/>
                </a:solidFill>
              </a:rPr>
              <a:t>testing</a:t>
            </a:r>
          </a:p>
          <a:p>
            <a:pPr lvl="5"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 smtClean="0"/>
              <a:t>How </a:t>
            </a:r>
            <a:r>
              <a:rPr lang="en-US" dirty="0"/>
              <a:t>well does the application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behave under stress</a:t>
            </a:r>
            <a:r>
              <a:rPr lang="en-US" dirty="0"/>
              <a:t>?</a:t>
            </a:r>
          </a:p>
          <a:p>
            <a:pPr lvl="5"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Will </a:t>
            </a:r>
            <a:r>
              <a:rPr lang="en-US" dirty="0"/>
              <a:t>its performance be acceptable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616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4D719-8450-974D-ACEA-EB275476FF58}" type="slidenum">
              <a:rPr lang="en-US"/>
              <a:pPr/>
              <a:t>37</a:t>
            </a:fld>
            <a:endParaRPr lang="en-US"/>
          </a:p>
        </p:txBody>
      </p:sp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Stress </a:t>
            </a:r>
            <a:r>
              <a:rPr lang="en-US" dirty="0" smtClean="0"/>
              <a:t>Testing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295400"/>
            <a:ext cx="8412433" cy="48355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Add </a:t>
            </a:r>
            <a:r>
              <a:rPr lang="en-US" dirty="0"/>
              <a:t>a test driver that pushes your application </a:t>
            </a:r>
            <a:r>
              <a:rPr lang="en-US" u="sng" dirty="0"/>
              <a:t>beyond</a:t>
            </a:r>
            <a:r>
              <a:rPr lang="en-US" dirty="0"/>
              <a:t> what is possible with manual testing.</a:t>
            </a:r>
          </a:p>
          <a:p>
            <a:pPr lvl="3">
              <a:lnSpc>
                <a:spcPct val="80000"/>
              </a:lnSpc>
            </a:pP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/>
              <a:t>Input values at or just beyond their limits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Large number of input values or large database tables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Number of clients.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Number of requests.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Number of concurrent requests.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Frequency of requests.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Types of requests.</a:t>
            </a:r>
          </a:p>
          <a:p>
            <a:pPr lvl="3">
              <a:lnSpc>
                <a:spcPct val="80000"/>
              </a:lnSpc>
            </a:pPr>
            <a:endParaRPr lang="en-US" dirty="0"/>
          </a:p>
          <a:p>
            <a:pPr lvl="3">
              <a:lnSpc>
                <a:spcPct val="8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963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7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7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7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7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7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7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7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B7F8-B696-204E-87E9-324F00608E6C}" type="slidenum">
              <a:rPr lang="en-US"/>
              <a:pPr/>
              <a:t>38</a:t>
            </a:fld>
            <a:endParaRPr lang="en-US"/>
          </a:p>
        </p:txBody>
      </p:sp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Stress Testing, </a:t>
            </a:r>
            <a:r>
              <a:rPr lang="en-US" i="1" dirty="0" smtClean="0"/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B23C00"/>
                </a:solidFill>
              </a:rPr>
              <a:t>Push your application until it breaks</a:t>
            </a:r>
            <a:r>
              <a:rPr lang="en-US" dirty="0" smtClean="0">
                <a:solidFill>
                  <a:srgbClr val="B23C00"/>
                </a:solidFill>
              </a:rPr>
              <a:t>.</a:t>
            </a:r>
          </a:p>
          <a:p>
            <a:pPr lvl="5"/>
            <a:endParaRPr lang="en-US" dirty="0">
              <a:solidFill>
                <a:srgbClr val="B23C00"/>
              </a:solidFill>
            </a:endParaRPr>
          </a:p>
          <a:p>
            <a:r>
              <a:rPr lang="en-US" dirty="0"/>
              <a:t>Know what the breaking point is.</a:t>
            </a:r>
          </a:p>
          <a:p>
            <a:pPr lvl="1"/>
            <a:r>
              <a:rPr lang="en-US" dirty="0">
                <a:solidFill>
                  <a:srgbClr val="B23C00"/>
                </a:solidFill>
              </a:rPr>
              <a:t>If you </a:t>
            </a:r>
            <a:r>
              <a:rPr lang="en-US" dirty="0" smtClean="0">
                <a:solidFill>
                  <a:srgbClr val="B23C00"/>
                </a:solidFill>
              </a:rPr>
              <a:t>don</a:t>
            </a:r>
            <a:r>
              <a:rPr lang="en-US" dirty="0" smtClean="0">
                <a:solidFill>
                  <a:srgbClr val="B23C00"/>
                </a:solidFill>
                <a:latin typeface="Arial"/>
              </a:rPr>
              <a:t>’</a:t>
            </a:r>
            <a:r>
              <a:rPr lang="en-US" dirty="0" smtClean="0">
                <a:solidFill>
                  <a:srgbClr val="B23C00"/>
                </a:solidFill>
              </a:rPr>
              <a:t>t </a:t>
            </a:r>
            <a:r>
              <a:rPr lang="en-US" dirty="0">
                <a:solidFill>
                  <a:srgbClr val="B23C00"/>
                </a:solidFill>
              </a:rPr>
              <a:t>find out before deployment, </a:t>
            </a:r>
            <a:r>
              <a:rPr lang="en-US" dirty="0" smtClean="0">
                <a:solidFill>
                  <a:srgbClr val="B23C00"/>
                </a:solidFill>
              </a:rPr>
              <a:t/>
            </a:r>
            <a:br>
              <a:rPr lang="en-US" dirty="0" smtClean="0">
                <a:solidFill>
                  <a:srgbClr val="B23C00"/>
                </a:solidFill>
              </a:rPr>
            </a:br>
            <a:r>
              <a:rPr lang="en-US" dirty="0" smtClean="0">
                <a:solidFill>
                  <a:srgbClr val="B23C00"/>
                </a:solidFill>
              </a:rPr>
              <a:t>the </a:t>
            </a:r>
            <a:r>
              <a:rPr lang="en-US" dirty="0">
                <a:solidFill>
                  <a:srgbClr val="B23C00"/>
                </a:solidFill>
              </a:rPr>
              <a:t>users will</a:t>
            </a:r>
            <a:r>
              <a:rPr lang="en-US" dirty="0" smtClean="0">
                <a:solidFill>
                  <a:srgbClr val="B23C00"/>
                </a:solidFill>
              </a:rPr>
              <a:t>!</a:t>
            </a:r>
          </a:p>
          <a:p>
            <a:pPr lvl="6"/>
            <a:endParaRPr lang="en-US" dirty="0">
              <a:solidFill>
                <a:srgbClr val="B23C00"/>
              </a:solidFill>
            </a:endParaRPr>
          </a:p>
          <a:p>
            <a:r>
              <a:rPr lang="en-US" dirty="0"/>
              <a:t>Understand the behavior of your application under stress.</a:t>
            </a:r>
          </a:p>
          <a:p>
            <a:pPr lvl="1"/>
            <a:r>
              <a:rPr lang="en-US" dirty="0">
                <a:solidFill>
                  <a:srgbClr val="B23C00"/>
                </a:solidFill>
              </a:rPr>
              <a:t>Recognize when </a:t>
            </a:r>
            <a:r>
              <a:rPr lang="en-US" dirty="0" smtClean="0">
                <a:solidFill>
                  <a:srgbClr val="B23C00"/>
                </a:solidFill>
              </a:rPr>
              <a:t>it</a:t>
            </a:r>
            <a:r>
              <a:rPr lang="en-US" altLang="ja-JP" dirty="0" smtClean="0">
                <a:solidFill>
                  <a:srgbClr val="B23C00"/>
                </a:solidFill>
                <a:latin typeface="Arial"/>
              </a:rPr>
              <a:t>’</a:t>
            </a:r>
            <a:r>
              <a:rPr lang="en-US" dirty="0" smtClean="0">
                <a:solidFill>
                  <a:srgbClr val="B23C00"/>
                </a:solidFill>
              </a:rPr>
              <a:t>s </a:t>
            </a:r>
            <a:r>
              <a:rPr lang="en-US" dirty="0">
                <a:solidFill>
                  <a:srgbClr val="B23C00"/>
                </a:solidFill>
              </a:rPr>
              <a:t>about to break </a:t>
            </a:r>
            <a:r>
              <a:rPr lang="en-US" dirty="0" smtClean="0">
                <a:solidFill>
                  <a:srgbClr val="B23C00"/>
                </a:solidFill>
              </a:rPr>
              <a:t/>
            </a:r>
            <a:br>
              <a:rPr lang="en-US" dirty="0" smtClean="0">
                <a:solidFill>
                  <a:srgbClr val="B23C00"/>
                </a:solidFill>
              </a:rPr>
            </a:br>
            <a:r>
              <a:rPr lang="en-US" dirty="0" smtClean="0">
                <a:solidFill>
                  <a:srgbClr val="B23C00"/>
                </a:solidFill>
              </a:rPr>
              <a:t>so </a:t>
            </a:r>
            <a:r>
              <a:rPr lang="en-US" dirty="0">
                <a:solidFill>
                  <a:srgbClr val="B23C00"/>
                </a:solidFill>
              </a:rPr>
              <a:t>you have time to mitigate</a:t>
            </a:r>
            <a:r>
              <a:rPr lang="en-US" dirty="0" smtClean="0">
                <a:solidFill>
                  <a:srgbClr val="B23C00"/>
                </a:solidFill>
              </a:rPr>
              <a:t>.</a:t>
            </a:r>
            <a:endParaRPr lang="en-US" dirty="0">
              <a:solidFill>
                <a:srgbClr val="B2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148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9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9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B7F8-B696-204E-87E9-324F00608E6C}" type="slidenum">
              <a:rPr lang="en-US"/>
              <a:pPr/>
              <a:t>39</a:t>
            </a:fld>
            <a:endParaRPr lang="en-US"/>
          </a:p>
        </p:txBody>
      </p:sp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Stress Testing, </a:t>
            </a:r>
            <a:r>
              <a:rPr lang="en-US" i="1" dirty="0" smtClean="0"/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dirty="0"/>
              <a:t>a </a:t>
            </a:r>
            <a:r>
              <a:rPr lang="en-US" dirty="0">
                <a:solidFill>
                  <a:srgbClr val="B23C00"/>
                </a:solidFill>
              </a:rPr>
              <a:t>multi-threaded test program </a:t>
            </a:r>
            <a:r>
              <a:rPr lang="en-US" dirty="0" smtClean="0"/>
              <a:t>to </a:t>
            </a:r>
            <a:r>
              <a:rPr lang="en-US" dirty="0"/>
              <a:t>simulate a large number of simultaneous users of a web application</a:t>
            </a:r>
            <a:r>
              <a:rPr lang="en-US" dirty="0" smtClean="0"/>
              <a:t>.</a:t>
            </a:r>
          </a:p>
          <a:p>
            <a:pPr lvl="6"/>
            <a:endParaRPr lang="en-US" dirty="0"/>
          </a:p>
          <a:p>
            <a:r>
              <a:rPr lang="en-US" dirty="0">
                <a:solidFill>
                  <a:srgbClr val="B23C00"/>
                </a:solidFill>
              </a:rPr>
              <a:t>Measure the response time </a:t>
            </a:r>
            <a:r>
              <a:rPr lang="en-US" dirty="0"/>
              <a:t>of each simulated user as the number of users increases</a:t>
            </a:r>
            <a:r>
              <a:rPr lang="en-US" dirty="0" smtClean="0"/>
              <a:t>.</a:t>
            </a:r>
            <a:endParaRPr lang="en-US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68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“Swing Project” Cartoon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 descr="Screen Shot 2016-04-12 at 12.04.0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4" y="1234464"/>
            <a:ext cx="7955193" cy="495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912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9B30E-38BC-094F-8438-15B7459F3A6F}" type="slidenum">
              <a:rPr lang="en-US"/>
              <a:pPr/>
              <a:t>40</a:t>
            </a:fld>
            <a:endParaRPr lang="en-US"/>
          </a:p>
        </p:txBody>
      </p:sp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67" y="411163"/>
            <a:ext cx="8595266" cy="655637"/>
          </a:xfrm>
        </p:spPr>
        <p:txBody>
          <a:bodyPr/>
          <a:lstStyle/>
          <a:p>
            <a:r>
              <a:rPr lang="en-US" dirty="0"/>
              <a:t>Stress Testing Example: Mars Rover Mission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25903"/>
            <a:ext cx="3200400" cy="3886200"/>
          </a:xfrm>
          <a:noFill/>
          <a:ln/>
        </p:spPr>
        <p:txBody>
          <a:bodyPr/>
          <a:lstStyle/>
          <a:p>
            <a:r>
              <a:rPr lang="en-US" sz="2400" dirty="0"/>
              <a:t>Simulate multiple users performing client operations simultaneously.</a:t>
            </a:r>
          </a:p>
          <a:p>
            <a:endParaRPr lang="en-US" sz="2400" dirty="0"/>
          </a:p>
          <a:p>
            <a:r>
              <a:rPr lang="en-US" sz="2400" dirty="0"/>
              <a:t>Can the server handle a heavy load?</a:t>
            </a:r>
          </a:p>
        </p:txBody>
      </p:sp>
      <p:pic>
        <p:nvPicPr>
          <p:cNvPr id="428036" name="Picture 4" descr="st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75" y="1325563"/>
            <a:ext cx="4953000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331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B38A-EC1A-8A42-836A-E78DA4B6DBE0}" type="slidenum">
              <a:rPr lang="en-US"/>
              <a:pPr/>
              <a:t>41</a:t>
            </a:fld>
            <a:endParaRPr lang="en-US"/>
          </a:p>
        </p:txBody>
      </p:sp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 Testing</a:t>
            </a:r>
            <a:endParaRPr lang="en-US" dirty="0"/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Make </a:t>
            </a:r>
            <a:r>
              <a:rPr lang="en-US" sz="2800" dirty="0"/>
              <a:t>a collection of unit tests</a:t>
            </a:r>
            <a:r>
              <a:rPr lang="en-US" sz="2800" dirty="0" smtClean="0"/>
              <a:t>.</a:t>
            </a:r>
          </a:p>
          <a:p>
            <a:pPr lvl="4"/>
            <a:endParaRPr lang="en-US" dirty="0"/>
          </a:p>
          <a:p>
            <a:r>
              <a:rPr lang="en-US" sz="2800" dirty="0"/>
              <a:t>Run all the tests </a:t>
            </a:r>
            <a:r>
              <a:rPr lang="en-US" sz="2800" u="sng" dirty="0"/>
              <a:t>whenever</a:t>
            </a:r>
            <a:r>
              <a:rPr lang="en-US" sz="2800" dirty="0"/>
              <a:t> you make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a </a:t>
            </a:r>
            <a:r>
              <a:rPr lang="en-US" sz="2800" dirty="0"/>
              <a:t>code change</a:t>
            </a:r>
            <a:r>
              <a:rPr lang="en-US" sz="2800" dirty="0" smtClean="0"/>
              <a:t>.</a:t>
            </a:r>
          </a:p>
          <a:p>
            <a:pPr lvl="4"/>
            <a:endParaRPr lang="en-US" dirty="0"/>
          </a:p>
          <a:p>
            <a:pPr lvl="1"/>
            <a:r>
              <a:rPr lang="en-US" sz="2400" dirty="0"/>
              <a:t>Make sure your application did not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lose </a:t>
            </a:r>
            <a:r>
              <a:rPr lang="en-US" sz="2400" dirty="0"/>
              <a:t>functionality or </a:t>
            </a:r>
            <a:r>
              <a:rPr lang="en-US" altLang="ja-JP" sz="2400" dirty="0" smtClean="0">
                <a:latin typeface="Arial"/>
              </a:rPr>
              <a:t>“</a:t>
            </a:r>
            <a:r>
              <a:rPr lang="en-US" sz="2400" dirty="0" smtClean="0"/>
              <a:t>regress”.</a:t>
            </a:r>
            <a:endParaRPr lang="en-US" sz="2400" dirty="0"/>
          </a:p>
          <a:p>
            <a:pPr lvl="1"/>
            <a:r>
              <a:rPr lang="en-US" sz="2400" dirty="0"/>
              <a:t>Make sure a bug fix did not introduce new bugs</a:t>
            </a:r>
            <a:r>
              <a:rPr lang="en-US" sz="2400" dirty="0" smtClean="0"/>
              <a:t>.</a:t>
            </a:r>
          </a:p>
          <a:p>
            <a:pPr lvl="4"/>
            <a:endParaRPr lang="en-US" dirty="0"/>
          </a:p>
          <a:p>
            <a:r>
              <a:rPr lang="en-US" sz="2800" dirty="0"/>
              <a:t>Programmers are much </a:t>
            </a:r>
            <a:r>
              <a:rPr lang="en-US" sz="2800" dirty="0">
                <a:solidFill>
                  <a:srgbClr val="B23C00"/>
                </a:solidFill>
              </a:rPr>
              <a:t>less reluctant to improve their code </a:t>
            </a:r>
            <a:r>
              <a:rPr lang="en-US" sz="2800" dirty="0" smtClean="0"/>
              <a:t>if </a:t>
            </a:r>
            <a:r>
              <a:rPr lang="en-US" sz="2800" dirty="0"/>
              <a:t>they can run regression tests to </a:t>
            </a:r>
            <a:r>
              <a:rPr lang="en-US" sz="2800" dirty="0" smtClean="0"/>
              <a:t>verify their </a:t>
            </a:r>
            <a:r>
              <a:rPr lang="en-US" sz="2800" dirty="0"/>
              <a:t>changes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85879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4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4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4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6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“Swing Project” Cartoon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 descr="Screen Shot 2016-04-12 at 12.04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15" y="1234463"/>
            <a:ext cx="2651731" cy="50322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0780" y="5897853"/>
            <a:ext cx="19928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http://projectcartoon.com/about</a:t>
            </a:r>
            <a:r>
              <a:rPr lang="en-US" sz="1000" dirty="0" smtClean="0">
                <a:hlinkClick r:id="rId3"/>
              </a:rPr>
              <a:t>/</a:t>
            </a:r>
            <a:r>
              <a:rPr lang="en-US" sz="1000" dirty="0" smtClean="0"/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5727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Millions of Lines of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</a:t>
            </a:r>
            <a:r>
              <a:rPr lang="en-US" dirty="0">
                <a:hlinkClick r:id="rId2"/>
              </a:rPr>
              <a:t>http://cdn.makeuseof.com/wp-content/uploads/2014/01/million-lines-of-code-large.jpg?</a:t>
            </a:r>
            <a:r>
              <a:rPr lang="en-US" dirty="0" smtClean="0">
                <a:hlinkClick r:id="rId2"/>
              </a:rPr>
              <a:t>f7c509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303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9506-4509-2B4A-BC9B-1B4873D58F21}" type="slidenum">
              <a:rPr lang="en-US"/>
              <a:pPr/>
              <a:t>7</a:t>
            </a:fld>
            <a:endParaRPr lang="en-US"/>
          </a:p>
        </p:txBody>
      </p:sp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 Month to Go!</a:t>
            </a:r>
          </a:p>
        </p:txBody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Review your project schedule</a:t>
            </a:r>
            <a:r>
              <a:rPr lang="en-US" dirty="0" smtClean="0"/>
              <a:t>.</a:t>
            </a:r>
          </a:p>
          <a:p>
            <a:pPr lvl="5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B23C00"/>
                </a:solidFill>
              </a:rPr>
              <a:t>Prioritize tasks </a:t>
            </a:r>
            <a:r>
              <a:rPr lang="en-US" dirty="0"/>
              <a:t>and put off lower priority ones</a:t>
            </a:r>
            <a:r>
              <a:rPr lang="en-US" dirty="0" smtClean="0"/>
              <a:t>.</a:t>
            </a:r>
          </a:p>
          <a:p>
            <a:pPr lvl="5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Agree upon a </a:t>
            </a:r>
            <a:r>
              <a:rPr lang="en-US" dirty="0" smtClean="0">
                <a:solidFill>
                  <a:srgbClr val="B23C00"/>
                </a:solidFill>
              </a:rPr>
              <a:t>release candidate</a:t>
            </a:r>
            <a:r>
              <a:rPr lang="en-US" dirty="0" smtClean="0"/>
              <a:t> </a:t>
            </a:r>
            <a:r>
              <a:rPr lang="en-US" dirty="0"/>
              <a:t>(RC) and </a:t>
            </a:r>
            <a:br>
              <a:rPr lang="en-US" dirty="0"/>
            </a:br>
            <a:r>
              <a:rPr lang="en-US" dirty="0"/>
              <a:t>make that your primary goal.	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Define the next RC when </a:t>
            </a:r>
            <a:r>
              <a:rPr lang="en-US" dirty="0" smtClean="0"/>
              <a:t>you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ve </a:t>
            </a:r>
            <a:r>
              <a:rPr lang="en-US" dirty="0"/>
              <a:t>achieved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current one</a:t>
            </a:r>
            <a:r>
              <a:rPr lang="en-US" dirty="0" smtClean="0"/>
              <a:t>.</a:t>
            </a:r>
          </a:p>
          <a:p>
            <a:pPr lvl="6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B23C00"/>
                </a:solidFill>
              </a:rPr>
              <a:t>Each RC should be something you can turn in.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It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/>
              <a:t>better to turn in a working application,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even </a:t>
            </a:r>
            <a:r>
              <a:rPr lang="en-US" dirty="0"/>
              <a:t>if it </a:t>
            </a:r>
            <a:r>
              <a:rPr lang="en-US" dirty="0" smtClean="0"/>
              <a:t>doesn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t </a:t>
            </a:r>
            <a:r>
              <a:rPr lang="en-US" dirty="0"/>
              <a:t>have all the features,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than </a:t>
            </a:r>
            <a:r>
              <a:rPr lang="en-US" dirty="0"/>
              <a:t>one that </a:t>
            </a:r>
            <a:r>
              <a:rPr lang="en-US" dirty="0" smtClean="0"/>
              <a:t>doesn’t </a:t>
            </a:r>
            <a:r>
              <a:rPr lang="en-US" dirty="0"/>
              <a:t>work at all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814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8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8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8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8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9506-4509-2B4A-BC9B-1B4873D58F21}" type="slidenum">
              <a:rPr lang="en-US"/>
              <a:pPr/>
              <a:t>8</a:t>
            </a:fld>
            <a:endParaRPr lang="en-US"/>
          </a:p>
        </p:txBody>
      </p:sp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Month to Go</a:t>
            </a:r>
            <a:r>
              <a:rPr lang="en-US" dirty="0" smtClean="0"/>
              <a:t>! </a:t>
            </a:r>
            <a:r>
              <a:rPr lang="en-US" i="1" dirty="0" smtClean="0"/>
              <a:t>cont’d</a:t>
            </a:r>
            <a:endParaRPr lang="en-US" i="1" dirty="0"/>
          </a:p>
        </p:txBody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Stability </a:t>
            </a:r>
            <a:r>
              <a:rPr lang="en-US" dirty="0"/>
              <a:t>is critical.</a:t>
            </a:r>
          </a:p>
          <a:p>
            <a:pPr>
              <a:lnSpc>
                <a:spcPct val="90000"/>
              </a:lnSpc>
            </a:pPr>
            <a:r>
              <a:rPr lang="en-US" dirty="0"/>
              <a:t>Do frequent builds.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B23C00"/>
                </a:solidFill>
              </a:rPr>
              <a:t>Be wary of major last-minute changes.</a:t>
            </a:r>
          </a:p>
          <a:p>
            <a:pPr lvl="3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Your final project documentation can include </a:t>
            </a:r>
            <a:br>
              <a:rPr lang="en-US" dirty="0"/>
            </a:br>
            <a:r>
              <a:rPr lang="en-US" dirty="0" smtClean="0">
                <a:solidFill>
                  <a:srgbClr val="B23C00"/>
                </a:solidFill>
              </a:rPr>
              <a:t>release notes </a:t>
            </a:r>
            <a:r>
              <a:rPr lang="en-US" dirty="0"/>
              <a:t>that describe any missing features.</a:t>
            </a:r>
          </a:p>
        </p:txBody>
      </p:sp>
    </p:spTree>
    <p:extLst>
      <p:ext uri="{BB962C8B-B14F-4D97-AF65-F5344CB8AC3E}">
        <p14:creationId xmlns:p14="http://schemas.microsoft.com/office/powerpoint/2010/main" val="3011854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8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FFFC-96CB-9E40-90A9-9D51038298E2}" type="slidenum">
              <a:rPr lang="en-US"/>
              <a:pPr/>
              <a:t>9</a:t>
            </a:fld>
            <a:endParaRPr lang="en-US"/>
          </a:p>
        </p:txBody>
      </p:sp>
      <p:pic>
        <p:nvPicPr>
          <p:cNvPr id="464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88" y="1234464"/>
            <a:ext cx="5029200" cy="451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648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Cost of Correcting Defects</a:t>
            </a:r>
          </a:p>
        </p:txBody>
      </p:sp>
      <p:sp>
        <p:nvSpPr>
          <p:cNvPr id="464900" name="AutoShape 4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457200" y="1295400"/>
            <a:ext cx="8229600" cy="762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The cost to correct a defect </a:t>
            </a:r>
            <a:r>
              <a:rPr lang="en-US" dirty="0">
                <a:solidFill>
                  <a:srgbClr val="B23C00"/>
                </a:solidFill>
              </a:rPr>
              <a:t>increases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the </a:t>
            </a:r>
            <a:r>
              <a:rPr lang="en-US" dirty="0">
                <a:solidFill>
                  <a:srgbClr val="B23C00"/>
                </a:solidFill>
              </a:rPr>
              <a:t>later </a:t>
            </a:r>
            <a:r>
              <a:rPr lang="en-US" dirty="0"/>
              <a:t>it is corrected.</a:t>
            </a:r>
          </a:p>
        </p:txBody>
      </p:sp>
      <p:sp>
        <p:nvSpPr>
          <p:cNvPr id="464901" name="AutoShape 5"/>
          <p:cNvSpPr>
            <a:spLocks noChangeAspect="1" noChangeArrowheads="1"/>
          </p:cNvSpPr>
          <p:nvPr/>
        </p:nvSpPr>
        <p:spPr bwMode="auto">
          <a:xfrm>
            <a:off x="457199" y="2239963"/>
            <a:ext cx="3383289" cy="38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908050" lvl="1" indent="-436563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Char char="n"/>
            </a:pPr>
            <a:r>
              <a:rPr lang="en-US" sz="2400" dirty="0">
                <a:solidFill>
                  <a:srgbClr val="B23C00"/>
                </a:solidFill>
              </a:rPr>
              <a:t>50 to 200 times more expensive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to correct later than </a:t>
            </a:r>
            <a:r>
              <a:rPr lang="en-US" sz="2400" dirty="0" smtClean="0"/>
              <a:t>sooner</a:t>
            </a:r>
          </a:p>
          <a:p>
            <a:pPr marL="908050" lvl="1" indent="-436563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Char char="n"/>
            </a:pPr>
            <a:endParaRPr lang="en-US" sz="2400" dirty="0" smtClean="0"/>
          </a:p>
          <a:p>
            <a:pPr marL="908050" lvl="1" indent="-436563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Char char="n"/>
            </a:pPr>
            <a:r>
              <a:rPr lang="en-US" sz="2400" dirty="0" smtClean="0"/>
              <a:t>An </a:t>
            </a:r>
            <a:r>
              <a:rPr lang="en-US" sz="2400" dirty="0"/>
              <a:t>iterative (agile) process catches defects soon after </a:t>
            </a:r>
            <a:r>
              <a:rPr lang="en-US" sz="2400" dirty="0" smtClean="0"/>
              <a:t>they</a:t>
            </a:r>
            <a:r>
              <a:rPr lang="en-US" sz="2400" dirty="0" smtClean="0">
                <a:latin typeface="Arial"/>
              </a:rPr>
              <a:t>’</a:t>
            </a:r>
            <a:r>
              <a:rPr lang="en-US" sz="2400" dirty="0" smtClean="0"/>
              <a:t>re </a:t>
            </a:r>
            <a:r>
              <a:rPr lang="en-US" sz="2400" dirty="0"/>
              <a:t>made.</a:t>
            </a:r>
          </a:p>
        </p:txBody>
      </p:sp>
    </p:spTree>
    <p:extLst>
      <p:ext uri="{BB962C8B-B14F-4D97-AF65-F5344CB8AC3E}">
        <p14:creationId xmlns:p14="http://schemas.microsoft.com/office/powerpoint/2010/main" val="1262437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4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38103</TotalTime>
  <Words>1244</Words>
  <Application>Microsoft Macintosh PowerPoint</Application>
  <PresentationFormat>On-screen Show (4:3)</PresentationFormat>
  <Paragraphs>332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Quadrant</vt:lpstr>
      <vt:lpstr>CS 160 and CMPE/SE 131 Software Engineering April 12 Class Meeting</vt:lpstr>
      <vt:lpstr>“Swing Project” Cartoon</vt:lpstr>
      <vt:lpstr>“Swing Project” Cartoon, cont’d</vt:lpstr>
      <vt:lpstr>“Swing Project” Cartoon, cont’d</vt:lpstr>
      <vt:lpstr>“Swing Project” Cartoon, cont’d</vt:lpstr>
      <vt:lpstr>Millions of Lines of Code</vt:lpstr>
      <vt:lpstr>One Month to Go!</vt:lpstr>
      <vt:lpstr>One Month to Go! cont’d</vt:lpstr>
      <vt:lpstr>The Cost of Correcting Defects</vt:lpstr>
      <vt:lpstr>Make Small Mistakes Early</vt:lpstr>
      <vt:lpstr>Software Validation and Verification (V&amp;V)</vt:lpstr>
      <vt:lpstr>Software Reliability</vt:lpstr>
      <vt:lpstr>Software Reliability, cont’d</vt:lpstr>
      <vt:lpstr>Software Reliability, cont’d</vt:lpstr>
      <vt:lpstr>Software Testing</vt:lpstr>
      <vt:lpstr>What is testing?</vt:lpstr>
      <vt:lpstr>What is testing?</vt:lpstr>
      <vt:lpstr>What is a successful test?</vt:lpstr>
      <vt:lpstr>Testing Mindset</vt:lpstr>
      <vt:lpstr>Who does testing?</vt:lpstr>
      <vt:lpstr>Who does testing? cont’d</vt:lpstr>
      <vt:lpstr>When does testing occur?</vt:lpstr>
      <vt:lpstr>When does testing occur? cont’d</vt:lpstr>
      <vt:lpstr>What are the different types of testing?</vt:lpstr>
      <vt:lpstr>Different types of testing, cont’d</vt:lpstr>
      <vt:lpstr>Different types of testing, cont’d</vt:lpstr>
      <vt:lpstr>Alpha Testing vs. Beta Testing</vt:lpstr>
      <vt:lpstr>Black Box Testing vs. White Box Testing</vt:lpstr>
      <vt:lpstr>Unit Testing</vt:lpstr>
      <vt:lpstr>Unit Testing: Test Cases</vt:lpstr>
      <vt:lpstr>Unit Testing: Test Cases, cont’d</vt:lpstr>
      <vt:lpstr>Unit Testing: Testing Framework</vt:lpstr>
      <vt:lpstr>Writing and Running Unit Tests</vt:lpstr>
      <vt:lpstr>Rails Support for Testing</vt:lpstr>
      <vt:lpstr>Integration Testing</vt:lpstr>
      <vt:lpstr>Stress Testing</vt:lpstr>
      <vt:lpstr>Stress Testing, cont’d</vt:lpstr>
      <vt:lpstr>Stress Testing, cont’d</vt:lpstr>
      <vt:lpstr>Stress Testing, cont’d</vt:lpstr>
      <vt:lpstr>Stress Testing Example: Mars Rover Mission</vt:lpstr>
      <vt:lpstr>Regression Testing</vt:lpstr>
    </vt:vector>
  </TitlesOfParts>
  <Manager/>
  <Company>San Jose State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160: Software Engineering</dc:title>
  <dc:subject/>
  <dc:creator>Ronald Mak</dc:creator>
  <cp:keywords/>
  <dc:description/>
  <cp:lastModifiedBy>Ronald Mak</cp:lastModifiedBy>
  <cp:revision>478</cp:revision>
  <dcterms:created xsi:type="dcterms:W3CDTF">2008-01-12T03:52:55Z</dcterms:created>
  <dcterms:modified xsi:type="dcterms:W3CDTF">2016-04-13T22:11:54Z</dcterms:modified>
  <cp:category/>
</cp:coreProperties>
</file>