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9" r:id="rId1"/>
  </p:sldMasterIdLst>
  <p:notesMasterIdLst>
    <p:notesMasterId r:id="rId27"/>
  </p:notesMasterIdLst>
  <p:handoutMasterIdLst>
    <p:handoutMasterId r:id="rId28"/>
  </p:handoutMasterIdLst>
  <p:sldIdLst>
    <p:sldId id="256" r:id="rId2"/>
    <p:sldId id="332" r:id="rId3"/>
    <p:sldId id="327" r:id="rId4"/>
    <p:sldId id="352" r:id="rId5"/>
    <p:sldId id="337" r:id="rId6"/>
    <p:sldId id="353" r:id="rId7"/>
    <p:sldId id="354" r:id="rId8"/>
    <p:sldId id="355" r:id="rId9"/>
    <p:sldId id="356" r:id="rId10"/>
    <p:sldId id="357" r:id="rId11"/>
    <p:sldId id="358" r:id="rId12"/>
    <p:sldId id="359" r:id="rId13"/>
    <p:sldId id="360" r:id="rId14"/>
    <p:sldId id="361" r:id="rId15"/>
    <p:sldId id="362" r:id="rId16"/>
    <p:sldId id="363" r:id="rId17"/>
    <p:sldId id="364" r:id="rId18"/>
    <p:sldId id="365" r:id="rId19"/>
    <p:sldId id="366" r:id="rId20"/>
    <p:sldId id="367" r:id="rId21"/>
    <p:sldId id="368" r:id="rId22"/>
    <p:sldId id="369" r:id="rId23"/>
    <p:sldId id="370" r:id="rId24"/>
    <p:sldId id="371" r:id="rId25"/>
    <p:sldId id="372" r:id="rId2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B23C00"/>
    <a:srgbClr val="66CCFF"/>
    <a:srgbClr val="993300"/>
    <a:srgbClr val="0080FF"/>
    <a:srgbClr val="0033CC"/>
    <a:srgbClr val="CC99FF"/>
    <a:srgbClr val="99FF66"/>
    <a:srgbClr val="FF9900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5468" autoAdjust="0"/>
    <p:restoredTop sz="94660"/>
  </p:normalViewPr>
  <p:slideViewPr>
    <p:cSldViewPr>
      <p:cViewPr varScale="1">
        <p:scale>
          <a:sx n="133" d="100"/>
          <a:sy n="133" d="100"/>
        </p:scale>
        <p:origin x="-112" y="-2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gridSpacing cx="91439" cy="91439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notesMaster" Target="notesMasters/notesMaster1.xml"/><Relationship Id="rId28" Type="http://schemas.openxmlformats.org/officeDocument/2006/relationships/handoutMaster" Target="handoutMasters/handoutMaster1.xml"/><Relationship Id="rId2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presProps" Target="presProps.xml"/><Relationship Id="rId31" Type="http://schemas.openxmlformats.org/officeDocument/2006/relationships/viewProps" Target="viewProps.xml"/><Relationship Id="rId32" Type="http://schemas.openxmlformats.org/officeDocument/2006/relationships/theme" Target="theme/theme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2539C8-0658-6B43-8ED6-364E941EC8DA}" type="datetimeFigureOut">
              <a:rPr lang="en-US" smtClean="0"/>
              <a:t>2/11/16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06D711-37F3-CA42-BDC4-00969F2C27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928942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27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27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70AB4227-A9F2-9344-A810-0E6C10F395A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511436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381000" y="990600"/>
            <a:ext cx="76200" cy="51054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lang="en-US" sz="2400">
              <a:latin typeface="Times New Roman" charset="0"/>
            </a:endParaRP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62000" y="1371600"/>
            <a:ext cx="7696200" cy="2057400"/>
          </a:xfrm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762000" y="3765550"/>
            <a:ext cx="7696200" cy="2057400"/>
          </a:xfrm>
        </p:spPr>
        <p:txBody>
          <a:bodyPr/>
          <a:lstStyle>
            <a:lvl1pPr marL="0" indent="0">
              <a:buFont typeface="Wingdings" charset="0"/>
              <a:buNone/>
              <a:defRPr sz="2400"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grpSp>
        <p:nvGrpSpPr>
          <p:cNvPr id="30728" name="Group 8"/>
          <p:cNvGrpSpPr>
            <a:grpSpLocks/>
          </p:cNvGrpSpPr>
          <p:nvPr/>
        </p:nvGrpSpPr>
        <p:grpSpPr bwMode="auto">
          <a:xfrm>
            <a:off x="381000" y="304800"/>
            <a:ext cx="8391525" cy="5791200"/>
            <a:chOff x="240" y="192"/>
            <a:chExt cx="5286" cy="3648"/>
          </a:xfrm>
        </p:grpSpPr>
        <p:sp>
          <p:nvSpPr>
            <p:cNvPr id="30729" name="Rectangle 9"/>
            <p:cNvSpPr>
              <a:spLocks noChangeArrowheads="1"/>
            </p:cNvSpPr>
            <p:nvPr/>
          </p:nvSpPr>
          <p:spPr bwMode="auto">
            <a:xfrm flipV="1">
              <a:off x="5236" y="192"/>
              <a:ext cx="288" cy="2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0" name="Rectangle 10"/>
            <p:cNvSpPr>
              <a:spLocks noChangeArrowheads="1"/>
            </p:cNvSpPr>
            <p:nvPr/>
          </p:nvSpPr>
          <p:spPr bwMode="auto">
            <a:xfrm flipV="1">
              <a:off x="240" y="192"/>
              <a:ext cx="5004" cy="288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1" name="Rectangle 11"/>
            <p:cNvSpPr>
              <a:spLocks noChangeArrowheads="1"/>
            </p:cNvSpPr>
            <p:nvPr/>
          </p:nvSpPr>
          <p:spPr bwMode="auto">
            <a:xfrm flipV="1">
              <a:off x="240" y="480"/>
              <a:ext cx="500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2" name="Rectangle 12"/>
            <p:cNvSpPr>
              <a:spLocks noChangeArrowheads="1"/>
            </p:cNvSpPr>
            <p:nvPr/>
          </p:nvSpPr>
          <p:spPr bwMode="auto">
            <a:xfrm flipV="1">
              <a:off x="5242" y="480"/>
              <a:ext cx="282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3" name="Line 13"/>
            <p:cNvSpPr>
              <a:spLocks noChangeShapeType="1"/>
            </p:cNvSpPr>
            <p:nvPr/>
          </p:nvSpPr>
          <p:spPr bwMode="auto">
            <a:xfrm flipH="1">
              <a:off x="480" y="2256"/>
              <a:ext cx="484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34" name="Rectangle 14"/>
            <p:cNvSpPr>
              <a:spLocks noChangeArrowheads="1"/>
            </p:cNvSpPr>
            <p:nvPr/>
          </p:nvSpPr>
          <p:spPr bwMode="auto">
            <a:xfrm>
              <a:off x="240" y="192"/>
              <a:ext cx="5286" cy="364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E26E3E-A15E-8945-8438-BECDE139A8A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0192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4038600" cy="4835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4835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005879" y="6248400"/>
            <a:ext cx="2103438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SJSU Dept. of Computer Science Fall 2014: August 25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581065" y="6248400"/>
            <a:ext cx="26368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CS 160: Software Engineering</a:t>
            </a:r>
            <a:br>
              <a:rPr lang="en-US"/>
            </a:br>
            <a:r>
              <a:rPr lang="en-US">
                <a:cs typeface="Arial" charset="0"/>
              </a:rPr>
              <a:t>© </a:t>
            </a:r>
            <a:r>
              <a:rPr lang="en-US"/>
              <a:t>R. Mak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6C029B-C926-AA41-8938-73813A1A34E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5395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11163"/>
            <a:ext cx="8229600" cy="6556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295400"/>
            <a:ext cx="8229600" cy="4835525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03438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SJSU Dept. of Computer Science Fall 2014: August 25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82963" y="6248400"/>
            <a:ext cx="26368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CS 160: Software Engineering</a:t>
            </a:r>
            <a:br>
              <a:rPr lang="en-US"/>
            </a:br>
            <a:r>
              <a:rPr lang="en-US">
                <a:cs typeface="Arial" charset="0"/>
              </a:rPr>
              <a:t>© </a:t>
            </a:r>
            <a:r>
              <a:rPr lang="en-US"/>
              <a:t>R. Mak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81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3F46BBD0-446B-C240-9E99-482CC83225B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03045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11163"/>
            <a:ext cx="8229600" cy="6556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295400"/>
            <a:ext cx="4038600" cy="4835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4835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03438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SJSU Dept. of Computer Science Fall 2014: August 25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82963" y="6248400"/>
            <a:ext cx="26368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CS 160: Software Engineering</a:t>
            </a:r>
            <a:br>
              <a:rPr lang="en-US"/>
            </a:br>
            <a:r>
              <a:rPr lang="en-US">
                <a:cs typeface="Arial" charset="0"/>
              </a:rPr>
              <a:t>© </a:t>
            </a:r>
            <a:r>
              <a:rPr lang="en-US"/>
              <a:t>R. Mak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781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C60FF702-6DC9-7145-B864-29D84DF361C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98498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11163"/>
            <a:ext cx="8229600" cy="655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95400"/>
            <a:ext cx="8229600" cy="4835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0C6AFACF-6C35-2A42-B663-53D1B1DF9E11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29703" name="Group 7"/>
          <p:cNvGrpSpPr>
            <a:grpSpLocks/>
          </p:cNvGrpSpPr>
          <p:nvPr/>
        </p:nvGrpSpPr>
        <p:grpSpPr bwMode="auto">
          <a:xfrm>
            <a:off x="228600" y="0"/>
            <a:ext cx="8686800" cy="1143000"/>
            <a:chOff x="176" y="96"/>
            <a:chExt cx="5472" cy="1008"/>
          </a:xfrm>
        </p:grpSpPr>
        <p:sp>
          <p:nvSpPr>
            <p:cNvPr id="29704" name="Line 8"/>
            <p:cNvSpPr>
              <a:spLocks noChangeShapeType="1"/>
            </p:cNvSpPr>
            <p:nvPr/>
          </p:nvSpPr>
          <p:spPr bwMode="auto">
            <a:xfrm flipH="1">
              <a:off x="288" y="1104"/>
              <a:ext cx="523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05" name="Rectangle 9"/>
            <p:cNvSpPr>
              <a:spLocks noChangeArrowheads="1"/>
            </p:cNvSpPr>
            <p:nvPr/>
          </p:nvSpPr>
          <p:spPr bwMode="auto">
            <a:xfrm>
              <a:off x="5504" y="96"/>
              <a:ext cx="14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29706" name="Rectangle 10"/>
            <p:cNvSpPr>
              <a:spLocks noChangeArrowheads="1"/>
            </p:cNvSpPr>
            <p:nvPr/>
          </p:nvSpPr>
          <p:spPr bwMode="auto">
            <a:xfrm>
              <a:off x="176" y="96"/>
              <a:ext cx="5326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29707" name="Rectangle 11"/>
            <p:cNvSpPr>
              <a:spLocks noChangeArrowheads="1"/>
            </p:cNvSpPr>
            <p:nvPr/>
          </p:nvSpPr>
          <p:spPr bwMode="auto">
            <a:xfrm>
              <a:off x="176" y="240"/>
              <a:ext cx="5326" cy="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29708" name="Rectangle 12"/>
            <p:cNvSpPr>
              <a:spLocks noChangeArrowheads="1"/>
            </p:cNvSpPr>
            <p:nvPr/>
          </p:nvSpPr>
          <p:spPr bwMode="auto">
            <a:xfrm>
              <a:off x="5504" y="241"/>
              <a:ext cx="144" cy="86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</p:grpSp>
      <p:pic>
        <p:nvPicPr>
          <p:cNvPr id="13" name="Picture 13" descr="SJSU-logo"/>
          <p:cNvPicPr>
            <a:picLocks noChangeAspect="1" noChangeArrowheads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66713" y="6172200"/>
            <a:ext cx="639762" cy="606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Box 13"/>
          <p:cNvSpPr txBox="1"/>
          <p:nvPr userDrawn="1"/>
        </p:nvSpPr>
        <p:spPr>
          <a:xfrm>
            <a:off x="1097318" y="6263609"/>
            <a:ext cx="15817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Computer</a:t>
            </a:r>
            <a:r>
              <a:rPr lang="en-US" sz="1000" baseline="0" dirty="0" smtClean="0"/>
              <a:t> Science Dept.</a:t>
            </a:r>
          </a:p>
          <a:p>
            <a:r>
              <a:rPr lang="en-US" sz="1000" baseline="0" dirty="0" smtClean="0"/>
              <a:t>Spring 2016: February </a:t>
            </a:r>
            <a:r>
              <a:rPr lang="en-US" sz="1000" baseline="0" dirty="0" smtClean="0"/>
              <a:t>9</a:t>
            </a:r>
            <a:endParaRPr lang="en-US" sz="1000" dirty="0"/>
          </a:p>
        </p:txBody>
      </p:sp>
      <p:sp>
        <p:nvSpPr>
          <p:cNvPr id="15" name="TextBox 14"/>
          <p:cNvSpPr txBox="1"/>
          <p:nvPr userDrawn="1"/>
        </p:nvSpPr>
        <p:spPr>
          <a:xfrm>
            <a:off x="3200066" y="6263609"/>
            <a:ext cx="302185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 smtClean="0"/>
              <a:t>CS 160 and CMPE/SE 131: Software Engineering</a:t>
            </a:r>
            <a:r>
              <a:rPr lang="en-US" sz="1000" baseline="0" dirty="0" smtClean="0"/>
              <a:t/>
            </a:r>
            <a:br>
              <a:rPr lang="en-US" sz="1000" baseline="0" dirty="0" smtClean="0"/>
            </a:br>
            <a:r>
              <a:rPr lang="en-US" sz="1000" baseline="0" dirty="0" smtClean="0"/>
              <a:t>© R. Mak</a:t>
            </a:r>
            <a:endParaRPr lang="en-US" sz="10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3" r:id="rId3"/>
    <p:sldLayoutId id="2147483661" r:id="rId4"/>
    <p:sldLayoutId id="2147483662" r:id="rId5"/>
  </p:sldLayoutIdLst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2pPr>
      <a:lvl3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3pPr>
      <a:lvl4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4pPr>
      <a:lvl5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9pPr>
    </p:titleStyle>
    <p:bodyStyle>
      <a:lvl1pPr marL="469900" indent="-469900" algn="l" rtl="0" fontAlgn="base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charset="0"/>
        <a:buChar char="o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charset="0"/>
        <a:buChar char="n"/>
        <a:defRPr sz="2400">
          <a:solidFill>
            <a:schemeClr val="tx1"/>
          </a:solidFill>
          <a:latin typeface="+mn-lt"/>
          <a:ea typeface="+mn-ea"/>
        </a:defRPr>
      </a:lvl2pPr>
      <a:lvl3pPr marL="1377950" indent="-468313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charset="0"/>
        <a:buChar char="o"/>
        <a:defRPr sz="2000">
          <a:solidFill>
            <a:schemeClr val="tx1"/>
          </a:solidFill>
          <a:latin typeface="+mn-lt"/>
          <a:ea typeface="+mn-ea"/>
        </a:defRPr>
      </a:lvl3pPr>
      <a:lvl4pPr marL="1827213" indent="-4381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charset="0"/>
        <a:buChar char="n"/>
        <a:defRPr sz="1600">
          <a:solidFill>
            <a:schemeClr val="tx1"/>
          </a:solidFill>
          <a:latin typeface="+mn-lt"/>
          <a:ea typeface="+mn-ea"/>
        </a:defRPr>
      </a:lvl4pPr>
      <a:lvl5pPr marL="22971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5pPr>
      <a:lvl6pPr marL="27543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6pPr>
      <a:lvl7pPr marL="32115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7pPr>
      <a:lvl8pPr marL="36687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8pPr>
      <a:lvl9pPr marL="41259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2" Type="http://schemas.openxmlformats.org/officeDocument/2006/relationships/hyperlink" Target="http://www.cs.sjsu.edu/~mak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localhost:3000/posts.json" TargetMode="Externa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23001" y="1417342"/>
            <a:ext cx="7696200" cy="2057400"/>
          </a:xfrm>
        </p:spPr>
        <p:txBody>
          <a:bodyPr/>
          <a:lstStyle/>
          <a:p>
            <a:r>
              <a:rPr lang="en-US" sz="3600" dirty="0"/>
              <a:t>CS </a:t>
            </a:r>
            <a:r>
              <a:rPr lang="en-US" sz="3600" dirty="0" smtClean="0"/>
              <a:t>160 and CMPE/SE 131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 smtClean="0"/>
              <a:t>Software </a:t>
            </a:r>
            <a:r>
              <a:rPr lang="en-US" sz="3600" dirty="0"/>
              <a:t>Engineering</a:t>
            </a:r>
            <a:br>
              <a:rPr lang="en-US" sz="3600" dirty="0"/>
            </a:br>
            <a:r>
              <a:rPr lang="en-US" sz="2400" smtClean="0"/>
              <a:t>February </a:t>
            </a:r>
            <a:r>
              <a:rPr lang="en-US" sz="2400" smtClean="0"/>
              <a:t>9 </a:t>
            </a:r>
            <a:r>
              <a:rPr lang="en-US" sz="2400" dirty="0" smtClean="0"/>
              <a:t>Class </a:t>
            </a:r>
            <a:r>
              <a:rPr lang="en-US" sz="2400" dirty="0"/>
              <a:t>Meeting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62000" y="3703317"/>
            <a:ext cx="7696200" cy="2377414"/>
          </a:xfrm>
        </p:spPr>
        <p:txBody>
          <a:bodyPr/>
          <a:lstStyle/>
          <a:p>
            <a:pPr algn="ctr">
              <a:lnSpc>
                <a:spcPct val="90000"/>
              </a:lnSpc>
            </a:pPr>
            <a:r>
              <a:rPr lang="en-US" dirty="0"/>
              <a:t>Department of Computer </a:t>
            </a:r>
            <a:r>
              <a:rPr lang="en-US" dirty="0" smtClean="0"/>
              <a:t>Science</a:t>
            </a:r>
            <a:br>
              <a:rPr lang="en-US" dirty="0" smtClean="0"/>
            </a:br>
            <a:r>
              <a:rPr lang="en-US" dirty="0" smtClean="0"/>
              <a:t>Department of Computer Engineering</a:t>
            </a:r>
            <a:br>
              <a:rPr lang="en-US" dirty="0" smtClean="0"/>
            </a:br>
            <a:r>
              <a:rPr lang="en-US" sz="2000" dirty="0" smtClean="0"/>
              <a:t>San José </a:t>
            </a:r>
            <a:r>
              <a:rPr lang="en-US" sz="2000" dirty="0"/>
              <a:t>State University</a:t>
            </a:r>
            <a:r>
              <a:rPr lang="en-US" dirty="0"/>
              <a:t/>
            </a:r>
            <a:br>
              <a:rPr lang="en-US" dirty="0"/>
            </a:br>
            <a:r>
              <a:rPr lang="en-US" sz="1200" dirty="0"/>
              <a:t/>
            </a:r>
            <a:br>
              <a:rPr lang="en-US" sz="1200" dirty="0"/>
            </a:br>
            <a:r>
              <a:rPr lang="en-US" dirty="0" smtClean="0"/>
              <a:t>Spring 2016 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Instructor</a:t>
            </a:r>
            <a:r>
              <a:rPr lang="en-US" dirty="0"/>
              <a:t>: Ron Mak</a:t>
            </a:r>
          </a:p>
          <a:p>
            <a:pPr algn="ctr">
              <a:lnSpc>
                <a:spcPct val="90000"/>
              </a:lnSpc>
            </a:pPr>
            <a:r>
              <a:rPr lang="en-US" sz="2000" dirty="0">
                <a:hlinkClick r:id="rId2"/>
              </a:rPr>
              <a:t>www.cs.sjsu.edu/~</a:t>
            </a:r>
            <a:r>
              <a:rPr lang="en-US" sz="2000" dirty="0" smtClean="0">
                <a:hlinkClick r:id="rId2"/>
              </a:rPr>
              <a:t>mak</a:t>
            </a:r>
            <a:r>
              <a:rPr lang="en-US" sz="2000" dirty="0" smtClean="0"/>
              <a:t> </a:t>
            </a:r>
            <a:endParaRPr lang="en-US" sz="2000" dirty="0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23001" y="4618989"/>
            <a:ext cx="1154113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6" name="Picture 5" descr="sjsu_logo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857975" y="4526268"/>
            <a:ext cx="1371625" cy="12902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 descr="Screen Shot 2015-08-23 at 4.03.00 PM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956049" y="4617707"/>
            <a:ext cx="878610" cy="118870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Table Associations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806" y="1295400"/>
            <a:ext cx="8503826" cy="4835525"/>
          </a:xfrm>
        </p:spPr>
        <p:txBody>
          <a:bodyPr/>
          <a:lstStyle/>
          <a:p>
            <a:r>
              <a:rPr lang="en-US" dirty="0" smtClean="0"/>
              <a:t>Create comments and associate them with posts: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26E3E-A15E-8945-8438-BECDE139A8AE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57245" y="1901227"/>
            <a:ext cx="8265115" cy="3539431"/>
          </a:xfrm>
          <a:prstGeom prst="rect">
            <a:avLst/>
          </a:prstGeom>
          <a:solidFill>
            <a:srgbClr val="F2F2F2"/>
          </a:solidFill>
          <a:ln>
            <a:solidFill>
              <a:srgbClr val="BFBFBF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b="1" dirty="0" err="1">
                <a:latin typeface="Courier New"/>
                <a:cs typeface="Courier New"/>
              </a:rPr>
              <a:t>irb</a:t>
            </a:r>
            <a:r>
              <a:rPr lang="en-US" sz="1400" b="1" dirty="0">
                <a:latin typeface="Courier New"/>
                <a:cs typeface="Courier New"/>
              </a:rPr>
              <a:t>(main):004:0&gt; </a:t>
            </a:r>
            <a:r>
              <a:rPr lang="en-US" sz="1400" b="1" dirty="0">
                <a:solidFill>
                  <a:srgbClr val="B23C00"/>
                </a:solidFill>
                <a:latin typeface="Courier New"/>
                <a:cs typeface="Courier New"/>
              </a:rPr>
              <a:t>post = </a:t>
            </a:r>
            <a:r>
              <a:rPr lang="en-US" sz="1400" b="1" dirty="0" err="1">
                <a:solidFill>
                  <a:srgbClr val="B23C00"/>
                </a:solidFill>
                <a:latin typeface="Courier New"/>
                <a:cs typeface="Courier New"/>
              </a:rPr>
              <a:t>Post.first</a:t>
            </a:r>
            <a:endParaRPr lang="en-US" sz="1400" b="1" dirty="0">
              <a:solidFill>
                <a:srgbClr val="B23C00"/>
              </a:solidFill>
              <a:latin typeface="Courier New"/>
              <a:cs typeface="Courier New"/>
            </a:endParaRPr>
          </a:p>
          <a:p>
            <a:r>
              <a:rPr lang="en-US" sz="1400" b="1" dirty="0">
                <a:latin typeface="Courier New"/>
                <a:cs typeface="Courier New"/>
              </a:rPr>
              <a:t>  Post Load (0.2ms)  SELECT  "posts".* FROM "posts"  </a:t>
            </a:r>
            <a:endParaRPr lang="en-US" sz="1400" b="1" dirty="0" smtClean="0">
              <a:latin typeface="Courier New"/>
              <a:cs typeface="Courier New"/>
            </a:endParaRPr>
          </a:p>
          <a:p>
            <a:r>
              <a:rPr lang="en-US" sz="1400" b="1" dirty="0">
                <a:latin typeface="Courier New"/>
                <a:cs typeface="Courier New"/>
              </a:rPr>
              <a:t> </a:t>
            </a:r>
            <a:r>
              <a:rPr lang="en-US" sz="1400" b="1" dirty="0" smtClean="0">
                <a:latin typeface="Courier New"/>
                <a:cs typeface="Courier New"/>
              </a:rPr>
              <a:t>                    ORDER </a:t>
            </a:r>
            <a:r>
              <a:rPr lang="en-US" sz="1400" b="1" dirty="0">
                <a:latin typeface="Courier New"/>
                <a:cs typeface="Courier New"/>
              </a:rPr>
              <a:t>BY "</a:t>
            </a:r>
            <a:r>
              <a:rPr lang="en-US" sz="1400" b="1" dirty="0" err="1">
                <a:latin typeface="Courier New"/>
                <a:cs typeface="Courier New"/>
              </a:rPr>
              <a:t>posts"."id</a:t>
            </a:r>
            <a:r>
              <a:rPr lang="en-US" sz="1400" b="1" dirty="0">
                <a:latin typeface="Courier New"/>
                <a:cs typeface="Courier New"/>
              </a:rPr>
              <a:t>" ASC LIMIT 1</a:t>
            </a:r>
          </a:p>
          <a:p>
            <a:r>
              <a:rPr lang="en-US" sz="1400" b="1" dirty="0" smtClean="0">
                <a:latin typeface="Courier New"/>
                <a:cs typeface="Courier New"/>
              </a:rPr>
              <a:t>=&gt; #&lt;Post id: 1, title: "First post!", </a:t>
            </a:r>
          </a:p>
          <a:p>
            <a:r>
              <a:rPr lang="en-US" sz="1400" b="1" dirty="0" smtClean="0">
                <a:latin typeface="Courier New"/>
                <a:cs typeface="Courier New"/>
              </a:rPr>
              <a:t>          body: "This is my first post.", </a:t>
            </a:r>
          </a:p>
          <a:p>
            <a:r>
              <a:rPr lang="en-US" sz="1400" b="1" dirty="0" smtClean="0">
                <a:latin typeface="Courier New"/>
                <a:cs typeface="Courier New"/>
              </a:rPr>
              <a:t>          </a:t>
            </a:r>
            <a:r>
              <a:rPr lang="en-US" sz="1400" b="1" dirty="0" err="1" smtClean="0">
                <a:latin typeface="Courier New"/>
                <a:cs typeface="Courier New"/>
              </a:rPr>
              <a:t>created_at</a:t>
            </a:r>
            <a:r>
              <a:rPr lang="en-US" sz="1400" b="1" dirty="0">
                <a:latin typeface="Courier New"/>
                <a:cs typeface="Courier New"/>
              </a:rPr>
              <a:t>: "2016-02-04 23:48:11", </a:t>
            </a:r>
            <a:endParaRPr lang="en-US" sz="1400" b="1" dirty="0" smtClean="0">
              <a:latin typeface="Courier New"/>
              <a:cs typeface="Courier New"/>
            </a:endParaRPr>
          </a:p>
          <a:p>
            <a:r>
              <a:rPr lang="en-US" sz="1400" b="1" dirty="0">
                <a:latin typeface="Courier New"/>
                <a:cs typeface="Courier New"/>
              </a:rPr>
              <a:t> </a:t>
            </a:r>
            <a:r>
              <a:rPr lang="en-US" sz="1400" b="1" dirty="0" smtClean="0">
                <a:latin typeface="Courier New"/>
                <a:cs typeface="Courier New"/>
              </a:rPr>
              <a:t>         </a:t>
            </a:r>
            <a:r>
              <a:rPr lang="en-US" sz="1400" b="1" dirty="0" err="1" smtClean="0">
                <a:latin typeface="Courier New"/>
                <a:cs typeface="Courier New"/>
              </a:rPr>
              <a:t>updated_at</a:t>
            </a:r>
            <a:r>
              <a:rPr lang="en-US" sz="1400" b="1" dirty="0">
                <a:latin typeface="Courier New"/>
                <a:cs typeface="Courier New"/>
              </a:rPr>
              <a:t>: "2016-02-04 23:48:11", author: nil&gt;</a:t>
            </a:r>
          </a:p>
          <a:p>
            <a:r>
              <a:rPr lang="en-US" sz="1400" b="1" dirty="0" err="1">
                <a:latin typeface="Courier New"/>
                <a:cs typeface="Courier New"/>
              </a:rPr>
              <a:t>irb</a:t>
            </a:r>
            <a:r>
              <a:rPr lang="en-US" sz="1400" b="1" dirty="0">
                <a:latin typeface="Courier New"/>
                <a:cs typeface="Courier New"/>
              </a:rPr>
              <a:t>(main):006:0&gt; </a:t>
            </a:r>
            <a:r>
              <a:rPr lang="en-US" sz="1400" b="1" dirty="0" err="1">
                <a:solidFill>
                  <a:srgbClr val="B23C00"/>
                </a:solidFill>
                <a:latin typeface="Courier New"/>
                <a:cs typeface="Courier New"/>
              </a:rPr>
              <a:t>post.comments.create</a:t>
            </a:r>
            <a:r>
              <a:rPr lang="en-US" sz="1400" b="1" dirty="0">
                <a:solidFill>
                  <a:srgbClr val="B23C00"/>
                </a:solidFill>
                <a:latin typeface="Courier New"/>
                <a:cs typeface="Courier New"/>
              </a:rPr>
              <a:t> author: "Bob", body: "Bob's comment</a:t>
            </a:r>
            <a:r>
              <a:rPr lang="en-US" sz="1400" b="1" dirty="0">
                <a:latin typeface="Courier New"/>
                <a:cs typeface="Courier New"/>
              </a:rPr>
              <a:t>"</a:t>
            </a:r>
          </a:p>
          <a:p>
            <a:r>
              <a:rPr lang="en-US" sz="1400" b="1" dirty="0">
                <a:latin typeface="Courier New"/>
                <a:cs typeface="Courier New"/>
              </a:rPr>
              <a:t>   </a:t>
            </a:r>
            <a:r>
              <a:rPr lang="en-US" sz="1400" b="1" dirty="0" smtClean="0">
                <a:latin typeface="Courier New"/>
                <a:cs typeface="Courier New"/>
              </a:rPr>
              <a:t>...</a:t>
            </a:r>
            <a:endParaRPr lang="en-US" sz="1400" b="1" dirty="0">
              <a:latin typeface="Courier New"/>
              <a:cs typeface="Courier New"/>
            </a:endParaRPr>
          </a:p>
          <a:p>
            <a:r>
              <a:rPr lang="en-US" sz="1400" b="1" dirty="0" smtClean="0">
                <a:latin typeface="Courier New"/>
                <a:cs typeface="Courier New"/>
              </a:rPr>
              <a:t>=&gt; #</a:t>
            </a:r>
            <a:r>
              <a:rPr lang="en-US" sz="1400" b="1" dirty="0">
                <a:latin typeface="Courier New"/>
                <a:cs typeface="Courier New"/>
              </a:rPr>
              <a:t>&lt;Comment id: 1, author: "Bob", body: "Bob's comment", </a:t>
            </a:r>
            <a:r>
              <a:rPr lang="en-US" sz="1400" b="1" dirty="0" err="1">
                <a:latin typeface="Courier New"/>
                <a:cs typeface="Courier New"/>
              </a:rPr>
              <a:t>post_id</a:t>
            </a:r>
            <a:r>
              <a:rPr lang="en-US" sz="1400" b="1" dirty="0">
                <a:latin typeface="Courier New"/>
                <a:cs typeface="Courier New"/>
              </a:rPr>
              <a:t>: 1, </a:t>
            </a:r>
            <a:r>
              <a:rPr lang="is-IS" sz="1400" b="1" dirty="0" smtClean="0">
                <a:latin typeface="Courier New"/>
                <a:cs typeface="Courier New"/>
              </a:rPr>
              <a:t>... &gt;</a:t>
            </a:r>
            <a:endParaRPr lang="en-US" sz="1400" b="1" dirty="0" smtClean="0">
              <a:latin typeface="Courier New"/>
              <a:cs typeface="Courier New"/>
            </a:endParaRPr>
          </a:p>
          <a:p>
            <a:r>
              <a:rPr lang="en-US" sz="1400" b="1" dirty="0" err="1" smtClean="0">
                <a:latin typeface="Courier New"/>
                <a:cs typeface="Courier New"/>
              </a:rPr>
              <a:t>irb</a:t>
            </a:r>
            <a:r>
              <a:rPr lang="en-US" sz="1400" b="1" dirty="0">
                <a:latin typeface="Courier New"/>
                <a:cs typeface="Courier New"/>
              </a:rPr>
              <a:t>(main):007:0&gt; </a:t>
            </a:r>
            <a:r>
              <a:rPr lang="en-US" sz="1400" b="1" dirty="0" err="1">
                <a:solidFill>
                  <a:srgbClr val="B23C00"/>
                </a:solidFill>
                <a:latin typeface="Courier New"/>
                <a:cs typeface="Courier New"/>
              </a:rPr>
              <a:t>post.comments</a:t>
            </a:r>
            <a:endParaRPr lang="en-US" sz="1400" b="1" dirty="0">
              <a:solidFill>
                <a:srgbClr val="B23C00"/>
              </a:solidFill>
              <a:latin typeface="Courier New"/>
              <a:cs typeface="Courier New"/>
            </a:endParaRPr>
          </a:p>
          <a:p>
            <a:r>
              <a:rPr lang="en-US" sz="1400" b="1" dirty="0">
                <a:latin typeface="Courier New"/>
                <a:cs typeface="Courier New"/>
              </a:rPr>
              <a:t>  Comment Load (0.2ms)  SELECT "comments".* FROM "comments" </a:t>
            </a:r>
            <a:endParaRPr lang="en-US" sz="1400" b="1" dirty="0" smtClean="0">
              <a:latin typeface="Courier New"/>
              <a:cs typeface="Courier New"/>
            </a:endParaRPr>
          </a:p>
          <a:p>
            <a:r>
              <a:rPr lang="en-US" sz="1400" b="1" dirty="0">
                <a:latin typeface="Courier New"/>
                <a:cs typeface="Courier New"/>
              </a:rPr>
              <a:t> </a:t>
            </a:r>
            <a:r>
              <a:rPr lang="en-US" sz="1400" b="1" dirty="0" smtClean="0">
                <a:latin typeface="Courier New"/>
                <a:cs typeface="Courier New"/>
              </a:rPr>
              <a:t>                       WHERE </a:t>
            </a:r>
            <a:r>
              <a:rPr lang="en-US" sz="1400" b="1" dirty="0">
                <a:latin typeface="Courier New"/>
                <a:cs typeface="Courier New"/>
              </a:rPr>
              <a:t>"comments"."</a:t>
            </a:r>
            <a:r>
              <a:rPr lang="en-US" sz="1400" b="1" dirty="0" err="1">
                <a:latin typeface="Courier New"/>
                <a:cs typeface="Courier New"/>
              </a:rPr>
              <a:t>post_id</a:t>
            </a:r>
            <a:r>
              <a:rPr lang="en-US" sz="1400" b="1" dirty="0">
                <a:latin typeface="Courier New"/>
                <a:cs typeface="Courier New"/>
              </a:rPr>
              <a:t>" = ?  [["</a:t>
            </a:r>
            <a:r>
              <a:rPr lang="en-US" sz="1400" b="1" dirty="0" err="1">
                <a:latin typeface="Courier New"/>
                <a:cs typeface="Courier New"/>
              </a:rPr>
              <a:t>post_id</a:t>
            </a:r>
            <a:r>
              <a:rPr lang="en-US" sz="1400" b="1" dirty="0">
                <a:latin typeface="Courier New"/>
                <a:cs typeface="Courier New"/>
              </a:rPr>
              <a:t>", 1]]</a:t>
            </a:r>
          </a:p>
          <a:p>
            <a:r>
              <a:rPr lang="en-US" sz="1400" b="1" dirty="0" smtClean="0">
                <a:latin typeface="Courier New"/>
                <a:cs typeface="Courier New"/>
              </a:rPr>
              <a:t>=&gt; #</a:t>
            </a:r>
            <a:r>
              <a:rPr lang="en-US" sz="1400" b="1" dirty="0">
                <a:latin typeface="Courier New"/>
                <a:cs typeface="Courier New"/>
              </a:rPr>
              <a:t>&lt;</a:t>
            </a:r>
            <a:r>
              <a:rPr lang="en-US" sz="1400" b="1" dirty="0" err="1">
                <a:latin typeface="Courier New"/>
                <a:cs typeface="Courier New"/>
              </a:rPr>
              <a:t>ActiveRecord</a:t>
            </a:r>
            <a:r>
              <a:rPr lang="en-US" sz="1400" b="1" dirty="0">
                <a:latin typeface="Courier New"/>
                <a:cs typeface="Courier New"/>
              </a:rPr>
              <a:t>::Associations::</a:t>
            </a:r>
            <a:r>
              <a:rPr lang="en-US" sz="1400" b="1" dirty="0" err="1">
                <a:latin typeface="Courier New"/>
                <a:cs typeface="Courier New"/>
              </a:rPr>
              <a:t>CollectionProxy</a:t>
            </a:r>
            <a:r>
              <a:rPr lang="en-US" sz="1400" b="1" dirty="0">
                <a:latin typeface="Courier New"/>
                <a:cs typeface="Courier New"/>
              </a:rPr>
              <a:t> </a:t>
            </a:r>
            <a:endParaRPr lang="en-US" sz="1400" b="1" dirty="0" smtClean="0">
              <a:latin typeface="Courier New"/>
              <a:cs typeface="Courier New"/>
            </a:endParaRPr>
          </a:p>
          <a:p>
            <a:r>
              <a:rPr lang="en-US" sz="1400" b="1" dirty="0">
                <a:latin typeface="Courier New"/>
                <a:cs typeface="Courier New"/>
              </a:rPr>
              <a:t> </a:t>
            </a:r>
            <a:r>
              <a:rPr lang="en-US" sz="1400" b="1" dirty="0" smtClean="0">
                <a:latin typeface="Courier New"/>
                <a:cs typeface="Courier New"/>
              </a:rPr>
              <a:t>     [</a:t>
            </a:r>
            <a:r>
              <a:rPr lang="en-US" sz="1400" b="1" dirty="0">
                <a:latin typeface="Courier New"/>
                <a:cs typeface="Courier New"/>
              </a:rPr>
              <a:t>#&lt;Comment id: 1, author: "Bob", </a:t>
            </a:r>
            <a:endParaRPr lang="en-US" sz="1400" b="1" dirty="0" smtClean="0">
              <a:latin typeface="Courier New"/>
              <a:cs typeface="Courier New"/>
            </a:endParaRPr>
          </a:p>
          <a:p>
            <a:r>
              <a:rPr lang="en-US" sz="1400" b="1" dirty="0">
                <a:latin typeface="Courier New"/>
                <a:cs typeface="Courier New"/>
              </a:rPr>
              <a:t> </a:t>
            </a:r>
            <a:r>
              <a:rPr lang="en-US" sz="1400" b="1" dirty="0" smtClean="0">
                <a:latin typeface="Courier New"/>
                <a:cs typeface="Courier New"/>
              </a:rPr>
              <a:t>                body</a:t>
            </a:r>
            <a:r>
              <a:rPr lang="en-US" sz="1400" b="1" dirty="0">
                <a:latin typeface="Courier New"/>
                <a:cs typeface="Courier New"/>
              </a:rPr>
              <a:t>: "Bob's comment", </a:t>
            </a:r>
            <a:r>
              <a:rPr lang="en-US" sz="1400" b="1" dirty="0" err="1">
                <a:latin typeface="Courier New"/>
                <a:cs typeface="Courier New"/>
              </a:rPr>
              <a:t>post_id</a:t>
            </a:r>
            <a:r>
              <a:rPr lang="en-US" sz="1400" b="1" dirty="0">
                <a:latin typeface="Courier New"/>
                <a:cs typeface="Courier New"/>
              </a:rPr>
              <a:t>: 1, </a:t>
            </a:r>
            <a:r>
              <a:rPr lang="en-US" sz="1400" b="1" dirty="0" smtClean="0">
                <a:latin typeface="Courier New"/>
                <a:cs typeface="Courier New"/>
              </a:rPr>
              <a:t>... "</a:t>
            </a:r>
            <a:r>
              <a:rPr lang="en-US" sz="1400" b="1" dirty="0">
                <a:latin typeface="Courier New"/>
                <a:cs typeface="Courier New"/>
              </a:rPr>
              <a:t>&gt;]&gt;</a:t>
            </a:r>
          </a:p>
        </p:txBody>
      </p:sp>
    </p:spTree>
    <p:extLst>
      <p:ext uri="{BB962C8B-B14F-4D97-AF65-F5344CB8AC3E}">
        <p14:creationId xmlns:p14="http://schemas.microsoft.com/office/powerpoint/2010/main" val="120538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Table Associations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26E3E-A15E-8945-8438-BECDE139A8AE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57245" y="1417342"/>
            <a:ext cx="8265115" cy="3539431"/>
          </a:xfrm>
          <a:prstGeom prst="rect">
            <a:avLst/>
          </a:prstGeom>
          <a:solidFill>
            <a:srgbClr val="F2F2F2"/>
          </a:solidFill>
          <a:ln>
            <a:solidFill>
              <a:srgbClr val="BFBFBF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b="1" dirty="0" err="1">
                <a:latin typeface="Courier New"/>
                <a:cs typeface="Courier New"/>
              </a:rPr>
              <a:t>irb</a:t>
            </a:r>
            <a:r>
              <a:rPr lang="en-US" sz="1400" b="1" dirty="0">
                <a:latin typeface="Courier New"/>
                <a:cs typeface="Courier New"/>
              </a:rPr>
              <a:t>(main):009:0&gt; </a:t>
            </a:r>
            <a:r>
              <a:rPr lang="en-US" sz="1400" b="1" dirty="0">
                <a:solidFill>
                  <a:srgbClr val="B23C00"/>
                </a:solidFill>
                <a:latin typeface="Courier New"/>
                <a:cs typeface="Courier New"/>
              </a:rPr>
              <a:t>comment = </a:t>
            </a:r>
            <a:r>
              <a:rPr lang="en-US" sz="1400" b="1" dirty="0" err="1">
                <a:solidFill>
                  <a:srgbClr val="B23C00"/>
                </a:solidFill>
                <a:latin typeface="Courier New"/>
                <a:cs typeface="Courier New"/>
              </a:rPr>
              <a:t>Comment.create</a:t>
            </a:r>
            <a:r>
              <a:rPr lang="en-US" sz="1400" b="1" dirty="0">
                <a:solidFill>
                  <a:srgbClr val="B23C00"/>
                </a:solidFill>
                <a:latin typeface="Courier New"/>
                <a:cs typeface="Courier New"/>
              </a:rPr>
              <a:t> author: "Cindy", </a:t>
            </a:r>
            <a:endParaRPr lang="en-US" sz="1400" b="1" dirty="0" smtClean="0">
              <a:solidFill>
                <a:srgbClr val="B23C00"/>
              </a:solidFill>
              <a:latin typeface="Courier New"/>
              <a:cs typeface="Courier New"/>
            </a:endParaRPr>
          </a:p>
          <a:p>
            <a:r>
              <a:rPr lang="en-US" sz="1400" b="1" dirty="0">
                <a:solidFill>
                  <a:srgbClr val="B23C00"/>
                </a:solidFill>
                <a:latin typeface="Courier New"/>
                <a:cs typeface="Courier New"/>
              </a:rPr>
              <a:t> </a:t>
            </a:r>
            <a:r>
              <a:rPr lang="en-US" sz="1400" b="1" dirty="0" smtClean="0">
                <a:solidFill>
                  <a:srgbClr val="B23C00"/>
                </a:solidFill>
                <a:latin typeface="Courier New"/>
                <a:cs typeface="Courier New"/>
              </a:rPr>
              <a:t>                                         body</a:t>
            </a:r>
            <a:r>
              <a:rPr lang="en-US" sz="1400" b="1" dirty="0">
                <a:solidFill>
                  <a:srgbClr val="B23C00"/>
                </a:solidFill>
                <a:latin typeface="Courier New"/>
                <a:cs typeface="Courier New"/>
              </a:rPr>
              <a:t>: "Cindy's comment"</a:t>
            </a:r>
          </a:p>
          <a:p>
            <a:r>
              <a:rPr lang="en-US" sz="1400" b="1" dirty="0">
                <a:latin typeface="Courier New"/>
                <a:cs typeface="Courier New"/>
              </a:rPr>
              <a:t>   </a:t>
            </a:r>
            <a:r>
              <a:rPr lang="en-US" sz="1400" b="1" dirty="0" smtClean="0">
                <a:latin typeface="Courier New"/>
                <a:cs typeface="Courier New"/>
              </a:rPr>
              <a:t>...</a:t>
            </a:r>
            <a:endParaRPr lang="en-US" sz="1400" b="1" dirty="0">
              <a:latin typeface="Courier New"/>
              <a:cs typeface="Courier New"/>
            </a:endParaRPr>
          </a:p>
          <a:p>
            <a:r>
              <a:rPr lang="en-US" sz="1400" b="1" dirty="0" smtClean="0">
                <a:latin typeface="Courier New"/>
                <a:cs typeface="Courier New"/>
              </a:rPr>
              <a:t>=&gt; #</a:t>
            </a:r>
            <a:r>
              <a:rPr lang="en-US" sz="1400" b="1" dirty="0">
                <a:latin typeface="Courier New"/>
                <a:cs typeface="Courier New"/>
              </a:rPr>
              <a:t>&lt;Comment id: 2, author: "Cindy", body: "Cindy's comment", </a:t>
            </a:r>
            <a:endParaRPr lang="en-US" sz="1400" b="1" dirty="0" smtClean="0">
              <a:latin typeface="Courier New"/>
              <a:cs typeface="Courier New"/>
            </a:endParaRPr>
          </a:p>
          <a:p>
            <a:r>
              <a:rPr lang="en-US" sz="1400" b="1" dirty="0" smtClean="0">
                <a:latin typeface="Courier New"/>
                <a:cs typeface="Courier New"/>
              </a:rPr>
              <a:t>             </a:t>
            </a:r>
            <a:r>
              <a:rPr lang="en-US" sz="1400" b="1" dirty="0" err="1" smtClean="0">
                <a:latin typeface="Courier New"/>
                <a:cs typeface="Courier New"/>
              </a:rPr>
              <a:t>post_id</a:t>
            </a:r>
            <a:r>
              <a:rPr lang="en-US" sz="1400" b="1" dirty="0">
                <a:latin typeface="Courier New"/>
                <a:cs typeface="Courier New"/>
              </a:rPr>
              <a:t>: nil, </a:t>
            </a:r>
            <a:r>
              <a:rPr lang="en-US" sz="1400" b="1" dirty="0" err="1">
                <a:latin typeface="Courier New"/>
                <a:cs typeface="Courier New"/>
              </a:rPr>
              <a:t>created_at</a:t>
            </a:r>
            <a:r>
              <a:rPr lang="en-US" sz="1400" b="1" dirty="0">
                <a:latin typeface="Courier New"/>
                <a:cs typeface="Courier New"/>
              </a:rPr>
              <a:t>: "2016-02-09 07:58:08", </a:t>
            </a:r>
            <a:r>
              <a:rPr lang="en-US" sz="1400" b="1" dirty="0" smtClean="0">
                <a:latin typeface="Courier New"/>
                <a:cs typeface="Courier New"/>
              </a:rPr>
              <a:t>... &gt;</a:t>
            </a:r>
          </a:p>
          <a:p>
            <a:r>
              <a:rPr lang="en-US" sz="1400" b="1" dirty="0" err="1">
                <a:latin typeface="Courier New"/>
                <a:cs typeface="Courier New"/>
              </a:rPr>
              <a:t>irb</a:t>
            </a:r>
            <a:r>
              <a:rPr lang="en-US" sz="1400" b="1" dirty="0">
                <a:latin typeface="Courier New"/>
                <a:cs typeface="Courier New"/>
              </a:rPr>
              <a:t>(main):023:0&gt; </a:t>
            </a:r>
            <a:r>
              <a:rPr lang="en-US" sz="1400" b="1" dirty="0" err="1">
                <a:solidFill>
                  <a:srgbClr val="B23C00"/>
                </a:solidFill>
                <a:latin typeface="Courier New"/>
                <a:cs typeface="Courier New"/>
              </a:rPr>
              <a:t>post.comments</a:t>
            </a:r>
            <a:r>
              <a:rPr lang="en-US" sz="1400" b="1" dirty="0">
                <a:solidFill>
                  <a:srgbClr val="B23C00"/>
                </a:solidFill>
                <a:latin typeface="Courier New"/>
                <a:cs typeface="Courier New"/>
              </a:rPr>
              <a:t>&lt;&lt; comment</a:t>
            </a:r>
          </a:p>
          <a:p>
            <a:r>
              <a:rPr lang="en-US" sz="1400" b="1" dirty="0">
                <a:latin typeface="Courier New"/>
                <a:cs typeface="Courier New"/>
              </a:rPr>
              <a:t>   </a:t>
            </a:r>
            <a:r>
              <a:rPr lang="en-US" sz="1400" b="1" dirty="0" smtClean="0">
                <a:latin typeface="Courier New"/>
                <a:cs typeface="Courier New"/>
              </a:rPr>
              <a:t>...</a:t>
            </a:r>
            <a:endParaRPr lang="en-US" sz="1400" b="1" dirty="0">
              <a:latin typeface="Courier New"/>
              <a:cs typeface="Courier New"/>
            </a:endParaRPr>
          </a:p>
          <a:p>
            <a:r>
              <a:rPr lang="en-US" sz="1400" b="1" dirty="0" smtClean="0">
                <a:latin typeface="Courier New"/>
                <a:cs typeface="Courier New"/>
              </a:rPr>
              <a:t>=&gt; #&lt;</a:t>
            </a:r>
            <a:r>
              <a:rPr lang="en-US" sz="1400" b="1" dirty="0" err="1" smtClean="0">
                <a:latin typeface="Courier New"/>
                <a:cs typeface="Courier New"/>
              </a:rPr>
              <a:t>ActiveRecord</a:t>
            </a:r>
            <a:r>
              <a:rPr lang="en-US" sz="1400" b="1" dirty="0" smtClean="0">
                <a:latin typeface="Courier New"/>
                <a:cs typeface="Courier New"/>
              </a:rPr>
              <a:t>::Associations::</a:t>
            </a:r>
            <a:r>
              <a:rPr lang="en-US" sz="1400" b="1" dirty="0" err="1" smtClean="0">
                <a:latin typeface="Courier New"/>
                <a:cs typeface="Courier New"/>
              </a:rPr>
              <a:t>CollectionProxy</a:t>
            </a:r>
            <a:r>
              <a:rPr lang="en-US" sz="1400" b="1" dirty="0" smtClean="0">
                <a:latin typeface="Courier New"/>
                <a:cs typeface="Courier New"/>
              </a:rPr>
              <a:t> </a:t>
            </a:r>
          </a:p>
          <a:p>
            <a:r>
              <a:rPr lang="en-US" sz="1400" b="1" dirty="0" smtClean="0">
                <a:latin typeface="Courier New"/>
                <a:cs typeface="Courier New"/>
              </a:rPr>
              <a:t>   [</a:t>
            </a:r>
            <a:r>
              <a:rPr lang="en-US" sz="1400" b="1" dirty="0">
                <a:latin typeface="Courier New"/>
                <a:cs typeface="Courier New"/>
              </a:rPr>
              <a:t>#&lt;Comment id: 1, author: "Bob", body: "Bob's comment", </a:t>
            </a:r>
            <a:r>
              <a:rPr lang="en-US" sz="1400" b="1" dirty="0" err="1">
                <a:latin typeface="Courier New"/>
                <a:cs typeface="Courier New"/>
              </a:rPr>
              <a:t>post_id</a:t>
            </a:r>
            <a:r>
              <a:rPr lang="en-US" sz="1400" b="1" dirty="0">
                <a:latin typeface="Courier New"/>
                <a:cs typeface="Courier New"/>
              </a:rPr>
              <a:t>: 1, </a:t>
            </a:r>
            <a:r>
              <a:rPr lang="en-US" sz="1400" b="1" dirty="0" smtClean="0">
                <a:latin typeface="Courier New"/>
                <a:cs typeface="Courier New"/>
              </a:rPr>
              <a:t>..., </a:t>
            </a:r>
          </a:p>
          <a:p>
            <a:r>
              <a:rPr lang="en-US" sz="1400" b="1" dirty="0">
                <a:latin typeface="Courier New"/>
                <a:cs typeface="Courier New"/>
              </a:rPr>
              <a:t> </a:t>
            </a:r>
            <a:r>
              <a:rPr lang="en-US" sz="1400" b="1" dirty="0" smtClean="0">
                <a:latin typeface="Courier New"/>
                <a:cs typeface="Courier New"/>
              </a:rPr>
              <a:t>   #</a:t>
            </a:r>
            <a:r>
              <a:rPr lang="en-US" sz="1400" b="1" dirty="0">
                <a:latin typeface="Courier New"/>
                <a:cs typeface="Courier New"/>
              </a:rPr>
              <a:t>&lt;Comment id: 2, author: "Cindy", body: "Cindy's comment", </a:t>
            </a:r>
            <a:r>
              <a:rPr lang="en-US" sz="1400" b="1" dirty="0" err="1">
                <a:latin typeface="Courier New"/>
                <a:cs typeface="Courier New"/>
              </a:rPr>
              <a:t>post_id</a:t>
            </a:r>
            <a:r>
              <a:rPr lang="en-US" sz="1400" b="1" dirty="0">
                <a:latin typeface="Courier New"/>
                <a:cs typeface="Courier New"/>
              </a:rPr>
              <a:t>: 1, </a:t>
            </a:r>
            <a:endParaRPr lang="en-US" sz="1400" b="1" dirty="0" smtClean="0">
              <a:latin typeface="Courier New"/>
              <a:cs typeface="Courier New"/>
            </a:endParaRPr>
          </a:p>
          <a:p>
            <a:r>
              <a:rPr lang="en-US" sz="1400" b="1" dirty="0">
                <a:latin typeface="Courier New"/>
                <a:cs typeface="Courier New"/>
              </a:rPr>
              <a:t> </a:t>
            </a:r>
            <a:r>
              <a:rPr lang="en-US" sz="1400" b="1" dirty="0" smtClean="0">
                <a:latin typeface="Courier New"/>
                <a:cs typeface="Courier New"/>
              </a:rPr>
              <a:t>   ... &gt;</a:t>
            </a:r>
            <a:r>
              <a:rPr lang="en-US" sz="1400" b="1" dirty="0">
                <a:latin typeface="Courier New"/>
                <a:cs typeface="Courier New"/>
              </a:rPr>
              <a:t>]&gt;</a:t>
            </a:r>
          </a:p>
          <a:p>
            <a:r>
              <a:rPr lang="en-US" sz="1400" b="1" dirty="0" err="1">
                <a:latin typeface="Courier New"/>
                <a:cs typeface="Courier New"/>
              </a:rPr>
              <a:t>irb</a:t>
            </a:r>
            <a:r>
              <a:rPr lang="en-US" sz="1400" b="1" dirty="0">
                <a:latin typeface="Courier New"/>
                <a:cs typeface="Courier New"/>
              </a:rPr>
              <a:t>(main):024:0&gt; </a:t>
            </a:r>
            <a:r>
              <a:rPr lang="en-US" sz="1400" b="1" dirty="0" err="1">
                <a:solidFill>
                  <a:srgbClr val="B23C00"/>
                </a:solidFill>
                <a:latin typeface="Courier New"/>
                <a:cs typeface="Courier New"/>
              </a:rPr>
              <a:t>post.comments</a:t>
            </a:r>
            <a:endParaRPr lang="en-US" sz="1400" b="1" dirty="0">
              <a:solidFill>
                <a:srgbClr val="B23C00"/>
              </a:solidFill>
              <a:latin typeface="Courier New"/>
              <a:cs typeface="Courier New"/>
            </a:endParaRPr>
          </a:p>
          <a:p>
            <a:r>
              <a:rPr lang="en-US" sz="1400" b="1" dirty="0">
                <a:latin typeface="Courier New"/>
                <a:cs typeface="Courier New"/>
              </a:rPr>
              <a:t>=&gt; #&lt;</a:t>
            </a:r>
            <a:r>
              <a:rPr lang="en-US" sz="1400" b="1" dirty="0" err="1">
                <a:latin typeface="Courier New"/>
                <a:cs typeface="Courier New"/>
              </a:rPr>
              <a:t>ActiveRecord</a:t>
            </a:r>
            <a:r>
              <a:rPr lang="en-US" sz="1400" b="1" dirty="0">
                <a:latin typeface="Courier New"/>
                <a:cs typeface="Courier New"/>
              </a:rPr>
              <a:t>::Associations::</a:t>
            </a:r>
            <a:r>
              <a:rPr lang="en-US" sz="1400" b="1" dirty="0" err="1">
                <a:latin typeface="Courier New"/>
                <a:cs typeface="Courier New"/>
              </a:rPr>
              <a:t>CollectionProxy</a:t>
            </a:r>
            <a:r>
              <a:rPr lang="en-US" sz="1400" b="1" dirty="0">
                <a:latin typeface="Courier New"/>
                <a:cs typeface="Courier New"/>
              </a:rPr>
              <a:t> </a:t>
            </a:r>
          </a:p>
          <a:p>
            <a:r>
              <a:rPr lang="en-US" sz="1400" b="1" dirty="0">
                <a:latin typeface="Courier New"/>
                <a:cs typeface="Courier New"/>
              </a:rPr>
              <a:t>   [#&lt;Comment id: 1, author: "Bob", body: "Bob's comment", </a:t>
            </a:r>
            <a:r>
              <a:rPr lang="en-US" sz="1400" b="1" dirty="0" err="1">
                <a:latin typeface="Courier New"/>
                <a:cs typeface="Courier New"/>
              </a:rPr>
              <a:t>post_id</a:t>
            </a:r>
            <a:r>
              <a:rPr lang="en-US" sz="1400" b="1" dirty="0">
                <a:latin typeface="Courier New"/>
                <a:cs typeface="Courier New"/>
              </a:rPr>
              <a:t>: 1, ..., </a:t>
            </a:r>
          </a:p>
          <a:p>
            <a:r>
              <a:rPr lang="en-US" sz="1400" b="1" dirty="0">
                <a:latin typeface="Courier New"/>
                <a:cs typeface="Courier New"/>
              </a:rPr>
              <a:t>    #&lt;Comment id: 2, author: "Cindy", body: "Cindy's comment", </a:t>
            </a:r>
            <a:r>
              <a:rPr lang="en-US" sz="1400" b="1" dirty="0" err="1">
                <a:latin typeface="Courier New"/>
                <a:cs typeface="Courier New"/>
              </a:rPr>
              <a:t>post_id</a:t>
            </a:r>
            <a:r>
              <a:rPr lang="en-US" sz="1400" b="1" dirty="0">
                <a:latin typeface="Courier New"/>
                <a:cs typeface="Courier New"/>
              </a:rPr>
              <a:t>: 1, </a:t>
            </a:r>
          </a:p>
          <a:p>
            <a:r>
              <a:rPr lang="en-US" sz="1400" b="1" dirty="0">
                <a:latin typeface="Courier New"/>
                <a:cs typeface="Courier New"/>
              </a:rPr>
              <a:t>    ... &gt;]</a:t>
            </a:r>
            <a:r>
              <a:rPr lang="en-US" sz="1400" b="1" dirty="0" smtClean="0">
                <a:latin typeface="Courier New"/>
                <a:cs typeface="Courier New"/>
              </a:rPr>
              <a:t>&gt;</a:t>
            </a:r>
            <a:endParaRPr lang="en-US" sz="1400" b="1" dirty="0"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25078034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Controllers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1584966"/>
          </a:xfrm>
        </p:spPr>
        <p:txBody>
          <a:bodyPr/>
          <a:lstStyle/>
          <a:p>
            <a:r>
              <a:rPr lang="en-US" dirty="0" smtClean="0"/>
              <a:t>Controllers receive commands from the user.</a:t>
            </a:r>
          </a:p>
          <a:p>
            <a:r>
              <a:rPr lang="en-US" dirty="0" smtClean="0"/>
              <a:t>Alters the state of the model.</a:t>
            </a:r>
          </a:p>
          <a:p>
            <a:r>
              <a:rPr lang="en-US" dirty="0" smtClean="0"/>
              <a:t>Modifies the view.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26E3E-A15E-8945-8438-BECDE139A8AE}" type="slidenum">
              <a:rPr lang="en-US" smtClean="0"/>
              <a:pPr/>
              <a:t>12</a:t>
            </a:fld>
            <a:endParaRPr lang="en-US"/>
          </a:p>
        </p:txBody>
      </p:sp>
      <p:pic>
        <p:nvPicPr>
          <p:cNvPr id="5" name="Picture 4" descr="Figure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4659" y="2971805"/>
            <a:ext cx="3886200" cy="3286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648155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Rails applications use </a:t>
            </a:r>
            <a:r>
              <a:rPr lang="en-US" dirty="0" smtClean="0">
                <a:solidFill>
                  <a:srgbClr val="B23C00"/>
                </a:solidFill>
              </a:rPr>
              <a:t>REST</a:t>
            </a:r>
            <a:r>
              <a:rPr lang="en-US" dirty="0" smtClean="0"/>
              <a:t> by default.</a:t>
            </a:r>
          </a:p>
          <a:p>
            <a:pPr lvl="1"/>
            <a:r>
              <a:rPr lang="en-US" dirty="0" smtClean="0">
                <a:solidFill>
                  <a:srgbClr val="B23C00"/>
                </a:solidFill>
              </a:rPr>
              <a:t>Re</a:t>
            </a:r>
            <a:r>
              <a:rPr lang="en-US" dirty="0" smtClean="0"/>
              <a:t>presentational </a:t>
            </a:r>
            <a:r>
              <a:rPr lang="en-US" dirty="0" smtClean="0">
                <a:solidFill>
                  <a:srgbClr val="B23C00"/>
                </a:solidFill>
              </a:rPr>
              <a:t>S</a:t>
            </a:r>
            <a:r>
              <a:rPr lang="en-US" dirty="0" smtClean="0"/>
              <a:t>tate </a:t>
            </a:r>
            <a:r>
              <a:rPr lang="en-US" dirty="0" smtClean="0">
                <a:solidFill>
                  <a:srgbClr val="B23C00"/>
                </a:solidFill>
              </a:rPr>
              <a:t>T</a:t>
            </a:r>
            <a:r>
              <a:rPr lang="en-US" dirty="0" smtClean="0"/>
              <a:t>ransfer</a:t>
            </a:r>
          </a:p>
          <a:p>
            <a:pPr lvl="1"/>
            <a:r>
              <a:rPr lang="en-US" dirty="0" smtClean="0"/>
              <a:t>Software architecture for client-server applications.</a:t>
            </a:r>
          </a:p>
          <a:p>
            <a:pPr lvl="5"/>
            <a:endParaRPr lang="en-US" dirty="0" smtClean="0"/>
          </a:p>
          <a:p>
            <a:r>
              <a:rPr lang="en-US" dirty="0" err="1" smtClean="0">
                <a:solidFill>
                  <a:srgbClr val="B23C00"/>
                </a:solidFill>
              </a:rPr>
              <a:t>RESTful</a:t>
            </a:r>
            <a:r>
              <a:rPr lang="en-US" dirty="0" smtClean="0">
                <a:solidFill>
                  <a:srgbClr val="B23C00"/>
                </a:solidFill>
              </a:rPr>
              <a:t> systems </a:t>
            </a:r>
            <a:r>
              <a:rPr lang="en-US" dirty="0" smtClean="0"/>
              <a:t>communicate over HTTP.</a:t>
            </a:r>
          </a:p>
          <a:p>
            <a:pPr lvl="1"/>
            <a:r>
              <a:rPr lang="en-US" dirty="0" smtClean="0"/>
              <a:t>HTTP verbs GET, POST, PATCH, DELETE</a:t>
            </a:r>
          </a:p>
          <a:p>
            <a:pPr lvl="5"/>
            <a:endParaRPr lang="en-US" dirty="0" smtClean="0"/>
          </a:p>
          <a:p>
            <a:r>
              <a:rPr lang="en-US" dirty="0" smtClean="0"/>
              <a:t>REST deals with resources (models).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26E3E-A15E-8945-8438-BECDE139A8AE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54161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Routing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34464"/>
            <a:ext cx="8229600" cy="2103097"/>
          </a:xfrm>
        </p:spPr>
        <p:txBody>
          <a:bodyPr/>
          <a:lstStyle/>
          <a:p>
            <a:r>
              <a:rPr lang="en-US" dirty="0" smtClean="0"/>
              <a:t>Routes connect URLs to the </a:t>
            </a:r>
            <a:br>
              <a:rPr lang="en-US" dirty="0" smtClean="0"/>
            </a:br>
            <a:r>
              <a:rPr lang="en-US" dirty="0" smtClean="0"/>
              <a:t>application’s server code.</a:t>
            </a:r>
          </a:p>
          <a:p>
            <a:pPr lvl="5"/>
            <a:endParaRPr lang="en-US" dirty="0" smtClean="0"/>
          </a:p>
          <a:p>
            <a:r>
              <a:rPr lang="en-US" dirty="0" smtClean="0"/>
              <a:t>The most common type is the </a:t>
            </a:r>
            <a:r>
              <a:rPr lang="en-US" dirty="0" smtClean="0">
                <a:solidFill>
                  <a:srgbClr val="B23C00"/>
                </a:solidFill>
              </a:rPr>
              <a:t>resource route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Stored in </a:t>
            </a:r>
            <a:r>
              <a:rPr lang="en-US" b="1" dirty="0" err="1" smtClean="0">
                <a:solidFill>
                  <a:srgbClr val="0033CC"/>
                </a:solidFill>
                <a:latin typeface="Courier New"/>
                <a:cs typeface="Courier New"/>
              </a:rPr>
              <a:t>config</a:t>
            </a:r>
            <a:r>
              <a:rPr lang="en-US" b="1" dirty="0" smtClean="0">
                <a:solidFill>
                  <a:srgbClr val="0033CC"/>
                </a:solidFill>
                <a:latin typeface="Courier New"/>
                <a:cs typeface="Courier New"/>
              </a:rPr>
              <a:t>/</a:t>
            </a:r>
            <a:r>
              <a:rPr lang="en-US" b="1" dirty="0" err="1" smtClean="0">
                <a:solidFill>
                  <a:srgbClr val="0033CC"/>
                </a:solidFill>
                <a:latin typeface="Courier New"/>
                <a:cs typeface="Courier New"/>
              </a:rPr>
              <a:t>routes.rb</a:t>
            </a:r>
            <a:r>
              <a:rPr lang="en-US" dirty="0" smtClean="0"/>
              <a:t>.</a:t>
            </a:r>
          </a:p>
          <a:p>
            <a:pPr marL="2286000" lvl="5" indent="0">
              <a:buNone/>
            </a:pPr>
            <a:r>
              <a:rPr lang="en-US" dirty="0"/>
              <a:t>	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766536" y="6263604"/>
            <a:ext cx="1905000" cy="457200"/>
          </a:xfrm>
        </p:spPr>
        <p:txBody>
          <a:bodyPr/>
          <a:lstStyle/>
          <a:p>
            <a:fld id="{E3E26E3E-A15E-8945-8438-BECDE139A8AE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097273" y="3490044"/>
            <a:ext cx="6279634" cy="3139321"/>
          </a:xfrm>
          <a:prstGeom prst="rect">
            <a:avLst/>
          </a:prstGeom>
          <a:solidFill>
            <a:srgbClr val="F2F2F2"/>
          </a:solidFill>
          <a:ln>
            <a:solidFill>
              <a:srgbClr val="BFBFBF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 err="1">
                <a:latin typeface="Courier New"/>
                <a:cs typeface="Courier New"/>
              </a:rPr>
              <a:t>Rails.application.routes.draw</a:t>
            </a:r>
            <a:r>
              <a:rPr lang="en-US" b="1" dirty="0">
                <a:latin typeface="Courier New"/>
                <a:cs typeface="Courier New"/>
              </a:rPr>
              <a:t> do</a:t>
            </a:r>
          </a:p>
          <a:p>
            <a:r>
              <a:rPr lang="en-US" b="1" dirty="0">
                <a:latin typeface="Courier New"/>
                <a:cs typeface="Courier New"/>
              </a:rPr>
              <a:t>  </a:t>
            </a:r>
            <a:r>
              <a:rPr lang="en-US" b="1" dirty="0">
                <a:solidFill>
                  <a:srgbClr val="B23C00"/>
                </a:solidFill>
                <a:latin typeface="Courier New"/>
                <a:cs typeface="Courier New"/>
              </a:rPr>
              <a:t>resources :posts do</a:t>
            </a:r>
          </a:p>
          <a:p>
            <a:r>
              <a:rPr lang="en-US" b="1" dirty="0">
                <a:solidFill>
                  <a:srgbClr val="B23C00"/>
                </a:solidFill>
                <a:latin typeface="Courier New"/>
                <a:cs typeface="Courier New"/>
              </a:rPr>
              <a:t>    resources :comments, only: :create</a:t>
            </a:r>
          </a:p>
          <a:p>
            <a:r>
              <a:rPr lang="en-US" b="1" dirty="0">
                <a:solidFill>
                  <a:srgbClr val="B23C00"/>
                </a:solidFill>
                <a:latin typeface="Courier New"/>
                <a:cs typeface="Courier New"/>
              </a:rPr>
              <a:t>  end</a:t>
            </a:r>
          </a:p>
          <a:p>
            <a:r>
              <a:rPr lang="en-US" b="1" dirty="0">
                <a:latin typeface="Courier New"/>
                <a:cs typeface="Courier New"/>
              </a:rPr>
              <a:t>  </a:t>
            </a:r>
          </a:p>
          <a:p>
            <a:r>
              <a:rPr lang="en-US" b="1" dirty="0">
                <a:latin typeface="Courier New"/>
                <a:cs typeface="Courier New"/>
              </a:rPr>
              <a:t>  </a:t>
            </a:r>
            <a:r>
              <a:rPr lang="en-US" b="1" dirty="0">
                <a:solidFill>
                  <a:srgbClr val="0033CC"/>
                </a:solidFill>
                <a:latin typeface="Courier New"/>
                <a:cs typeface="Courier New"/>
              </a:rPr>
              <a:t>get 'login' =&gt; '</a:t>
            </a:r>
            <a:r>
              <a:rPr lang="en-US" b="1" dirty="0" err="1">
                <a:solidFill>
                  <a:srgbClr val="0033CC"/>
                </a:solidFill>
                <a:latin typeface="Courier New"/>
                <a:cs typeface="Courier New"/>
              </a:rPr>
              <a:t>user_session#new</a:t>
            </a:r>
            <a:r>
              <a:rPr lang="en-US" b="1" dirty="0">
                <a:solidFill>
                  <a:srgbClr val="0033CC"/>
                </a:solidFill>
                <a:latin typeface="Courier New"/>
                <a:cs typeface="Courier New"/>
              </a:rPr>
              <a:t>'</a:t>
            </a:r>
          </a:p>
          <a:p>
            <a:r>
              <a:rPr lang="en-US" b="1" dirty="0">
                <a:solidFill>
                  <a:srgbClr val="0033CC"/>
                </a:solidFill>
                <a:latin typeface="Courier New"/>
                <a:cs typeface="Courier New"/>
              </a:rPr>
              <a:t>  post 'login' =&gt; '</a:t>
            </a:r>
            <a:r>
              <a:rPr lang="en-US" b="1" dirty="0" err="1">
                <a:solidFill>
                  <a:srgbClr val="0033CC"/>
                </a:solidFill>
                <a:latin typeface="Courier New"/>
                <a:cs typeface="Courier New"/>
              </a:rPr>
              <a:t>user_session#create</a:t>
            </a:r>
            <a:r>
              <a:rPr lang="en-US" b="1" dirty="0">
                <a:solidFill>
                  <a:srgbClr val="0033CC"/>
                </a:solidFill>
                <a:latin typeface="Courier New"/>
                <a:cs typeface="Courier New"/>
              </a:rPr>
              <a:t>'</a:t>
            </a:r>
          </a:p>
          <a:p>
            <a:r>
              <a:rPr lang="en-US" b="1" dirty="0">
                <a:solidFill>
                  <a:srgbClr val="0033CC"/>
                </a:solidFill>
                <a:latin typeface="Courier New"/>
                <a:cs typeface="Courier New"/>
              </a:rPr>
              <a:t>  delete 'logout' =&gt; '</a:t>
            </a:r>
            <a:r>
              <a:rPr lang="en-US" b="1" dirty="0" err="1">
                <a:solidFill>
                  <a:srgbClr val="0033CC"/>
                </a:solidFill>
                <a:latin typeface="Courier New"/>
                <a:cs typeface="Courier New"/>
              </a:rPr>
              <a:t>user_sessions#destroy</a:t>
            </a:r>
            <a:r>
              <a:rPr lang="en-US" b="1" dirty="0">
                <a:solidFill>
                  <a:srgbClr val="0033CC"/>
                </a:solidFill>
                <a:latin typeface="Courier New"/>
                <a:cs typeface="Courier New"/>
              </a:rPr>
              <a:t>'</a:t>
            </a:r>
          </a:p>
          <a:p>
            <a:r>
              <a:rPr lang="en-US" b="1" dirty="0">
                <a:solidFill>
                  <a:srgbClr val="0033CC"/>
                </a:solidFill>
                <a:latin typeface="Courier New"/>
                <a:cs typeface="Courier New"/>
              </a:rPr>
              <a:t>  </a:t>
            </a:r>
          </a:p>
          <a:p>
            <a:r>
              <a:rPr lang="en-US" b="1" dirty="0">
                <a:latin typeface="Courier New"/>
                <a:cs typeface="Courier New"/>
              </a:rPr>
              <a:t>  </a:t>
            </a:r>
            <a:r>
              <a:rPr lang="en-US" b="1" dirty="0">
                <a:solidFill>
                  <a:srgbClr val="008000"/>
                </a:solidFill>
                <a:latin typeface="Courier New"/>
                <a:cs typeface="Courier New"/>
              </a:rPr>
              <a:t>root '</a:t>
            </a:r>
            <a:r>
              <a:rPr lang="en-US" b="1" dirty="0" err="1">
                <a:solidFill>
                  <a:srgbClr val="008000"/>
                </a:solidFill>
                <a:latin typeface="Courier New"/>
                <a:cs typeface="Courier New"/>
              </a:rPr>
              <a:t>posts#index</a:t>
            </a:r>
            <a:r>
              <a:rPr lang="en-US" b="1" dirty="0">
                <a:solidFill>
                  <a:srgbClr val="008000"/>
                </a:solidFill>
                <a:latin typeface="Courier New"/>
                <a:cs typeface="Courier New"/>
              </a:rPr>
              <a:t>'</a:t>
            </a:r>
          </a:p>
          <a:p>
            <a:r>
              <a:rPr lang="en-US" b="1" dirty="0">
                <a:latin typeface="Courier New"/>
                <a:cs typeface="Courier New"/>
              </a:rPr>
              <a:t>end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766491" y="3611878"/>
            <a:ext cx="2021106" cy="110799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B23C00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B23C00"/>
                </a:solidFill>
              </a:rPr>
              <a:t>Nested resource:</a:t>
            </a:r>
          </a:p>
          <a:p>
            <a:r>
              <a:rPr lang="en-US" sz="1600" dirty="0" smtClean="0">
                <a:solidFill>
                  <a:srgbClr val="B23C00"/>
                </a:solidFill>
              </a:rPr>
              <a:t>Comments are</a:t>
            </a:r>
          </a:p>
          <a:p>
            <a:r>
              <a:rPr lang="en-US" sz="1600" dirty="0" smtClean="0">
                <a:solidFill>
                  <a:srgbClr val="B23C00"/>
                </a:solidFill>
              </a:rPr>
              <a:t>available only inside</a:t>
            </a:r>
          </a:p>
          <a:p>
            <a:r>
              <a:rPr lang="en-US" sz="1600" dirty="0" smtClean="0">
                <a:solidFill>
                  <a:srgbClr val="B23C00"/>
                </a:solidFill>
              </a:rPr>
              <a:t>of posts.</a:t>
            </a:r>
            <a:endParaRPr lang="en-US" sz="1600" dirty="0">
              <a:solidFill>
                <a:srgbClr val="B23C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766491" y="4983463"/>
            <a:ext cx="1518865" cy="338554"/>
          </a:xfrm>
          <a:prstGeom prst="rect">
            <a:avLst/>
          </a:prstGeom>
          <a:solidFill>
            <a:srgbClr val="FFFFC2"/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0033CC"/>
                </a:solidFill>
              </a:rPr>
              <a:t>Custom routes</a:t>
            </a:r>
            <a:endParaRPr lang="en-US" sz="1600" dirty="0">
              <a:solidFill>
                <a:srgbClr val="0033CC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114760" y="5989292"/>
            <a:ext cx="1142761" cy="338554"/>
          </a:xfrm>
          <a:prstGeom prst="rect">
            <a:avLst/>
          </a:prstGeom>
          <a:solidFill>
            <a:srgbClr val="FFFFC2"/>
          </a:solidFill>
          <a:ln>
            <a:solidFill>
              <a:srgbClr val="008000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008000"/>
                </a:solidFill>
              </a:rPr>
              <a:t>Root route</a:t>
            </a:r>
            <a:endParaRPr lang="en-US" sz="1600"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34011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Routing</a:t>
            </a:r>
            <a:r>
              <a:rPr lang="en-US" i="1" dirty="0" smtClean="0"/>
              <a:t>, cont’d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45" y="1295401"/>
            <a:ext cx="8229600" cy="670576"/>
          </a:xfrm>
        </p:spPr>
        <p:txBody>
          <a:bodyPr/>
          <a:lstStyle/>
          <a:p>
            <a:r>
              <a:rPr lang="en-US" dirty="0"/>
              <a:t>Display the application’s routes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26E3E-A15E-8945-8438-BECDE139A8AE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91439" y="1965976"/>
            <a:ext cx="9052511" cy="3785652"/>
          </a:xfrm>
          <a:prstGeom prst="rect">
            <a:avLst/>
          </a:prstGeom>
          <a:solidFill>
            <a:srgbClr val="F2F2F2"/>
          </a:solidFill>
          <a:ln>
            <a:solidFill>
              <a:srgbClr val="BFBFBF"/>
            </a:solidFill>
          </a:ln>
        </p:spPr>
        <p:txBody>
          <a:bodyPr wrap="square">
            <a:spAutoFit/>
          </a:bodyPr>
          <a:lstStyle/>
          <a:p>
            <a:r>
              <a:rPr lang="en-US" sz="1500" b="1" dirty="0">
                <a:latin typeface="Courier New"/>
                <a:cs typeface="Courier New"/>
              </a:rPr>
              <a:t>~/ruby/code/blog: </a:t>
            </a:r>
            <a:r>
              <a:rPr lang="en-US" sz="1500" b="1" dirty="0">
                <a:solidFill>
                  <a:srgbClr val="B23C00"/>
                </a:solidFill>
                <a:latin typeface="Courier New"/>
                <a:cs typeface="Courier New"/>
              </a:rPr>
              <a:t>bin/rake routes</a:t>
            </a:r>
          </a:p>
          <a:p>
            <a:r>
              <a:rPr lang="en-US" sz="1500" b="1" dirty="0">
                <a:latin typeface="Courier New"/>
                <a:cs typeface="Courier New"/>
              </a:rPr>
              <a:t>Running via Spring </a:t>
            </a:r>
            <a:r>
              <a:rPr lang="en-US" sz="1500" b="1" dirty="0" err="1">
                <a:latin typeface="Courier New"/>
                <a:cs typeface="Courier New"/>
              </a:rPr>
              <a:t>preloader</a:t>
            </a:r>
            <a:r>
              <a:rPr lang="en-US" sz="1500" b="1" dirty="0">
                <a:latin typeface="Courier New"/>
                <a:cs typeface="Courier New"/>
              </a:rPr>
              <a:t> in process 1581</a:t>
            </a:r>
          </a:p>
          <a:p>
            <a:r>
              <a:rPr lang="de-DE" sz="1500" b="1" dirty="0">
                <a:latin typeface="Courier New"/>
                <a:cs typeface="Courier New"/>
              </a:rPr>
              <a:t>       </a:t>
            </a:r>
            <a:r>
              <a:rPr lang="de-DE" sz="1500" b="1" dirty="0" err="1">
                <a:latin typeface="Courier New"/>
                <a:cs typeface="Courier New"/>
              </a:rPr>
              <a:t>Prefix</a:t>
            </a:r>
            <a:r>
              <a:rPr lang="de-DE" sz="1500" b="1" dirty="0">
                <a:latin typeface="Courier New"/>
                <a:cs typeface="Courier New"/>
              </a:rPr>
              <a:t> Verb   URI Pattern                        </a:t>
            </a:r>
            <a:r>
              <a:rPr lang="de-DE" sz="1500" b="1" dirty="0" err="1">
                <a:latin typeface="Courier New"/>
                <a:cs typeface="Courier New"/>
              </a:rPr>
              <a:t>Controller#Action</a:t>
            </a:r>
            <a:endParaRPr lang="de-DE" sz="1500" b="1" dirty="0">
              <a:latin typeface="Courier New"/>
              <a:cs typeface="Courier New"/>
            </a:endParaRPr>
          </a:p>
          <a:p>
            <a:r>
              <a:rPr lang="de-DE" sz="1500" b="1" dirty="0" err="1">
                <a:latin typeface="Courier New"/>
                <a:cs typeface="Courier New"/>
              </a:rPr>
              <a:t>post_comments</a:t>
            </a:r>
            <a:r>
              <a:rPr lang="de-DE" sz="1500" b="1" dirty="0">
                <a:latin typeface="Courier New"/>
                <a:cs typeface="Courier New"/>
              </a:rPr>
              <a:t> POST   /</a:t>
            </a:r>
            <a:r>
              <a:rPr lang="de-DE" sz="1500" b="1" dirty="0" err="1">
                <a:latin typeface="Courier New"/>
                <a:cs typeface="Courier New"/>
              </a:rPr>
              <a:t>posts</a:t>
            </a:r>
            <a:r>
              <a:rPr lang="de-DE" sz="1500" b="1" dirty="0">
                <a:latin typeface="Courier New"/>
                <a:cs typeface="Courier New"/>
              </a:rPr>
              <a:t>/:</a:t>
            </a:r>
            <a:r>
              <a:rPr lang="de-DE" sz="1500" b="1" dirty="0" err="1">
                <a:latin typeface="Courier New"/>
                <a:cs typeface="Courier New"/>
              </a:rPr>
              <a:t>post_id</a:t>
            </a:r>
            <a:r>
              <a:rPr lang="de-DE" sz="1500" b="1" dirty="0">
                <a:latin typeface="Courier New"/>
                <a:cs typeface="Courier New"/>
              </a:rPr>
              <a:t>/</a:t>
            </a:r>
            <a:r>
              <a:rPr lang="de-DE" sz="1500" b="1" dirty="0" err="1">
                <a:latin typeface="Courier New"/>
                <a:cs typeface="Courier New"/>
              </a:rPr>
              <a:t>comments</a:t>
            </a:r>
            <a:r>
              <a:rPr lang="de-DE" sz="1500" b="1" dirty="0">
                <a:latin typeface="Courier New"/>
                <a:cs typeface="Courier New"/>
              </a:rPr>
              <a:t>(.:</a:t>
            </a:r>
            <a:r>
              <a:rPr lang="de-DE" sz="1500" b="1" dirty="0" err="1">
                <a:latin typeface="Courier New"/>
                <a:cs typeface="Courier New"/>
              </a:rPr>
              <a:t>format</a:t>
            </a:r>
            <a:r>
              <a:rPr lang="de-DE" sz="1500" b="1" dirty="0">
                <a:latin typeface="Courier New"/>
                <a:cs typeface="Courier New"/>
              </a:rPr>
              <a:t>) </a:t>
            </a:r>
            <a:r>
              <a:rPr lang="de-DE" sz="1500" b="1" dirty="0" err="1">
                <a:latin typeface="Courier New"/>
                <a:cs typeface="Courier New"/>
              </a:rPr>
              <a:t>comments#create</a:t>
            </a:r>
            <a:endParaRPr lang="de-DE" sz="1500" b="1" dirty="0">
              <a:latin typeface="Courier New"/>
              <a:cs typeface="Courier New"/>
            </a:endParaRPr>
          </a:p>
          <a:p>
            <a:r>
              <a:rPr lang="de-DE" sz="1500" b="1" dirty="0">
                <a:latin typeface="Courier New"/>
                <a:cs typeface="Courier New"/>
              </a:rPr>
              <a:t>        </a:t>
            </a:r>
            <a:r>
              <a:rPr lang="de-DE" sz="1500" b="1" dirty="0" err="1">
                <a:latin typeface="Courier New"/>
                <a:cs typeface="Courier New"/>
              </a:rPr>
              <a:t>posts</a:t>
            </a:r>
            <a:r>
              <a:rPr lang="de-DE" sz="1500" b="1" dirty="0">
                <a:latin typeface="Courier New"/>
                <a:cs typeface="Courier New"/>
              </a:rPr>
              <a:t> GET    /</a:t>
            </a:r>
            <a:r>
              <a:rPr lang="de-DE" sz="1500" b="1" dirty="0" err="1">
                <a:latin typeface="Courier New"/>
                <a:cs typeface="Courier New"/>
              </a:rPr>
              <a:t>posts</a:t>
            </a:r>
            <a:r>
              <a:rPr lang="de-DE" sz="1500" b="1" dirty="0">
                <a:latin typeface="Courier New"/>
                <a:cs typeface="Courier New"/>
              </a:rPr>
              <a:t>(.:</a:t>
            </a:r>
            <a:r>
              <a:rPr lang="de-DE" sz="1500" b="1" dirty="0" err="1">
                <a:latin typeface="Courier New"/>
                <a:cs typeface="Courier New"/>
              </a:rPr>
              <a:t>format</a:t>
            </a:r>
            <a:r>
              <a:rPr lang="de-DE" sz="1500" b="1" dirty="0">
                <a:latin typeface="Courier New"/>
                <a:cs typeface="Courier New"/>
              </a:rPr>
              <a:t>)                   </a:t>
            </a:r>
            <a:r>
              <a:rPr lang="de-DE" sz="1500" b="1" dirty="0" err="1">
                <a:latin typeface="Courier New"/>
                <a:cs typeface="Courier New"/>
              </a:rPr>
              <a:t>posts#index</a:t>
            </a:r>
            <a:endParaRPr lang="de-DE" sz="1500" b="1" dirty="0">
              <a:latin typeface="Courier New"/>
              <a:cs typeface="Courier New"/>
            </a:endParaRPr>
          </a:p>
          <a:p>
            <a:r>
              <a:rPr lang="de-DE" sz="1500" b="1" dirty="0">
                <a:latin typeface="Courier New"/>
                <a:cs typeface="Courier New"/>
              </a:rPr>
              <a:t>              POST   /</a:t>
            </a:r>
            <a:r>
              <a:rPr lang="de-DE" sz="1500" b="1" dirty="0" err="1">
                <a:latin typeface="Courier New"/>
                <a:cs typeface="Courier New"/>
              </a:rPr>
              <a:t>posts</a:t>
            </a:r>
            <a:r>
              <a:rPr lang="de-DE" sz="1500" b="1" dirty="0">
                <a:latin typeface="Courier New"/>
                <a:cs typeface="Courier New"/>
              </a:rPr>
              <a:t>(.:</a:t>
            </a:r>
            <a:r>
              <a:rPr lang="de-DE" sz="1500" b="1" dirty="0" err="1">
                <a:latin typeface="Courier New"/>
                <a:cs typeface="Courier New"/>
              </a:rPr>
              <a:t>format</a:t>
            </a:r>
            <a:r>
              <a:rPr lang="de-DE" sz="1500" b="1" dirty="0">
                <a:latin typeface="Courier New"/>
                <a:cs typeface="Courier New"/>
              </a:rPr>
              <a:t>)                   </a:t>
            </a:r>
            <a:r>
              <a:rPr lang="de-DE" sz="1500" b="1" dirty="0" err="1">
                <a:latin typeface="Courier New"/>
                <a:cs typeface="Courier New"/>
              </a:rPr>
              <a:t>posts#create</a:t>
            </a:r>
            <a:endParaRPr lang="de-DE" sz="1500" b="1" dirty="0">
              <a:latin typeface="Courier New"/>
              <a:cs typeface="Courier New"/>
            </a:endParaRPr>
          </a:p>
          <a:p>
            <a:r>
              <a:rPr lang="de-DE" sz="1500" b="1" dirty="0">
                <a:latin typeface="Courier New"/>
                <a:cs typeface="Courier New"/>
              </a:rPr>
              <a:t>     </a:t>
            </a:r>
            <a:r>
              <a:rPr lang="de-DE" sz="1500" b="1" dirty="0" err="1">
                <a:latin typeface="Courier New"/>
                <a:cs typeface="Courier New"/>
              </a:rPr>
              <a:t>new_post</a:t>
            </a:r>
            <a:r>
              <a:rPr lang="de-DE" sz="1500" b="1" dirty="0">
                <a:latin typeface="Courier New"/>
                <a:cs typeface="Courier New"/>
              </a:rPr>
              <a:t> GET    /</a:t>
            </a:r>
            <a:r>
              <a:rPr lang="de-DE" sz="1500" b="1" dirty="0" err="1">
                <a:latin typeface="Courier New"/>
                <a:cs typeface="Courier New"/>
              </a:rPr>
              <a:t>posts</a:t>
            </a:r>
            <a:r>
              <a:rPr lang="de-DE" sz="1500" b="1" dirty="0">
                <a:latin typeface="Courier New"/>
                <a:cs typeface="Courier New"/>
              </a:rPr>
              <a:t>/</a:t>
            </a:r>
            <a:r>
              <a:rPr lang="de-DE" sz="1500" b="1" dirty="0" err="1">
                <a:latin typeface="Courier New"/>
                <a:cs typeface="Courier New"/>
              </a:rPr>
              <a:t>new</a:t>
            </a:r>
            <a:r>
              <a:rPr lang="de-DE" sz="1500" b="1" dirty="0">
                <a:latin typeface="Courier New"/>
                <a:cs typeface="Courier New"/>
              </a:rPr>
              <a:t>(.:</a:t>
            </a:r>
            <a:r>
              <a:rPr lang="de-DE" sz="1500" b="1" dirty="0" err="1">
                <a:latin typeface="Courier New"/>
                <a:cs typeface="Courier New"/>
              </a:rPr>
              <a:t>format</a:t>
            </a:r>
            <a:r>
              <a:rPr lang="de-DE" sz="1500" b="1" dirty="0">
                <a:latin typeface="Courier New"/>
                <a:cs typeface="Courier New"/>
              </a:rPr>
              <a:t>)               </a:t>
            </a:r>
            <a:r>
              <a:rPr lang="de-DE" sz="1500" b="1" dirty="0" err="1">
                <a:latin typeface="Courier New"/>
                <a:cs typeface="Courier New"/>
              </a:rPr>
              <a:t>posts#new</a:t>
            </a:r>
            <a:endParaRPr lang="de-DE" sz="1500" b="1" dirty="0">
              <a:latin typeface="Courier New"/>
              <a:cs typeface="Courier New"/>
            </a:endParaRPr>
          </a:p>
          <a:p>
            <a:r>
              <a:rPr lang="de-DE" sz="1500" b="1" dirty="0">
                <a:latin typeface="Courier New"/>
                <a:cs typeface="Courier New"/>
              </a:rPr>
              <a:t>    </a:t>
            </a:r>
            <a:r>
              <a:rPr lang="de-DE" sz="1500" b="1" dirty="0" err="1">
                <a:latin typeface="Courier New"/>
                <a:cs typeface="Courier New"/>
              </a:rPr>
              <a:t>edit_post</a:t>
            </a:r>
            <a:r>
              <a:rPr lang="de-DE" sz="1500" b="1" dirty="0">
                <a:latin typeface="Courier New"/>
                <a:cs typeface="Courier New"/>
              </a:rPr>
              <a:t> GET    /</a:t>
            </a:r>
            <a:r>
              <a:rPr lang="de-DE" sz="1500" b="1" dirty="0" err="1">
                <a:latin typeface="Courier New"/>
                <a:cs typeface="Courier New"/>
              </a:rPr>
              <a:t>posts</a:t>
            </a:r>
            <a:r>
              <a:rPr lang="de-DE" sz="1500" b="1" dirty="0">
                <a:latin typeface="Courier New"/>
                <a:cs typeface="Courier New"/>
              </a:rPr>
              <a:t>/:</a:t>
            </a:r>
            <a:r>
              <a:rPr lang="de-DE" sz="1500" b="1" dirty="0" err="1">
                <a:latin typeface="Courier New"/>
                <a:cs typeface="Courier New"/>
              </a:rPr>
              <a:t>id</a:t>
            </a:r>
            <a:r>
              <a:rPr lang="de-DE" sz="1500" b="1" dirty="0">
                <a:latin typeface="Courier New"/>
                <a:cs typeface="Courier New"/>
              </a:rPr>
              <a:t>/</a:t>
            </a:r>
            <a:r>
              <a:rPr lang="de-DE" sz="1500" b="1" dirty="0" err="1">
                <a:latin typeface="Courier New"/>
                <a:cs typeface="Courier New"/>
              </a:rPr>
              <a:t>edit</a:t>
            </a:r>
            <a:r>
              <a:rPr lang="de-DE" sz="1500" b="1" dirty="0">
                <a:latin typeface="Courier New"/>
                <a:cs typeface="Courier New"/>
              </a:rPr>
              <a:t>(.:</a:t>
            </a:r>
            <a:r>
              <a:rPr lang="de-DE" sz="1500" b="1" dirty="0" err="1">
                <a:latin typeface="Courier New"/>
                <a:cs typeface="Courier New"/>
              </a:rPr>
              <a:t>format</a:t>
            </a:r>
            <a:r>
              <a:rPr lang="de-DE" sz="1500" b="1" dirty="0">
                <a:latin typeface="Courier New"/>
                <a:cs typeface="Courier New"/>
              </a:rPr>
              <a:t>)          </a:t>
            </a:r>
            <a:r>
              <a:rPr lang="de-DE" sz="1500" b="1" dirty="0" err="1">
                <a:latin typeface="Courier New"/>
                <a:cs typeface="Courier New"/>
              </a:rPr>
              <a:t>posts#edit</a:t>
            </a:r>
            <a:endParaRPr lang="de-DE" sz="1500" b="1" dirty="0">
              <a:latin typeface="Courier New"/>
              <a:cs typeface="Courier New"/>
            </a:endParaRPr>
          </a:p>
          <a:p>
            <a:r>
              <a:rPr lang="de-DE" sz="1500" b="1" dirty="0">
                <a:latin typeface="Courier New"/>
                <a:cs typeface="Courier New"/>
              </a:rPr>
              <a:t>         </a:t>
            </a:r>
            <a:r>
              <a:rPr lang="de-DE" sz="1500" b="1" dirty="0" err="1">
                <a:latin typeface="Courier New"/>
                <a:cs typeface="Courier New"/>
              </a:rPr>
              <a:t>post</a:t>
            </a:r>
            <a:r>
              <a:rPr lang="de-DE" sz="1500" b="1" dirty="0">
                <a:latin typeface="Courier New"/>
                <a:cs typeface="Courier New"/>
              </a:rPr>
              <a:t> GET    /</a:t>
            </a:r>
            <a:r>
              <a:rPr lang="de-DE" sz="1500" b="1" dirty="0" err="1">
                <a:latin typeface="Courier New"/>
                <a:cs typeface="Courier New"/>
              </a:rPr>
              <a:t>posts</a:t>
            </a:r>
            <a:r>
              <a:rPr lang="de-DE" sz="1500" b="1" dirty="0">
                <a:latin typeface="Courier New"/>
                <a:cs typeface="Courier New"/>
              </a:rPr>
              <a:t>/:</a:t>
            </a:r>
            <a:r>
              <a:rPr lang="de-DE" sz="1500" b="1" dirty="0" err="1">
                <a:latin typeface="Courier New"/>
                <a:cs typeface="Courier New"/>
              </a:rPr>
              <a:t>id</a:t>
            </a:r>
            <a:r>
              <a:rPr lang="de-DE" sz="1500" b="1" dirty="0">
                <a:latin typeface="Courier New"/>
                <a:cs typeface="Courier New"/>
              </a:rPr>
              <a:t>(.:</a:t>
            </a:r>
            <a:r>
              <a:rPr lang="de-DE" sz="1500" b="1" dirty="0" err="1">
                <a:latin typeface="Courier New"/>
                <a:cs typeface="Courier New"/>
              </a:rPr>
              <a:t>format</a:t>
            </a:r>
            <a:r>
              <a:rPr lang="de-DE" sz="1500" b="1" dirty="0">
                <a:latin typeface="Courier New"/>
                <a:cs typeface="Courier New"/>
              </a:rPr>
              <a:t>)               </a:t>
            </a:r>
            <a:r>
              <a:rPr lang="de-DE" sz="1500" b="1" dirty="0" err="1">
                <a:latin typeface="Courier New"/>
                <a:cs typeface="Courier New"/>
              </a:rPr>
              <a:t>posts#show</a:t>
            </a:r>
            <a:endParaRPr lang="de-DE" sz="1500" b="1" dirty="0">
              <a:latin typeface="Courier New"/>
              <a:cs typeface="Courier New"/>
            </a:endParaRPr>
          </a:p>
          <a:p>
            <a:r>
              <a:rPr lang="de-DE" sz="1500" b="1" dirty="0">
                <a:latin typeface="Courier New"/>
                <a:cs typeface="Courier New"/>
              </a:rPr>
              <a:t>              PATCH  /</a:t>
            </a:r>
            <a:r>
              <a:rPr lang="de-DE" sz="1500" b="1" dirty="0" err="1">
                <a:latin typeface="Courier New"/>
                <a:cs typeface="Courier New"/>
              </a:rPr>
              <a:t>posts</a:t>
            </a:r>
            <a:r>
              <a:rPr lang="de-DE" sz="1500" b="1" dirty="0">
                <a:latin typeface="Courier New"/>
                <a:cs typeface="Courier New"/>
              </a:rPr>
              <a:t>/:</a:t>
            </a:r>
            <a:r>
              <a:rPr lang="de-DE" sz="1500" b="1" dirty="0" err="1">
                <a:latin typeface="Courier New"/>
                <a:cs typeface="Courier New"/>
              </a:rPr>
              <a:t>id</a:t>
            </a:r>
            <a:r>
              <a:rPr lang="de-DE" sz="1500" b="1" dirty="0">
                <a:latin typeface="Courier New"/>
                <a:cs typeface="Courier New"/>
              </a:rPr>
              <a:t>(.:</a:t>
            </a:r>
            <a:r>
              <a:rPr lang="de-DE" sz="1500" b="1" dirty="0" err="1">
                <a:latin typeface="Courier New"/>
                <a:cs typeface="Courier New"/>
              </a:rPr>
              <a:t>format</a:t>
            </a:r>
            <a:r>
              <a:rPr lang="de-DE" sz="1500" b="1" dirty="0">
                <a:latin typeface="Courier New"/>
                <a:cs typeface="Courier New"/>
              </a:rPr>
              <a:t>)               </a:t>
            </a:r>
            <a:r>
              <a:rPr lang="de-DE" sz="1500" b="1" dirty="0" err="1">
                <a:latin typeface="Courier New"/>
                <a:cs typeface="Courier New"/>
              </a:rPr>
              <a:t>posts#update</a:t>
            </a:r>
            <a:endParaRPr lang="de-DE" sz="1500" b="1" dirty="0">
              <a:latin typeface="Courier New"/>
              <a:cs typeface="Courier New"/>
            </a:endParaRPr>
          </a:p>
          <a:p>
            <a:r>
              <a:rPr lang="de-DE" sz="1500" b="1" dirty="0">
                <a:latin typeface="Courier New"/>
                <a:cs typeface="Courier New"/>
              </a:rPr>
              <a:t>              PUT    /</a:t>
            </a:r>
            <a:r>
              <a:rPr lang="de-DE" sz="1500" b="1" dirty="0" err="1">
                <a:latin typeface="Courier New"/>
                <a:cs typeface="Courier New"/>
              </a:rPr>
              <a:t>posts</a:t>
            </a:r>
            <a:r>
              <a:rPr lang="de-DE" sz="1500" b="1" dirty="0">
                <a:latin typeface="Courier New"/>
                <a:cs typeface="Courier New"/>
              </a:rPr>
              <a:t>/:</a:t>
            </a:r>
            <a:r>
              <a:rPr lang="de-DE" sz="1500" b="1" dirty="0" err="1">
                <a:latin typeface="Courier New"/>
                <a:cs typeface="Courier New"/>
              </a:rPr>
              <a:t>id</a:t>
            </a:r>
            <a:r>
              <a:rPr lang="de-DE" sz="1500" b="1" dirty="0">
                <a:latin typeface="Courier New"/>
                <a:cs typeface="Courier New"/>
              </a:rPr>
              <a:t>(.:</a:t>
            </a:r>
            <a:r>
              <a:rPr lang="de-DE" sz="1500" b="1" dirty="0" err="1">
                <a:latin typeface="Courier New"/>
                <a:cs typeface="Courier New"/>
              </a:rPr>
              <a:t>format</a:t>
            </a:r>
            <a:r>
              <a:rPr lang="de-DE" sz="1500" b="1" dirty="0">
                <a:latin typeface="Courier New"/>
                <a:cs typeface="Courier New"/>
              </a:rPr>
              <a:t>)               </a:t>
            </a:r>
            <a:r>
              <a:rPr lang="de-DE" sz="1500" b="1" dirty="0" err="1">
                <a:latin typeface="Courier New"/>
                <a:cs typeface="Courier New"/>
              </a:rPr>
              <a:t>posts#update</a:t>
            </a:r>
            <a:endParaRPr lang="de-DE" sz="1500" b="1" dirty="0">
              <a:latin typeface="Courier New"/>
              <a:cs typeface="Courier New"/>
            </a:endParaRPr>
          </a:p>
          <a:p>
            <a:r>
              <a:rPr lang="de-DE" sz="1500" b="1" dirty="0">
                <a:latin typeface="Courier New"/>
                <a:cs typeface="Courier New"/>
              </a:rPr>
              <a:t>              DELETE /</a:t>
            </a:r>
            <a:r>
              <a:rPr lang="de-DE" sz="1500" b="1" dirty="0" err="1">
                <a:latin typeface="Courier New"/>
                <a:cs typeface="Courier New"/>
              </a:rPr>
              <a:t>posts</a:t>
            </a:r>
            <a:r>
              <a:rPr lang="de-DE" sz="1500" b="1" dirty="0">
                <a:latin typeface="Courier New"/>
                <a:cs typeface="Courier New"/>
              </a:rPr>
              <a:t>/:</a:t>
            </a:r>
            <a:r>
              <a:rPr lang="de-DE" sz="1500" b="1" dirty="0" err="1">
                <a:latin typeface="Courier New"/>
                <a:cs typeface="Courier New"/>
              </a:rPr>
              <a:t>id</a:t>
            </a:r>
            <a:r>
              <a:rPr lang="de-DE" sz="1500" b="1" dirty="0">
                <a:latin typeface="Courier New"/>
                <a:cs typeface="Courier New"/>
              </a:rPr>
              <a:t>(.:</a:t>
            </a:r>
            <a:r>
              <a:rPr lang="de-DE" sz="1500" b="1" dirty="0" err="1">
                <a:latin typeface="Courier New"/>
                <a:cs typeface="Courier New"/>
              </a:rPr>
              <a:t>format</a:t>
            </a:r>
            <a:r>
              <a:rPr lang="de-DE" sz="1500" b="1" dirty="0">
                <a:latin typeface="Courier New"/>
                <a:cs typeface="Courier New"/>
              </a:rPr>
              <a:t>)               </a:t>
            </a:r>
            <a:r>
              <a:rPr lang="de-DE" sz="1500" b="1" dirty="0" err="1">
                <a:latin typeface="Courier New"/>
                <a:cs typeface="Courier New"/>
              </a:rPr>
              <a:t>posts#destroy</a:t>
            </a:r>
            <a:endParaRPr lang="de-DE" sz="1500" b="1" dirty="0">
              <a:latin typeface="Courier New"/>
              <a:cs typeface="Courier New"/>
            </a:endParaRPr>
          </a:p>
          <a:p>
            <a:r>
              <a:rPr lang="de-DE" sz="1500" b="1" dirty="0">
                <a:latin typeface="Courier New"/>
                <a:cs typeface="Courier New"/>
              </a:rPr>
              <a:t>        </a:t>
            </a:r>
            <a:r>
              <a:rPr lang="de-DE" sz="1500" b="1" dirty="0" err="1">
                <a:latin typeface="Courier New"/>
                <a:cs typeface="Courier New"/>
              </a:rPr>
              <a:t>login</a:t>
            </a:r>
            <a:r>
              <a:rPr lang="de-DE" sz="1500" b="1" dirty="0">
                <a:latin typeface="Courier New"/>
                <a:cs typeface="Courier New"/>
              </a:rPr>
              <a:t> GET    /</a:t>
            </a:r>
            <a:r>
              <a:rPr lang="de-DE" sz="1500" b="1" dirty="0" err="1">
                <a:latin typeface="Courier New"/>
                <a:cs typeface="Courier New"/>
              </a:rPr>
              <a:t>login</a:t>
            </a:r>
            <a:r>
              <a:rPr lang="de-DE" sz="1500" b="1" dirty="0">
                <a:latin typeface="Courier New"/>
                <a:cs typeface="Courier New"/>
              </a:rPr>
              <a:t>(.:</a:t>
            </a:r>
            <a:r>
              <a:rPr lang="de-DE" sz="1500" b="1" dirty="0" err="1">
                <a:latin typeface="Courier New"/>
                <a:cs typeface="Courier New"/>
              </a:rPr>
              <a:t>format</a:t>
            </a:r>
            <a:r>
              <a:rPr lang="de-DE" sz="1500" b="1" dirty="0">
                <a:latin typeface="Courier New"/>
                <a:cs typeface="Courier New"/>
              </a:rPr>
              <a:t>)                   </a:t>
            </a:r>
            <a:r>
              <a:rPr lang="de-DE" sz="1500" b="1" dirty="0" err="1">
                <a:latin typeface="Courier New"/>
                <a:cs typeface="Courier New"/>
              </a:rPr>
              <a:t>user_session#new</a:t>
            </a:r>
            <a:endParaRPr lang="de-DE" sz="1500" b="1" dirty="0">
              <a:latin typeface="Courier New"/>
              <a:cs typeface="Courier New"/>
            </a:endParaRPr>
          </a:p>
          <a:p>
            <a:r>
              <a:rPr lang="de-DE" sz="1500" b="1" dirty="0">
                <a:latin typeface="Courier New"/>
                <a:cs typeface="Courier New"/>
              </a:rPr>
              <a:t>              POST   /</a:t>
            </a:r>
            <a:r>
              <a:rPr lang="de-DE" sz="1500" b="1" dirty="0" err="1">
                <a:latin typeface="Courier New"/>
                <a:cs typeface="Courier New"/>
              </a:rPr>
              <a:t>login</a:t>
            </a:r>
            <a:r>
              <a:rPr lang="de-DE" sz="1500" b="1" dirty="0">
                <a:latin typeface="Courier New"/>
                <a:cs typeface="Courier New"/>
              </a:rPr>
              <a:t>(.:</a:t>
            </a:r>
            <a:r>
              <a:rPr lang="de-DE" sz="1500" b="1" dirty="0" err="1">
                <a:latin typeface="Courier New"/>
                <a:cs typeface="Courier New"/>
              </a:rPr>
              <a:t>format</a:t>
            </a:r>
            <a:r>
              <a:rPr lang="de-DE" sz="1500" b="1" dirty="0">
                <a:latin typeface="Courier New"/>
                <a:cs typeface="Courier New"/>
              </a:rPr>
              <a:t>)                   </a:t>
            </a:r>
            <a:r>
              <a:rPr lang="de-DE" sz="1500" b="1" dirty="0" err="1">
                <a:latin typeface="Courier New"/>
                <a:cs typeface="Courier New"/>
              </a:rPr>
              <a:t>user_session#create</a:t>
            </a:r>
            <a:endParaRPr lang="de-DE" sz="1500" b="1" dirty="0">
              <a:latin typeface="Courier New"/>
              <a:cs typeface="Courier New"/>
            </a:endParaRPr>
          </a:p>
          <a:p>
            <a:r>
              <a:rPr lang="de-DE" sz="1500" b="1" dirty="0">
                <a:latin typeface="Courier New"/>
                <a:cs typeface="Courier New"/>
              </a:rPr>
              <a:t>       </a:t>
            </a:r>
            <a:r>
              <a:rPr lang="de-DE" sz="1500" b="1" dirty="0" err="1">
                <a:latin typeface="Courier New"/>
                <a:cs typeface="Courier New"/>
              </a:rPr>
              <a:t>logout</a:t>
            </a:r>
            <a:r>
              <a:rPr lang="de-DE" sz="1500" b="1" dirty="0">
                <a:latin typeface="Courier New"/>
                <a:cs typeface="Courier New"/>
              </a:rPr>
              <a:t> DELETE /</a:t>
            </a:r>
            <a:r>
              <a:rPr lang="de-DE" sz="1500" b="1" dirty="0" err="1">
                <a:latin typeface="Courier New"/>
                <a:cs typeface="Courier New"/>
              </a:rPr>
              <a:t>logout</a:t>
            </a:r>
            <a:r>
              <a:rPr lang="de-DE" sz="1500" b="1" dirty="0">
                <a:latin typeface="Courier New"/>
                <a:cs typeface="Courier New"/>
              </a:rPr>
              <a:t>(.:</a:t>
            </a:r>
            <a:r>
              <a:rPr lang="de-DE" sz="1500" b="1" dirty="0" err="1">
                <a:latin typeface="Courier New"/>
                <a:cs typeface="Courier New"/>
              </a:rPr>
              <a:t>format</a:t>
            </a:r>
            <a:r>
              <a:rPr lang="de-DE" sz="1500" b="1" dirty="0">
                <a:latin typeface="Courier New"/>
                <a:cs typeface="Courier New"/>
              </a:rPr>
              <a:t>)                  </a:t>
            </a:r>
            <a:r>
              <a:rPr lang="de-DE" sz="1500" b="1" dirty="0" err="1">
                <a:latin typeface="Courier New"/>
                <a:cs typeface="Courier New"/>
              </a:rPr>
              <a:t>user_sessions#destroy</a:t>
            </a:r>
            <a:endParaRPr lang="de-DE" sz="1500" b="1" dirty="0">
              <a:latin typeface="Courier New"/>
              <a:cs typeface="Courier New"/>
            </a:endParaRPr>
          </a:p>
          <a:p>
            <a:r>
              <a:rPr lang="de-DE" sz="1500" b="1" dirty="0">
                <a:latin typeface="Courier New"/>
                <a:cs typeface="Courier New"/>
              </a:rPr>
              <a:t>         </a:t>
            </a:r>
            <a:r>
              <a:rPr lang="de-DE" sz="1500" b="1" dirty="0" err="1">
                <a:latin typeface="Courier New"/>
                <a:cs typeface="Courier New"/>
              </a:rPr>
              <a:t>root</a:t>
            </a:r>
            <a:r>
              <a:rPr lang="de-DE" sz="1500" b="1" dirty="0">
                <a:latin typeface="Courier New"/>
                <a:cs typeface="Courier New"/>
              </a:rPr>
              <a:t> GET    /                                  </a:t>
            </a:r>
            <a:r>
              <a:rPr lang="de-DE" sz="1500" b="1" dirty="0" err="1">
                <a:latin typeface="Courier New"/>
                <a:cs typeface="Courier New"/>
              </a:rPr>
              <a:t>posts#index</a:t>
            </a:r>
            <a:endParaRPr lang="en-US" sz="1500" b="1" dirty="0"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37643062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Controller 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Rails convention: </a:t>
            </a:r>
            <a:br>
              <a:rPr lang="en-US" dirty="0" smtClean="0"/>
            </a:br>
            <a:r>
              <a:rPr lang="en-US" dirty="0" smtClean="0"/>
              <a:t>Have a controller for each resource.</a:t>
            </a:r>
          </a:p>
          <a:p>
            <a:pPr lvl="4"/>
            <a:endParaRPr lang="en-US" dirty="0" smtClean="0"/>
          </a:p>
          <a:p>
            <a:r>
              <a:rPr lang="en-US" dirty="0" smtClean="0"/>
              <a:t>The scaffolding code includes </a:t>
            </a:r>
            <a:br>
              <a:rPr lang="en-US" dirty="0" smtClean="0"/>
            </a:br>
            <a:r>
              <a:rPr lang="en-US" dirty="0" smtClean="0"/>
              <a:t>some basic actions.</a:t>
            </a:r>
          </a:p>
          <a:p>
            <a:pPr lvl="1"/>
            <a:r>
              <a:rPr lang="en-US" dirty="0" smtClean="0"/>
              <a:t>See </a:t>
            </a:r>
            <a:r>
              <a:rPr lang="en-US" sz="2200" b="1" dirty="0" smtClean="0">
                <a:solidFill>
                  <a:srgbClr val="0033CC"/>
                </a:solidFill>
                <a:latin typeface="Courier New"/>
                <a:cs typeface="Courier New"/>
              </a:rPr>
              <a:t>app/controllers/</a:t>
            </a:r>
            <a:r>
              <a:rPr lang="en-US" sz="2200" b="1" dirty="0" err="1" smtClean="0">
                <a:solidFill>
                  <a:srgbClr val="0033CC"/>
                </a:solidFill>
                <a:latin typeface="Courier New"/>
                <a:cs typeface="Courier New"/>
              </a:rPr>
              <a:t>posts_controllers.rb</a:t>
            </a:r>
            <a:endParaRPr lang="en-US" sz="2200" b="1" dirty="0">
              <a:solidFill>
                <a:srgbClr val="0033CC"/>
              </a:solidFill>
              <a:latin typeface="Courier New"/>
              <a:cs typeface="Courier New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26E3E-A15E-8945-8438-BECDE139A8AE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64969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Controller </a:t>
            </a:r>
            <a:r>
              <a:rPr lang="en-US" dirty="0" smtClean="0"/>
              <a:t>Actions</a:t>
            </a:r>
            <a:r>
              <a:rPr lang="en-US" i="1" dirty="0" smtClean="0"/>
              <a:t>, cont’d</a:t>
            </a:r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26E3E-A15E-8945-8438-BECDE139A8AE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50345" y="1234464"/>
            <a:ext cx="8336410" cy="547842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>
                <a:latin typeface="Courier New"/>
                <a:cs typeface="Courier New"/>
              </a:rPr>
              <a:t>class </a:t>
            </a:r>
            <a:r>
              <a:rPr lang="en-US" sz="1400" b="1" dirty="0" err="1">
                <a:latin typeface="Courier New"/>
                <a:cs typeface="Courier New"/>
              </a:rPr>
              <a:t>PostsController</a:t>
            </a:r>
            <a:r>
              <a:rPr lang="en-US" sz="1400" b="1" dirty="0">
                <a:latin typeface="Courier New"/>
                <a:cs typeface="Courier New"/>
              </a:rPr>
              <a:t> &lt; </a:t>
            </a:r>
            <a:r>
              <a:rPr lang="en-US" sz="1400" b="1" dirty="0" err="1">
                <a:latin typeface="Courier New"/>
                <a:cs typeface="Courier New"/>
              </a:rPr>
              <a:t>ApplicationController</a:t>
            </a:r>
            <a:endParaRPr lang="en-US" sz="1400" b="1" dirty="0">
              <a:latin typeface="Courier New"/>
              <a:cs typeface="Courier New"/>
            </a:endParaRPr>
          </a:p>
          <a:p>
            <a:r>
              <a:rPr lang="en-US" sz="1400" b="1" dirty="0">
                <a:latin typeface="Courier New"/>
                <a:cs typeface="Courier New"/>
              </a:rPr>
              <a:t>  </a:t>
            </a:r>
            <a:r>
              <a:rPr lang="en-US" sz="1400" b="1" dirty="0" err="1">
                <a:solidFill>
                  <a:srgbClr val="B23C00"/>
                </a:solidFill>
                <a:latin typeface="Courier New"/>
                <a:cs typeface="Courier New"/>
              </a:rPr>
              <a:t>before_action</a:t>
            </a:r>
            <a:r>
              <a:rPr lang="en-US" sz="1400" b="1" dirty="0">
                <a:solidFill>
                  <a:srgbClr val="B23C00"/>
                </a:solidFill>
                <a:latin typeface="Courier New"/>
                <a:cs typeface="Courier New"/>
              </a:rPr>
              <a:t> :</a:t>
            </a:r>
            <a:r>
              <a:rPr lang="en-US" sz="1400" b="1" dirty="0" err="1">
                <a:solidFill>
                  <a:srgbClr val="008000"/>
                </a:solidFill>
                <a:latin typeface="Courier New"/>
                <a:cs typeface="Courier New"/>
              </a:rPr>
              <a:t>set_post</a:t>
            </a:r>
            <a:r>
              <a:rPr lang="en-US" sz="1400" b="1" dirty="0">
                <a:solidFill>
                  <a:srgbClr val="B23C00"/>
                </a:solidFill>
                <a:latin typeface="Courier New"/>
                <a:cs typeface="Courier New"/>
              </a:rPr>
              <a:t>, only: [:show, :edit, :update, :destroy]</a:t>
            </a:r>
          </a:p>
          <a:p>
            <a:endParaRPr lang="en-US" sz="1400" b="1" dirty="0">
              <a:latin typeface="Courier New"/>
              <a:cs typeface="Courier New"/>
            </a:endParaRPr>
          </a:p>
          <a:p>
            <a:r>
              <a:rPr lang="en-US" sz="1400" b="1" dirty="0">
                <a:latin typeface="Courier New"/>
                <a:cs typeface="Courier New"/>
              </a:rPr>
              <a:t>  # GET /posts</a:t>
            </a:r>
          </a:p>
          <a:p>
            <a:r>
              <a:rPr lang="en-US" sz="1400" b="1" dirty="0">
                <a:latin typeface="Courier New"/>
                <a:cs typeface="Courier New"/>
              </a:rPr>
              <a:t>  # GET /</a:t>
            </a:r>
            <a:r>
              <a:rPr lang="en-US" sz="1400" b="1" dirty="0" err="1">
                <a:latin typeface="Courier New"/>
                <a:cs typeface="Courier New"/>
              </a:rPr>
              <a:t>posts.json</a:t>
            </a:r>
            <a:endParaRPr lang="en-US" sz="1400" b="1" dirty="0">
              <a:latin typeface="Courier New"/>
              <a:cs typeface="Courier New"/>
            </a:endParaRPr>
          </a:p>
          <a:p>
            <a:r>
              <a:rPr lang="en-US" sz="1400" b="1" dirty="0">
                <a:latin typeface="Courier New"/>
                <a:cs typeface="Courier New"/>
              </a:rPr>
              <a:t>  </a:t>
            </a:r>
            <a:r>
              <a:rPr lang="en-US" sz="1400" b="1" dirty="0" err="1">
                <a:latin typeface="Courier New"/>
                <a:cs typeface="Courier New"/>
              </a:rPr>
              <a:t>def</a:t>
            </a:r>
            <a:r>
              <a:rPr lang="en-US" sz="1400" b="1" dirty="0">
                <a:latin typeface="Courier New"/>
                <a:cs typeface="Courier New"/>
              </a:rPr>
              <a:t> </a:t>
            </a:r>
            <a:r>
              <a:rPr lang="en-US" sz="1400" b="1" dirty="0">
                <a:solidFill>
                  <a:srgbClr val="B23C00"/>
                </a:solidFill>
                <a:latin typeface="Courier New"/>
                <a:cs typeface="Courier New"/>
              </a:rPr>
              <a:t>index</a:t>
            </a:r>
          </a:p>
          <a:p>
            <a:r>
              <a:rPr lang="en-US" sz="1400" b="1" dirty="0">
                <a:latin typeface="Courier New"/>
                <a:cs typeface="Courier New"/>
              </a:rPr>
              <a:t>    @posts = </a:t>
            </a:r>
            <a:r>
              <a:rPr lang="en-US" sz="1400" b="1" dirty="0" err="1">
                <a:latin typeface="Courier New"/>
                <a:cs typeface="Courier New"/>
              </a:rPr>
              <a:t>Post.all</a:t>
            </a:r>
            <a:endParaRPr lang="en-US" sz="1400" b="1" dirty="0">
              <a:latin typeface="Courier New"/>
              <a:cs typeface="Courier New"/>
            </a:endParaRPr>
          </a:p>
          <a:p>
            <a:r>
              <a:rPr lang="en-US" sz="1400" b="1" dirty="0">
                <a:latin typeface="Courier New"/>
                <a:cs typeface="Courier New"/>
              </a:rPr>
              <a:t>  end</a:t>
            </a:r>
          </a:p>
          <a:p>
            <a:endParaRPr lang="en-US" sz="1400" b="1" dirty="0">
              <a:latin typeface="Courier New"/>
              <a:cs typeface="Courier New"/>
            </a:endParaRPr>
          </a:p>
          <a:p>
            <a:r>
              <a:rPr lang="en-US" sz="1400" b="1" dirty="0">
                <a:latin typeface="Courier New"/>
                <a:cs typeface="Courier New"/>
              </a:rPr>
              <a:t>  # GET /posts/1</a:t>
            </a:r>
          </a:p>
          <a:p>
            <a:r>
              <a:rPr lang="en-US" sz="1400" b="1" dirty="0">
                <a:latin typeface="Courier New"/>
                <a:cs typeface="Courier New"/>
              </a:rPr>
              <a:t>  # GET /posts/1.json</a:t>
            </a:r>
          </a:p>
          <a:p>
            <a:r>
              <a:rPr lang="en-US" sz="1400" b="1" dirty="0">
                <a:latin typeface="Courier New"/>
                <a:cs typeface="Courier New"/>
              </a:rPr>
              <a:t>  </a:t>
            </a:r>
            <a:r>
              <a:rPr lang="en-US" sz="1400" b="1" dirty="0" err="1">
                <a:latin typeface="Courier New"/>
                <a:cs typeface="Courier New"/>
              </a:rPr>
              <a:t>def</a:t>
            </a:r>
            <a:r>
              <a:rPr lang="en-US" sz="1400" b="1" dirty="0">
                <a:latin typeface="Courier New"/>
                <a:cs typeface="Courier New"/>
              </a:rPr>
              <a:t> </a:t>
            </a:r>
            <a:r>
              <a:rPr lang="en-US" sz="1400" b="1" dirty="0">
                <a:solidFill>
                  <a:srgbClr val="B23C00"/>
                </a:solidFill>
                <a:latin typeface="Courier New"/>
                <a:cs typeface="Courier New"/>
              </a:rPr>
              <a:t>show</a:t>
            </a:r>
          </a:p>
          <a:p>
            <a:r>
              <a:rPr lang="en-US" sz="1400" b="1" dirty="0">
                <a:latin typeface="Courier New"/>
                <a:cs typeface="Courier New"/>
              </a:rPr>
              <a:t>  end</a:t>
            </a:r>
          </a:p>
          <a:p>
            <a:endParaRPr lang="en-US" sz="1400" b="1" dirty="0">
              <a:latin typeface="Courier New"/>
              <a:cs typeface="Courier New"/>
            </a:endParaRPr>
          </a:p>
          <a:p>
            <a:r>
              <a:rPr lang="en-US" sz="1400" b="1" dirty="0">
                <a:latin typeface="Courier New"/>
                <a:cs typeface="Courier New"/>
              </a:rPr>
              <a:t>  # GET /posts/new</a:t>
            </a:r>
          </a:p>
          <a:p>
            <a:r>
              <a:rPr lang="en-US" sz="1400" b="1" dirty="0">
                <a:latin typeface="Courier New"/>
                <a:cs typeface="Courier New"/>
              </a:rPr>
              <a:t>  </a:t>
            </a:r>
            <a:r>
              <a:rPr lang="en-US" sz="1400" b="1" dirty="0" err="1">
                <a:latin typeface="Courier New"/>
                <a:cs typeface="Courier New"/>
              </a:rPr>
              <a:t>def</a:t>
            </a:r>
            <a:r>
              <a:rPr lang="en-US" sz="1400" b="1" dirty="0">
                <a:latin typeface="Courier New"/>
                <a:cs typeface="Courier New"/>
              </a:rPr>
              <a:t> new</a:t>
            </a:r>
          </a:p>
          <a:p>
            <a:r>
              <a:rPr lang="en-US" sz="1400" b="1" dirty="0">
                <a:latin typeface="Courier New"/>
                <a:cs typeface="Courier New"/>
              </a:rPr>
              <a:t>    @post = </a:t>
            </a:r>
            <a:r>
              <a:rPr lang="en-US" sz="1400" b="1" dirty="0" err="1">
                <a:latin typeface="Courier New"/>
                <a:cs typeface="Courier New"/>
              </a:rPr>
              <a:t>Post.new</a:t>
            </a:r>
            <a:endParaRPr lang="en-US" sz="1400" b="1" dirty="0">
              <a:latin typeface="Courier New"/>
              <a:cs typeface="Courier New"/>
            </a:endParaRPr>
          </a:p>
          <a:p>
            <a:r>
              <a:rPr lang="en-US" sz="1400" b="1" dirty="0">
                <a:latin typeface="Courier New"/>
                <a:cs typeface="Courier New"/>
              </a:rPr>
              <a:t>  end</a:t>
            </a:r>
          </a:p>
          <a:p>
            <a:endParaRPr lang="en-US" sz="1400" b="1" dirty="0">
              <a:latin typeface="Courier New"/>
              <a:cs typeface="Courier New"/>
            </a:endParaRPr>
          </a:p>
          <a:p>
            <a:r>
              <a:rPr lang="en-US" sz="1400" b="1" dirty="0">
                <a:latin typeface="Courier New"/>
                <a:cs typeface="Courier New"/>
              </a:rPr>
              <a:t>  # GET /posts/1/edit</a:t>
            </a:r>
          </a:p>
          <a:p>
            <a:r>
              <a:rPr lang="en-US" sz="1400" b="1" dirty="0">
                <a:latin typeface="Courier New"/>
                <a:cs typeface="Courier New"/>
              </a:rPr>
              <a:t>  </a:t>
            </a:r>
            <a:r>
              <a:rPr lang="en-US" sz="1400" b="1" dirty="0" err="1">
                <a:latin typeface="Courier New"/>
                <a:cs typeface="Courier New"/>
              </a:rPr>
              <a:t>def</a:t>
            </a:r>
            <a:r>
              <a:rPr lang="en-US" sz="1400" b="1" dirty="0">
                <a:latin typeface="Courier New"/>
                <a:cs typeface="Courier New"/>
              </a:rPr>
              <a:t> </a:t>
            </a:r>
            <a:r>
              <a:rPr lang="en-US" sz="1400" b="1" dirty="0">
                <a:solidFill>
                  <a:srgbClr val="B23C00"/>
                </a:solidFill>
                <a:latin typeface="Courier New"/>
                <a:cs typeface="Courier New"/>
              </a:rPr>
              <a:t>edit</a:t>
            </a:r>
          </a:p>
          <a:p>
            <a:r>
              <a:rPr lang="en-US" sz="1400" b="1" dirty="0">
                <a:latin typeface="Courier New"/>
                <a:cs typeface="Courier New"/>
              </a:rPr>
              <a:t>  </a:t>
            </a:r>
            <a:r>
              <a:rPr lang="en-US" sz="1400" b="1" dirty="0" smtClean="0">
                <a:latin typeface="Courier New"/>
                <a:cs typeface="Courier New"/>
              </a:rPr>
              <a:t>end</a:t>
            </a:r>
          </a:p>
          <a:p>
            <a:endParaRPr lang="en-US" sz="1400" b="1" dirty="0">
              <a:latin typeface="Courier New"/>
              <a:cs typeface="Courier New"/>
            </a:endParaRPr>
          </a:p>
          <a:p>
            <a:r>
              <a:rPr lang="en-US" sz="1400" b="1" dirty="0" smtClean="0">
                <a:latin typeface="Courier New"/>
                <a:cs typeface="Courier New"/>
              </a:rPr>
              <a:t>  ...</a:t>
            </a:r>
          </a:p>
          <a:p>
            <a:r>
              <a:rPr lang="en-US" sz="1400" b="1" dirty="0" smtClean="0">
                <a:latin typeface="Courier New"/>
                <a:cs typeface="Courier New"/>
              </a:rPr>
              <a:t>end</a:t>
            </a:r>
            <a:endParaRPr lang="en-US" sz="1400" b="1" dirty="0">
              <a:latin typeface="Courier New"/>
              <a:cs typeface="Courier New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31379" y="3065517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937756" y="1783098"/>
            <a:ext cx="3559350" cy="92333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B23C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B23C00"/>
                </a:solidFill>
              </a:rPr>
              <a:t>Call the </a:t>
            </a:r>
            <a:r>
              <a:rPr lang="en-US" b="1" dirty="0" err="1" smtClean="0">
                <a:solidFill>
                  <a:srgbClr val="008000"/>
                </a:solidFill>
                <a:latin typeface="Courier New"/>
                <a:cs typeface="Courier New"/>
              </a:rPr>
              <a:t>set_post</a:t>
            </a:r>
            <a:r>
              <a:rPr lang="en-US" b="1" dirty="0" smtClean="0">
                <a:solidFill>
                  <a:srgbClr val="008000"/>
                </a:solidFill>
                <a:latin typeface="Courier New"/>
                <a:cs typeface="Courier New"/>
              </a:rPr>
              <a:t> </a:t>
            </a:r>
            <a:r>
              <a:rPr lang="en-US" dirty="0" smtClean="0">
                <a:solidFill>
                  <a:srgbClr val="B23C00"/>
                </a:solidFill>
              </a:rPr>
              <a:t>method</a:t>
            </a:r>
          </a:p>
          <a:p>
            <a:r>
              <a:rPr lang="en-US" dirty="0" smtClean="0">
                <a:solidFill>
                  <a:srgbClr val="B23C00"/>
                </a:solidFill>
              </a:rPr>
              <a:t>before executing the show, edit,</a:t>
            </a:r>
          </a:p>
          <a:p>
            <a:r>
              <a:rPr lang="en-US" dirty="0" smtClean="0">
                <a:solidFill>
                  <a:srgbClr val="B23C00"/>
                </a:solidFill>
              </a:rPr>
              <a:t>update, or destroy methods.</a:t>
            </a:r>
            <a:endParaRPr lang="en-US" dirty="0">
              <a:solidFill>
                <a:srgbClr val="B23C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97318" y="6080731"/>
            <a:ext cx="4716105" cy="369332"/>
          </a:xfrm>
          <a:prstGeom prst="rect">
            <a:avLst/>
          </a:prstGeom>
          <a:solidFill>
            <a:srgbClr val="FFFFC2"/>
          </a:solidFill>
          <a:ln>
            <a:solidFill>
              <a:srgbClr val="B23C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B23C00"/>
                </a:solidFill>
              </a:rPr>
              <a:t>Private actions such as </a:t>
            </a:r>
            <a:r>
              <a:rPr lang="en-US" b="1" dirty="0" err="1" smtClean="0">
                <a:solidFill>
                  <a:srgbClr val="008000"/>
                </a:solidFill>
                <a:latin typeface="Courier New"/>
                <a:cs typeface="Courier New"/>
              </a:rPr>
              <a:t>set_post</a:t>
            </a:r>
            <a:r>
              <a:rPr lang="en-US" b="1" dirty="0" smtClean="0">
                <a:solidFill>
                  <a:srgbClr val="008000"/>
                </a:solidFill>
                <a:latin typeface="Courier New"/>
                <a:cs typeface="Courier New"/>
              </a:rPr>
              <a:t> </a:t>
            </a:r>
            <a:r>
              <a:rPr lang="en-US" dirty="0" smtClean="0">
                <a:solidFill>
                  <a:srgbClr val="B23C00"/>
                </a:solidFill>
              </a:rPr>
              <a:t>go here.</a:t>
            </a:r>
            <a:endParaRPr lang="en-US" dirty="0">
              <a:solidFill>
                <a:srgbClr val="B23C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96867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Controller Actions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25903"/>
            <a:ext cx="8229600" cy="640073"/>
          </a:xfrm>
        </p:spPr>
        <p:txBody>
          <a:bodyPr/>
          <a:lstStyle/>
          <a:p>
            <a:r>
              <a:rPr lang="en-US" dirty="0" smtClean="0"/>
              <a:t>Private methods: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26E3E-A15E-8945-8438-BECDE139A8AE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097318" y="1936475"/>
            <a:ext cx="6710591" cy="3046988"/>
          </a:xfrm>
          <a:prstGeom prst="rect">
            <a:avLst/>
          </a:prstGeom>
          <a:solidFill>
            <a:srgbClr val="F2F2F2"/>
          </a:solidFill>
          <a:ln>
            <a:solidFill>
              <a:srgbClr val="BFBFBF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b="1" dirty="0">
                <a:latin typeface="Courier New"/>
                <a:cs typeface="Courier New"/>
              </a:rPr>
              <a:t> private</a:t>
            </a:r>
          </a:p>
          <a:p>
            <a:r>
              <a:rPr lang="en-US" sz="1600" b="1" dirty="0">
                <a:latin typeface="Courier New"/>
                <a:cs typeface="Courier New"/>
              </a:rPr>
              <a:t>    # Use callbacks to share common setup </a:t>
            </a:r>
            <a:endParaRPr lang="en-US" sz="1600" b="1" dirty="0" smtClean="0">
              <a:latin typeface="Courier New"/>
              <a:cs typeface="Courier New"/>
            </a:endParaRPr>
          </a:p>
          <a:p>
            <a:r>
              <a:rPr lang="en-US" sz="1600" b="1" dirty="0">
                <a:latin typeface="Courier New"/>
                <a:cs typeface="Courier New"/>
              </a:rPr>
              <a:t> </a:t>
            </a:r>
            <a:r>
              <a:rPr lang="en-US" sz="1600" b="1" dirty="0" smtClean="0">
                <a:latin typeface="Courier New"/>
                <a:cs typeface="Courier New"/>
              </a:rPr>
              <a:t>   #or </a:t>
            </a:r>
            <a:r>
              <a:rPr lang="en-US" sz="1600" b="1" dirty="0">
                <a:latin typeface="Courier New"/>
                <a:cs typeface="Courier New"/>
              </a:rPr>
              <a:t>constraints between actions.</a:t>
            </a:r>
          </a:p>
          <a:p>
            <a:r>
              <a:rPr lang="en-US" sz="1600" b="1" dirty="0">
                <a:latin typeface="Courier New"/>
                <a:cs typeface="Courier New"/>
              </a:rPr>
              <a:t>    </a:t>
            </a:r>
            <a:r>
              <a:rPr lang="en-US" sz="1600" b="1" dirty="0" err="1">
                <a:latin typeface="Courier New"/>
                <a:cs typeface="Courier New"/>
              </a:rPr>
              <a:t>def</a:t>
            </a:r>
            <a:r>
              <a:rPr lang="en-US" sz="1600" b="1" dirty="0">
                <a:latin typeface="Courier New"/>
                <a:cs typeface="Courier New"/>
              </a:rPr>
              <a:t> </a:t>
            </a:r>
            <a:r>
              <a:rPr lang="en-US" sz="1600" b="1" dirty="0" err="1">
                <a:solidFill>
                  <a:srgbClr val="008000"/>
                </a:solidFill>
                <a:latin typeface="Courier New"/>
                <a:cs typeface="Courier New"/>
              </a:rPr>
              <a:t>set_post</a:t>
            </a:r>
            <a:endParaRPr lang="en-US" sz="1600" b="1" dirty="0">
              <a:solidFill>
                <a:srgbClr val="008000"/>
              </a:solidFill>
              <a:latin typeface="Courier New"/>
              <a:cs typeface="Courier New"/>
            </a:endParaRPr>
          </a:p>
          <a:p>
            <a:r>
              <a:rPr lang="en-US" sz="1600" b="1" dirty="0">
                <a:latin typeface="Courier New"/>
                <a:cs typeface="Courier New"/>
              </a:rPr>
              <a:t>      @post = </a:t>
            </a:r>
            <a:r>
              <a:rPr lang="en-US" sz="1600" b="1" dirty="0" err="1">
                <a:latin typeface="Courier New"/>
                <a:cs typeface="Courier New"/>
              </a:rPr>
              <a:t>Post.find</a:t>
            </a:r>
            <a:r>
              <a:rPr lang="en-US" sz="1600" b="1" dirty="0">
                <a:latin typeface="Courier New"/>
                <a:cs typeface="Courier New"/>
              </a:rPr>
              <a:t>(</a:t>
            </a:r>
            <a:r>
              <a:rPr lang="en-US" sz="1600" b="1" dirty="0" err="1">
                <a:solidFill>
                  <a:srgbClr val="B23C00"/>
                </a:solidFill>
                <a:latin typeface="Courier New"/>
                <a:cs typeface="Courier New"/>
              </a:rPr>
              <a:t>params</a:t>
            </a:r>
            <a:r>
              <a:rPr lang="en-US" sz="1600" b="1" dirty="0">
                <a:solidFill>
                  <a:srgbClr val="B23C00"/>
                </a:solidFill>
                <a:latin typeface="Courier New"/>
                <a:cs typeface="Courier New"/>
              </a:rPr>
              <a:t>[:id]</a:t>
            </a:r>
            <a:r>
              <a:rPr lang="en-US" sz="1600" b="1" dirty="0">
                <a:latin typeface="Courier New"/>
                <a:cs typeface="Courier New"/>
              </a:rPr>
              <a:t>)</a:t>
            </a:r>
          </a:p>
          <a:p>
            <a:r>
              <a:rPr lang="en-US" sz="1600" b="1" dirty="0">
                <a:latin typeface="Courier New"/>
                <a:cs typeface="Courier New"/>
              </a:rPr>
              <a:t>    end</a:t>
            </a:r>
          </a:p>
          <a:p>
            <a:endParaRPr lang="en-US" sz="1600" b="1" dirty="0">
              <a:latin typeface="Courier New"/>
              <a:cs typeface="Courier New"/>
            </a:endParaRPr>
          </a:p>
          <a:p>
            <a:r>
              <a:rPr lang="en-US" sz="1600" b="1" dirty="0">
                <a:latin typeface="Courier New"/>
                <a:cs typeface="Courier New"/>
              </a:rPr>
              <a:t>    # Never trust parameters from the scary internet, </a:t>
            </a:r>
            <a:endParaRPr lang="en-US" sz="1600" b="1" dirty="0" smtClean="0">
              <a:latin typeface="Courier New"/>
              <a:cs typeface="Courier New"/>
            </a:endParaRPr>
          </a:p>
          <a:p>
            <a:r>
              <a:rPr lang="en-US" sz="1600" b="1" dirty="0">
                <a:latin typeface="Courier New"/>
                <a:cs typeface="Courier New"/>
              </a:rPr>
              <a:t> </a:t>
            </a:r>
            <a:r>
              <a:rPr lang="en-US" sz="1600" b="1" dirty="0" smtClean="0">
                <a:latin typeface="Courier New"/>
                <a:cs typeface="Courier New"/>
              </a:rPr>
              <a:t>   #only </a:t>
            </a:r>
            <a:r>
              <a:rPr lang="en-US" sz="1600" b="1" dirty="0">
                <a:latin typeface="Courier New"/>
                <a:cs typeface="Courier New"/>
              </a:rPr>
              <a:t>allow the white list through.</a:t>
            </a:r>
          </a:p>
          <a:p>
            <a:r>
              <a:rPr lang="en-US" sz="1600" b="1" dirty="0">
                <a:latin typeface="Courier New"/>
                <a:cs typeface="Courier New"/>
              </a:rPr>
              <a:t>    </a:t>
            </a:r>
            <a:r>
              <a:rPr lang="en-US" sz="1600" b="1" dirty="0" err="1">
                <a:latin typeface="Courier New"/>
                <a:cs typeface="Courier New"/>
              </a:rPr>
              <a:t>def</a:t>
            </a:r>
            <a:r>
              <a:rPr lang="en-US" sz="1600" b="1" dirty="0">
                <a:latin typeface="Courier New"/>
                <a:cs typeface="Courier New"/>
              </a:rPr>
              <a:t> </a:t>
            </a:r>
            <a:r>
              <a:rPr lang="en-US" sz="1600" b="1" dirty="0" err="1">
                <a:latin typeface="Courier New"/>
                <a:cs typeface="Courier New"/>
              </a:rPr>
              <a:t>post_params</a:t>
            </a:r>
            <a:endParaRPr lang="en-US" sz="1600" b="1" dirty="0">
              <a:latin typeface="Courier New"/>
              <a:cs typeface="Courier New"/>
            </a:endParaRPr>
          </a:p>
          <a:p>
            <a:r>
              <a:rPr lang="en-US" sz="1600" b="1" dirty="0">
                <a:latin typeface="Courier New"/>
                <a:cs typeface="Courier New"/>
              </a:rPr>
              <a:t>      </a:t>
            </a:r>
            <a:r>
              <a:rPr lang="en-US" sz="1600" b="1" dirty="0" err="1">
                <a:latin typeface="Courier New"/>
                <a:cs typeface="Courier New"/>
              </a:rPr>
              <a:t>params.require</a:t>
            </a:r>
            <a:r>
              <a:rPr lang="en-US" sz="1600" b="1" dirty="0">
                <a:latin typeface="Courier New"/>
                <a:cs typeface="Courier New"/>
              </a:rPr>
              <a:t>(:post).permit(</a:t>
            </a:r>
            <a:r>
              <a:rPr lang="en-US" sz="1600" b="1" dirty="0">
                <a:solidFill>
                  <a:srgbClr val="B23C00"/>
                </a:solidFill>
                <a:latin typeface="Courier New"/>
                <a:cs typeface="Courier New"/>
              </a:rPr>
              <a:t>:title, :body</a:t>
            </a:r>
            <a:r>
              <a:rPr lang="en-US" sz="1600" b="1" dirty="0">
                <a:latin typeface="Courier New"/>
                <a:cs typeface="Courier New"/>
              </a:rPr>
              <a:t>)</a:t>
            </a:r>
          </a:p>
          <a:p>
            <a:r>
              <a:rPr lang="en-US" sz="1600" b="1" dirty="0">
                <a:latin typeface="Courier New"/>
                <a:cs typeface="Courier New"/>
              </a:rPr>
              <a:t>    end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669268" y="2788927"/>
            <a:ext cx="2942908" cy="646331"/>
          </a:xfrm>
          <a:prstGeom prst="rect">
            <a:avLst/>
          </a:prstGeom>
          <a:solidFill>
            <a:srgbClr val="FFFFC2"/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33CC"/>
                </a:solidFill>
              </a:rPr>
              <a:t>The </a:t>
            </a:r>
            <a:r>
              <a:rPr lang="en-US" b="1" dirty="0" smtClean="0">
                <a:solidFill>
                  <a:srgbClr val="B23C00"/>
                </a:solidFill>
                <a:latin typeface="Courier New"/>
                <a:cs typeface="Courier New"/>
              </a:rPr>
              <a:t>id</a:t>
            </a:r>
            <a:r>
              <a:rPr lang="en-US" dirty="0" smtClean="0">
                <a:solidFill>
                  <a:srgbClr val="B23C00"/>
                </a:solidFill>
              </a:rPr>
              <a:t> </a:t>
            </a:r>
            <a:r>
              <a:rPr lang="en-US" dirty="0" smtClean="0">
                <a:solidFill>
                  <a:srgbClr val="0033CC"/>
                </a:solidFill>
              </a:rPr>
              <a:t>parameter passed</a:t>
            </a:r>
          </a:p>
          <a:p>
            <a:r>
              <a:rPr lang="en-US" dirty="0" smtClean="0">
                <a:solidFill>
                  <a:srgbClr val="0033CC"/>
                </a:solidFill>
              </a:rPr>
              <a:t>via a submitted client form.</a:t>
            </a:r>
            <a:endParaRPr lang="en-US" dirty="0">
              <a:solidFill>
                <a:srgbClr val="0033CC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754878" y="4709146"/>
            <a:ext cx="2956571" cy="646331"/>
          </a:xfrm>
          <a:prstGeom prst="rect">
            <a:avLst/>
          </a:prstGeom>
          <a:solidFill>
            <a:srgbClr val="FFFFC2"/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33CC"/>
                </a:solidFill>
              </a:rPr>
              <a:t>Allow users to edit only</a:t>
            </a:r>
          </a:p>
          <a:p>
            <a:r>
              <a:rPr lang="en-US" dirty="0" smtClean="0">
                <a:solidFill>
                  <a:srgbClr val="0033CC"/>
                </a:solidFill>
              </a:rPr>
              <a:t>the title and body of a post.</a:t>
            </a:r>
            <a:endParaRPr lang="en-US" dirty="0">
              <a:solidFill>
                <a:srgbClr val="00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72080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Redirect vs. Render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Every controller action either </a:t>
            </a:r>
            <a:r>
              <a:rPr lang="en-US" dirty="0" smtClean="0">
                <a:solidFill>
                  <a:srgbClr val="B23C00"/>
                </a:solidFill>
              </a:rPr>
              <a:t>renders</a:t>
            </a:r>
            <a:r>
              <a:rPr lang="en-US" dirty="0" smtClean="0"/>
              <a:t> a view </a:t>
            </a:r>
            <a:br>
              <a:rPr lang="en-US" dirty="0" smtClean="0"/>
            </a:br>
            <a:r>
              <a:rPr lang="en-US" dirty="0" smtClean="0"/>
              <a:t>or </a:t>
            </a:r>
            <a:r>
              <a:rPr lang="en-US" dirty="0" smtClean="0">
                <a:solidFill>
                  <a:srgbClr val="B23C00"/>
                </a:solidFill>
              </a:rPr>
              <a:t>redirects</a:t>
            </a:r>
            <a:r>
              <a:rPr lang="en-US" dirty="0" smtClean="0"/>
              <a:t> to another action.</a:t>
            </a:r>
          </a:p>
          <a:p>
            <a:pPr lvl="5"/>
            <a:endParaRPr lang="en-US" dirty="0" smtClean="0"/>
          </a:p>
          <a:p>
            <a:r>
              <a:rPr lang="en-US" dirty="0" smtClean="0"/>
              <a:t>Default: An action renders a file </a:t>
            </a:r>
            <a:br>
              <a:rPr lang="en-US" dirty="0" smtClean="0"/>
            </a:br>
            <a:r>
              <a:rPr lang="en-US" dirty="0" smtClean="0"/>
              <a:t>that matches the action name.</a:t>
            </a:r>
          </a:p>
          <a:p>
            <a:pPr lvl="1"/>
            <a:r>
              <a:rPr lang="en-US" dirty="0" smtClean="0"/>
              <a:t>Example: The post controller’s </a:t>
            </a:r>
            <a:r>
              <a:rPr lang="en-US" b="1" dirty="0" smtClean="0">
                <a:solidFill>
                  <a:srgbClr val="0033CC"/>
                </a:solidFill>
                <a:latin typeface="Courier New"/>
                <a:cs typeface="Courier New"/>
              </a:rPr>
              <a:t>show</a:t>
            </a:r>
            <a:r>
              <a:rPr lang="en-US" dirty="0" smtClean="0">
                <a:solidFill>
                  <a:srgbClr val="0033CC"/>
                </a:solidFill>
              </a:rPr>
              <a:t> </a:t>
            </a:r>
            <a:r>
              <a:rPr lang="en-US" dirty="0" smtClean="0"/>
              <a:t>method looks for the file </a:t>
            </a:r>
            <a:r>
              <a:rPr lang="en-US" b="1" dirty="0">
                <a:solidFill>
                  <a:srgbClr val="0033CC"/>
                </a:solidFill>
                <a:latin typeface="Courier New"/>
                <a:cs typeface="Courier New"/>
              </a:rPr>
              <a:t>app/views/posts/</a:t>
            </a:r>
            <a:r>
              <a:rPr lang="en-US" b="1" dirty="0" err="1" smtClean="0">
                <a:solidFill>
                  <a:srgbClr val="0033CC"/>
                </a:solidFill>
                <a:latin typeface="Courier New"/>
                <a:cs typeface="Courier New"/>
              </a:rPr>
              <a:t>show.html.erb</a:t>
            </a:r>
            <a:endParaRPr lang="en-US" b="1" dirty="0" smtClean="0">
              <a:solidFill>
                <a:srgbClr val="0033CC"/>
              </a:solidFill>
              <a:latin typeface="Courier New"/>
              <a:cs typeface="Courier New"/>
            </a:endParaRPr>
          </a:p>
          <a:p>
            <a:pPr lvl="1"/>
            <a:r>
              <a:rPr lang="en-US" b="1" dirty="0" smtClean="0">
                <a:solidFill>
                  <a:srgbClr val="0033CC"/>
                </a:solidFill>
                <a:latin typeface="Courier New"/>
                <a:cs typeface="Courier New"/>
              </a:rPr>
              <a:t>.</a:t>
            </a:r>
            <a:r>
              <a:rPr lang="en-US" b="1" dirty="0" err="1" smtClean="0">
                <a:solidFill>
                  <a:srgbClr val="0033CC"/>
                </a:solidFill>
                <a:latin typeface="Courier New"/>
                <a:cs typeface="Courier New"/>
              </a:rPr>
              <a:t>erb</a:t>
            </a:r>
            <a:r>
              <a:rPr lang="en-US" b="1" dirty="0" smtClean="0">
                <a:solidFill>
                  <a:srgbClr val="0033CC"/>
                </a:solidFill>
                <a:latin typeface="Courier New"/>
                <a:cs typeface="Courier New"/>
              </a:rPr>
              <a:t> </a:t>
            </a:r>
            <a:r>
              <a:rPr lang="en-US" dirty="0" smtClean="0">
                <a:cs typeface="Courier New"/>
              </a:rPr>
              <a:t>are embedded Ruby files, such as HTML with embedded Ruby code.</a:t>
            </a:r>
          </a:p>
          <a:p>
            <a:pPr lvl="5"/>
            <a:endParaRPr lang="en-US" dirty="0" smtClean="0">
              <a:cs typeface="Courier New"/>
            </a:endParaRPr>
          </a:p>
          <a:p>
            <a:r>
              <a:rPr lang="en-US" dirty="0" smtClean="0"/>
              <a:t>Render </a:t>
            </a:r>
            <a:r>
              <a:rPr lang="en-US" dirty="0"/>
              <a:t>a response for a different action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26E3E-A15E-8945-8438-BECDE139A8AE}" type="slidenum">
              <a:rPr lang="en-US" smtClean="0"/>
              <a:pPr/>
              <a:t>19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926098" y="5772060"/>
            <a:ext cx="3479412" cy="40011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latin typeface="Courier New"/>
                <a:cs typeface="Courier New"/>
              </a:rPr>
              <a:t>render action: "edit"</a:t>
            </a:r>
            <a:endParaRPr lang="en-US" sz="2000" b="1" dirty="0"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29037343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Full Stack Framework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8684" y="1417342"/>
            <a:ext cx="8229600" cy="4835525"/>
          </a:xfrm>
        </p:spPr>
        <p:txBody>
          <a:bodyPr/>
          <a:lstStyle/>
          <a:p>
            <a:r>
              <a:rPr lang="en-US" dirty="0" smtClean="0"/>
              <a:t>Includes everything you need </a:t>
            </a:r>
            <a:br>
              <a:rPr lang="en-US" dirty="0" smtClean="0"/>
            </a:br>
            <a:r>
              <a:rPr lang="en-US" dirty="0" smtClean="0"/>
              <a:t>to build a web application that:</a:t>
            </a:r>
          </a:p>
          <a:p>
            <a:pPr lvl="4"/>
            <a:endParaRPr lang="en-US" dirty="0" smtClean="0"/>
          </a:p>
          <a:p>
            <a:pPr lvl="1"/>
            <a:r>
              <a:rPr lang="en-US" dirty="0" smtClean="0"/>
              <a:t>accepts user input</a:t>
            </a:r>
          </a:p>
          <a:p>
            <a:pPr lvl="1"/>
            <a:r>
              <a:rPr lang="en-US" dirty="0" smtClean="0"/>
              <a:t>queries databases</a:t>
            </a:r>
          </a:p>
          <a:p>
            <a:pPr lvl="1"/>
            <a:r>
              <a:rPr lang="en-US" dirty="0" smtClean="0"/>
              <a:t>responds with dynamically generated web pages</a:t>
            </a:r>
          </a:p>
          <a:p>
            <a:pPr lvl="8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26E3E-A15E-8945-8438-BECDE139A8AE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31722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Embedded Ruby File (</a:t>
            </a:r>
            <a:r>
              <a:rPr lang="en-US" b="1" dirty="0" smtClean="0">
                <a:latin typeface="Courier New"/>
                <a:cs typeface="Courier New"/>
              </a:rPr>
              <a:t>.</a:t>
            </a:r>
            <a:r>
              <a:rPr lang="en-US" b="1" dirty="0" err="1" smtClean="0">
                <a:latin typeface="Courier New"/>
                <a:cs typeface="Courier New"/>
              </a:rPr>
              <a:t>erb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26E3E-A15E-8945-8438-BECDE139A8AE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188757" y="1417342"/>
            <a:ext cx="6573847" cy="397031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 New"/>
                <a:cs typeface="Courier New"/>
              </a:rPr>
              <a:t>&lt;p id="notice"&gt;&lt;%= notice %&gt;&lt;/p&gt;</a:t>
            </a:r>
          </a:p>
          <a:p>
            <a:endParaRPr lang="en-US" b="1" dirty="0">
              <a:latin typeface="Courier New"/>
              <a:cs typeface="Courier New"/>
            </a:endParaRPr>
          </a:p>
          <a:p>
            <a:r>
              <a:rPr lang="en-US" b="1" dirty="0">
                <a:latin typeface="Courier New"/>
                <a:cs typeface="Courier New"/>
              </a:rPr>
              <a:t>&lt;p&gt;</a:t>
            </a:r>
          </a:p>
          <a:p>
            <a:r>
              <a:rPr lang="en-US" b="1" dirty="0">
                <a:latin typeface="Courier New"/>
                <a:cs typeface="Courier New"/>
              </a:rPr>
              <a:t>  &lt;strong&gt;Title:&lt;/strong&gt;</a:t>
            </a:r>
          </a:p>
          <a:p>
            <a:r>
              <a:rPr lang="en-US" b="1" dirty="0">
                <a:latin typeface="Courier New"/>
                <a:cs typeface="Courier New"/>
              </a:rPr>
              <a:t>  </a:t>
            </a:r>
            <a:r>
              <a:rPr lang="en-US" b="1" dirty="0">
                <a:solidFill>
                  <a:srgbClr val="B23C00"/>
                </a:solidFill>
                <a:latin typeface="Courier New"/>
                <a:cs typeface="Courier New"/>
              </a:rPr>
              <a:t>&lt;%= @</a:t>
            </a:r>
            <a:r>
              <a:rPr lang="en-US" b="1" dirty="0" err="1">
                <a:solidFill>
                  <a:srgbClr val="B23C00"/>
                </a:solidFill>
                <a:latin typeface="Courier New"/>
                <a:cs typeface="Courier New"/>
              </a:rPr>
              <a:t>post.title</a:t>
            </a:r>
            <a:r>
              <a:rPr lang="en-US" b="1" dirty="0">
                <a:solidFill>
                  <a:srgbClr val="B23C00"/>
                </a:solidFill>
                <a:latin typeface="Courier New"/>
                <a:cs typeface="Courier New"/>
              </a:rPr>
              <a:t> %&gt;</a:t>
            </a:r>
          </a:p>
          <a:p>
            <a:r>
              <a:rPr lang="en-US" b="1" dirty="0">
                <a:latin typeface="Courier New"/>
                <a:cs typeface="Courier New"/>
              </a:rPr>
              <a:t>&lt;/p&gt;</a:t>
            </a:r>
          </a:p>
          <a:p>
            <a:endParaRPr lang="en-US" b="1" dirty="0">
              <a:latin typeface="Courier New"/>
              <a:cs typeface="Courier New"/>
            </a:endParaRPr>
          </a:p>
          <a:p>
            <a:r>
              <a:rPr lang="en-US" b="1" dirty="0">
                <a:latin typeface="Courier New"/>
                <a:cs typeface="Courier New"/>
              </a:rPr>
              <a:t>&lt;p&gt;</a:t>
            </a:r>
          </a:p>
          <a:p>
            <a:r>
              <a:rPr lang="en-US" b="1" dirty="0">
                <a:latin typeface="Courier New"/>
                <a:cs typeface="Courier New"/>
              </a:rPr>
              <a:t>  &lt;strong&gt;Body:&lt;/strong&gt;</a:t>
            </a:r>
          </a:p>
          <a:p>
            <a:r>
              <a:rPr lang="en-US" b="1" dirty="0">
                <a:latin typeface="Courier New"/>
                <a:cs typeface="Courier New"/>
              </a:rPr>
              <a:t>  </a:t>
            </a:r>
            <a:r>
              <a:rPr lang="en-US" b="1" dirty="0">
                <a:solidFill>
                  <a:srgbClr val="B23C00"/>
                </a:solidFill>
                <a:latin typeface="Courier New"/>
                <a:cs typeface="Courier New"/>
              </a:rPr>
              <a:t>&lt;%= @</a:t>
            </a:r>
            <a:r>
              <a:rPr lang="en-US" b="1" dirty="0" err="1">
                <a:solidFill>
                  <a:srgbClr val="B23C00"/>
                </a:solidFill>
                <a:latin typeface="Courier New"/>
                <a:cs typeface="Courier New"/>
              </a:rPr>
              <a:t>post.body</a:t>
            </a:r>
            <a:r>
              <a:rPr lang="en-US" b="1" dirty="0">
                <a:solidFill>
                  <a:srgbClr val="B23C00"/>
                </a:solidFill>
                <a:latin typeface="Courier New"/>
                <a:cs typeface="Courier New"/>
              </a:rPr>
              <a:t> %&gt;</a:t>
            </a:r>
          </a:p>
          <a:p>
            <a:r>
              <a:rPr lang="en-US" b="1" dirty="0">
                <a:latin typeface="Courier New"/>
                <a:cs typeface="Courier New"/>
              </a:rPr>
              <a:t>&lt;/p&gt;</a:t>
            </a:r>
          </a:p>
          <a:p>
            <a:endParaRPr lang="en-US" b="1" dirty="0">
              <a:latin typeface="Courier New"/>
              <a:cs typeface="Courier New"/>
            </a:endParaRPr>
          </a:p>
          <a:p>
            <a:r>
              <a:rPr lang="en-US" b="1" dirty="0">
                <a:latin typeface="Courier New"/>
                <a:cs typeface="Courier New"/>
              </a:rPr>
              <a:t>&lt;%= </a:t>
            </a:r>
            <a:r>
              <a:rPr lang="en-US" b="1" dirty="0" err="1">
                <a:latin typeface="Courier New"/>
                <a:cs typeface="Courier New"/>
              </a:rPr>
              <a:t>link_to</a:t>
            </a:r>
            <a:r>
              <a:rPr lang="en-US" b="1" dirty="0">
                <a:latin typeface="Courier New"/>
                <a:cs typeface="Courier New"/>
              </a:rPr>
              <a:t> 'Edit', </a:t>
            </a:r>
            <a:r>
              <a:rPr lang="en-US" b="1" dirty="0" err="1">
                <a:solidFill>
                  <a:srgbClr val="B23C00"/>
                </a:solidFill>
                <a:latin typeface="Courier New"/>
                <a:cs typeface="Courier New"/>
              </a:rPr>
              <a:t>edit_post_path</a:t>
            </a:r>
            <a:r>
              <a:rPr lang="en-US" b="1" dirty="0">
                <a:solidFill>
                  <a:srgbClr val="B23C00"/>
                </a:solidFill>
                <a:latin typeface="Courier New"/>
                <a:cs typeface="Courier New"/>
              </a:rPr>
              <a:t>(@post) </a:t>
            </a:r>
            <a:r>
              <a:rPr lang="en-US" b="1" dirty="0">
                <a:latin typeface="Courier New"/>
                <a:cs typeface="Courier New"/>
              </a:rPr>
              <a:t>%&gt; |</a:t>
            </a:r>
          </a:p>
          <a:p>
            <a:r>
              <a:rPr lang="en-US" b="1" dirty="0">
                <a:latin typeface="Courier New"/>
                <a:cs typeface="Courier New"/>
              </a:rPr>
              <a:t>&lt;%= </a:t>
            </a:r>
            <a:r>
              <a:rPr lang="en-US" b="1" dirty="0" err="1">
                <a:latin typeface="Courier New"/>
                <a:cs typeface="Courier New"/>
              </a:rPr>
              <a:t>link_to</a:t>
            </a:r>
            <a:r>
              <a:rPr lang="en-US" b="1" dirty="0">
                <a:latin typeface="Courier New"/>
                <a:cs typeface="Courier New"/>
              </a:rPr>
              <a:t> 'Back', </a:t>
            </a:r>
            <a:r>
              <a:rPr lang="en-US" b="1" dirty="0" err="1">
                <a:solidFill>
                  <a:srgbClr val="B23C00"/>
                </a:solidFill>
                <a:latin typeface="Courier New"/>
                <a:cs typeface="Courier New"/>
              </a:rPr>
              <a:t>posts_path</a:t>
            </a:r>
            <a:r>
              <a:rPr lang="en-US" b="1" dirty="0">
                <a:latin typeface="Courier New"/>
                <a:cs typeface="Courier New"/>
              </a:rPr>
              <a:t> %&gt;</a:t>
            </a:r>
          </a:p>
        </p:txBody>
      </p:sp>
    </p:spTree>
    <p:extLst>
      <p:ext uri="{BB962C8B-B14F-4D97-AF65-F5344CB8AC3E}">
        <p14:creationId xmlns:p14="http://schemas.microsoft.com/office/powerpoint/2010/main" val="25263583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Redirect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1"/>
            <a:ext cx="8229600" cy="4785330"/>
          </a:xfrm>
        </p:spPr>
        <p:txBody>
          <a:bodyPr/>
          <a:lstStyle/>
          <a:p>
            <a:r>
              <a:rPr lang="en-US" dirty="0" smtClean="0"/>
              <a:t>Redirect the user’s browser to another page: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26E3E-A15E-8945-8438-BECDE139A8AE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200415" y="1965976"/>
            <a:ext cx="2593945" cy="369332"/>
          </a:xfrm>
          <a:prstGeom prst="rect">
            <a:avLst/>
          </a:prstGeom>
          <a:solidFill>
            <a:srgbClr val="F2F2F2"/>
          </a:solidFill>
          <a:ln>
            <a:solidFill>
              <a:srgbClr val="A6A6A6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latin typeface="Courier New"/>
                <a:cs typeface="Courier New"/>
              </a:rPr>
              <a:t>redirect_to</a:t>
            </a:r>
            <a:r>
              <a:rPr lang="en-US" b="1" dirty="0" smtClean="0">
                <a:latin typeface="Courier New"/>
                <a:cs typeface="Courier New"/>
              </a:rPr>
              <a:t> @post</a:t>
            </a:r>
            <a:endParaRPr lang="en-US" b="1" dirty="0"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16755090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Response Formats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Scaffold-generated controllers can respond in different formats.</a:t>
            </a:r>
          </a:p>
          <a:p>
            <a:pPr lvl="1"/>
            <a:r>
              <a:rPr lang="en-US" dirty="0" smtClean="0"/>
              <a:t>HTML</a:t>
            </a:r>
          </a:p>
          <a:p>
            <a:pPr lvl="1"/>
            <a:r>
              <a:rPr lang="en-US" dirty="0" smtClean="0"/>
              <a:t>JSON (JavaScript Object Notation)</a:t>
            </a:r>
          </a:p>
          <a:p>
            <a:pPr lvl="1"/>
            <a:r>
              <a:rPr lang="en-US" dirty="0" smtClean="0"/>
              <a:t>XML</a:t>
            </a:r>
          </a:p>
          <a:p>
            <a:pPr lvl="1"/>
            <a:r>
              <a:rPr lang="en-US" dirty="0" smtClean="0"/>
              <a:t>PDF</a:t>
            </a:r>
          </a:p>
          <a:p>
            <a:pPr lvl="5"/>
            <a:endParaRPr lang="en-US" dirty="0"/>
          </a:p>
          <a:p>
            <a:r>
              <a:rPr lang="en-US" dirty="0" smtClean="0"/>
              <a:t>JSON Example: </a:t>
            </a:r>
            <a:r>
              <a:rPr lang="en-US" dirty="0" smtClean="0">
                <a:hlinkClick r:id="rId2"/>
              </a:rPr>
              <a:t>http://localhost:3000/posts.json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26E3E-A15E-8945-8438-BECDE139A8AE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9161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Flash Messages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1676405"/>
          </a:xfrm>
        </p:spPr>
        <p:txBody>
          <a:bodyPr/>
          <a:lstStyle/>
          <a:p>
            <a:r>
              <a:rPr lang="en-US" dirty="0" smtClean="0"/>
              <a:t>Error messages or notices.</a:t>
            </a:r>
          </a:p>
          <a:p>
            <a:pPr lvl="1"/>
            <a:r>
              <a:rPr lang="en-US" dirty="0" smtClean="0"/>
              <a:t>Example from the </a:t>
            </a:r>
            <a:r>
              <a:rPr lang="en-US" b="1" dirty="0" smtClean="0">
                <a:solidFill>
                  <a:srgbClr val="0033CC"/>
                </a:solidFill>
                <a:latin typeface="Courier New"/>
                <a:cs typeface="Courier New"/>
              </a:rPr>
              <a:t>create</a:t>
            </a:r>
            <a:r>
              <a:rPr lang="en-US" dirty="0" smtClean="0">
                <a:solidFill>
                  <a:srgbClr val="0033CC"/>
                </a:solidFill>
              </a:rPr>
              <a:t> </a:t>
            </a:r>
            <a:r>
              <a:rPr lang="en-US" dirty="0" smtClean="0"/>
              <a:t>method: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26E3E-A15E-8945-8438-BECDE139A8AE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20730" y="2419595"/>
            <a:ext cx="8357464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A6A6A6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 err="1">
                <a:latin typeface="Courier New"/>
                <a:cs typeface="Courier New"/>
              </a:rPr>
              <a:t>redirect_to</a:t>
            </a:r>
            <a:r>
              <a:rPr lang="en-US" b="1" dirty="0">
                <a:latin typeface="Courier New"/>
                <a:cs typeface="Courier New"/>
              </a:rPr>
              <a:t> @post, notice: 'Post was successfully created.'</a:t>
            </a:r>
          </a:p>
        </p:txBody>
      </p:sp>
      <p:pic>
        <p:nvPicPr>
          <p:cNvPr id="6" name="Picture 5" descr="Screen Shot 2016-02-09 at 2.47.17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1854" y="3154683"/>
            <a:ext cx="2692400" cy="1727200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6269378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Comments Controller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45" y="1295401"/>
            <a:ext cx="8229600" cy="487698"/>
          </a:xfrm>
        </p:spPr>
        <p:txBody>
          <a:bodyPr/>
          <a:lstStyle/>
          <a:p>
            <a:r>
              <a:rPr lang="en-US" dirty="0" smtClean="0"/>
              <a:t>Generate a new controller for comments: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26E3E-A15E-8945-8438-BECDE139A8AE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74367" y="1874537"/>
            <a:ext cx="8495986" cy="4247317"/>
          </a:xfrm>
          <a:prstGeom prst="rect">
            <a:avLst/>
          </a:prstGeom>
          <a:solidFill>
            <a:srgbClr val="F2F2F2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/>
                <a:cs typeface="Courier New"/>
              </a:rPr>
              <a:t>~/ruby/code/blog: </a:t>
            </a:r>
            <a:r>
              <a:rPr lang="en-US" b="1" dirty="0">
                <a:solidFill>
                  <a:srgbClr val="B23C00"/>
                </a:solidFill>
                <a:latin typeface="Courier New"/>
                <a:cs typeface="Courier New"/>
              </a:rPr>
              <a:t>bin/rails generate controller comments</a:t>
            </a:r>
          </a:p>
          <a:p>
            <a:r>
              <a:rPr lang="en-US" b="1" dirty="0">
                <a:latin typeface="Courier New"/>
                <a:cs typeface="Courier New"/>
              </a:rPr>
              <a:t>Running via Spring </a:t>
            </a:r>
            <a:r>
              <a:rPr lang="en-US" b="1" dirty="0" err="1">
                <a:latin typeface="Courier New"/>
                <a:cs typeface="Courier New"/>
              </a:rPr>
              <a:t>preloader</a:t>
            </a:r>
            <a:r>
              <a:rPr lang="en-US" b="1" dirty="0">
                <a:latin typeface="Courier New"/>
                <a:cs typeface="Courier New"/>
              </a:rPr>
              <a:t> in process 1782</a:t>
            </a:r>
          </a:p>
          <a:p>
            <a:r>
              <a:rPr lang="en-US" b="1" dirty="0">
                <a:latin typeface="Courier New"/>
                <a:cs typeface="Courier New"/>
              </a:rPr>
              <a:t>      create  </a:t>
            </a:r>
            <a:r>
              <a:rPr lang="en-US" b="1" dirty="0">
                <a:solidFill>
                  <a:srgbClr val="0033CC"/>
                </a:solidFill>
                <a:latin typeface="Courier New"/>
                <a:cs typeface="Courier New"/>
              </a:rPr>
              <a:t>app/controllers/</a:t>
            </a:r>
            <a:r>
              <a:rPr lang="en-US" b="1" dirty="0" err="1">
                <a:solidFill>
                  <a:srgbClr val="0033CC"/>
                </a:solidFill>
                <a:latin typeface="Courier New"/>
                <a:cs typeface="Courier New"/>
              </a:rPr>
              <a:t>comments_controller.rb</a:t>
            </a:r>
            <a:endParaRPr lang="en-US" b="1" dirty="0">
              <a:solidFill>
                <a:srgbClr val="0033CC"/>
              </a:solidFill>
              <a:latin typeface="Courier New"/>
              <a:cs typeface="Courier New"/>
            </a:endParaRPr>
          </a:p>
          <a:p>
            <a:r>
              <a:rPr lang="ro-RO" b="1" dirty="0">
                <a:latin typeface="Courier New"/>
                <a:cs typeface="Courier New"/>
              </a:rPr>
              <a:t>      invoke  erb</a:t>
            </a:r>
          </a:p>
          <a:p>
            <a:r>
              <a:rPr lang="ro-RO" b="1" dirty="0">
                <a:latin typeface="Courier New"/>
                <a:cs typeface="Courier New"/>
              </a:rPr>
              <a:t>      create    </a:t>
            </a:r>
            <a:r>
              <a:rPr lang="ro-RO" b="1" dirty="0">
                <a:solidFill>
                  <a:srgbClr val="008000"/>
                </a:solidFill>
                <a:latin typeface="Courier New"/>
                <a:cs typeface="Courier New"/>
              </a:rPr>
              <a:t>app/views/comments</a:t>
            </a:r>
          </a:p>
          <a:p>
            <a:r>
              <a:rPr lang="ro-RO" b="1" dirty="0">
                <a:latin typeface="Courier New"/>
                <a:cs typeface="Courier New"/>
              </a:rPr>
              <a:t>      invoke  test_unit</a:t>
            </a:r>
          </a:p>
          <a:p>
            <a:r>
              <a:rPr lang="ro-RO" b="1" dirty="0">
                <a:latin typeface="Courier New"/>
                <a:cs typeface="Courier New"/>
              </a:rPr>
              <a:t>      create    test/controllers/comments_controller_test.rb</a:t>
            </a:r>
          </a:p>
          <a:p>
            <a:r>
              <a:rPr lang="ro-RO" b="1" dirty="0">
                <a:latin typeface="Courier New"/>
                <a:cs typeface="Courier New"/>
              </a:rPr>
              <a:t>      invoke  helper</a:t>
            </a:r>
          </a:p>
          <a:p>
            <a:r>
              <a:rPr lang="ro-RO" b="1" dirty="0">
                <a:latin typeface="Courier New"/>
                <a:cs typeface="Courier New"/>
              </a:rPr>
              <a:t>      create    app/helpers/comments_helper.rb</a:t>
            </a:r>
          </a:p>
          <a:p>
            <a:r>
              <a:rPr lang="ro-RO" b="1" dirty="0">
                <a:latin typeface="Courier New"/>
                <a:cs typeface="Courier New"/>
              </a:rPr>
              <a:t>      invoke    test_unit</a:t>
            </a:r>
          </a:p>
          <a:p>
            <a:r>
              <a:rPr lang="ro-RO" b="1" dirty="0">
                <a:latin typeface="Courier New"/>
                <a:cs typeface="Courier New"/>
              </a:rPr>
              <a:t>      invoke  assets</a:t>
            </a:r>
          </a:p>
          <a:p>
            <a:r>
              <a:rPr lang="ro-RO" b="1" dirty="0">
                <a:latin typeface="Courier New"/>
                <a:cs typeface="Courier New"/>
              </a:rPr>
              <a:t>      invoke    coffee</a:t>
            </a:r>
          </a:p>
          <a:p>
            <a:r>
              <a:rPr lang="ro-RO" b="1" dirty="0">
                <a:latin typeface="Courier New"/>
                <a:cs typeface="Courier New"/>
              </a:rPr>
              <a:t>      create      app/assets/javascripts/comments.coffee</a:t>
            </a:r>
          </a:p>
          <a:p>
            <a:r>
              <a:rPr lang="ro-RO" b="1" dirty="0">
                <a:latin typeface="Courier New"/>
                <a:cs typeface="Courier New"/>
              </a:rPr>
              <a:t>      invoke    scss</a:t>
            </a:r>
          </a:p>
          <a:p>
            <a:r>
              <a:rPr lang="ro-RO" b="1" dirty="0">
                <a:latin typeface="Courier New"/>
                <a:cs typeface="Courier New"/>
              </a:rPr>
              <a:t>      create      app/assets/stylesheets/comments.scss</a:t>
            </a:r>
            <a:endParaRPr lang="en-US" b="1" dirty="0">
              <a:latin typeface="Courier New"/>
              <a:cs typeface="Courier New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132292" y="2788927"/>
            <a:ext cx="1826755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33CC"/>
                </a:solidFill>
              </a:rPr>
              <a:t>empty controller</a:t>
            </a:r>
            <a:endParaRPr lang="en-US" dirty="0">
              <a:solidFill>
                <a:srgbClr val="0033CC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120634" y="3059668"/>
            <a:ext cx="1762509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8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8000"/>
                </a:solidFill>
              </a:rPr>
              <a:t>empty directory</a:t>
            </a:r>
            <a:endParaRPr lang="en-US"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2515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Comments </a:t>
            </a:r>
            <a:r>
              <a:rPr lang="en-US" dirty="0" smtClean="0"/>
              <a:t>Controller</a:t>
            </a:r>
            <a:r>
              <a:rPr lang="en-US" i="1" dirty="0" smtClean="0"/>
              <a:t>, cont’d</a:t>
            </a:r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26E3E-A15E-8945-8438-BECDE139A8AE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85109" y="1399680"/>
            <a:ext cx="8634508" cy="535531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/>
                <a:cs typeface="Courier New"/>
              </a:rPr>
              <a:t>class </a:t>
            </a:r>
            <a:r>
              <a:rPr lang="en-US" b="1" dirty="0" err="1">
                <a:solidFill>
                  <a:srgbClr val="B23C00"/>
                </a:solidFill>
                <a:latin typeface="Courier New"/>
                <a:cs typeface="Courier New"/>
              </a:rPr>
              <a:t>CommentsController</a:t>
            </a:r>
            <a:r>
              <a:rPr lang="en-US" b="1" dirty="0">
                <a:solidFill>
                  <a:srgbClr val="B23C00"/>
                </a:solidFill>
                <a:latin typeface="Courier New"/>
                <a:cs typeface="Courier New"/>
              </a:rPr>
              <a:t> </a:t>
            </a:r>
            <a:r>
              <a:rPr lang="en-US" b="1" dirty="0">
                <a:latin typeface="Courier New"/>
                <a:cs typeface="Courier New"/>
              </a:rPr>
              <a:t>&lt; </a:t>
            </a:r>
            <a:r>
              <a:rPr lang="en-US" b="1" dirty="0" err="1">
                <a:latin typeface="Courier New"/>
                <a:cs typeface="Courier New"/>
              </a:rPr>
              <a:t>ApplicationController</a:t>
            </a:r>
            <a:endParaRPr lang="en-US" b="1" dirty="0">
              <a:latin typeface="Courier New"/>
              <a:cs typeface="Courier New"/>
            </a:endParaRPr>
          </a:p>
          <a:p>
            <a:r>
              <a:rPr lang="en-US" b="1" dirty="0">
                <a:latin typeface="Courier New"/>
                <a:cs typeface="Courier New"/>
              </a:rPr>
              <a:t>  </a:t>
            </a:r>
            <a:r>
              <a:rPr lang="en-US" b="1" dirty="0" err="1">
                <a:latin typeface="Courier New"/>
                <a:cs typeface="Courier New"/>
              </a:rPr>
              <a:t>def</a:t>
            </a:r>
            <a:r>
              <a:rPr lang="en-US" b="1" dirty="0">
                <a:latin typeface="Courier New"/>
                <a:cs typeface="Courier New"/>
              </a:rPr>
              <a:t> </a:t>
            </a:r>
            <a:r>
              <a:rPr lang="en-US" b="1" dirty="0">
                <a:solidFill>
                  <a:srgbClr val="B23C00"/>
                </a:solidFill>
                <a:latin typeface="Courier New"/>
                <a:cs typeface="Courier New"/>
              </a:rPr>
              <a:t>create</a:t>
            </a:r>
          </a:p>
          <a:p>
            <a:r>
              <a:rPr lang="en-US" b="1" dirty="0">
                <a:latin typeface="Courier New"/>
                <a:cs typeface="Courier New"/>
              </a:rPr>
              <a:t>    @post = </a:t>
            </a:r>
            <a:r>
              <a:rPr lang="en-US" b="1" dirty="0" err="1">
                <a:latin typeface="Courier New"/>
                <a:cs typeface="Courier New"/>
              </a:rPr>
              <a:t>Post.find</a:t>
            </a:r>
            <a:r>
              <a:rPr lang="en-US" b="1" dirty="0">
                <a:latin typeface="Courier New"/>
                <a:cs typeface="Courier New"/>
              </a:rPr>
              <a:t>(</a:t>
            </a:r>
            <a:r>
              <a:rPr lang="en-US" b="1" dirty="0" err="1">
                <a:latin typeface="Courier New"/>
                <a:cs typeface="Courier New"/>
              </a:rPr>
              <a:t>params</a:t>
            </a:r>
            <a:r>
              <a:rPr lang="en-US" b="1" dirty="0">
                <a:latin typeface="Courier New"/>
                <a:cs typeface="Courier New"/>
              </a:rPr>
              <a:t>[:</a:t>
            </a:r>
            <a:r>
              <a:rPr lang="en-US" b="1" dirty="0" err="1">
                <a:latin typeface="Courier New"/>
                <a:cs typeface="Courier New"/>
              </a:rPr>
              <a:t>post_id</a:t>
            </a:r>
            <a:r>
              <a:rPr lang="en-US" b="1" dirty="0">
                <a:latin typeface="Courier New"/>
                <a:cs typeface="Courier New"/>
              </a:rPr>
              <a:t>])</a:t>
            </a:r>
          </a:p>
          <a:p>
            <a:r>
              <a:rPr lang="en-US" b="1" dirty="0">
                <a:latin typeface="Courier New"/>
                <a:cs typeface="Courier New"/>
              </a:rPr>
              <a:t>    </a:t>
            </a:r>
          </a:p>
          <a:p>
            <a:r>
              <a:rPr lang="en-US" b="1" dirty="0">
                <a:latin typeface="Courier New"/>
                <a:cs typeface="Courier New"/>
              </a:rPr>
              <a:t>    if @</a:t>
            </a:r>
            <a:r>
              <a:rPr lang="en-US" b="1" dirty="0" err="1">
                <a:latin typeface="Courier New"/>
                <a:cs typeface="Courier New"/>
              </a:rPr>
              <a:t>post.comments.create</a:t>
            </a:r>
            <a:r>
              <a:rPr lang="en-US" b="1" dirty="0">
                <a:latin typeface="Courier New"/>
                <a:cs typeface="Courier New"/>
              </a:rPr>
              <a:t>(</a:t>
            </a:r>
            <a:r>
              <a:rPr lang="en-US" b="1" dirty="0" err="1">
                <a:latin typeface="Courier New"/>
                <a:cs typeface="Courier New"/>
              </a:rPr>
              <a:t>comment_params</a:t>
            </a:r>
            <a:r>
              <a:rPr lang="en-US" b="1" dirty="0">
                <a:latin typeface="Courier New"/>
                <a:cs typeface="Courier New"/>
              </a:rPr>
              <a:t>)</a:t>
            </a:r>
          </a:p>
          <a:p>
            <a:r>
              <a:rPr lang="en-US" b="1" dirty="0">
                <a:latin typeface="Courier New"/>
                <a:cs typeface="Courier New"/>
              </a:rPr>
              <a:t>      </a:t>
            </a:r>
            <a:r>
              <a:rPr lang="en-US" b="1" dirty="0" err="1">
                <a:latin typeface="Courier New"/>
                <a:cs typeface="Courier New"/>
              </a:rPr>
              <a:t>redirect_to</a:t>
            </a:r>
            <a:r>
              <a:rPr lang="en-US" b="1" dirty="0">
                <a:latin typeface="Courier New"/>
                <a:cs typeface="Courier New"/>
              </a:rPr>
              <a:t> @post,</a:t>
            </a:r>
          </a:p>
          <a:p>
            <a:r>
              <a:rPr lang="en-US" b="1" dirty="0">
                <a:latin typeface="Courier New"/>
                <a:cs typeface="Courier New"/>
              </a:rPr>
              <a:t>                  notice: 'Comment was successfully created.'</a:t>
            </a:r>
          </a:p>
          <a:p>
            <a:r>
              <a:rPr lang="en-US" b="1" dirty="0">
                <a:latin typeface="Courier New"/>
                <a:cs typeface="Courier New"/>
              </a:rPr>
              <a:t>    else</a:t>
            </a:r>
          </a:p>
          <a:p>
            <a:r>
              <a:rPr lang="en-US" b="1" dirty="0">
                <a:latin typeface="Courier New"/>
                <a:cs typeface="Courier New"/>
              </a:rPr>
              <a:t>      </a:t>
            </a:r>
            <a:r>
              <a:rPr lang="en-US" b="1" dirty="0" err="1">
                <a:latin typeface="Courier New"/>
                <a:cs typeface="Courier New"/>
              </a:rPr>
              <a:t>redirect_to</a:t>
            </a:r>
            <a:r>
              <a:rPr lang="en-US" b="1" dirty="0">
                <a:latin typeface="Courier New"/>
                <a:cs typeface="Courier New"/>
              </a:rPr>
              <a:t> @post,</a:t>
            </a:r>
          </a:p>
          <a:p>
            <a:r>
              <a:rPr lang="en-US" b="1" dirty="0">
                <a:latin typeface="Courier New"/>
                <a:cs typeface="Courier New"/>
              </a:rPr>
              <a:t>                  alert: 'Error creating comment'</a:t>
            </a:r>
          </a:p>
          <a:p>
            <a:r>
              <a:rPr lang="en-US" b="1" dirty="0">
                <a:latin typeface="Courier New"/>
                <a:cs typeface="Courier New"/>
              </a:rPr>
              <a:t>    end</a:t>
            </a:r>
          </a:p>
          <a:p>
            <a:r>
              <a:rPr lang="en-US" b="1" dirty="0">
                <a:latin typeface="Courier New"/>
                <a:cs typeface="Courier New"/>
              </a:rPr>
              <a:t>  end</a:t>
            </a:r>
          </a:p>
          <a:p>
            <a:r>
              <a:rPr lang="en-US" b="1" dirty="0">
                <a:latin typeface="Courier New"/>
                <a:cs typeface="Courier New"/>
              </a:rPr>
              <a:t>  </a:t>
            </a:r>
          </a:p>
          <a:p>
            <a:r>
              <a:rPr lang="en-US" b="1" dirty="0">
                <a:latin typeface="Courier New"/>
                <a:cs typeface="Courier New"/>
              </a:rPr>
              <a:t>  private</a:t>
            </a:r>
          </a:p>
          <a:p>
            <a:r>
              <a:rPr lang="en-US" b="1" dirty="0">
                <a:latin typeface="Courier New"/>
                <a:cs typeface="Courier New"/>
              </a:rPr>
              <a:t>  </a:t>
            </a:r>
          </a:p>
          <a:p>
            <a:r>
              <a:rPr lang="en-US" b="1" dirty="0">
                <a:latin typeface="Courier New"/>
                <a:cs typeface="Courier New"/>
              </a:rPr>
              <a:t>  </a:t>
            </a:r>
            <a:r>
              <a:rPr lang="en-US" b="1" dirty="0" err="1">
                <a:latin typeface="Courier New"/>
                <a:cs typeface="Courier New"/>
              </a:rPr>
              <a:t>def</a:t>
            </a:r>
            <a:r>
              <a:rPr lang="en-US" b="1" dirty="0">
                <a:latin typeface="Courier New"/>
                <a:cs typeface="Courier New"/>
              </a:rPr>
              <a:t> </a:t>
            </a:r>
            <a:r>
              <a:rPr lang="en-US" b="1" dirty="0" err="1">
                <a:solidFill>
                  <a:srgbClr val="B23C00"/>
                </a:solidFill>
                <a:latin typeface="Courier New"/>
                <a:cs typeface="Courier New"/>
              </a:rPr>
              <a:t>comment_params</a:t>
            </a:r>
            <a:endParaRPr lang="en-US" b="1" dirty="0">
              <a:solidFill>
                <a:srgbClr val="B23C00"/>
              </a:solidFill>
              <a:latin typeface="Courier New"/>
              <a:cs typeface="Courier New"/>
            </a:endParaRPr>
          </a:p>
          <a:p>
            <a:r>
              <a:rPr lang="en-US" b="1" dirty="0">
                <a:latin typeface="Courier New"/>
                <a:cs typeface="Courier New"/>
              </a:rPr>
              <a:t>    </a:t>
            </a:r>
            <a:r>
              <a:rPr lang="en-US" b="1" dirty="0" err="1">
                <a:latin typeface="Courier New"/>
                <a:cs typeface="Courier New"/>
              </a:rPr>
              <a:t>params.require</a:t>
            </a:r>
            <a:r>
              <a:rPr lang="en-US" b="1" dirty="0">
                <a:latin typeface="Courier New"/>
                <a:cs typeface="Courier New"/>
              </a:rPr>
              <a:t>(:comment).permit(:author, :body)</a:t>
            </a:r>
          </a:p>
          <a:p>
            <a:r>
              <a:rPr lang="en-US" b="1" dirty="0">
                <a:latin typeface="Courier New"/>
                <a:cs typeface="Courier New"/>
              </a:rPr>
              <a:t>  end</a:t>
            </a:r>
          </a:p>
          <a:p>
            <a:r>
              <a:rPr lang="en-US" b="1" dirty="0">
                <a:latin typeface="Courier New"/>
                <a:cs typeface="Courier New"/>
              </a:rPr>
              <a:t>end</a:t>
            </a:r>
          </a:p>
        </p:txBody>
      </p:sp>
    </p:spTree>
    <p:extLst>
      <p:ext uri="{BB962C8B-B14F-4D97-AF65-F5344CB8AC3E}">
        <p14:creationId xmlns:p14="http://schemas.microsoft.com/office/powerpoint/2010/main" val="691160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C1FB9-E1C1-0042-9413-E65235ABAD2F}" type="slidenum">
              <a:rPr lang="en-US"/>
              <a:pPr/>
              <a:t>3</a:t>
            </a:fld>
            <a:endParaRPr lang="en-US"/>
          </a:p>
        </p:txBody>
      </p:sp>
      <p:sp>
        <p:nvSpPr>
          <p:cNvPr id="197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Three Types of MVC Objects</a:t>
            </a:r>
            <a:endParaRPr lang="en-US" i="1" dirty="0"/>
          </a:p>
        </p:txBody>
      </p:sp>
      <p:sp>
        <p:nvSpPr>
          <p:cNvPr id="197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solidFill>
                  <a:srgbClr val="B23C00"/>
                </a:solidFill>
              </a:rPr>
              <a:t>Model</a:t>
            </a:r>
            <a:r>
              <a:rPr lang="en-US" dirty="0"/>
              <a:t> objects </a:t>
            </a:r>
          </a:p>
          <a:p>
            <a:pPr lvl="1"/>
            <a:r>
              <a:rPr lang="en-US" dirty="0"/>
              <a:t>Maintain the data and knowledge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of </a:t>
            </a:r>
            <a:r>
              <a:rPr lang="en-US" dirty="0"/>
              <a:t>your application.</a:t>
            </a:r>
          </a:p>
          <a:p>
            <a:pPr lvl="6"/>
            <a:endParaRPr lang="en-US" dirty="0"/>
          </a:p>
          <a:p>
            <a:r>
              <a:rPr lang="en-US" dirty="0">
                <a:solidFill>
                  <a:srgbClr val="B23C00"/>
                </a:solidFill>
              </a:rPr>
              <a:t>View</a:t>
            </a:r>
            <a:r>
              <a:rPr lang="en-US" dirty="0"/>
              <a:t> objects </a:t>
            </a:r>
          </a:p>
          <a:p>
            <a:pPr lvl="1"/>
            <a:r>
              <a:rPr lang="en-US" dirty="0"/>
              <a:t>Display the model to the user.</a:t>
            </a:r>
          </a:p>
          <a:p>
            <a:pPr lvl="1"/>
            <a:r>
              <a:rPr lang="en-US" dirty="0"/>
              <a:t>The presentation layer.</a:t>
            </a:r>
          </a:p>
          <a:p>
            <a:pPr lvl="6"/>
            <a:endParaRPr lang="en-US" dirty="0"/>
          </a:p>
          <a:p>
            <a:r>
              <a:rPr lang="en-US" dirty="0">
                <a:solidFill>
                  <a:srgbClr val="B23C00"/>
                </a:solidFill>
              </a:rPr>
              <a:t>Controller</a:t>
            </a:r>
            <a:r>
              <a:rPr lang="en-US" dirty="0"/>
              <a:t> objects </a:t>
            </a:r>
          </a:p>
          <a:p>
            <a:pPr lvl="1"/>
            <a:r>
              <a:rPr lang="en-US" dirty="0"/>
              <a:t>Manage the application flow.</a:t>
            </a:r>
          </a:p>
          <a:p>
            <a:pPr lvl="1"/>
            <a:r>
              <a:rPr lang="en-US" dirty="0"/>
              <a:t>Handle user interactions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00289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Database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3962"/>
            <a:ext cx="8229600" cy="1036331"/>
          </a:xfrm>
        </p:spPr>
        <p:txBody>
          <a:bodyPr/>
          <a:lstStyle/>
          <a:p>
            <a:r>
              <a:rPr lang="en-US" dirty="0" smtClean="0"/>
              <a:t>Stores the current state of your database.</a:t>
            </a:r>
          </a:p>
          <a:p>
            <a:pPr lvl="1"/>
            <a:r>
              <a:rPr lang="en-US" b="1" dirty="0" err="1" smtClean="0">
                <a:solidFill>
                  <a:srgbClr val="0033CC"/>
                </a:solidFill>
                <a:latin typeface="Courier New"/>
                <a:cs typeface="Courier New"/>
              </a:rPr>
              <a:t>db</a:t>
            </a:r>
            <a:r>
              <a:rPr lang="en-US" b="1" dirty="0" smtClean="0">
                <a:solidFill>
                  <a:srgbClr val="0033CC"/>
                </a:solidFill>
                <a:latin typeface="Courier New"/>
                <a:cs typeface="Courier New"/>
              </a:rPr>
              <a:t>/</a:t>
            </a:r>
            <a:r>
              <a:rPr lang="en-US" b="1" dirty="0" err="1" smtClean="0">
                <a:solidFill>
                  <a:srgbClr val="0033CC"/>
                </a:solidFill>
                <a:latin typeface="Courier New"/>
                <a:cs typeface="Courier New"/>
              </a:rPr>
              <a:t>schema.rb</a:t>
            </a:r>
            <a:endParaRPr lang="en-US" b="1" dirty="0" smtClean="0">
              <a:solidFill>
                <a:srgbClr val="0033CC"/>
              </a:solidFill>
              <a:latin typeface="Courier New"/>
              <a:cs typeface="Courier New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26E3E-A15E-8945-8438-BECDE139A8AE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11702" y="2195595"/>
            <a:ext cx="7726419" cy="461664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BFBFBF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b="1" dirty="0" err="1">
                <a:latin typeface="Courier New"/>
                <a:cs typeface="Courier New"/>
              </a:rPr>
              <a:t>ActiveRecord</a:t>
            </a:r>
            <a:r>
              <a:rPr lang="en-US" sz="1400" b="1" dirty="0">
                <a:latin typeface="Courier New"/>
                <a:cs typeface="Courier New"/>
              </a:rPr>
              <a:t>::</a:t>
            </a:r>
            <a:r>
              <a:rPr lang="en-US" sz="1400" b="1" dirty="0" err="1">
                <a:latin typeface="Courier New"/>
                <a:cs typeface="Courier New"/>
              </a:rPr>
              <a:t>Schema.define</a:t>
            </a:r>
            <a:r>
              <a:rPr lang="en-US" sz="1400" b="1" dirty="0">
                <a:latin typeface="Courier New"/>
                <a:cs typeface="Courier New"/>
              </a:rPr>
              <a:t>(version: 20160122000915) do</a:t>
            </a:r>
          </a:p>
          <a:p>
            <a:endParaRPr lang="en-US" sz="1400" b="1" dirty="0">
              <a:latin typeface="Courier New"/>
              <a:cs typeface="Courier New"/>
            </a:endParaRPr>
          </a:p>
          <a:p>
            <a:r>
              <a:rPr lang="en-US" sz="1400" b="1" dirty="0">
                <a:latin typeface="Courier New"/>
                <a:cs typeface="Courier New"/>
              </a:rPr>
              <a:t>  </a:t>
            </a:r>
            <a:r>
              <a:rPr lang="en-US" sz="1400" b="1" dirty="0" err="1">
                <a:latin typeface="Courier New"/>
                <a:cs typeface="Courier New"/>
              </a:rPr>
              <a:t>create_table</a:t>
            </a:r>
            <a:r>
              <a:rPr lang="en-US" sz="1400" b="1" dirty="0">
                <a:latin typeface="Courier New"/>
                <a:cs typeface="Courier New"/>
              </a:rPr>
              <a:t> "comments", force: :cascade do |t|</a:t>
            </a:r>
          </a:p>
          <a:p>
            <a:r>
              <a:rPr lang="en-US" sz="1400" b="1" dirty="0">
                <a:latin typeface="Courier New"/>
                <a:cs typeface="Courier New"/>
              </a:rPr>
              <a:t>    </a:t>
            </a:r>
            <a:r>
              <a:rPr lang="en-US" sz="1400" b="1" dirty="0" err="1">
                <a:latin typeface="Courier New"/>
                <a:cs typeface="Courier New"/>
              </a:rPr>
              <a:t>t.string</a:t>
            </a:r>
            <a:r>
              <a:rPr lang="en-US" sz="1400" b="1" dirty="0">
                <a:latin typeface="Courier New"/>
                <a:cs typeface="Courier New"/>
              </a:rPr>
              <a:t>   "author"</a:t>
            </a:r>
          </a:p>
          <a:p>
            <a:r>
              <a:rPr lang="en-US" sz="1400" b="1" dirty="0">
                <a:latin typeface="Courier New"/>
                <a:cs typeface="Courier New"/>
              </a:rPr>
              <a:t>    </a:t>
            </a:r>
            <a:r>
              <a:rPr lang="en-US" sz="1400" b="1" dirty="0" err="1">
                <a:latin typeface="Courier New"/>
                <a:cs typeface="Courier New"/>
              </a:rPr>
              <a:t>t.text</a:t>
            </a:r>
            <a:r>
              <a:rPr lang="en-US" sz="1400" b="1" dirty="0">
                <a:latin typeface="Courier New"/>
                <a:cs typeface="Courier New"/>
              </a:rPr>
              <a:t>     "body"</a:t>
            </a:r>
          </a:p>
          <a:p>
            <a:r>
              <a:rPr lang="en-US" sz="1400" b="1" dirty="0">
                <a:latin typeface="Courier New"/>
                <a:cs typeface="Courier New"/>
              </a:rPr>
              <a:t>    </a:t>
            </a:r>
            <a:r>
              <a:rPr lang="en-US" sz="1400" b="1" dirty="0" err="1">
                <a:latin typeface="Courier New"/>
                <a:cs typeface="Courier New"/>
              </a:rPr>
              <a:t>t.integer</a:t>
            </a:r>
            <a:r>
              <a:rPr lang="en-US" sz="1400" b="1" dirty="0">
                <a:latin typeface="Courier New"/>
                <a:cs typeface="Courier New"/>
              </a:rPr>
              <a:t>  "</a:t>
            </a:r>
            <a:r>
              <a:rPr lang="en-US" sz="1400" b="1" dirty="0" err="1">
                <a:latin typeface="Courier New"/>
                <a:cs typeface="Courier New"/>
              </a:rPr>
              <a:t>post_id</a:t>
            </a:r>
            <a:r>
              <a:rPr lang="en-US" sz="1400" b="1" dirty="0">
                <a:latin typeface="Courier New"/>
                <a:cs typeface="Courier New"/>
              </a:rPr>
              <a:t>"</a:t>
            </a:r>
          </a:p>
          <a:p>
            <a:r>
              <a:rPr lang="en-US" sz="1400" b="1" dirty="0">
                <a:latin typeface="Courier New"/>
                <a:cs typeface="Courier New"/>
              </a:rPr>
              <a:t>    </a:t>
            </a:r>
            <a:r>
              <a:rPr lang="en-US" sz="1400" b="1" dirty="0" err="1">
                <a:latin typeface="Courier New"/>
                <a:cs typeface="Courier New"/>
              </a:rPr>
              <a:t>t.datetime</a:t>
            </a:r>
            <a:r>
              <a:rPr lang="en-US" sz="1400" b="1" dirty="0">
                <a:latin typeface="Courier New"/>
                <a:cs typeface="Courier New"/>
              </a:rPr>
              <a:t> "</a:t>
            </a:r>
            <a:r>
              <a:rPr lang="en-US" sz="1400" b="1" dirty="0" err="1">
                <a:latin typeface="Courier New"/>
                <a:cs typeface="Courier New"/>
              </a:rPr>
              <a:t>created_at</a:t>
            </a:r>
            <a:r>
              <a:rPr lang="en-US" sz="1400" b="1" dirty="0">
                <a:latin typeface="Courier New"/>
                <a:cs typeface="Courier New"/>
              </a:rPr>
              <a:t>", null: false</a:t>
            </a:r>
          </a:p>
          <a:p>
            <a:r>
              <a:rPr lang="en-US" sz="1400" b="1" dirty="0">
                <a:latin typeface="Courier New"/>
                <a:cs typeface="Courier New"/>
              </a:rPr>
              <a:t>    </a:t>
            </a:r>
            <a:r>
              <a:rPr lang="en-US" sz="1400" b="1" dirty="0" err="1">
                <a:latin typeface="Courier New"/>
                <a:cs typeface="Courier New"/>
              </a:rPr>
              <a:t>t.datetime</a:t>
            </a:r>
            <a:r>
              <a:rPr lang="en-US" sz="1400" b="1" dirty="0">
                <a:latin typeface="Courier New"/>
                <a:cs typeface="Courier New"/>
              </a:rPr>
              <a:t> "</a:t>
            </a:r>
            <a:r>
              <a:rPr lang="en-US" sz="1400" b="1" dirty="0" err="1">
                <a:latin typeface="Courier New"/>
                <a:cs typeface="Courier New"/>
              </a:rPr>
              <a:t>updated_at</a:t>
            </a:r>
            <a:r>
              <a:rPr lang="en-US" sz="1400" b="1" dirty="0">
                <a:latin typeface="Courier New"/>
                <a:cs typeface="Courier New"/>
              </a:rPr>
              <a:t>", null: false</a:t>
            </a:r>
          </a:p>
          <a:p>
            <a:r>
              <a:rPr lang="en-US" sz="1400" b="1" dirty="0">
                <a:latin typeface="Courier New"/>
                <a:cs typeface="Courier New"/>
              </a:rPr>
              <a:t>  end</a:t>
            </a:r>
          </a:p>
          <a:p>
            <a:endParaRPr lang="en-US" sz="1400" b="1" dirty="0">
              <a:latin typeface="Courier New"/>
              <a:cs typeface="Courier New"/>
            </a:endParaRPr>
          </a:p>
          <a:p>
            <a:r>
              <a:rPr lang="en-US" sz="1400" b="1" dirty="0">
                <a:latin typeface="Courier New"/>
                <a:cs typeface="Courier New"/>
              </a:rPr>
              <a:t>  </a:t>
            </a:r>
            <a:r>
              <a:rPr lang="en-US" sz="1400" b="1" dirty="0" err="1">
                <a:latin typeface="Courier New"/>
                <a:cs typeface="Courier New"/>
              </a:rPr>
              <a:t>add_index</a:t>
            </a:r>
            <a:r>
              <a:rPr lang="en-US" sz="1400" b="1" dirty="0">
                <a:latin typeface="Courier New"/>
                <a:cs typeface="Courier New"/>
              </a:rPr>
              <a:t> "comments", ["</a:t>
            </a:r>
            <a:r>
              <a:rPr lang="en-US" sz="1400" b="1" dirty="0" err="1">
                <a:latin typeface="Courier New"/>
                <a:cs typeface="Courier New"/>
              </a:rPr>
              <a:t>post_id</a:t>
            </a:r>
            <a:r>
              <a:rPr lang="en-US" sz="1400" b="1" dirty="0">
                <a:latin typeface="Courier New"/>
                <a:cs typeface="Courier New"/>
              </a:rPr>
              <a:t>"], name: "</a:t>
            </a:r>
            <a:r>
              <a:rPr lang="en-US" sz="1400" b="1" dirty="0" err="1">
                <a:latin typeface="Courier New"/>
                <a:cs typeface="Courier New"/>
              </a:rPr>
              <a:t>index_comments_on_post_id</a:t>
            </a:r>
            <a:r>
              <a:rPr lang="en-US" sz="1400" b="1" dirty="0">
                <a:latin typeface="Courier New"/>
                <a:cs typeface="Courier New"/>
              </a:rPr>
              <a:t>"</a:t>
            </a:r>
          </a:p>
          <a:p>
            <a:endParaRPr lang="en-US" sz="1400" b="1" dirty="0">
              <a:latin typeface="Courier New"/>
              <a:cs typeface="Courier New"/>
            </a:endParaRPr>
          </a:p>
          <a:p>
            <a:r>
              <a:rPr lang="en-US" sz="1400" b="1" dirty="0">
                <a:latin typeface="Courier New"/>
                <a:cs typeface="Courier New"/>
              </a:rPr>
              <a:t>  </a:t>
            </a:r>
            <a:r>
              <a:rPr lang="en-US" sz="1400" b="1" dirty="0" err="1">
                <a:latin typeface="Courier New"/>
                <a:cs typeface="Courier New"/>
              </a:rPr>
              <a:t>create_table</a:t>
            </a:r>
            <a:r>
              <a:rPr lang="en-US" sz="1400" b="1" dirty="0">
                <a:latin typeface="Courier New"/>
                <a:cs typeface="Courier New"/>
              </a:rPr>
              <a:t> "posts", force: :cascade do |t|</a:t>
            </a:r>
          </a:p>
          <a:p>
            <a:r>
              <a:rPr lang="en-US" sz="1400" b="1" dirty="0">
                <a:latin typeface="Courier New"/>
                <a:cs typeface="Courier New"/>
              </a:rPr>
              <a:t>    </a:t>
            </a:r>
            <a:r>
              <a:rPr lang="en-US" sz="1400" b="1" dirty="0" err="1">
                <a:latin typeface="Courier New"/>
                <a:cs typeface="Courier New"/>
              </a:rPr>
              <a:t>t.string</a:t>
            </a:r>
            <a:r>
              <a:rPr lang="en-US" sz="1400" b="1" dirty="0">
                <a:latin typeface="Courier New"/>
                <a:cs typeface="Courier New"/>
              </a:rPr>
              <a:t>   "title"</a:t>
            </a:r>
          </a:p>
          <a:p>
            <a:r>
              <a:rPr lang="en-US" sz="1400" b="1" dirty="0">
                <a:latin typeface="Courier New"/>
                <a:cs typeface="Courier New"/>
              </a:rPr>
              <a:t>    </a:t>
            </a:r>
            <a:r>
              <a:rPr lang="en-US" sz="1400" b="1" dirty="0" err="1">
                <a:latin typeface="Courier New"/>
                <a:cs typeface="Courier New"/>
              </a:rPr>
              <a:t>t.text</a:t>
            </a:r>
            <a:r>
              <a:rPr lang="en-US" sz="1400" b="1" dirty="0">
                <a:latin typeface="Courier New"/>
                <a:cs typeface="Courier New"/>
              </a:rPr>
              <a:t>     "body"</a:t>
            </a:r>
          </a:p>
          <a:p>
            <a:r>
              <a:rPr lang="en-US" sz="1400" b="1" dirty="0">
                <a:latin typeface="Courier New"/>
                <a:cs typeface="Courier New"/>
              </a:rPr>
              <a:t>    </a:t>
            </a:r>
            <a:r>
              <a:rPr lang="en-US" sz="1400" b="1" dirty="0" err="1">
                <a:latin typeface="Courier New"/>
                <a:cs typeface="Courier New"/>
              </a:rPr>
              <a:t>t.datetime</a:t>
            </a:r>
            <a:r>
              <a:rPr lang="en-US" sz="1400" b="1" dirty="0">
                <a:latin typeface="Courier New"/>
                <a:cs typeface="Courier New"/>
              </a:rPr>
              <a:t> "</a:t>
            </a:r>
            <a:r>
              <a:rPr lang="en-US" sz="1400" b="1" dirty="0" err="1">
                <a:latin typeface="Courier New"/>
                <a:cs typeface="Courier New"/>
              </a:rPr>
              <a:t>created_at</a:t>
            </a:r>
            <a:r>
              <a:rPr lang="en-US" sz="1400" b="1" dirty="0">
                <a:latin typeface="Courier New"/>
                <a:cs typeface="Courier New"/>
              </a:rPr>
              <a:t>", null: false</a:t>
            </a:r>
          </a:p>
          <a:p>
            <a:r>
              <a:rPr lang="en-US" sz="1400" b="1" dirty="0">
                <a:latin typeface="Courier New"/>
                <a:cs typeface="Courier New"/>
              </a:rPr>
              <a:t>    </a:t>
            </a:r>
            <a:r>
              <a:rPr lang="en-US" sz="1400" b="1" dirty="0" err="1">
                <a:latin typeface="Courier New"/>
                <a:cs typeface="Courier New"/>
              </a:rPr>
              <a:t>t.datetime</a:t>
            </a:r>
            <a:r>
              <a:rPr lang="en-US" sz="1400" b="1" dirty="0">
                <a:latin typeface="Courier New"/>
                <a:cs typeface="Courier New"/>
              </a:rPr>
              <a:t> "</a:t>
            </a:r>
            <a:r>
              <a:rPr lang="en-US" sz="1400" b="1" dirty="0" err="1">
                <a:latin typeface="Courier New"/>
                <a:cs typeface="Courier New"/>
              </a:rPr>
              <a:t>updated_at</a:t>
            </a:r>
            <a:r>
              <a:rPr lang="en-US" sz="1400" b="1" dirty="0">
                <a:latin typeface="Courier New"/>
                <a:cs typeface="Courier New"/>
              </a:rPr>
              <a:t>", null: false</a:t>
            </a:r>
          </a:p>
          <a:p>
            <a:r>
              <a:rPr lang="en-US" sz="1400" b="1" dirty="0">
                <a:latin typeface="Courier New"/>
                <a:cs typeface="Courier New"/>
              </a:rPr>
              <a:t>    </a:t>
            </a:r>
            <a:r>
              <a:rPr lang="en-US" sz="1400" b="1" dirty="0" err="1">
                <a:latin typeface="Courier New"/>
                <a:cs typeface="Courier New"/>
              </a:rPr>
              <a:t>t.string</a:t>
            </a:r>
            <a:r>
              <a:rPr lang="en-US" sz="1400" b="1" dirty="0">
                <a:latin typeface="Courier New"/>
                <a:cs typeface="Courier New"/>
              </a:rPr>
              <a:t>   "author"</a:t>
            </a:r>
          </a:p>
          <a:p>
            <a:r>
              <a:rPr lang="en-US" sz="1400" b="1" dirty="0">
                <a:latin typeface="Courier New"/>
                <a:cs typeface="Courier New"/>
              </a:rPr>
              <a:t>  end</a:t>
            </a:r>
          </a:p>
          <a:p>
            <a:endParaRPr lang="en-US" sz="1400" b="1" dirty="0">
              <a:latin typeface="Courier New"/>
              <a:cs typeface="Courier New"/>
            </a:endParaRPr>
          </a:p>
          <a:p>
            <a:r>
              <a:rPr lang="en-US" sz="1400" b="1" dirty="0">
                <a:latin typeface="Courier New"/>
                <a:cs typeface="Courier New"/>
              </a:rPr>
              <a:t>end</a:t>
            </a:r>
          </a:p>
        </p:txBody>
      </p:sp>
    </p:spTree>
    <p:extLst>
      <p:ext uri="{BB962C8B-B14F-4D97-AF65-F5344CB8AC3E}">
        <p14:creationId xmlns:p14="http://schemas.microsoft.com/office/powerpoint/2010/main" val="7244387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Database Migrations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Ruby scripts that create and modify </a:t>
            </a:r>
            <a:br>
              <a:rPr lang="en-US" dirty="0" smtClean="0"/>
            </a:br>
            <a:r>
              <a:rPr lang="en-US" dirty="0" smtClean="0"/>
              <a:t>your database tables.</a:t>
            </a:r>
          </a:p>
          <a:p>
            <a:pPr lvl="5"/>
            <a:endParaRPr lang="en-US" dirty="0" smtClean="0"/>
          </a:p>
          <a:p>
            <a:pPr lvl="1"/>
            <a:r>
              <a:rPr lang="en-US" dirty="0"/>
              <a:t>Example: Add a column to a table</a:t>
            </a:r>
            <a:r>
              <a:rPr lang="en-US" dirty="0" smtClean="0"/>
              <a:t>.</a:t>
            </a:r>
          </a:p>
          <a:p>
            <a:pPr lvl="5"/>
            <a:endParaRPr lang="en-US" dirty="0"/>
          </a:p>
          <a:p>
            <a:r>
              <a:rPr lang="en-US" dirty="0" smtClean="0"/>
              <a:t>Stored in directory </a:t>
            </a:r>
            <a:r>
              <a:rPr lang="en-US" b="1" dirty="0" err="1" smtClean="0">
                <a:solidFill>
                  <a:srgbClr val="0033CC"/>
                </a:solidFill>
                <a:latin typeface="Courier New"/>
                <a:cs typeface="Courier New"/>
              </a:rPr>
              <a:t>db</a:t>
            </a:r>
            <a:r>
              <a:rPr lang="en-US" b="1" dirty="0" smtClean="0">
                <a:solidFill>
                  <a:srgbClr val="0033CC"/>
                </a:solidFill>
                <a:latin typeface="Courier New"/>
                <a:cs typeface="Courier New"/>
              </a:rPr>
              <a:t>/migrate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Each script is time-stamped (GMT)  so that Rails </a:t>
            </a:r>
            <a:br>
              <a:rPr lang="en-US" dirty="0" smtClean="0"/>
            </a:br>
            <a:r>
              <a:rPr lang="en-US" dirty="0" smtClean="0"/>
              <a:t>can keep track of which migrations have already been run.</a:t>
            </a:r>
          </a:p>
          <a:p>
            <a:pPr lvl="5"/>
            <a:endParaRPr lang="en-US" dirty="0" smtClean="0"/>
          </a:p>
          <a:p>
            <a:r>
              <a:rPr lang="en-US" b="1" dirty="0" smtClean="0">
                <a:solidFill>
                  <a:srgbClr val="0033CC"/>
                </a:solidFill>
                <a:latin typeface="Courier New"/>
                <a:cs typeface="Courier New"/>
              </a:rPr>
              <a:t>bin</a:t>
            </a:r>
            <a:r>
              <a:rPr lang="en-US" b="1" dirty="0">
                <a:solidFill>
                  <a:srgbClr val="0033CC"/>
                </a:solidFill>
                <a:latin typeface="Courier New"/>
                <a:cs typeface="Courier New"/>
              </a:rPr>
              <a:t>/rake </a:t>
            </a:r>
            <a:r>
              <a:rPr lang="en-US" b="1" dirty="0" err="1">
                <a:solidFill>
                  <a:srgbClr val="0033CC"/>
                </a:solidFill>
                <a:latin typeface="Courier New"/>
                <a:cs typeface="Courier New"/>
              </a:rPr>
              <a:t>db:migrate</a:t>
            </a:r>
            <a:r>
              <a:rPr lang="en-US" b="1" dirty="0">
                <a:solidFill>
                  <a:srgbClr val="0033CC"/>
                </a:solidFill>
                <a:latin typeface="Courier New"/>
                <a:cs typeface="Courier New"/>
              </a:rPr>
              <a:t> </a:t>
            </a:r>
            <a:r>
              <a:rPr lang="en-US" dirty="0"/>
              <a:t>to run migrations</a:t>
            </a:r>
            <a:r>
              <a:rPr lang="en-US" dirty="0" smtClean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26E3E-A15E-8945-8438-BECDE139A8AE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60076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 a Column to a Table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b="1" dirty="0" smtClean="0">
                <a:solidFill>
                  <a:srgbClr val="0033CC"/>
                </a:solidFill>
                <a:latin typeface="Courier New"/>
                <a:cs typeface="Courier New"/>
              </a:rPr>
              <a:t>posts</a:t>
            </a:r>
            <a:r>
              <a:rPr lang="en-US" dirty="0" smtClean="0">
                <a:solidFill>
                  <a:srgbClr val="0033CC"/>
                </a:solidFill>
              </a:rPr>
              <a:t> </a:t>
            </a:r>
            <a:r>
              <a:rPr lang="en-US" dirty="0" smtClean="0"/>
              <a:t>table currently has columns (fields) </a:t>
            </a:r>
            <a:br>
              <a:rPr lang="en-US" dirty="0" smtClean="0"/>
            </a:br>
            <a:r>
              <a:rPr lang="en-US" b="1" dirty="0">
                <a:solidFill>
                  <a:srgbClr val="0033CC"/>
                </a:solidFill>
                <a:latin typeface="Courier New"/>
                <a:cs typeface="Courier New"/>
              </a:rPr>
              <a:t>title</a:t>
            </a:r>
            <a:r>
              <a:rPr lang="en-US" dirty="0" smtClean="0"/>
              <a:t> and </a:t>
            </a:r>
            <a:r>
              <a:rPr lang="en-US" b="1" dirty="0">
                <a:solidFill>
                  <a:srgbClr val="0033CC"/>
                </a:solidFill>
                <a:latin typeface="Courier New"/>
                <a:cs typeface="Courier New"/>
              </a:rPr>
              <a:t>body</a:t>
            </a:r>
            <a:r>
              <a:rPr lang="en-US" dirty="0" smtClean="0"/>
              <a:t>.</a:t>
            </a:r>
          </a:p>
          <a:p>
            <a:pPr lvl="4"/>
            <a:endParaRPr lang="en-US" dirty="0" smtClean="0"/>
          </a:p>
          <a:p>
            <a:r>
              <a:rPr lang="en-US" dirty="0" smtClean="0"/>
              <a:t>Let’s add an </a:t>
            </a:r>
            <a:r>
              <a:rPr lang="en-US" b="1" dirty="0">
                <a:solidFill>
                  <a:srgbClr val="0033CC"/>
                </a:solidFill>
                <a:latin typeface="Courier New"/>
                <a:cs typeface="Courier New"/>
              </a:rPr>
              <a:t>author</a:t>
            </a:r>
            <a:r>
              <a:rPr lang="en-US" dirty="0" smtClean="0"/>
              <a:t> column:</a:t>
            </a:r>
          </a:p>
          <a:p>
            <a:endParaRPr lang="en-US" dirty="0"/>
          </a:p>
          <a:p>
            <a:endParaRPr lang="en-US" dirty="0" smtClean="0"/>
          </a:p>
          <a:p>
            <a:pPr lvl="1"/>
            <a:r>
              <a:rPr lang="en-US" dirty="0" smtClean="0"/>
              <a:t>Follow the naming convention </a:t>
            </a:r>
            <a:r>
              <a:rPr lang="en-US" b="1" dirty="0" err="1" smtClean="0">
                <a:solidFill>
                  <a:srgbClr val="0033CC"/>
                </a:solidFill>
                <a:latin typeface="Courier New"/>
                <a:cs typeface="Courier New"/>
              </a:rPr>
              <a:t>add_</a:t>
            </a:r>
            <a:r>
              <a:rPr lang="en-US" i="1" dirty="0" err="1" smtClean="0">
                <a:solidFill>
                  <a:srgbClr val="0033CC"/>
                </a:solidFill>
                <a:latin typeface="Times New Roman"/>
                <a:cs typeface="Times New Roman"/>
              </a:rPr>
              <a:t>ColumnName</a:t>
            </a:r>
            <a:r>
              <a:rPr lang="en-US" b="1" dirty="0" err="1">
                <a:solidFill>
                  <a:srgbClr val="0033CC"/>
                </a:solidFill>
                <a:latin typeface="Courier New"/>
                <a:cs typeface="Courier New"/>
              </a:rPr>
              <a:t>_to_</a:t>
            </a:r>
            <a:r>
              <a:rPr lang="en-US" i="1" dirty="0" err="1" smtClean="0">
                <a:solidFill>
                  <a:srgbClr val="0033CC"/>
                </a:solidFill>
                <a:latin typeface="Times New Roman"/>
                <a:cs typeface="Times New Roman"/>
              </a:rPr>
              <a:t>TableName</a:t>
            </a:r>
            <a:endParaRPr lang="en-US" i="1" dirty="0" smtClean="0">
              <a:solidFill>
                <a:srgbClr val="0033CC"/>
              </a:solidFill>
              <a:latin typeface="Times New Roman"/>
              <a:cs typeface="Times New Roman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26E3E-A15E-8945-8438-BECDE139A8AE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04839" y="3318387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74367" y="3063244"/>
            <a:ext cx="8649899" cy="70788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dirty="0">
                <a:latin typeface="Courier New"/>
                <a:cs typeface="Courier New"/>
              </a:rPr>
              <a:t>bin/rails g migration </a:t>
            </a:r>
            <a:r>
              <a:rPr lang="en-US" sz="2000" b="1" dirty="0" err="1">
                <a:solidFill>
                  <a:srgbClr val="B23C00"/>
                </a:solidFill>
                <a:latin typeface="Courier New"/>
                <a:cs typeface="Courier New"/>
              </a:rPr>
              <a:t>add_author_to_posts</a:t>
            </a:r>
            <a:r>
              <a:rPr lang="en-US" sz="2000" b="1" dirty="0">
                <a:latin typeface="Courier New"/>
                <a:cs typeface="Courier New"/>
              </a:rPr>
              <a:t> </a:t>
            </a:r>
            <a:r>
              <a:rPr lang="en-US" sz="2000" b="1" dirty="0" err="1" smtClean="0">
                <a:latin typeface="Courier New"/>
                <a:cs typeface="Courier New"/>
              </a:rPr>
              <a:t>author:string</a:t>
            </a:r>
            <a:endParaRPr lang="en-US" sz="2000" b="1" dirty="0" smtClean="0">
              <a:latin typeface="Courier New"/>
              <a:cs typeface="Courier New"/>
            </a:endParaRPr>
          </a:p>
          <a:p>
            <a:r>
              <a:rPr lang="en-US" sz="2000" b="1" dirty="0">
                <a:latin typeface="Courier New"/>
                <a:cs typeface="Courier New"/>
              </a:rPr>
              <a:t>bin/rake </a:t>
            </a:r>
            <a:r>
              <a:rPr lang="en-US" sz="2000" b="1" dirty="0" err="1">
                <a:latin typeface="Courier New"/>
                <a:cs typeface="Courier New"/>
              </a:rPr>
              <a:t>db:migrate</a:t>
            </a:r>
            <a:endParaRPr lang="en-US" sz="2000" b="1" dirty="0"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15942104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Validation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1859283"/>
          </a:xfrm>
        </p:spPr>
        <p:txBody>
          <a:bodyPr/>
          <a:lstStyle/>
          <a:p>
            <a:r>
              <a:rPr lang="en-US" dirty="0" smtClean="0"/>
              <a:t>You want to </a:t>
            </a:r>
            <a:r>
              <a:rPr lang="en-US" dirty="0" smtClean="0">
                <a:solidFill>
                  <a:srgbClr val="B23C00"/>
                </a:solidFill>
              </a:rPr>
              <a:t>validate data </a:t>
            </a:r>
            <a:r>
              <a:rPr lang="en-US" dirty="0" smtClean="0"/>
              <a:t>before it enters the database.</a:t>
            </a:r>
          </a:p>
          <a:p>
            <a:pPr lvl="1"/>
            <a:r>
              <a:rPr lang="en-US" dirty="0" smtClean="0"/>
              <a:t>For example, ensure that the post title is not blank.</a:t>
            </a:r>
          </a:p>
          <a:p>
            <a:pPr lvl="1"/>
            <a:r>
              <a:rPr lang="en-US" dirty="0" smtClean="0"/>
              <a:t>Edit </a:t>
            </a:r>
            <a:r>
              <a:rPr lang="en-US" b="1" dirty="0" smtClean="0">
                <a:solidFill>
                  <a:srgbClr val="0033CC"/>
                </a:solidFill>
                <a:latin typeface="Courier New"/>
                <a:cs typeface="Courier New"/>
              </a:rPr>
              <a:t>app/models/</a:t>
            </a:r>
            <a:r>
              <a:rPr lang="en-US" b="1" dirty="0" err="1" smtClean="0">
                <a:solidFill>
                  <a:srgbClr val="0033CC"/>
                </a:solidFill>
                <a:latin typeface="Courier New"/>
                <a:cs typeface="Courier New"/>
              </a:rPr>
              <a:t>post.rb</a:t>
            </a:r>
            <a:endParaRPr lang="en-US" b="1" dirty="0">
              <a:solidFill>
                <a:srgbClr val="0033CC"/>
              </a:solidFill>
              <a:latin typeface="Courier New"/>
              <a:cs typeface="Courier New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26E3E-A15E-8945-8438-BECDE139A8AE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913751" y="3328621"/>
            <a:ext cx="5309980" cy="923330"/>
          </a:xfrm>
          <a:prstGeom prst="rect">
            <a:avLst/>
          </a:prstGeom>
          <a:solidFill>
            <a:srgbClr val="F2F2F2"/>
          </a:solidFill>
          <a:ln>
            <a:solidFill>
              <a:srgbClr val="BFBFBF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/>
                <a:cs typeface="Courier New"/>
              </a:rPr>
              <a:t>class Post &lt; </a:t>
            </a:r>
            <a:r>
              <a:rPr lang="en-US" b="1" dirty="0" err="1">
                <a:latin typeface="Courier New"/>
                <a:cs typeface="Courier New"/>
              </a:rPr>
              <a:t>ActiveRecord</a:t>
            </a:r>
            <a:r>
              <a:rPr lang="en-US" b="1" dirty="0">
                <a:latin typeface="Courier New"/>
                <a:cs typeface="Courier New"/>
              </a:rPr>
              <a:t>::Base</a:t>
            </a:r>
          </a:p>
          <a:p>
            <a:r>
              <a:rPr lang="en-US" b="1" dirty="0">
                <a:latin typeface="Courier New"/>
                <a:cs typeface="Courier New"/>
              </a:rPr>
              <a:t>  </a:t>
            </a:r>
            <a:r>
              <a:rPr lang="en-US" b="1" dirty="0">
                <a:solidFill>
                  <a:srgbClr val="B23C00"/>
                </a:solidFill>
                <a:latin typeface="Courier New"/>
                <a:cs typeface="Courier New"/>
              </a:rPr>
              <a:t>validates :title, :presence =&gt; true</a:t>
            </a:r>
          </a:p>
          <a:p>
            <a:r>
              <a:rPr lang="en-US" b="1" dirty="0">
                <a:latin typeface="Courier New"/>
                <a:cs typeface="Courier New"/>
              </a:rPr>
              <a:t>end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65806" y="4689479"/>
            <a:ext cx="7981672" cy="2031325"/>
          </a:xfrm>
          <a:prstGeom prst="rect">
            <a:avLst/>
          </a:prstGeom>
          <a:solidFill>
            <a:srgbClr val="F2F2F2"/>
          </a:solidFill>
          <a:ln>
            <a:solidFill>
              <a:srgbClr val="BFBFBF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 err="1">
                <a:latin typeface="Courier New"/>
                <a:cs typeface="Courier New"/>
              </a:rPr>
              <a:t>irb</a:t>
            </a:r>
            <a:r>
              <a:rPr lang="en-US" b="1" dirty="0">
                <a:latin typeface="Courier New"/>
                <a:cs typeface="Courier New"/>
              </a:rPr>
              <a:t>(main):003:0&gt; post = </a:t>
            </a:r>
            <a:r>
              <a:rPr lang="en-US" b="1" dirty="0" err="1">
                <a:latin typeface="Courier New"/>
                <a:cs typeface="Courier New"/>
              </a:rPr>
              <a:t>Post.new</a:t>
            </a:r>
            <a:endParaRPr lang="en-US" b="1" dirty="0">
              <a:latin typeface="Courier New"/>
              <a:cs typeface="Courier New"/>
            </a:endParaRPr>
          </a:p>
          <a:p>
            <a:pPr marL="285750" indent="-285750">
              <a:buFont typeface="Symbol" charset="0"/>
              <a:buChar char=""/>
            </a:pPr>
            <a:r>
              <a:rPr lang="en-US" b="1" dirty="0" smtClean="0">
                <a:latin typeface="Courier New"/>
                <a:cs typeface="Courier New"/>
              </a:rPr>
              <a:t>#</a:t>
            </a:r>
            <a:r>
              <a:rPr lang="en-US" b="1" dirty="0">
                <a:latin typeface="Courier New"/>
                <a:cs typeface="Courier New"/>
              </a:rPr>
              <a:t>&lt;Post id: nil, title: nil, body: nil, </a:t>
            </a:r>
            <a:r>
              <a:rPr lang="en-US" b="1" dirty="0" err="1">
                <a:latin typeface="Courier New"/>
                <a:cs typeface="Courier New"/>
              </a:rPr>
              <a:t>created_at</a:t>
            </a:r>
            <a:r>
              <a:rPr lang="en-US" b="1" dirty="0">
                <a:latin typeface="Courier New"/>
                <a:cs typeface="Courier New"/>
              </a:rPr>
              <a:t>: nil, </a:t>
            </a:r>
            <a:endParaRPr lang="en-US" b="1" dirty="0" smtClean="0">
              <a:latin typeface="Courier New"/>
              <a:cs typeface="Courier New"/>
            </a:endParaRPr>
          </a:p>
          <a:p>
            <a:r>
              <a:rPr lang="en-US" b="1" dirty="0" smtClean="0">
                <a:latin typeface="Courier New"/>
                <a:cs typeface="Courier New"/>
              </a:rPr>
              <a:t>         </a:t>
            </a:r>
            <a:r>
              <a:rPr lang="en-US" b="1" dirty="0" err="1" smtClean="0">
                <a:latin typeface="Courier New"/>
                <a:cs typeface="Courier New"/>
              </a:rPr>
              <a:t>updated_at</a:t>
            </a:r>
            <a:r>
              <a:rPr lang="en-US" b="1" dirty="0">
                <a:latin typeface="Courier New"/>
                <a:cs typeface="Courier New"/>
              </a:rPr>
              <a:t>: nil, author: nil&gt;</a:t>
            </a:r>
          </a:p>
          <a:p>
            <a:r>
              <a:rPr lang="en-US" b="1" dirty="0" err="1">
                <a:latin typeface="Courier New"/>
                <a:cs typeface="Courier New"/>
              </a:rPr>
              <a:t>irb</a:t>
            </a:r>
            <a:r>
              <a:rPr lang="en-US" b="1" dirty="0">
                <a:latin typeface="Courier New"/>
                <a:cs typeface="Courier New"/>
              </a:rPr>
              <a:t>(main):004:0&gt; </a:t>
            </a:r>
            <a:r>
              <a:rPr lang="en-US" b="1" dirty="0" err="1">
                <a:solidFill>
                  <a:srgbClr val="B23C00"/>
                </a:solidFill>
                <a:latin typeface="Courier New"/>
                <a:cs typeface="Courier New"/>
              </a:rPr>
              <a:t>post.valid</a:t>
            </a:r>
            <a:r>
              <a:rPr lang="en-US" b="1" dirty="0">
                <a:solidFill>
                  <a:srgbClr val="B23C00"/>
                </a:solidFill>
                <a:latin typeface="Courier New"/>
                <a:cs typeface="Courier New"/>
              </a:rPr>
              <a:t>?</a:t>
            </a:r>
          </a:p>
          <a:p>
            <a:r>
              <a:rPr lang="en-US" b="1" dirty="0">
                <a:latin typeface="Courier New"/>
                <a:cs typeface="Courier New"/>
              </a:rPr>
              <a:t>=&gt; false</a:t>
            </a:r>
          </a:p>
          <a:p>
            <a:r>
              <a:rPr lang="en-US" b="1" dirty="0" err="1">
                <a:latin typeface="Courier New"/>
                <a:cs typeface="Courier New"/>
              </a:rPr>
              <a:t>irb</a:t>
            </a:r>
            <a:r>
              <a:rPr lang="en-US" b="1" dirty="0">
                <a:latin typeface="Courier New"/>
                <a:cs typeface="Courier New"/>
              </a:rPr>
              <a:t>(main):005:0&gt; </a:t>
            </a:r>
            <a:r>
              <a:rPr lang="en-US" b="1" dirty="0" err="1">
                <a:solidFill>
                  <a:srgbClr val="B23C00"/>
                </a:solidFill>
                <a:latin typeface="Courier New"/>
                <a:cs typeface="Courier New"/>
              </a:rPr>
              <a:t>post.errors.full_messages</a:t>
            </a:r>
            <a:endParaRPr lang="en-US" b="1" dirty="0">
              <a:solidFill>
                <a:srgbClr val="B23C00"/>
              </a:solidFill>
              <a:latin typeface="Courier New"/>
              <a:cs typeface="Courier New"/>
            </a:endParaRPr>
          </a:p>
          <a:p>
            <a:r>
              <a:rPr lang="en-US" b="1" dirty="0">
                <a:latin typeface="Courier New"/>
                <a:cs typeface="Courier New"/>
              </a:rPr>
              <a:t>=&gt; ["Title can't be blank"]</a:t>
            </a:r>
          </a:p>
        </p:txBody>
      </p:sp>
    </p:spTree>
    <p:extLst>
      <p:ext uri="{BB962C8B-B14F-4D97-AF65-F5344CB8AC3E}">
        <p14:creationId xmlns:p14="http://schemas.microsoft.com/office/powerpoint/2010/main" val="16271573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Table Associations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will add a new comments table.</a:t>
            </a:r>
          </a:p>
          <a:p>
            <a:pPr lvl="4"/>
            <a:endParaRPr lang="en-US" dirty="0" smtClean="0"/>
          </a:p>
          <a:p>
            <a:r>
              <a:rPr lang="en-US" dirty="0" smtClean="0"/>
              <a:t>Each post has many comments.</a:t>
            </a:r>
          </a:p>
          <a:p>
            <a:pPr lvl="1"/>
            <a:r>
              <a:rPr lang="en-US" dirty="0">
                <a:solidFill>
                  <a:srgbClr val="B23C00"/>
                </a:solidFill>
              </a:rPr>
              <a:t>O</a:t>
            </a:r>
            <a:r>
              <a:rPr lang="en-US" dirty="0" smtClean="0">
                <a:solidFill>
                  <a:srgbClr val="B23C00"/>
                </a:solidFill>
              </a:rPr>
              <a:t>ne-to-many </a:t>
            </a:r>
            <a:r>
              <a:rPr lang="en-US" dirty="0" smtClean="0"/>
              <a:t>relationship between the posts table and the comments table.</a:t>
            </a:r>
          </a:p>
          <a:p>
            <a:pPr lvl="1"/>
            <a:endParaRPr lang="en-US" dirty="0"/>
          </a:p>
          <a:p>
            <a:endParaRPr lang="en-US" dirty="0" smtClean="0"/>
          </a:p>
          <a:p>
            <a:r>
              <a:rPr lang="en-US" dirty="0" smtClean="0"/>
              <a:t>Each comment will have a reference to the post that it belongs to.</a:t>
            </a:r>
          </a:p>
          <a:p>
            <a:pPr lvl="1"/>
            <a:r>
              <a:rPr lang="en-US" dirty="0" smtClean="0"/>
              <a:t>Many comments can reference the same post.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26E3E-A15E-8945-8438-BECDE139A8AE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14024" y="3440813"/>
            <a:ext cx="8938487" cy="630942"/>
          </a:xfrm>
          <a:prstGeom prst="rect">
            <a:avLst/>
          </a:prstGeom>
          <a:solidFill>
            <a:srgbClr val="F2F2F2"/>
          </a:solidFill>
          <a:ln>
            <a:solidFill>
              <a:srgbClr val="BFBFBF"/>
            </a:solidFill>
          </a:ln>
        </p:spPr>
        <p:txBody>
          <a:bodyPr wrap="none" rtlCol="0">
            <a:spAutoFit/>
          </a:bodyPr>
          <a:lstStyle/>
          <a:p>
            <a:r>
              <a:rPr lang="en-US" sz="1750" b="1" dirty="0">
                <a:latin typeface="Courier New"/>
                <a:cs typeface="Courier New"/>
              </a:rPr>
              <a:t>bin/rails g model Comment </a:t>
            </a:r>
            <a:r>
              <a:rPr lang="en-US" sz="1750" b="1" dirty="0" err="1">
                <a:latin typeface="Courier New"/>
                <a:cs typeface="Courier New"/>
              </a:rPr>
              <a:t>author:string</a:t>
            </a:r>
            <a:r>
              <a:rPr lang="en-US" sz="1750" b="1" dirty="0">
                <a:latin typeface="Courier New"/>
                <a:cs typeface="Courier New"/>
              </a:rPr>
              <a:t> </a:t>
            </a:r>
            <a:r>
              <a:rPr lang="en-US" sz="1750" b="1" dirty="0" err="1">
                <a:latin typeface="Courier New"/>
                <a:cs typeface="Courier New"/>
              </a:rPr>
              <a:t>body:text</a:t>
            </a:r>
            <a:r>
              <a:rPr lang="en-US" sz="1750" b="1" dirty="0">
                <a:latin typeface="Courier New"/>
                <a:cs typeface="Courier New"/>
              </a:rPr>
              <a:t> </a:t>
            </a:r>
            <a:r>
              <a:rPr lang="en-US" sz="1750" b="1" dirty="0" err="1" smtClean="0">
                <a:latin typeface="Courier New"/>
                <a:cs typeface="Courier New"/>
              </a:rPr>
              <a:t>post:references</a:t>
            </a:r>
            <a:endParaRPr lang="en-US" sz="1750" b="1" dirty="0" smtClean="0">
              <a:latin typeface="Courier New"/>
              <a:cs typeface="Courier New"/>
            </a:endParaRPr>
          </a:p>
          <a:p>
            <a:r>
              <a:rPr lang="en-US" sz="1750" b="1" dirty="0" smtClean="0">
                <a:latin typeface="Courier New"/>
                <a:cs typeface="Courier New"/>
              </a:rPr>
              <a:t>bin/rake </a:t>
            </a:r>
            <a:r>
              <a:rPr lang="en-US" sz="1750" b="1" dirty="0" err="1" smtClean="0">
                <a:latin typeface="Courier New"/>
                <a:cs typeface="Courier New"/>
              </a:rPr>
              <a:t>db:migrate</a:t>
            </a:r>
            <a:endParaRPr lang="en-US" sz="1750" b="1" dirty="0"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1789364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Table </a:t>
            </a:r>
            <a:r>
              <a:rPr lang="en-US" dirty="0" smtClean="0"/>
              <a:t>Associations</a:t>
            </a:r>
            <a:r>
              <a:rPr lang="en-US" i="1" dirty="0" smtClean="0"/>
              <a:t>, cont’d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Edit </a:t>
            </a:r>
            <a:r>
              <a:rPr lang="en-US" b="1" dirty="0" smtClean="0">
                <a:solidFill>
                  <a:srgbClr val="0033CC"/>
                </a:solidFill>
                <a:latin typeface="Courier New"/>
                <a:cs typeface="Courier New"/>
              </a:rPr>
              <a:t>app/models/</a:t>
            </a:r>
            <a:r>
              <a:rPr lang="en-US" b="1" dirty="0" err="1" smtClean="0">
                <a:solidFill>
                  <a:srgbClr val="0033CC"/>
                </a:solidFill>
                <a:latin typeface="Courier New"/>
                <a:cs typeface="Courier New"/>
              </a:rPr>
              <a:t>post.rb</a:t>
            </a:r>
            <a:r>
              <a:rPr lang="en-US" b="1" dirty="0" smtClean="0">
                <a:solidFill>
                  <a:srgbClr val="0033CC"/>
                </a:solidFill>
                <a:latin typeface="Courier New"/>
                <a:cs typeface="Courier New"/>
              </a:rPr>
              <a:t> </a:t>
            </a:r>
            <a:r>
              <a:rPr lang="en-US" dirty="0" smtClean="0"/>
              <a:t>again to add the association: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See also </a:t>
            </a:r>
            <a:r>
              <a:rPr lang="en-US" b="1" dirty="0">
                <a:solidFill>
                  <a:srgbClr val="0033CC"/>
                </a:solidFill>
                <a:latin typeface="Courier New"/>
                <a:cs typeface="Courier New"/>
              </a:rPr>
              <a:t>app/models</a:t>
            </a:r>
            <a:r>
              <a:rPr lang="en-US" b="1" dirty="0" smtClean="0">
                <a:solidFill>
                  <a:srgbClr val="0033CC"/>
                </a:solidFill>
                <a:latin typeface="Courier New"/>
                <a:cs typeface="Courier New"/>
              </a:rPr>
              <a:t>/</a:t>
            </a:r>
            <a:r>
              <a:rPr lang="en-US" b="1" dirty="0" err="1" smtClean="0">
                <a:solidFill>
                  <a:srgbClr val="0033CC"/>
                </a:solidFill>
                <a:latin typeface="Courier New"/>
                <a:cs typeface="Courier New"/>
              </a:rPr>
              <a:t>comment.rb</a:t>
            </a:r>
            <a:r>
              <a:rPr lang="en-US" b="1" dirty="0" smtClean="0">
                <a:solidFill>
                  <a:srgbClr val="0033CC"/>
                </a:solidFill>
                <a:latin typeface="Courier New"/>
                <a:cs typeface="Courier New"/>
              </a:rPr>
              <a:t>:</a:t>
            </a:r>
          </a:p>
          <a:p>
            <a:endParaRPr lang="en-US" b="1" dirty="0">
              <a:solidFill>
                <a:srgbClr val="0033CC"/>
              </a:solidFill>
              <a:latin typeface="Courier New"/>
              <a:cs typeface="Courier New"/>
            </a:endParaRPr>
          </a:p>
          <a:p>
            <a:endParaRPr lang="en-US" b="1" dirty="0" smtClean="0">
              <a:solidFill>
                <a:srgbClr val="0033CC"/>
              </a:solidFill>
              <a:latin typeface="Courier New"/>
              <a:cs typeface="Courier New"/>
            </a:endParaRPr>
          </a:p>
          <a:p>
            <a:pPr lvl="4"/>
            <a:endParaRPr lang="en-US" b="1" dirty="0">
              <a:solidFill>
                <a:srgbClr val="0033CC"/>
              </a:solidFill>
              <a:latin typeface="Courier New"/>
              <a:cs typeface="Courier New"/>
            </a:endParaRPr>
          </a:p>
          <a:p>
            <a:r>
              <a:rPr lang="en-US" dirty="0" smtClean="0"/>
              <a:t>Restart the rails console.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26E3E-A15E-8945-8438-BECDE139A8AE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828830" y="2331732"/>
            <a:ext cx="5364385" cy="120032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BFBFBF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/>
                <a:cs typeface="Courier New"/>
              </a:rPr>
              <a:t>class Post &lt; </a:t>
            </a:r>
            <a:r>
              <a:rPr lang="en-US" b="1" dirty="0" err="1">
                <a:latin typeface="Courier New"/>
                <a:cs typeface="Courier New"/>
              </a:rPr>
              <a:t>ActiveRecord</a:t>
            </a:r>
            <a:r>
              <a:rPr lang="en-US" b="1" dirty="0">
                <a:latin typeface="Courier New"/>
                <a:cs typeface="Courier New"/>
              </a:rPr>
              <a:t>::Base</a:t>
            </a:r>
          </a:p>
          <a:p>
            <a:r>
              <a:rPr lang="en-US" b="1" dirty="0">
                <a:latin typeface="Courier New"/>
                <a:cs typeface="Courier New"/>
              </a:rPr>
              <a:t>  validates :title, :presence =&gt; true</a:t>
            </a:r>
          </a:p>
          <a:p>
            <a:r>
              <a:rPr lang="en-US" b="1" dirty="0">
                <a:solidFill>
                  <a:srgbClr val="B23C00"/>
                </a:solidFill>
                <a:latin typeface="Courier New"/>
                <a:cs typeface="Courier New"/>
              </a:rPr>
              <a:t>  </a:t>
            </a:r>
            <a:r>
              <a:rPr lang="en-US" b="1" dirty="0" err="1">
                <a:solidFill>
                  <a:srgbClr val="B23C00"/>
                </a:solidFill>
                <a:latin typeface="Courier New"/>
                <a:cs typeface="Courier New"/>
              </a:rPr>
              <a:t>has_many</a:t>
            </a:r>
            <a:r>
              <a:rPr lang="en-US" b="1" dirty="0">
                <a:solidFill>
                  <a:srgbClr val="B23C00"/>
                </a:solidFill>
                <a:latin typeface="Courier New"/>
                <a:cs typeface="Courier New"/>
              </a:rPr>
              <a:t> :comments</a:t>
            </a:r>
          </a:p>
          <a:p>
            <a:r>
              <a:rPr lang="en-US" b="1" dirty="0" smtClean="0">
                <a:latin typeface="Courier New"/>
                <a:cs typeface="Courier New"/>
              </a:rPr>
              <a:t>end</a:t>
            </a:r>
            <a:endParaRPr lang="en-US" b="1" dirty="0">
              <a:latin typeface="Courier New"/>
              <a:cs typeface="Courier New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103147" y="4425889"/>
            <a:ext cx="4948819" cy="923330"/>
          </a:xfrm>
          <a:prstGeom prst="rect">
            <a:avLst/>
          </a:prstGeom>
          <a:solidFill>
            <a:srgbClr val="F2F2F2"/>
          </a:solidFill>
          <a:ln>
            <a:solidFill>
              <a:srgbClr val="BFBFBF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/>
                <a:cs typeface="Courier New"/>
              </a:rPr>
              <a:t>class Comment &lt; </a:t>
            </a:r>
            <a:r>
              <a:rPr lang="en-US" b="1" dirty="0" err="1">
                <a:latin typeface="Courier New"/>
                <a:cs typeface="Courier New"/>
              </a:rPr>
              <a:t>ActiveRecord</a:t>
            </a:r>
            <a:r>
              <a:rPr lang="en-US" b="1" dirty="0">
                <a:latin typeface="Courier New"/>
                <a:cs typeface="Courier New"/>
              </a:rPr>
              <a:t>::Base</a:t>
            </a:r>
          </a:p>
          <a:p>
            <a:r>
              <a:rPr lang="en-US" b="1" dirty="0">
                <a:latin typeface="Courier New"/>
                <a:cs typeface="Courier New"/>
              </a:rPr>
              <a:t>  </a:t>
            </a:r>
            <a:r>
              <a:rPr lang="en-US" b="1" dirty="0" err="1">
                <a:solidFill>
                  <a:srgbClr val="B23C00"/>
                </a:solidFill>
                <a:latin typeface="Courier New"/>
                <a:cs typeface="Courier New"/>
              </a:rPr>
              <a:t>belongs_to</a:t>
            </a:r>
            <a:r>
              <a:rPr lang="en-US" b="1" dirty="0">
                <a:solidFill>
                  <a:srgbClr val="B23C00"/>
                </a:solidFill>
                <a:latin typeface="Courier New"/>
                <a:cs typeface="Courier New"/>
              </a:rPr>
              <a:t> :post</a:t>
            </a:r>
          </a:p>
          <a:p>
            <a:r>
              <a:rPr lang="en-US" b="1" dirty="0" smtClean="0">
                <a:latin typeface="Courier New"/>
                <a:cs typeface="Courier New"/>
              </a:rPr>
              <a:t>end</a:t>
            </a:r>
            <a:endParaRPr lang="en-US" b="1" dirty="0"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2487342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Quadrant">
  <a:themeElements>
    <a:clrScheme name="Quadrant 2">
      <a:dk1>
        <a:srgbClr val="000000"/>
      </a:dk1>
      <a:lt1>
        <a:srgbClr val="FFFFFF"/>
      </a:lt1>
      <a:dk2>
        <a:srgbClr val="420000"/>
      </a:dk2>
      <a:lt2>
        <a:srgbClr val="660000"/>
      </a:lt2>
      <a:accent1>
        <a:srgbClr val="CCCC00"/>
      </a:accent1>
      <a:accent2>
        <a:srgbClr val="999966"/>
      </a:accent2>
      <a:accent3>
        <a:srgbClr val="FFFFFF"/>
      </a:accent3>
      <a:accent4>
        <a:srgbClr val="000000"/>
      </a:accent4>
      <a:accent5>
        <a:srgbClr val="E2E2AA"/>
      </a:accent5>
      <a:accent6>
        <a:srgbClr val="8A8A5C"/>
      </a:accent6>
      <a:hlink>
        <a:srgbClr val="996633"/>
      </a:hlink>
      <a:folHlink>
        <a:srgbClr val="993300"/>
      </a:folHlink>
    </a:clrScheme>
    <a:fontScheme name="Quadrant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lnDef>
  </a:objectDefaults>
  <a:extraClrSchemeLst>
    <a:extraClrScheme>
      <a:clrScheme name="Quadrant 1">
        <a:dk1>
          <a:srgbClr val="5C5674"/>
        </a:dk1>
        <a:lt1>
          <a:srgbClr val="FFFFFF"/>
        </a:lt1>
        <a:dk2>
          <a:srgbClr val="85986A"/>
        </a:dk2>
        <a:lt2>
          <a:srgbClr val="FFFFFF"/>
        </a:lt2>
        <a:accent1>
          <a:srgbClr val="666633"/>
        </a:accent1>
        <a:accent2>
          <a:srgbClr val="ADC5B8"/>
        </a:accent2>
        <a:accent3>
          <a:srgbClr val="C2CAB9"/>
        </a:accent3>
        <a:accent4>
          <a:srgbClr val="DADADA"/>
        </a:accent4>
        <a:accent5>
          <a:srgbClr val="B8B8AD"/>
        </a:accent5>
        <a:accent6>
          <a:srgbClr val="9CB2A6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2">
        <a:dk1>
          <a:srgbClr val="000000"/>
        </a:dk1>
        <a:lt1>
          <a:srgbClr val="FFFFFF"/>
        </a:lt1>
        <a:dk2>
          <a:srgbClr val="420000"/>
        </a:dk2>
        <a:lt2>
          <a:srgbClr val="660000"/>
        </a:lt2>
        <a:accent1>
          <a:srgbClr val="CCCC00"/>
        </a:accent1>
        <a:accent2>
          <a:srgbClr val="999966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8A8A5C"/>
        </a:accent6>
        <a:hlink>
          <a:srgbClr val="996633"/>
        </a:hlink>
        <a:folHlink>
          <a:srgbClr val="99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3">
        <a:dk1>
          <a:srgbClr val="618052"/>
        </a:dk1>
        <a:lt1>
          <a:srgbClr val="FFFFE3"/>
        </a:lt1>
        <a:dk2>
          <a:srgbClr val="162E36"/>
        </a:dk2>
        <a:lt2>
          <a:srgbClr val="FFFFFF"/>
        </a:lt2>
        <a:accent1>
          <a:srgbClr val="336699"/>
        </a:accent1>
        <a:accent2>
          <a:srgbClr val="69888B"/>
        </a:accent2>
        <a:accent3>
          <a:srgbClr val="ABADAE"/>
        </a:accent3>
        <a:accent4>
          <a:srgbClr val="DADAC2"/>
        </a:accent4>
        <a:accent5>
          <a:srgbClr val="ADB8CA"/>
        </a:accent5>
        <a:accent6>
          <a:srgbClr val="5E7B7D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4">
        <a:dk1>
          <a:srgbClr val="000000"/>
        </a:dk1>
        <a:lt1>
          <a:srgbClr val="FFFFFF"/>
        </a:lt1>
        <a:dk2>
          <a:srgbClr val="000000"/>
        </a:dk2>
        <a:lt2>
          <a:srgbClr val="CC0000"/>
        </a:lt2>
        <a:accent1>
          <a:srgbClr val="FFCC00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2D5CB9"/>
        </a:accent6>
        <a:hlink>
          <a:srgbClr val="666699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5">
        <a:dk1>
          <a:srgbClr val="666699"/>
        </a:dk1>
        <a:lt1>
          <a:srgbClr val="FFFFFF"/>
        </a:lt1>
        <a:dk2>
          <a:srgbClr val="000033"/>
        </a:dk2>
        <a:lt2>
          <a:srgbClr val="FFFFFF"/>
        </a:lt2>
        <a:accent1>
          <a:srgbClr val="9966FF"/>
        </a:accent1>
        <a:accent2>
          <a:srgbClr val="CCCCFF"/>
        </a:accent2>
        <a:accent3>
          <a:srgbClr val="AAAAAD"/>
        </a:accent3>
        <a:accent4>
          <a:srgbClr val="DADADA"/>
        </a:accent4>
        <a:accent5>
          <a:srgbClr val="CAB8FF"/>
        </a:accent5>
        <a:accent6>
          <a:srgbClr val="B9B9E7"/>
        </a:accent6>
        <a:hlink>
          <a:srgbClr val="CC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6">
        <a:dk1>
          <a:srgbClr val="000000"/>
        </a:dk1>
        <a:lt1>
          <a:srgbClr val="FFFFFF"/>
        </a:lt1>
        <a:dk2>
          <a:srgbClr val="000000"/>
        </a:dk2>
        <a:lt2>
          <a:srgbClr val="669966"/>
        </a:lt2>
        <a:accent1>
          <a:srgbClr val="CCCC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8AB9"/>
        </a:accent6>
        <a:hlink>
          <a:srgbClr val="000066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7">
        <a:dk1>
          <a:srgbClr val="0099CC"/>
        </a:dk1>
        <a:lt1>
          <a:srgbClr val="FFFFFF"/>
        </a:lt1>
        <a:dk2>
          <a:srgbClr val="000099"/>
        </a:dk2>
        <a:lt2>
          <a:srgbClr val="FFFFFF"/>
        </a:lt2>
        <a:accent1>
          <a:srgbClr val="0099CC"/>
        </a:accent1>
        <a:accent2>
          <a:srgbClr val="6600FF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5C00E7"/>
        </a:accent6>
        <a:hlink>
          <a:srgbClr val="FFCC00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8">
        <a:dk1>
          <a:srgbClr val="000033"/>
        </a:dk1>
        <a:lt1>
          <a:srgbClr val="FFFFFF"/>
        </a:lt1>
        <a:dk2>
          <a:srgbClr val="003366"/>
        </a:dk2>
        <a:lt2>
          <a:srgbClr val="275C6D"/>
        </a:lt2>
        <a:accent1>
          <a:srgbClr val="A7D2DF"/>
        </a:accent1>
        <a:accent2>
          <a:srgbClr val="108DA6"/>
        </a:accent2>
        <a:accent3>
          <a:srgbClr val="FFFFFF"/>
        </a:accent3>
        <a:accent4>
          <a:srgbClr val="00002A"/>
        </a:accent4>
        <a:accent5>
          <a:srgbClr val="D0E5EC"/>
        </a:accent5>
        <a:accent6>
          <a:srgbClr val="0D7F96"/>
        </a:accent6>
        <a:hlink>
          <a:srgbClr val="666699"/>
        </a:hlink>
        <a:folHlink>
          <a:srgbClr val="99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9">
        <a:dk1>
          <a:srgbClr val="CC3300"/>
        </a:dk1>
        <a:lt1>
          <a:srgbClr val="FFFFFF"/>
        </a:lt1>
        <a:dk2>
          <a:srgbClr val="000000"/>
        </a:dk2>
        <a:lt2>
          <a:srgbClr val="FFFFCC"/>
        </a:lt2>
        <a:accent1>
          <a:srgbClr val="FF9900"/>
        </a:accent1>
        <a:accent2>
          <a:srgbClr val="9933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8A2D00"/>
        </a:accent6>
        <a:hlink>
          <a:srgbClr val="CEC5A2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Quadrant</Template>
  <TotalTime>25513</TotalTime>
  <Words>1979</Words>
  <Application>Microsoft Macintosh PowerPoint</Application>
  <PresentationFormat>On-screen Show (4:3)</PresentationFormat>
  <Paragraphs>348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Quadrant</vt:lpstr>
      <vt:lpstr>CS 160 and CMPE/SE 131 Software Engineering February 9 Class Meeting</vt:lpstr>
      <vt:lpstr>Full Stack Framework</vt:lpstr>
      <vt:lpstr>Three Types of MVC Objects</vt:lpstr>
      <vt:lpstr>Database Schema</vt:lpstr>
      <vt:lpstr>Database Migrations</vt:lpstr>
      <vt:lpstr>Add a Column to a Table</vt:lpstr>
      <vt:lpstr>Data Validation</vt:lpstr>
      <vt:lpstr>Table Associations</vt:lpstr>
      <vt:lpstr>Table Associations, cont’d</vt:lpstr>
      <vt:lpstr>Table Associations, cont’d</vt:lpstr>
      <vt:lpstr>Table Associations, cont’d</vt:lpstr>
      <vt:lpstr>Controllers</vt:lpstr>
      <vt:lpstr>REST</vt:lpstr>
      <vt:lpstr>Routing</vt:lpstr>
      <vt:lpstr>Routing, cont’d</vt:lpstr>
      <vt:lpstr>Controller Actions</vt:lpstr>
      <vt:lpstr>Controller Actions, cont’d</vt:lpstr>
      <vt:lpstr>Controller Actions, cont’d</vt:lpstr>
      <vt:lpstr>Redirect vs. Render</vt:lpstr>
      <vt:lpstr>Embedded Ruby File (.erb)</vt:lpstr>
      <vt:lpstr>Redirect</vt:lpstr>
      <vt:lpstr>Response Formats</vt:lpstr>
      <vt:lpstr>Flash Messages</vt:lpstr>
      <vt:lpstr>The Comments Controller</vt:lpstr>
      <vt:lpstr>The Comments Controller, cont’d</vt:lpstr>
    </vt:vector>
  </TitlesOfParts>
  <Manager/>
  <Company>San Jose State University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160: Software Engineering</dc:title>
  <dc:subject/>
  <dc:creator>Ronald Mak</dc:creator>
  <cp:keywords/>
  <dc:description/>
  <cp:lastModifiedBy>Ronald Mak</cp:lastModifiedBy>
  <cp:revision>284</cp:revision>
  <dcterms:created xsi:type="dcterms:W3CDTF">2008-01-12T03:52:55Z</dcterms:created>
  <dcterms:modified xsi:type="dcterms:W3CDTF">2016-02-11T11:57:42Z</dcterms:modified>
  <cp:category/>
</cp:coreProperties>
</file>