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5" r:id="rId13"/>
    <p:sldId id="296" r:id="rId14"/>
    <p:sldId id="297" r:id="rId15"/>
    <p:sldId id="298" r:id="rId16"/>
    <p:sldId id="294" r:id="rId17"/>
    <p:sldId id="300" r:id="rId18"/>
    <p:sldId id="299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8F0000"/>
    <a:srgbClr val="0432FF"/>
    <a:srgbClr val="008F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21" autoAdjust="0"/>
    <p:restoredTop sz="50000" autoAdjust="0"/>
  </p:normalViewPr>
  <p:slideViewPr>
    <p:cSldViewPr>
      <p:cViewPr varScale="1">
        <p:scale>
          <a:sx n="141" d="100"/>
          <a:sy n="141" d="100"/>
        </p:scale>
        <p:origin x="208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Midterm Solution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Midterm Solution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cannot keep track of employees who do not sign up any customers.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cannot keep track of employees who do not serve any customers.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cannot keep track of employees who serve multiple customers.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cannot keep track of employees who sign up multiple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305476B-B52C-F449-A4E4-CBB1F02A3D50}"/>
              </a:ext>
            </a:extLst>
          </p:cNvPr>
          <p:cNvSpPr/>
          <p:nvPr/>
        </p:nvSpPr>
        <p:spPr bwMode="auto">
          <a:xfrm>
            <a:off x="4937756" y="3977634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3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 keep track of customers who are not served by any employees.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 keep track of customers who are not signed up by any employees.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 keep track of customers who are served by multiple employees.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can keep track of customers who are not referred by any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19C70D-2F04-7843-A8C8-7E84EF217C9D}"/>
              </a:ext>
            </a:extLst>
          </p:cNvPr>
          <p:cNvSpPr/>
          <p:nvPr/>
        </p:nvSpPr>
        <p:spPr bwMode="auto">
          <a:xfrm>
            <a:off x="4937756" y="4983464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6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8F67-3E9C-DE40-8C07-062C8A7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ACB9-A784-E64F-8954-295C4ABA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07" y="4143884"/>
            <a:ext cx="3072657" cy="2028286"/>
          </a:xfrm>
        </p:spPr>
        <p:txBody>
          <a:bodyPr/>
          <a:lstStyle/>
          <a:p>
            <a:pPr marL="928687" lvl="1" indent="-457200">
              <a:buFont typeface="+mj-lt"/>
              <a:buAutoNum type="alphaLcPeriod"/>
            </a:pPr>
            <a:r>
              <a:rPr lang="en-US" dirty="0"/>
              <a:t>Slice and dice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Pivot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Drill-up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D9C-9F6C-C342-8058-8352430F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64B266-F3E3-744F-8829-C3146AA3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325903"/>
            <a:ext cx="6052487" cy="24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1B60C-6564-3344-9687-765F2378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7" y="2971805"/>
            <a:ext cx="2285975" cy="734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FECF2-A3A8-1B49-826A-573F6E1A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8" y="4227714"/>
            <a:ext cx="2743170" cy="1487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82FA1-AFCB-B445-93EC-7075E4DA9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20" y="4480300"/>
            <a:ext cx="2501900" cy="1117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068865A-52E0-8D48-9A12-E85457CFD016}"/>
              </a:ext>
            </a:extLst>
          </p:cNvPr>
          <p:cNvSpPr/>
          <p:nvPr/>
        </p:nvSpPr>
        <p:spPr bwMode="auto">
          <a:xfrm>
            <a:off x="6217902" y="4251951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9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8F67-3E9C-DE40-8C07-062C8A7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ACB9-A784-E64F-8954-295C4ABA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07" y="4143884"/>
            <a:ext cx="3072657" cy="2028286"/>
          </a:xfrm>
        </p:spPr>
        <p:txBody>
          <a:bodyPr/>
          <a:lstStyle/>
          <a:p>
            <a:pPr marL="928687" lvl="1" indent="-457200">
              <a:buFont typeface="+mj-lt"/>
              <a:buAutoNum type="alphaLcPeriod"/>
            </a:pPr>
            <a:r>
              <a:rPr lang="en-US" dirty="0"/>
              <a:t>Slice and dice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Pivot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Drill-up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D9C-9F6C-C342-8058-8352430F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64B266-F3E3-744F-8829-C3146AA3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325903"/>
            <a:ext cx="6052487" cy="24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1B60C-6564-3344-9687-765F2378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7" y="2971805"/>
            <a:ext cx="2285975" cy="734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FECF2-A3A8-1B49-826A-573F6E1A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8" y="4227714"/>
            <a:ext cx="2743170" cy="1487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04F8FD-C69C-9647-8783-1162F885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47" y="4434829"/>
            <a:ext cx="2688579" cy="93339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D7E8A3A-B0A2-9149-8B3B-276F09D18FE3}"/>
              </a:ext>
            </a:extLst>
          </p:cNvPr>
          <p:cNvSpPr/>
          <p:nvPr/>
        </p:nvSpPr>
        <p:spPr bwMode="auto">
          <a:xfrm>
            <a:off x="6217902" y="4709147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9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8F67-3E9C-DE40-8C07-062C8A7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ACB9-A784-E64F-8954-295C4ABA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07" y="4143884"/>
            <a:ext cx="3072657" cy="2028286"/>
          </a:xfrm>
        </p:spPr>
        <p:txBody>
          <a:bodyPr/>
          <a:lstStyle/>
          <a:p>
            <a:pPr marL="928687" lvl="1" indent="-457200">
              <a:buFont typeface="+mj-lt"/>
              <a:buAutoNum type="alphaLcPeriod"/>
            </a:pPr>
            <a:r>
              <a:rPr lang="en-US" dirty="0"/>
              <a:t>Slice and dice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Pivot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Drill-up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D9C-9F6C-C342-8058-8352430F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64B266-F3E3-744F-8829-C3146AA3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325903"/>
            <a:ext cx="6052487" cy="24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1B60C-6564-3344-9687-765F2378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7" y="2971805"/>
            <a:ext cx="2285975" cy="734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FECF2-A3A8-1B49-826A-573F6E1A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8" y="4227714"/>
            <a:ext cx="2743170" cy="1487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5019BE-CEFE-2C41-80B6-A50BA0F23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4434829"/>
            <a:ext cx="2590800" cy="774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547C5F-8736-B043-87E0-3DCD7FE91582}"/>
              </a:ext>
            </a:extLst>
          </p:cNvPr>
          <p:cNvSpPr/>
          <p:nvPr/>
        </p:nvSpPr>
        <p:spPr bwMode="auto">
          <a:xfrm>
            <a:off x="6217902" y="5166342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4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8F67-3E9C-DE40-8C07-062C8A7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ACB9-A784-E64F-8954-295C4ABA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07" y="4143884"/>
            <a:ext cx="3072657" cy="2028286"/>
          </a:xfrm>
        </p:spPr>
        <p:txBody>
          <a:bodyPr/>
          <a:lstStyle/>
          <a:p>
            <a:pPr marL="928687" lvl="1" indent="-457200">
              <a:buFont typeface="+mj-lt"/>
              <a:buAutoNum type="alphaLcPeriod"/>
            </a:pPr>
            <a:r>
              <a:rPr lang="en-US" dirty="0"/>
              <a:t>Slice and dice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Pivot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Drill-up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D9C-9F6C-C342-8058-8352430F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64B266-F3E3-744F-8829-C3146AA3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325903"/>
            <a:ext cx="6052487" cy="24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1B60C-6564-3344-9687-765F2378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7" y="2971805"/>
            <a:ext cx="2285975" cy="734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FECF2-A3A8-1B49-826A-573F6E1A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8" y="4227714"/>
            <a:ext cx="2743170" cy="1487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710B74-DD0F-B140-9A5B-42E29294C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3930705"/>
            <a:ext cx="1785612" cy="223739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E35047F-0062-6346-B21F-2FD354F850ED}"/>
              </a:ext>
            </a:extLst>
          </p:cNvPr>
          <p:cNvSpPr/>
          <p:nvPr/>
        </p:nvSpPr>
        <p:spPr bwMode="auto">
          <a:xfrm>
            <a:off x="6217902" y="4709147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7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8F67-3E9C-DE40-8C07-062C8A7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ACB9-A784-E64F-8954-295C4ABA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07" y="4143884"/>
            <a:ext cx="3072657" cy="2028286"/>
          </a:xfrm>
        </p:spPr>
        <p:txBody>
          <a:bodyPr/>
          <a:lstStyle/>
          <a:p>
            <a:pPr marL="928687" lvl="1" indent="-457200">
              <a:buFont typeface="+mj-lt"/>
              <a:buAutoNum type="alphaLcPeriod"/>
            </a:pPr>
            <a:r>
              <a:rPr lang="en-US" dirty="0"/>
              <a:t>Slice and dice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Pivot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Drill-up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Drill-down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D9C-9F6C-C342-8058-8352430F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64B266-F3E3-744F-8829-C3146AA3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325903"/>
            <a:ext cx="6052487" cy="24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1B60C-6564-3344-9687-765F2378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7" y="2971805"/>
            <a:ext cx="2285975" cy="734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FECF2-A3A8-1B49-826A-573F6E1A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8" y="4227714"/>
            <a:ext cx="2743170" cy="14872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6D456-B520-A34B-975C-9B9358C54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54" y="4526268"/>
            <a:ext cx="2066956" cy="122654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46E4D8D-8A1A-B443-9120-72815E294A49}"/>
              </a:ext>
            </a:extLst>
          </p:cNvPr>
          <p:cNvSpPr/>
          <p:nvPr/>
        </p:nvSpPr>
        <p:spPr bwMode="auto">
          <a:xfrm>
            <a:off x="6217902" y="5166342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6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49FE-28E0-F441-8CA3-18F317EF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16.a.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51727-F523-5544-AD25-DB66D1E8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4757"/>
            <a:ext cx="8229600" cy="548634"/>
          </a:xfrm>
        </p:spPr>
        <p:txBody>
          <a:bodyPr/>
          <a:lstStyle/>
          <a:p>
            <a:r>
              <a:rPr lang="en-US" dirty="0"/>
              <a:t>Show functional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193FC-2CD7-F74D-A431-F7DB6DB4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81132-E464-6F40-ACE2-A348C0173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325903"/>
            <a:ext cx="5486400" cy="2353945"/>
          </a:xfrm>
          <a:prstGeom prst="rect">
            <a:avLst/>
          </a:prstGeom>
        </p:spPr>
      </p:pic>
      <p:pic>
        <p:nvPicPr>
          <p:cNvPr id="6" name="Picture 5" descr="Macintosh SSD:Users:rmak:Desktop:Screen Shot 2017-03-24 at 1.20.11 AM.png">
            <a:extLst>
              <a:ext uri="{FF2B5EF4-FFF2-40B4-BE49-F238E27FC236}">
                <a16:creationId xmlns:a16="http://schemas.microsoft.com/office/drawing/2014/main" id="{214A3AD5-1E11-4748-A665-D3FB386DD8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22" y="4434829"/>
            <a:ext cx="5939155" cy="130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01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SSD:Users:rmak:Desktop:Screen Shot 2017-03-24 at 1.22.34 AM.png">
            <a:extLst>
              <a:ext uri="{FF2B5EF4-FFF2-40B4-BE49-F238E27FC236}">
                <a16:creationId xmlns:a16="http://schemas.microsoft.com/office/drawing/2014/main" id="{3E061199-30FF-8F4A-B2B8-A099C376AC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63" y="3794756"/>
            <a:ext cx="2667000" cy="2721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D49FE-28E0-F441-8CA3-18F317EF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16.b.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51727-F523-5544-AD25-DB66D1E8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4756"/>
            <a:ext cx="5486385" cy="1097267"/>
          </a:xfrm>
        </p:spPr>
        <p:txBody>
          <a:bodyPr/>
          <a:lstStyle/>
          <a:p>
            <a:r>
              <a:rPr lang="en-US" dirty="0"/>
              <a:t>Normalize to third normal form </a:t>
            </a:r>
            <a:br>
              <a:rPr lang="en-US" dirty="0"/>
            </a:br>
            <a:r>
              <a:rPr lang="en-US" dirty="0"/>
              <a:t>(3NF).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193FC-2CD7-F74D-A431-F7DB6DB4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81132-E464-6F40-ACE2-A348C01739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1325903"/>
            <a:ext cx="5486400" cy="23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B0E7-3143-6C44-B2E8-52A87F01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9A7AB-1314-3841-917B-7FD1D7AF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FCDAA-9110-224E-A4A1-66F81003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0" y="1325903"/>
            <a:ext cx="6189054" cy="3873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012B5-9EB6-2940-89B5-2E9F743A7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6" y="5000742"/>
            <a:ext cx="4759971" cy="12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896461"/>
          </a:xfrm>
        </p:spPr>
        <p:txBody>
          <a:bodyPr/>
          <a:lstStyle/>
          <a:p>
            <a:r>
              <a:rPr lang="en-US" sz="2400" dirty="0"/>
              <a:t>Which of the following statements is </a:t>
            </a:r>
            <a:r>
              <a:rPr lang="en-US" sz="2400" u="sng" dirty="0"/>
              <a:t>true</a:t>
            </a:r>
            <a:r>
              <a:rPr lang="en-US" sz="2400" dirty="0"/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An employee can serve many customers, and he or she has to serve at least one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An employee can serve one customer, or he or she does not have to serve any customers.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employee serves exactly one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Employees do not serve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234464"/>
            <a:ext cx="4937705" cy="347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6E9A9C-98E9-2D49-A8AF-7C5FBB21F615}"/>
              </a:ext>
            </a:extLst>
          </p:cNvPr>
          <p:cNvSpPr/>
          <p:nvPr/>
        </p:nvSpPr>
        <p:spPr bwMode="auto">
          <a:xfrm>
            <a:off x="4937756" y="3337561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34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753F-2BE4-7F4A-97DF-BEC8523B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17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529F-13A2-E246-B45B-A3725289D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en-US" sz="1800" dirty="0"/>
              <a:t>date, including:</a:t>
            </a:r>
          </a:p>
          <a:p>
            <a:pPr lvl="1"/>
            <a:r>
              <a:rPr lang="en-US" sz="1600" dirty="0"/>
              <a:t>full date</a:t>
            </a:r>
          </a:p>
          <a:p>
            <a:pPr lvl="1"/>
            <a:r>
              <a:rPr lang="en-US" sz="1600" dirty="0"/>
              <a:t>day of week</a:t>
            </a:r>
          </a:p>
          <a:p>
            <a:pPr lvl="1"/>
            <a:r>
              <a:rPr lang="en-US" sz="1600" dirty="0"/>
              <a:t>day of month</a:t>
            </a:r>
          </a:p>
          <a:p>
            <a:pPr lvl="1"/>
            <a:r>
              <a:rPr lang="en-US" sz="1600" dirty="0"/>
              <a:t>month</a:t>
            </a:r>
          </a:p>
          <a:p>
            <a:pPr lvl="1"/>
            <a:r>
              <a:rPr lang="en-US" sz="1600" dirty="0"/>
              <a:t>quarter</a:t>
            </a:r>
          </a:p>
          <a:p>
            <a:pPr lvl="1"/>
            <a:r>
              <a:rPr lang="en-US" sz="1600" dirty="0"/>
              <a:t>year</a:t>
            </a:r>
          </a:p>
          <a:p>
            <a:pPr lvl="0"/>
            <a:r>
              <a:rPr lang="en-US" sz="1800" dirty="0"/>
              <a:t>time</a:t>
            </a:r>
          </a:p>
          <a:p>
            <a:pPr lvl="0"/>
            <a:r>
              <a:rPr lang="en-US" sz="1800" dirty="0"/>
              <a:t>product, including:</a:t>
            </a:r>
          </a:p>
          <a:p>
            <a:pPr lvl="1"/>
            <a:r>
              <a:rPr lang="en-US" sz="1600" dirty="0"/>
              <a:t>product ID</a:t>
            </a:r>
          </a:p>
          <a:p>
            <a:pPr lvl="1"/>
            <a:r>
              <a:rPr lang="en-US" sz="1600" dirty="0"/>
              <a:t>product name</a:t>
            </a:r>
          </a:p>
          <a:p>
            <a:pPr lvl="1"/>
            <a:r>
              <a:rPr lang="en-US" sz="1600" dirty="0"/>
              <a:t>product type</a:t>
            </a:r>
          </a:p>
          <a:p>
            <a:pPr lvl="1"/>
            <a:r>
              <a:rPr lang="en-US" sz="1600" dirty="0"/>
              <a:t>product supplier name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customer, including:</a:t>
            </a:r>
          </a:p>
          <a:p>
            <a:pPr lvl="1"/>
            <a:r>
              <a:rPr lang="en-US" sz="1600" dirty="0"/>
              <a:t>customer ID</a:t>
            </a:r>
          </a:p>
          <a:p>
            <a:pPr lvl="1"/>
            <a:r>
              <a:rPr lang="en-US" sz="1600" dirty="0"/>
              <a:t>customer name</a:t>
            </a:r>
          </a:p>
          <a:p>
            <a:pPr lvl="1"/>
            <a:r>
              <a:rPr lang="en-US" sz="1600" dirty="0"/>
              <a:t>customer type</a:t>
            </a:r>
          </a:p>
          <a:p>
            <a:pPr lvl="1"/>
            <a:r>
              <a:rPr lang="en-US" sz="1600" dirty="0"/>
              <a:t>customer zip</a:t>
            </a:r>
          </a:p>
          <a:p>
            <a:pPr lvl="0"/>
            <a:r>
              <a:rPr lang="en-US" sz="1800" dirty="0"/>
              <a:t>depot, including:</a:t>
            </a:r>
          </a:p>
          <a:p>
            <a:pPr lvl="1"/>
            <a:r>
              <a:rPr lang="en-US" sz="1600" dirty="0"/>
              <a:t>depot ID</a:t>
            </a:r>
          </a:p>
          <a:p>
            <a:pPr lvl="1"/>
            <a:r>
              <a:rPr lang="en-US" sz="1600" dirty="0"/>
              <a:t>depot size</a:t>
            </a:r>
          </a:p>
          <a:p>
            <a:pPr lvl="1"/>
            <a:r>
              <a:rPr lang="en-US" sz="1600" dirty="0"/>
              <a:t>depot zip</a:t>
            </a:r>
          </a:p>
          <a:p>
            <a:pPr lvl="0"/>
            <a:r>
              <a:rPr lang="en-US" sz="1800" dirty="0"/>
              <a:t>order clerk, including:</a:t>
            </a:r>
          </a:p>
          <a:p>
            <a:pPr lvl="1"/>
            <a:r>
              <a:rPr lang="en-US" sz="1600" dirty="0"/>
              <a:t>order clerk ID</a:t>
            </a:r>
          </a:p>
          <a:p>
            <a:pPr lvl="1"/>
            <a:r>
              <a:rPr lang="en-US" sz="1600" dirty="0"/>
              <a:t>order clerk name</a:t>
            </a:r>
          </a:p>
          <a:p>
            <a:pPr lvl="1"/>
            <a:r>
              <a:rPr lang="en-US" sz="1600" dirty="0"/>
              <a:t>order clerk title</a:t>
            </a:r>
          </a:p>
          <a:p>
            <a:pPr lvl="1"/>
            <a:r>
              <a:rPr lang="en-US" sz="1600" dirty="0"/>
              <a:t>order clerk education level</a:t>
            </a:r>
          </a:p>
          <a:p>
            <a:pPr lvl="1"/>
            <a:r>
              <a:rPr lang="en-US" sz="1600" dirty="0"/>
              <a:t>order clerk year of hire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026C9-9B1A-3545-8A7A-A1EA0E19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64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C06B-4AC0-F642-9D8B-FB7D7815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17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F8E66-5D64-6B4A-967D-01B6549D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 descr="../../../../../../Desktop/Screen%20Shot%202017-05-22%20at%20">
            <a:extLst>
              <a:ext uri="{FF2B5EF4-FFF2-40B4-BE49-F238E27FC236}">
                <a16:creationId xmlns:a16="http://schemas.microsoft.com/office/drawing/2014/main" id="{879444BB-4BEC-6642-839F-5C5CCE7851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1417342"/>
            <a:ext cx="5589871" cy="3973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8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896461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statements, if any,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false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customer has a unique </a:t>
            </a:r>
            <a:r>
              <a:rPr lang="en-US" sz="2000" dirty="0" err="1"/>
              <a:t>CustID</a:t>
            </a:r>
            <a:r>
              <a:rPr lang="en-US" sz="2000" dirty="0"/>
              <a:t>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employee is serving a unique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customer has a unique employee serving him or her.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None of the statements is false.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234464"/>
            <a:ext cx="4937705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F41D7D-A311-834B-9D02-9C43E38FB9A6}"/>
              </a:ext>
            </a:extLst>
          </p:cNvPr>
          <p:cNvSpPr/>
          <p:nvPr/>
        </p:nvSpPr>
        <p:spPr bwMode="auto">
          <a:xfrm>
            <a:off x="4937756" y="2788928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 be served by many employees, and he or she has to be served by at least one employee.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 be served by one employee, or he or she does not have to be served by any employees.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customer is served by exactly one employee.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Customers are not served by employees.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A3B982-28DA-D64C-8F1B-DB77E2024A17}"/>
              </a:ext>
            </a:extLst>
          </p:cNvPr>
          <p:cNvSpPr/>
          <p:nvPr/>
        </p:nvSpPr>
        <p:spPr bwMode="auto">
          <a:xfrm>
            <a:off x="4937756" y="4617707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9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An employee can sign up many customers, and he or she has to sign up at least one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An employee can sign up many customers, but he or she does not have to sign up any customers.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employee signs up exactly one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employee signs up many customers.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800F96C-D821-674D-9D83-7C687B975918}"/>
              </a:ext>
            </a:extLst>
          </p:cNvPr>
          <p:cNvSpPr/>
          <p:nvPr/>
        </p:nvSpPr>
        <p:spPr bwMode="auto">
          <a:xfrm>
            <a:off x="4937756" y="3337561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 be signed up by many employees, and he or she has to be signed up by at least one employee.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 be signed up by one employee, or he or she does not have to be signed up by any employees.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Each customer is signed up by exactly one employee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Customers are not signed up by employees.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16D14B-B6EF-2648-8DB2-E4230E31C42C}"/>
              </a:ext>
            </a:extLst>
          </p:cNvPr>
          <p:cNvSpPr/>
          <p:nvPr/>
        </p:nvSpPr>
        <p:spPr bwMode="auto">
          <a:xfrm>
            <a:off x="4937756" y="4617707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1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cannot be referred by another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 be referred by at most one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can be referred by many customers.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 customer must be referred by another customer.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132667-4802-FF48-A71F-BE1F15A4F25C}"/>
              </a:ext>
            </a:extLst>
          </p:cNvPr>
          <p:cNvSpPr/>
          <p:nvPr/>
        </p:nvSpPr>
        <p:spPr bwMode="auto">
          <a:xfrm>
            <a:off x="4937756" y="2788928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 customer cannot refer another customer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 customer can refer either only one customer or no customers at all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 customer can refer many customers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 customer must refer many customers</a:t>
            </a: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3CD3B9-535A-7345-A952-AC2B5981F774}"/>
              </a:ext>
            </a:extLst>
          </p:cNvPr>
          <p:cNvSpPr/>
          <p:nvPr/>
        </p:nvSpPr>
        <p:spPr bwMode="auto">
          <a:xfrm>
            <a:off x="4937756" y="4251952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7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FBD-CACC-C14E-A273-A0E5C7F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570B-2FAD-1049-B658-E39D0772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1" y="1228603"/>
            <a:ext cx="4480556" cy="4943567"/>
          </a:xfrm>
        </p:spPr>
        <p:txBody>
          <a:bodyPr/>
          <a:lstStyle/>
          <a:p>
            <a:pPr lvl="0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Which of the following statements is </a:t>
            </a:r>
            <a:r>
              <a:rPr lang="en-US" sz="2400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true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will store </a:t>
            </a:r>
            <a:r>
              <a:rPr lang="en-US" sz="2000" dirty="0" err="1"/>
              <a:t>CustomerBDate</a:t>
            </a:r>
            <a:r>
              <a:rPr lang="en-US" sz="2000" dirty="0"/>
              <a:t> value for each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will store </a:t>
            </a:r>
            <a:r>
              <a:rPr lang="en-US" sz="2000" dirty="0" err="1"/>
              <a:t>OfficePhoneNumber</a:t>
            </a:r>
            <a:r>
              <a:rPr lang="en-US" sz="2000" dirty="0"/>
              <a:t> value for each employee.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We will store </a:t>
            </a:r>
            <a:r>
              <a:rPr lang="en-US" sz="2000" dirty="0" err="1"/>
              <a:t>CustomerAge</a:t>
            </a:r>
            <a:r>
              <a:rPr lang="en-US" sz="2000" dirty="0"/>
              <a:t> value for each customer.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sz="2000" dirty="0"/>
              <a:t>All of the above.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AF597-1388-EA42-A127-9DEC2239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33E89-4E15-B54D-B9A5-E1FF00F7B5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9" y="1234464"/>
            <a:ext cx="4846266" cy="3566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50C687-08BF-AB46-AB23-22A65201B61B}"/>
              </a:ext>
            </a:extLst>
          </p:cNvPr>
          <p:cNvSpPr/>
          <p:nvPr/>
        </p:nvSpPr>
        <p:spPr bwMode="auto">
          <a:xfrm>
            <a:off x="4937756" y="2057415"/>
            <a:ext cx="365756" cy="365755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133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31684</TotalTime>
  <Words>753</Words>
  <Application>Microsoft Macintosh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Quadrant</vt:lpstr>
      <vt:lpstr>CS/SE 157B Database Management Systems II Midterm Solution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16.a.</vt:lpstr>
      <vt:lpstr>Question 16.b.</vt:lpstr>
      <vt:lpstr>Question 17</vt:lpstr>
      <vt:lpstr>Question 17, cont’d</vt:lpstr>
      <vt:lpstr>Question 17, cont’d</vt:lpstr>
    </vt:vector>
  </TitlesOfParts>
  <Company>Apropos Logic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628</cp:revision>
  <dcterms:created xsi:type="dcterms:W3CDTF">2008-01-12T03:52:55Z</dcterms:created>
  <dcterms:modified xsi:type="dcterms:W3CDTF">2018-03-20T00:45:10Z</dcterms:modified>
</cp:coreProperties>
</file>