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82" r:id="rId2"/>
    <p:sldId id="442" r:id="rId3"/>
    <p:sldId id="443" r:id="rId4"/>
    <p:sldId id="444" r:id="rId5"/>
    <p:sldId id="445" r:id="rId6"/>
    <p:sldId id="446" r:id="rId7"/>
    <p:sldId id="447" r:id="rId8"/>
    <p:sldId id="463" r:id="rId9"/>
    <p:sldId id="448" r:id="rId10"/>
    <p:sldId id="449" r:id="rId11"/>
    <p:sldId id="450" r:id="rId12"/>
    <p:sldId id="464" r:id="rId13"/>
    <p:sldId id="451" r:id="rId14"/>
    <p:sldId id="465" r:id="rId15"/>
    <p:sldId id="452" r:id="rId16"/>
    <p:sldId id="466" r:id="rId17"/>
    <p:sldId id="453" r:id="rId18"/>
    <p:sldId id="467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8" r:id="rId27"/>
    <p:sldId id="469" r:id="rId28"/>
    <p:sldId id="461" r:id="rId29"/>
    <p:sldId id="470" r:id="rId30"/>
    <p:sldId id="462" r:id="rId31"/>
    <p:sldId id="471" r:id="rId32"/>
    <p:sldId id="472" r:id="rId33"/>
    <p:sldId id="474" r:id="rId34"/>
    <p:sldId id="473" r:id="rId35"/>
    <p:sldId id="475" r:id="rId36"/>
    <p:sldId id="476" r:id="rId37"/>
    <p:sldId id="477" r:id="rId38"/>
    <p:sldId id="47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432FF"/>
    <a:srgbClr val="B23C00"/>
    <a:srgbClr val="008F00"/>
    <a:srgbClr val="8F00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5" autoAdjust="0"/>
    <p:restoredTop sz="50000" autoAdjust="0"/>
  </p:normalViewPr>
  <p:slideViewPr>
    <p:cSldViewPr>
      <p:cViewPr varScale="1">
        <p:scale>
          <a:sx n="135" d="100"/>
          <a:sy n="135" d="100"/>
        </p:scale>
        <p:origin x="168" y="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4D777DC-EEC6-B24B-A940-A08F0F5C17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838A946-5A26-A148-98B4-30EAE90F4B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39048D0-8D98-3A40-805F-FB1D74AF4B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BF7D9E24-0466-0A44-A620-8AC7A643F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308DCDE-B378-2743-A7BC-A5E13BE35D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064818-43A0-E44E-AA35-DB66DBFD41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B20B09-3436-8F4F-A8FC-8EEB489B2F7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0B5B2A00-B444-7342-B06D-9549FD463D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DB8B30E-42D1-6D4A-BD68-E5AAE3877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3236465-6AAA-6E4E-85DC-47368E372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643DFE89-C2A0-A84F-B554-5F289F368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9B6C4-E182-AC41-8F83-8B9784075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CE86EF0-E3EA-6842-9585-8C9DF770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DF9D5FD-0082-8E4E-8EA0-B9E56D9D9D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569F2A52-F5A2-B041-B91D-3AF42E801E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D2FDBAC5-2063-674A-8CE7-4D557216DD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8DE0543F-7168-5C4C-8C98-9096C369620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728" name="Group 8">
            <a:extLst>
              <a:ext uri="{FF2B5EF4-FFF2-40B4-BE49-F238E27FC236}">
                <a16:creationId xmlns:a16="http://schemas.microsoft.com/office/drawing/2014/main" id="{F59FC627-F401-474B-8029-9A22A9861A2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>
              <a:extLst>
                <a:ext uri="{FF2B5EF4-FFF2-40B4-BE49-F238E27FC236}">
                  <a16:creationId xmlns:a16="http://schemas.microsoft.com/office/drawing/2014/main" id="{00D0BD8E-628C-904D-82F3-A8BFBAC3A4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0" name="Rectangle 10">
              <a:extLst>
                <a:ext uri="{FF2B5EF4-FFF2-40B4-BE49-F238E27FC236}">
                  <a16:creationId xmlns:a16="http://schemas.microsoft.com/office/drawing/2014/main" id="{52A12FEC-61C5-E340-BFD2-07D4EBDB50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1" name="Rectangle 11">
              <a:extLst>
                <a:ext uri="{FF2B5EF4-FFF2-40B4-BE49-F238E27FC236}">
                  <a16:creationId xmlns:a16="http://schemas.microsoft.com/office/drawing/2014/main" id="{2AA00ECA-6E95-2B4D-B765-3722BF71FA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2" name="Rectangle 12">
              <a:extLst>
                <a:ext uri="{FF2B5EF4-FFF2-40B4-BE49-F238E27FC236}">
                  <a16:creationId xmlns:a16="http://schemas.microsoft.com/office/drawing/2014/main" id="{1179854E-CC37-F142-81D8-9B07891317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0733" name="Line 13">
              <a:extLst>
                <a:ext uri="{FF2B5EF4-FFF2-40B4-BE49-F238E27FC236}">
                  <a16:creationId xmlns:a16="http://schemas.microsoft.com/office/drawing/2014/main" id="{2A9DD04D-270E-A648-9A27-EA7FBB345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>
              <a:extLst>
                <a:ext uri="{FF2B5EF4-FFF2-40B4-BE49-F238E27FC236}">
                  <a16:creationId xmlns:a16="http://schemas.microsoft.com/office/drawing/2014/main" id="{4A16A6BB-20C0-F347-9C22-5BEA8986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C145-6432-264E-AE83-E73A66C2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64CE-8242-B54C-8541-A945633B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sz="8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9F421-2014-5E45-B486-7356591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46A8E-C89D-6A49-A5A6-08508A988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79FBDC9-5072-F249-A482-B39C2017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FC11CB9-1932-9D4D-8754-E171E7255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8DBEA2A-545F-2B47-BBCC-2102DE577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BC81C3-CC32-3E4C-BF3B-2452B4FBD58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F0A46A85-54BE-5349-8E0E-6D21662AFED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C80EB377-C793-7540-BE5B-0F771F382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>
              <a:extLst>
                <a:ext uri="{FF2B5EF4-FFF2-40B4-BE49-F238E27FC236}">
                  <a16:creationId xmlns:a16="http://schemas.microsoft.com/office/drawing/2014/main" id="{F2C93639-4C96-FE46-B323-5160A25C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6" name="Rectangle 10">
              <a:extLst>
                <a:ext uri="{FF2B5EF4-FFF2-40B4-BE49-F238E27FC236}">
                  <a16:creationId xmlns:a16="http://schemas.microsoft.com/office/drawing/2014/main" id="{F53832C0-CB35-7348-8668-DC9AC60F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7" name="Rectangle 11">
              <a:extLst>
                <a:ext uri="{FF2B5EF4-FFF2-40B4-BE49-F238E27FC236}">
                  <a16:creationId xmlns:a16="http://schemas.microsoft.com/office/drawing/2014/main" id="{17EE294E-0706-B141-8A62-5D341F3C6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8" name="Rectangle 12">
              <a:extLst>
                <a:ext uri="{FF2B5EF4-FFF2-40B4-BE49-F238E27FC236}">
                  <a16:creationId xmlns:a16="http://schemas.microsoft.com/office/drawing/2014/main" id="{E3B67A5C-926C-CB4F-B376-01A4D6BF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9" name="Picture 13" descr="SJSU-logo">
            <a:extLst>
              <a:ext uri="{FF2B5EF4-FFF2-40B4-BE49-F238E27FC236}">
                <a16:creationId xmlns:a16="http://schemas.microsoft.com/office/drawing/2014/main" id="{070C1224-50B3-4D42-8C90-BEE0FA23C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04EE39-FE72-E842-B4C3-9CE290CA7A49}"/>
              </a:ext>
            </a:extLst>
          </p:cNvPr>
          <p:cNvSpPr txBox="1"/>
          <p:nvPr userDrawn="1"/>
        </p:nvSpPr>
        <p:spPr>
          <a:xfrm>
            <a:off x="1097318" y="626360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Spring 2018: May 8</a:t>
            </a:r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E9493-3338-AA4E-ACB7-D117BC14009A}"/>
              </a:ext>
            </a:extLst>
          </p:cNvPr>
          <p:cNvSpPr txBox="1"/>
          <p:nvPr userDrawn="1"/>
        </p:nvSpPr>
        <p:spPr>
          <a:xfrm>
            <a:off x="3350683" y="6263609"/>
            <a:ext cx="272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157B: Database Management Systems II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its.utexas.edu/~anorman/BUS.FOR/course.mat/Alex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its.utexas.edu/~anorman/BUS.FOR/course.mat/Alex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its.utexas.edu/~anorman/BUS.FOR/course.mat/Ale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its.utexas.edu/~anorman/BUS.FOR/course.mat/Alex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0544374-24E7-C844-8F09-A9767EDD6F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200" b="1" dirty="0"/>
              <a:t>CS/SE 157B</a:t>
            </a:r>
            <a:br>
              <a:rPr lang="en-US" altLang="en-US" sz="3200" b="1" dirty="0"/>
            </a:br>
            <a:r>
              <a:rPr lang="en-US" altLang="en-US" sz="3200" b="1" dirty="0"/>
              <a:t>Database Management Systems II</a:t>
            </a:r>
            <a:br>
              <a:rPr lang="en-US" altLang="en-US" sz="3600" dirty="0"/>
            </a:br>
            <a:r>
              <a:rPr lang="en-US" altLang="en-US" sz="2400" dirty="0"/>
              <a:t>May 8 Class Meeting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CA396163-1B5C-4745-BBA6-17B35A9391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altLang="en-US" dirty="0"/>
              <a:t>Department of Computer Science</a:t>
            </a:r>
            <a:br>
              <a:rPr lang="en-US" altLang="en-US" dirty="0"/>
            </a:br>
            <a:r>
              <a:rPr lang="en-US" altLang="en-US" dirty="0"/>
              <a:t>San Jose State University</a:t>
            </a:r>
            <a:br>
              <a:rPr lang="en-US" altLang="en-US" dirty="0"/>
            </a:br>
            <a:br>
              <a:rPr lang="en-US" altLang="en-US" sz="1200" dirty="0"/>
            </a:br>
            <a:r>
              <a:rPr lang="en-US" altLang="en-US" dirty="0"/>
              <a:t>Spring 2018</a:t>
            </a:r>
            <a:br>
              <a:rPr lang="en-US" altLang="en-US" dirty="0"/>
            </a:br>
            <a:r>
              <a:rPr lang="en-US" altLang="en-US" dirty="0"/>
              <a:t>Instructor: Ron Mak</a:t>
            </a:r>
          </a:p>
          <a:p>
            <a:pPr algn="ctr"/>
            <a:r>
              <a:rPr lang="en-US" altLang="en-US" dirty="0">
                <a:hlinkClick r:id="rId2"/>
              </a:rPr>
              <a:t>www.cs.sjsu.edu/~mak</a:t>
            </a:r>
            <a:r>
              <a:rPr lang="en-US" altLang="en-US" dirty="0"/>
              <a:t> </a:t>
            </a:r>
          </a:p>
        </p:txBody>
      </p:sp>
      <p:pic>
        <p:nvPicPr>
          <p:cNvPr id="313348" name="Picture 4" descr="sjsu_logo2">
            <a:extLst>
              <a:ext uri="{FF2B5EF4-FFF2-40B4-BE49-F238E27FC236}">
                <a16:creationId xmlns:a16="http://schemas.microsoft.com/office/drawing/2014/main" id="{939E77DB-7F6A-614E-88B7-42563AE6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>
            <a:extLst>
              <a:ext uri="{FF2B5EF4-FFF2-40B4-BE49-F238E27FC236}">
                <a16:creationId xmlns:a16="http://schemas.microsoft.com/office/drawing/2014/main" id="{D2D74441-8C85-CE4E-B852-6DEAA8C4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FF4C4-FBA8-E54A-9A69-78B41614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E0543F-7168-5C4C-8C98-9096C369620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6064-3885-684E-9FC1-426E3C98FB80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691204" name="Picture 2" descr="f01-01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11163"/>
            <a:ext cx="5380038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 dirty="0"/>
              <a:t>History of Data Mining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8684" y="5440658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Data Mining: Concepts and Techniques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and Jian Pei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Elsevier, 2011</a:t>
            </a:r>
          </a:p>
        </p:txBody>
      </p:sp>
    </p:spTree>
    <p:extLst>
      <p:ext uri="{BB962C8B-B14F-4D97-AF65-F5344CB8AC3E}">
        <p14:creationId xmlns:p14="http://schemas.microsoft.com/office/powerpoint/2010/main" val="344021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51A0-A69A-654C-9A9F-DD805CE441B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Database Queries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755168"/>
          </a:xfrm>
        </p:spPr>
        <p:txBody>
          <a:bodyPr/>
          <a:lstStyle/>
          <a:p>
            <a:r>
              <a:rPr lang="en-US" altLang="en-US" dirty="0"/>
              <a:t>“Standard” query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Extract data that’s in the database.</a:t>
            </a:r>
          </a:p>
          <a:p>
            <a:pPr lvl="1"/>
            <a:r>
              <a:rPr lang="en-US" altLang="en-US" dirty="0"/>
              <a:t>Example: What was the revenue from a certain product at a particular store on a given date?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OLAP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Slice, dice, drill up, drill down, pivot</a:t>
            </a:r>
          </a:p>
          <a:p>
            <a:pPr lvl="1"/>
            <a:r>
              <a:rPr lang="en-US" altLang="en-US" dirty="0"/>
              <a:t>Generate views using aggregation and “group by”.</a:t>
            </a:r>
          </a:p>
          <a:p>
            <a:pPr lvl="1"/>
            <a:r>
              <a:rPr lang="en-US" altLang="en-US" dirty="0"/>
              <a:t>Example: What revenue did we get during Q3 </a:t>
            </a:r>
            <a:br>
              <a:rPr lang="en-US" altLang="en-US" dirty="0"/>
            </a:br>
            <a:r>
              <a:rPr lang="en-US" altLang="en-US" dirty="0"/>
              <a:t>from our northeastern stores?</a:t>
            </a:r>
          </a:p>
        </p:txBody>
      </p:sp>
    </p:spTree>
    <p:extLst>
      <p:ext uri="{BB962C8B-B14F-4D97-AF65-F5344CB8AC3E}">
        <p14:creationId xmlns:p14="http://schemas.microsoft.com/office/powerpoint/2010/main" val="28409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51A0-A69A-654C-9A9F-DD805CE441B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Database Queries</a:t>
            </a:r>
            <a:r>
              <a:rPr lang="en-US" altLang="en-US" i="1" dirty="0"/>
              <a:t>, cont’d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755168"/>
          </a:xfrm>
        </p:spPr>
        <p:txBody>
          <a:bodyPr/>
          <a:lstStyle/>
          <a:p>
            <a:r>
              <a:rPr lang="en-US" altLang="en-US" dirty="0"/>
              <a:t>Predictive analytics (data mining)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Use </a:t>
            </a:r>
            <a:r>
              <a:rPr lang="en-US" altLang="en-US" u="sng" dirty="0"/>
              <a:t>statistical methods</a:t>
            </a:r>
            <a:r>
              <a:rPr lang="en-US" altLang="en-US" dirty="0"/>
              <a:t> to forecast </a:t>
            </a:r>
            <a:br>
              <a:rPr lang="en-US" altLang="en-US" dirty="0"/>
            </a:br>
            <a:r>
              <a:rPr lang="en-US" altLang="en-US" dirty="0"/>
              <a:t>based on existing data.</a:t>
            </a:r>
          </a:p>
          <a:p>
            <a:pPr lvl="1"/>
            <a:r>
              <a:rPr lang="en-US" altLang="en-US" dirty="0"/>
              <a:t>Example: What are the predicted </a:t>
            </a:r>
            <a:br>
              <a:rPr lang="en-US" altLang="en-US" dirty="0"/>
            </a:br>
            <a:r>
              <a:rPr lang="en-US" altLang="en-US" dirty="0"/>
              <a:t>revenue figures for next quarter?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Finding patterns (data mining)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What interesting patterns exist in the data?</a:t>
            </a:r>
          </a:p>
          <a:p>
            <a:pPr lvl="1"/>
            <a:r>
              <a:rPr lang="en-US" altLang="en-US" u="sng" dirty="0"/>
              <a:t>You may not even know ahead of time </a:t>
            </a:r>
            <a:br>
              <a:rPr lang="en-US" altLang="en-US" u="sng" dirty="0"/>
            </a:br>
            <a:r>
              <a:rPr lang="en-US" altLang="en-US" u="sng" dirty="0"/>
              <a:t>what questions to ask</a:t>
            </a:r>
            <a:r>
              <a:rPr lang="en-US" alt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74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6340-2D48-9C4B-83E5-C0C0621E80B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Examples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r>
              <a:rPr lang="en-US" altLang="en-US" dirty="0"/>
              <a:t>Transactional data</a:t>
            </a:r>
          </a:p>
          <a:p>
            <a:pPr lvl="4"/>
            <a:endParaRPr lang="en-US" altLang="en-US" dirty="0">
              <a:solidFill>
                <a:srgbClr val="B23C00"/>
              </a:solidFill>
            </a:endParaRPr>
          </a:p>
          <a:p>
            <a:pPr lvl="1"/>
            <a:r>
              <a:rPr lang="en-US" altLang="en-US" u="sng" dirty="0"/>
              <a:t>Market basket data analysis</a:t>
            </a:r>
          </a:p>
          <a:p>
            <a:pPr lvl="1"/>
            <a:r>
              <a:rPr lang="en-US" altLang="en-US" dirty="0"/>
              <a:t>What product items sell well together?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Spatial data</a:t>
            </a:r>
          </a:p>
          <a:p>
            <a:pPr lvl="4"/>
            <a:endParaRPr lang="en-US" altLang="en-US" dirty="0">
              <a:solidFill>
                <a:srgbClr val="B23C00"/>
              </a:solidFill>
            </a:endParaRPr>
          </a:p>
          <a:p>
            <a:pPr lvl="1"/>
            <a:r>
              <a:rPr lang="en-US" altLang="en-US" dirty="0"/>
              <a:t>What </a:t>
            </a:r>
            <a:r>
              <a:rPr lang="en-US" altLang="en-US" u="sng" dirty="0"/>
              <a:t>characteristics</a:t>
            </a:r>
            <a:r>
              <a:rPr lang="en-US" altLang="en-US" dirty="0"/>
              <a:t> do houses have </a:t>
            </a:r>
            <a:br>
              <a:rPr lang="en-US" altLang="en-US" dirty="0"/>
            </a:br>
            <a:r>
              <a:rPr lang="en-US" altLang="en-US" dirty="0"/>
              <a:t>that are located near a park?</a:t>
            </a:r>
          </a:p>
          <a:p>
            <a:pPr lvl="1"/>
            <a:r>
              <a:rPr lang="en-US" altLang="en-US" dirty="0"/>
              <a:t>What climates are found in mountainous areas </a:t>
            </a:r>
            <a:br>
              <a:rPr lang="en-US" altLang="en-US" dirty="0"/>
            </a:br>
            <a:r>
              <a:rPr lang="en-US" altLang="en-US" dirty="0"/>
              <a:t>at various altitudes?</a:t>
            </a:r>
          </a:p>
          <a:p>
            <a:pPr lvl="1"/>
            <a:r>
              <a:rPr lang="en-US" altLang="en-US" dirty="0"/>
              <a:t>How does the poverty rate change with distance </a:t>
            </a:r>
            <a:br>
              <a:rPr lang="en-US" altLang="en-US" dirty="0"/>
            </a:br>
            <a:r>
              <a:rPr lang="en-US" altLang="en-US" dirty="0"/>
              <a:t>from major highways?</a:t>
            </a:r>
          </a:p>
        </p:txBody>
      </p:sp>
    </p:spTree>
    <p:extLst>
      <p:ext uri="{BB962C8B-B14F-4D97-AF65-F5344CB8AC3E}">
        <p14:creationId xmlns:p14="http://schemas.microsoft.com/office/powerpoint/2010/main" val="19592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B6340-2D48-9C4B-83E5-C0C0621E80B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Mining Examples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Temporal and time-series data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How should we schedule bank tellers </a:t>
            </a:r>
            <a:br>
              <a:rPr lang="en-US" altLang="en-US" dirty="0"/>
            </a:br>
            <a:r>
              <a:rPr lang="en-US" altLang="en-US" dirty="0"/>
              <a:t>based on customer volume?</a:t>
            </a:r>
          </a:p>
          <a:p>
            <a:pPr lvl="1"/>
            <a:r>
              <a:rPr lang="en-US" altLang="en-US" dirty="0"/>
              <a:t>What </a:t>
            </a:r>
            <a:r>
              <a:rPr lang="en-US" altLang="en-US" u="sng" dirty="0"/>
              <a:t>patterns</a:t>
            </a:r>
            <a:r>
              <a:rPr lang="en-US" altLang="en-US" dirty="0"/>
              <a:t> are there in the price </a:t>
            </a:r>
            <a:br>
              <a:rPr lang="en-US" altLang="en-US" dirty="0"/>
            </a:br>
            <a:r>
              <a:rPr lang="en-US" altLang="en-US" dirty="0"/>
              <a:t>of a certain stock </a:t>
            </a:r>
            <a:r>
              <a:rPr lang="en-US" altLang="en-US" u="sng" dirty="0"/>
              <a:t>over a period of time</a:t>
            </a:r>
            <a:r>
              <a:rPr lang="en-US" altLang="en-US" dirty="0"/>
              <a:t>?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Web data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What </a:t>
            </a:r>
            <a:r>
              <a:rPr lang="en-US" altLang="en-US" u="sng" dirty="0"/>
              <a:t>patterns</a:t>
            </a:r>
            <a:r>
              <a:rPr lang="en-US" altLang="en-US" dirty="0"/>
              <a:t> are there in path traversals?</a:t>
            </a:r>
          </a:p>
          <a:p>
            <a:pPr lvl="1"/>
            <a:r>
              <a:rPr lang="en-US" altLang="en-US" dirty="0"/>
              <a:t>What </a:t>
            </a:r>
            <a:r>
              <a:rPr lang="en-US" altLang="en-US" u="sng" dirty="0"/>
              <a:t>patterns</a:t>
            </a:r>
            <a:r>
              <a:rPr lang="en-US" altLang="en-US" dirty="0"/>
              <a:t> are there in social networks?</a:t>
            </a:r>
          </a:p>
        </p:txBody>
      </p:sp>
    </p:spTree>
    <p:extLst>
      <p:ext uri="{BB962C8B-B14F-4D97-AF65-F5344CB8AC3E}">
        <p14:creationId xmlns:p14="http://schemas.microsoft.com/office/powerpoint/2010/main" val="23016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7992-34DC-F042-9B04-D359BB37491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Mining Patterns in Data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Characterization</a:t>
            </a:r>
            <a:endParaRPr lang="en-US" altLang="en-US" dirty="0">
              <a:solidFill>
                <a:schemeClr val="folHlink"/>
              </a:solidFill>
            </a:endParaRP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dirty="0"/>
              <a:t>Summarize the </a:t>
            </a:r>
            <a:r>
              <a:rPr lang="en-US" altLang="en-US" u="sng" dirty="0"/>
              <a:t>general characteristics or features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of a target class of data.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Example: What is the profile of a customer </a:t>
            </a:r>
            <a:br>
              <a:rPr lang="en-US" altLang="en-US" dirty="0"/>
            </a:br>
            <a:r>
              <a:rPr lang="en-US" altLang="en-US" dirty="0"/>
              <a:t>who spends over $1000/year at our store?</a:t>
            </a:r>
          </a:p>
        </p:txBody>
      </p:sp>
    </p:spTree>
    <p:extLst>
      <p:ext uri="{BB962C8B-B14F-4D97-AF65-F5344CB8AC3E}">
        <p14:creationId xmlns:p14="http://schemas.microsoft.com/office/powerpoint/2010/main" val="1027863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47992-34DC-F042-9B04-D359BB37491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altLang="en-US" dirty="0"/>
              <a:t>Discrimination</a:t>
            </a:r>
            <a:endParaRPr lang="en-US" altLang="en-US" dirty="0">
              <a:solidFill>
                <a:schemeClr val="folHlink"/>
              </a:solidFill>
            </a:endParaRP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u="sng" dirty="0"/>
              <a:t>Compare</a:t>
            </a:r>
            <a:r>
              <a:rPr lang="en-US" altLang="en-US" dirty="0"/>
              <a:t> the general characteristics or features </a:t>
            </a:r>
            <a:br>
              <a:rPr lang="en-US" altLang="en-US" dirty="0"/>
            </a:br>
            <a:r>
              <a:rPr lang="en-US" altLang="en-US" dirty="0"/>
              <a:t>of a target class of data with those of another </a:t>
            </a:r>
            <a:br>
              <a:rPr lang="en-US" altLang="en-US" dirty="0"/>
            </a:br>
            <a:r>
              <a:rPr lang="en-US" altLang="en-US" dirty="0"/>
              <a:t>class of data.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Example: How do the features of software products whose sales increased by 10% last year compare with those products whose sales decreased by 10%?</a:t>
            </a:r>
          </a:p>
        </p:txBody>
      </p:sp>
    </p:spTree>
    <p:extLst>
      <p:ext uri="{BB962C8B-B14F-4D97-AF65-F5344CB8AC3E}">
        <p14:creationId xmlns:p14="http://schemas.microsoft.com/office/powerpoint/2010/main" val="265060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6859-053C-D24E-9B26-982088B8835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altLang="en-US" dirty="0"/>
              <a:t>Associations</a:t>
            </a:r>
            <a:endParaRPr lang="en-US" altLang="en-US" dirty="0">
              <a:solidFill>
                <a:schemeClr val="folHlink"/>
              </a:solidFill>
            </a:endParaRP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dirty="0"/>
              <a:t>Discover </a:t>
            </a:r>
            <a:r>
              <a:rPr lang="en-US" altLang="en-US" u="sng" dirty="0"/>
              <a:t>association rules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/>
              <a:t>among attributes and values for frequently occurring conditions.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>
                <a:ea typeface="Arial" charset="0"/>
                <a:cs typeface="Arial" charset="0"/>
                <a:sym typeface="Wingdings" charset="2"/>
              </a:rPr>
              <a:t>Example: Amazon </a:t>
            </a:r>
            <a:r>
              <a:rPr lang="en-US" altLang="en-US" u="sng" dirty="0">
                <a:ea typeface="Arial" charset="0"/>
                <a:cs typeface="Arial" charset="0"/>
                <a:sym typeface="Wingdings" charset="2"/>
              </a:rPr>
              <a:t>recommends</a:t>
            </a:r>
            <a:r>
              <a:rPr lang="en-US" altLang="en-US" dirty="0">
                <a:ea typeface="Arial" charset="0"/>
                <a:cs typeface="Arial" charset="0"/>
                <a:sym typeface="Wingdings" charset="2"/>
              </a:rPr>
              <a:t> books to you based on books you’ve previously looked at or purchased.</a:t>
            </a:r>
          </a:p>
          <a:p>
            <a:pPr lvl="4"/>
            <a:endParaRPr lang="en-US" altLang="en-US" dirty="0">
              <a:ea typeface="Arial" charset="0"/>
              <a:cs typeface="Arial" charset="0"/>
              <a:sym typeface="Wingdings" charset="2"/>
            </a:endParaRPr>
          </a:p>
          <a:p>
            <a:pPr lvl="1"/>
            <a:r>
              <a:rPr lang="en-US" altLang="en-US" dirty="0"/>
              <a:t>Example: Customers aged 20-29 with incomes $30-50K/year will purchase Priuses with 60% probability.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Rules of the form </a:t>
            </a:r>
            <a:r>
              <a:rPr lang="en-US" altLang="en-US" i="1" dirty="0">
                <a:solidFill>
                  <a:srgbClr val="0033CC"/>
                </a:solidFill>
              </a:rPr>
              <a:t>X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dirty="0">
                <a:solidFill>
                  <a:srgbClr val="0033CC"/>
                </a:solidFill>
                <a:sym typeface="Wingdings" charset="2"/>
              </a:rPr>
              <a:t> </a:t>
            </a:r>
            <a:r>
              <a:rPr lang="en-US" altLang="en-US" i="1" dirty="0">
                <a:solidFill>
                  <a:srgbClr val="0033CC"/>
                </a:solidFill>
                <a:sym typeface="Wingdings" charset="2"/>
              </a:rPr>
              <a:t>Y</a:t>
            </a:r>
          </a:p>
          <a:p>
            <a:pPr lvl="2"/>
            <a:r>
              <a:rPr lang="en-US" altLang="en-US" dirty="0">
                <a:solidFill>
                  <a:srgbClr val="0033CC"/>
                </a:solidFill>
              </a:rPr>
              <a:t>age(</a:t>
            </a:r>
            <a:r>
              <a:rPr lang="en-US" altLang="en-US" i="1" dirty="0">
                <a:solidFill>
                  <a:srgbClr val="0033CC"/>
                </a:solidFill>
              </a:rPr>
              <a:t>X</a:t>
            </a:r>
            <a:r>
              <a:rPr lang="en-US" altLang="en-US" dirty="0">
                <a:solidFill>
                  <a:srgbClr val="0033CC"/>
                </a:solidFill>
              </a:rPr>
              <a:t>, 20...29) </a:t>
            </a:r>
            <a:r>
              <a:rPr lang="en-US" altLang="en-US" dirty="0">
                <a:solidFill>
                  <a:srgbClr val="0033CC"/>
                </a:solidFill>
                <a:ea typeface="Arial" charset="0"/>
                <a:cs typeface="Arial" charset="0"/>
              </a:rPr>
              <a:t>&amp;&amp; income(</a:t>
            </a:r>
            <a:r>
              <a:rPr lang="en-US" altLang="en-US" i="1" dirty="0">
                <a:solidFill>
                  <a:srgbClr val="0033CC"/>
                </a:solidFill>
                <a:ea typeface="Arial" charset="0"/>
                <a:cs typeface="Arial" charset="0"/>
              </a:rPr>
              <a:t>X</a:t>
            </a:r>
            <a:r>
              <a:rPr lang="en-US" altLang="en-US" dirty="0">
                <a:solidFill>
                  <a:srgbClr val="0033CC"/>
                </a:solidFill>
                <a:ea typeface="Arial" charset="0"/>
                <a:cs typeface="Arial" charset="0"/>
              </a:rPr>
              <a:t>, 30K...50K) </a:t>
            </a:r>
            <a:r>
              <a:rPr lang="en-US" altLang="en-US" dirty="0">
                <a:solidFill>
                  <a:srgbClr val="0033CC"/>
                </a:solidFill>
                <a:ea typeface="Arial" charset="0"/>
                <a:cs typeface="Arial" charset="0"/>
                <a:sym typeface="Wingdings" charset="2"/>
              </a:rPr>
              <a:t> buys(</a:t>
            </a:r>
            <a:r>
              <a:rPr lang="en-US" altLang="en-US" i="1" dirty="0">
                <a:solidFill>
                  <a:srgbClr val="0033CC"/>
                </a:solidFill>
                <a:ea typeface="Arial" charset="0"/>
                <a:cs typeface="Arial" charset="0"/>
                <a:sym typeface="Wingdings" charset="2"/>
              </a:rPr>
              <a:t>X</a:t>
            </a:r>
            <a:r>
              <a:rPr lang="en-US" altLang="en-US" dirty="0">
                <a:solidFill>
                  <a:srgbClr val="0033CC"/>
                </a:solidFill>
                <a:ea typeface="Arial" charset="0"/>
                <a:cs typeface="Arial" charset="0"/>
                <a:sym typeface="Wingdings" charset="2"/>
              </a:rPr>
              <a:t>, Prius)</a:t>
            </a:r>
            <a:br>
              <a:rPr lang="en-US" altLang="en-US" dirty="0">
                <a:ea typeface="Arial" charset="0"/>
                <a:cs typeface="Arial" charset="0"/>
                <a:sym typeface="Wingdings" charset="2"/>
              </a:rPr>
            </a:br>
            <a:r>
              <a:rPr lang="en-US" altLang="en-US" dirty="0">
                <a:solidFill>
                  <a:srgbClr val="0033CC"/>
                </a:solidFill>
                <a:ea typeface="Arial" charset="0"/>
                <a:cs typeface="Arial" charset="0"/>
                <a:sym typeface="Wingdings" charset="2"/>
              </a:rPr>
              <a:t>confidence = 60%</a:t>
            </a:r>
          </a:p>
        </p:txBody>
      </p:sp>
    </p:spTree>
    <p:extLst>
      <p:ext uri="{BB962C8B-B14F-4D97-AF65-F5344CB8AC3E}">
        <p14:creationId xmlns:p14="http://schemas.microsoft.com/office/powerpoint/2010/main" val="34761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662-C964-504E-905A-D17358BE8E6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Classification and prediction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>
                <a:ea typeface="Arial" charset="0"/>
                <a:cs typeface="Arial" charset="0"/>
              </a:rPr>
              <a:t>Discover a </a:t>
            </a:r>
            <a:r>
              <a:rPr lang="en-US" altLang="en-US" u="sng" dirty="0">
                <a:ea typeface="Arial" charset="0"/>
                <a:cs typeface="Arial" charset="0"/>
              </a:rPr>
              <a:t>set of models</a:t>
            </a:r>
            <a:r>
              <a:rPr lang="en-US" altLang="en-US" dirty="0">
                <a:ea typeface="Arial" charset="0"/>
                <a:cs typeface="Arial" charset="0"/>
              </a:rPr>
              <a:t> that describe the classes </a:t>
            </a:r>
            <a:br>
              <a:rPr lang="en-US" altLang="en-US" dirty="0">
                <a:ea typeface="Arial" charset="0"/>
                <a:cs typeface="Arial" charset="0"/>
              </a:rPr>
            </a:br>
            <a:r>
              <a:rPr lang="en-US" altLang="en-US" dirty="0">
                <a:ea typeface="Arial" charset="0"/>
                <a:cs typeface="Arial" charset="0"/>
              </a:rPr>
              <a:t>that objects belong to.</a:t>
            </a:r>
          </a:p>
          <a:p>
            <a:pPr lvl="5"/>
            <a:endParaRPr lang="en-US" altLang="en-US" dirty="0">
              <a:ea typeface="Arial" charset="0"/>
              <a:cs typeface="Arial" charset="0"/>
            </a:endParaRPr>
          </a:p>
          <a:p>
            <a:pPr lvl="1"/>
            <a:r>
              <a:rPr lang="en-US" altLang="en-US" dirty="0">
                <a:ea typeface="Arial" charset="0"/>
                <a:cs typeface="Arial" charset="0"/>
              </a:rPr>
              <a:t>Use the models to </a:t>
            </a:r>
            <a:r>
              <a:rPr lang="en-US" altLang="en-US" u="sng" dirty="0">
                <a:ea typeface="Arial" charset="0"/>
                <a:cs typeface="Arial" charset="0"/>
              </a:rPr>
              <a:t>predict which classes</a:t>
            </a:r>
            <a:r>
              <a:rPr lang="en-US" altLang="en-US" dirty="0">
                <a:ea typeface="Arial" charset="0"/>
                <a:cs typeface="Arial" charset="0"/>
              </a:rPr>
              <a:t> </a:t>
            </a:r>
            <a:br>
              <a:rPr lang="en-US" altLang="en-US" dirty="0">
                <a:ea typeface="Arial" charset="0"/>
                <a:cs typeface="Arial" charset="0"/>
              </a:rPr>
            </a:br>
            <a:r>
              <a:rPr lang="en-US" altLang="en-US" dirty="0">
                <a:ea typeface="Arial" charset="0"/>
                <a:cs typeface="Arial" charset="0"/>
              </a:rPr>
              <a:t>objects belong to.</a:t>
            </a:r>
          </a:p>
          <a:p>
            <a:pPr marL="2286000" lvl="5" indent="0">
              <a:buNone/>
            </a:pPr>
            <a:endParaRPr lang="en-US" altLang="en-US" dirty="0">
              <a:ea typeface="Arial" charset="0"/>
              <a:cs typeface="Arial" charset="0"/>
            </a:endParaRPr>
          </a:p>
          <a:p>
            <a:r>
              <a:rPr lang="en-US" altLang="en-US" dirty="0">
                <a:ea typeface="Arial" charset="0"/>
                <a:cs typeface="Arial" charset="0"/>
              </a:rPr>
              <a:t>Implement with:</a:t>
            </a:r>
          </a:p>
          <a:p>
            <a:pPr lvl="1"/>
            <a:r>
              <a:rPr lang="en-US" altLang="en-US" dirty="0"/>
              <a:t>IF-THEN rules </a:t>
            </a:r>
          </a:p>
          <a:p>
            <a:pPr lvl="1"/>
            <a:r>
              <a:rPr lang="en-US" altLang="en-US" dirty="0"/>
              <a:t>decision trees</a:t>
            </a:r>
          </a:p>
          <a:p>
            <a:pPr lvl="1"/>
            <a:r>
              <a:rPr lang="en-US" altLang="en-US" dirty="0"/>
              <a:t>neural networks</a:t>
            </a:r>
          </a:p>
          <a:p>
            <a:pPr lvl="5"/>
            <a:endParaRPr lang="en-US" altLang="en-US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3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B662-C964-504E-905A-D17358BE8E6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Classification and prediction</a:t>
            </a:r>
            <a:r>
              <a:rPr lang="en-US" altLang="en-US" i="1" dirty="0"/>
              <a:t>, cont’d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Example: You want to label certain products in your store as </a:t>
            </a:r>
            <a:r>
              <a:rPr lang="en-US" altLang="en-US" i="1" dirty="0"/>
              <a:t>poor sellers</a:t>
            </a:r>
            <a:r>
              <a:rPr lang="en-US" altLang="en-US" dirty="0"/>
              <a:t>, </a:t>
            </a:r>
            <a:r>
              <a:rPr lang="en-US" altLang="en-US" i="1" dirty="0"/>
              <a:t>good sellers</a:t>
            </a:r>
            <a:r>
              <a:rPr lang="en-US" altLang="en-US" dirty="0"/>
              <a:t>, or </a:t>
            </a:r>
            <a:r>
              <a:rPr lang="en-US" altLang="en-US" i="1" dirty="0"/>
              <a:t>best sellers</a:t>
            </a:r>
            <a:r>
              <a:rPr lang="en-US" altLang="en-US" dirty="0"/>
              <a:t>. </a:t>
            </a:r>
            <a:br>
              <a:rPr lang="en-US" altLang="en-US" dirty="0"/>
            </a:br>
            <a:r>
              <a:rPr lang="en-US" altLang="en-US" sz="1600" dirty="0"/>
              <a:t>  </a:t>
            </a:r>
            <a:br>
              <a:rPr lang="en-US" altLang="en-US" dirty="0"/>
            </a:br>
            <a:r>
              <a:rPr lang="en-US" altLang="en-US" dirty="0"/>
              <a:t>Discover a model that uses a product’s characteristics, such as price, color, size, etc. </a:t>
            </a:r>
            <a:br>
              <a:rPr lang="en-US" altLang="en-US" dirty="0"/>
            </a:br>
            <a:r>
              <a:rPr lang="en-US" altLang="en-US" dirty="0"/>
              <a:t>to predict which label to attach to each product.</a:t>
            </a:r>
          </a:p>
        </p:txBody>
      </p:sp>
    </p:spTree>
    <p:extLst>
      <p:ext uri="{BB962C8B-B14F-4D97-AF65-F5344CB8AC3E}">
        <p14:creationId xmlns:p14="http://schemas.microsoft.com/office/powerpoint/2010/main" val="191143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5A39-2A48-7C4A-B754-819993DF187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analysis step of the overall process of</a:t>
            </a:r>
            <a:br>
              <a:rPr lang="en-US" altLang="en-US" dirty="0"/>
            </a:br>
            <a:r>
              <a:rPr lang="en-US" altLang="en-US" dirty="0"/>
              <a:t>“</a:t>
            </a:r>
            <a:r>
              <a:rPr lang="en-US" altLang="en-US" dirty="0">
                <a:solidFill>
                  <a:srgbClr val="B23C00"/>
                </a:solidFill>
              </a:rPr>
              <a:t>Knowledge Discovery in Databases</a:t>
            </a:r>
            <a:r>
              <a:rPr lang="en-US" altLang="en-US" dirty="0"/>
              <a:t>” (KDD)</a:t>
            </a:r>
          </a:p>
          <a:p>
            <a:pPr lvl="1"/>
            <a:r>
              <a:rPr lang="en-US" altLang="en-US" dirty="0"/>
              <a:t>We are </a:t>
            </a:r>
            <a:r>
              <a:rPr lang="en-US" altLang="en-US" u="sng" dirty="0"/>
              <a:t>data rich but information poor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Make </a:t>
            </a:r>
            <a:r>
              <a:rPr lang="en-US" altLang="en-US" u="sng" dirty="0"/>
              <a:t>predictions</a:t>
            </a:r>
            <a:r>
              <a:rPr lang="en-US" altLang="en-US" dirty="0"/>
              <a:t> based on current data.</a:t>
            </a:r>
          </a:p>
          <a:p>
            <a:pPr lvl="1"/>
            <a:r>
              <a:rPr lang="en-US" altLang="en-US" dirty="0"/>
              <a:t>Discover (“mine”) </a:t>
            </a:r>
            <a:r>
              <a:rPr lang="en-US" altLang="en-US" u="sng" dirty="0"/>
              <a:t>knowledge</a:t>
            </a:r>
            <a:r>
              <a:rPr lang="en-US" altLang="en-US" dirty="0"/>
              <a:t> from large data sets.</a:t>
            </a:r>
          </a:p>
          <a:p>
            <a:pPr lvl="1"/>
            <a:r>
              <a:rPr lang="en-US" altLang="en-US" dirty="0"/>
              <a:t>Discover </a:t>
            </a:r>
            <a:r>
              <a:rPr lang="en-US" altLang="en-US" u="sng" dirty="0"/>
              <a:t>patterns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/>
              <a:t>hidden in the data.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Two types of data mining:</a:t>
            </a:r>
          </a:p>
          <a:p>
            <a:pPr lvl="1"/>
            <a:r>
              <a:rPr lang="en-US" altLang="en-US" dirty="0"/>
              <a:t>descriptive</a:t>
            </a:r>
          </a:p>
          <a:p>
            <a:pPr lvl="1"/>
            <a:r>
              <a:rPr lang="en-US" altLang="en-US" dirty="0"/>
              <a:t>predictive</a:t>
            </a:r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5743695" y="4160512"/>
            <a:ext cx="20762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rgbClr val="0432FF"/>
                </a:solidFill>
              </a:rPr>
              <a:t>Key word:</a:t>
            </a:r>
          </a:p>
          <a:p>
            <a:pPr algn="ctr"/>
            <a:r>
              <a:rPr lang="en-US" altLang="en-US" sz="1600" b="1" i="1" dirty="0">
                <a:solidFill>
                  <a:srgbClr val="0432FF"/>
                </a:solidFill>
              </a:rPr>
              <a:t>DISCOVER</a:t>
            </a:r>
          </a:p>
          <a:p>
            <a:pPr algn="ctr"/>
            <a:r>
              <a:rPr lang="en-US" altLang="en-US" sz="1600" dirty="0">
                <a:solidFill>
                  <a:srgbClr val="0432FF"/>
                </a:solidFill>
              </a:rPr>
              <a:t>Find something new!</a:t>
            </a:r>
          </a:p>
        </p:txBody>
      </p:sp>
    </p:spTree>
    <p:extLst>
      <p:ext uri="{BB962C8B-B14F-4D97-AF65-F5344CB8AC3E}">
        <p14:creationId xmlns:p14="http://schemas.microsoft.com/office/powerpoint/2010/main" val="1646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0EDB-B53D-D64E-ABE9-D97D71C501E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Arial" charset="0"/>
                <a:cs typeface="Arial" charset="0"/>
              </a:rPr>
              <a:t>Classification</a:t>
            </a:r>
          </a:p>
        </p:txBody>
      </p:sp>
      <p:pic>
        <p:nvPicPr>
          <p:cNvPr id="693252" name="Picture 2" descr="f01-09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355725"/>
            <a:ext cx="68214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3253" name="Text Box 4"/>
          <p:cNvSpPr txBox="1">
            <a:spLocks noChangeArrowheads="1"/>
          </p:cNvSpPr>
          <p:nvPr/>
        </p:nvSpPr>
        <p:spPr bwMode="auto">
          <a:xfrm>
            <a:off x="2159000" y="5611813"/>
            <a:ext cx="5029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1400"/>
              <a:t>A classification model can be represented in various forms: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1400"/>
              <a:t>(a) IF-THEN rules, (b) a decision tree, or (c) a neural network.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4367" y="2423171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Data Mining: Concepts and Techniques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and Jian Pei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Elsevier, 2011</a:t>
            </a:r>
          </a:p>
        </p:txBody>
      </p:sp>
    </p:spTree>
    <p:extLst>
      <p:ext uri="{BB962C8B-B14F-4D97-AF65-F5344CB8AC3E}">
        <p14:creationId xmlns:p14="http://schemas.microsoft.com/office/powerpoint/2010/main" val="347885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46D8-3F28-3249-94D3-79BBBCFEC1D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Clusters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Cluster or group objects based on the principle of:</a:t>
            </a:r>
          </a:p>
          <a:p>
            <a:pPr lvl="2"/>
            <a:r>
              <a:rPr lang="en-US" altLang="en-US" u="sng" dirty="0"/>
              <a:t>maximize</a:t>
            </a:r>
            <a:r>
              <a:rPr lang="en-US" altLang="en-US" dirty="0"/>
              <a:t> intraclass similarity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u="sng" dirty="0"/>
              <a:t>similarity within</a:t>
            </a:r>
            <a:r>
              <a:rPr lang="en-US" altLang="en-US" dirty="0"/>
              <a:t> a class)</a:t>
            </a:r>
          </a:p>
          <a:p>
            <a:pPr lvl="2"/>
            <a:r>
              <a:rPr lang="en-US" altLang="en-US" u="sng" dirty="0"/>
              <a:t>minimize</a:t>
            </a:r>
            <a:r>
              <a:rPr lang="en-US" altLang="en-US" dirty="0"/>
              <a:t> interclass similarity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u="sng" dirty="0"/>
              <a:t>separation between</a:t>
            </a:r>
            <a:r>
              <a:rPr lang="en-US" altLang="en-US" dirty="0"/>
              <a:t> classes)</a:t>
            </a:r>
          </a:p>
          <a:p>
            <a:pPr marL="2286000" lvl="5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In other words, you want clusters that are</a:t>
            </a:r>
            <a:br>
              <a:rPr lang="en-US" altLang="en-US" dirty="0"/>
            </a:br>
            <a:r>
              <a:rPr lang="en-US" altLang="en-US" u="sng" dirty="0"/>
              <a:t>separate and distinct</a:t>
            </a:r>
            <a:r>
              <a:rPr lang="en-US" altLang="en-US" dirty="0"/>
              <a:t>.</a:t>
            </a:r>
          </a:p>
          <a:p>
            <a:pPr lvl="5"/>
            <a:endParaRPr lang="en-US" altLang="en-US" dirty="0"/>
          </a:p>
          <a:p>
            <a:r>
              <a:rPr lang="en-US" altLang="en-US" dirty="0">
                <a:solidFill>
                  <a:srgbClr val="B23C00"/>
                </a:solidFill>
              </a:rPr>
              <a:t>Cluster analysis </a:t>
            </a:r>
            <a:r>
              <a:rPr lang="en-US" altLang="en-US" dirty="0"/>
              <a:t>is often used to </a:t>
            </a:r>
            <a:r>
              <a:rPr lang="en-US" altLang="en-US" u="sng" dirty="0"/>
              <a:t>generate labels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for subsequent classification and prediction.</a:t>
            </a:r>
          </a:p>
        </p:txBody>
      </p:sp>
    </p:spTree>
    <p:extLst>
      <p:ext uri="{BB962C8B-B14F-4D97-AF65-F5344CB8AC3E}">
        <p14:creationId xmlns:p14="http://schemas.microsoft.com/office/powerpoint/2010/main" val="13683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CD278-861F-394E-801D-A11C2A4C610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Clusters</a:t>
            </a:r>
          </a:p>
        </p:txBody>
      </p:sp>
      <p:pic>
        <p:nvPicPr>
          <p:cNvPr id="694276" name="Picture 2" descr="f01-10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5563"/>
            <a:ext cx="553085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4277" name="Text Box 4"/>
          <p:cNvSpPr txBox="1">
            <a:spLocks noChangeArrowheads="1"/>
          </p:cNvSpPr>
          <p:nvPr/>
        </p:nvSpPr>
        <p:spPr bwMode="auto">
          <a:xfrm>
            <a:off x="549275" y="5715000"/>
            <a:ext cx="8045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None/>
            </a:pPr>
            <a:r>
              <a:rPr lang="en-US" altLang="en-US" sz="1400"/>
              <a:t>A 2-D plot of customer data with respect to customer locations in a city, showing three data clusters.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5806" y="1332454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Data Mining: Concepts and Techniques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and Jian Pei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Elsevier, 2011</a:t>
            </a:r>
          </a:p>
        </p:txBody>
      </p:sp>
    </p:spTree>
    <p:extLst>
      <p:ext uri="{BB962C8B-B14F-4D97-AF65-F5344CB8AC3E}">
        <p14:creationId xmlns:p14="http://schemas.microsoft.com/office/powerpoint/2010/main" val="58347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9B0D-EBB1-2B46-BBB1-0D662B6404B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Outliers</a:t>
            </a: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dirty="0"/>
              <a:t>Discover data objects that </a:t>
            </a:r>
            <a:r>
              <a:rPr lang="en-US" altLang="en-US" u="sng" dirty="0"/>
              <a:t>do not comply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with the general behavior or model of the data.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Use statistical tests and distance measures.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u="sng" dirty="0"/>
              <a:t>Do not always discard as noise!</a:t>
            </a:r>
          </a:p>
          <a:p>
            <a:pPr lvl="5"/>
            <a:endParaRPr lang="en-US" altLang="en-US" dirty="0">
              <a:solidFill>
                <a:srgbClr val="0033CC"/>
              </a:solidFill>
            </a:endParaRPr>
          </a:p>
          <a:p>
            <a:pPr lvl="1"/>
            <a:r>
              <a:rPr lang="en-US" altLang="en-US" dirty="0"/>
              <a:t>Example: Uncover fraudulent credit card usage.</a:t>
            </a:r>
          </a:p>
        </p:txBody>
      </p:sp>
    </p:spTree>
    <p:extLst>
      <p:ext uri="{BB962C8B-B14F-4D97-AF65-F5344CB8AC3E}">
        <p14:creationId xmlns:p14="http://schemas.microsoft.com/office/powerpoint/2010/main" val="1918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9A355-B442-C94A-B9B0-09C7990AD53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Mining Patterns in Data</a:t>
            </a:r>
            <a:r>
              <a:rPr lang="en-US" altLang="en-US" i="1" dirty="0"/>
              <a:t>, cont’d</a:t>
            </a:r>
            <a:endParaRPr lang="en-US" altLang="en-US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Evolution</a:t>
            </a:r>
            <a:endParaRPr lang="en-US" altLang="en-US" dirty="0">
              <a:solidFill>
                <a:schemeClr val="folHlink"/>
              </a:solidFill>
            </a:endParaRP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pPr lvl="1"/>
            <a:r>
              <a:rPr lang="en-US" altLang="en-US" u="sng" dirty="0"/>
              <a:t>Discover regularities or trends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/>
              <a:t>for data objects </a:t>
            </a:r>
            <a:br>
              <a:rPr lang="en-US" altLang="en-US" dirty="0"/>
            </a:br>
            <a:r>
              <a:rPr lang="en-US" altLang="en-US" dirty="0"/>
              <a:t>whose behavior changes over time.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Analysis can include time-series data analysis, </a:t>
            </a:r>
            <a:br>
              <a:rPr lang="en-US" altLang="en-US" dirty="0"/>
            </a:br>
            <a:r>
              <a:rPr lang="en-US" altLang="en-US" dirty="0"/>
              <a:t>sequence, or periodicity pattern matching, etc.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Example: Look for patterns in the behavior of stocks.</a:t>
            </a:r>
          </a:p>
        </p:txBody>
      </p:sp>
    </p:spTree>
    <p:extLst>
      <p:ext uri="{BB962C8B-B14F-4D97-AF65-F5344CB8AC3E}">
        <p14:creationId xmlns:p14="http://schemas.microsoft.com/office/powerpoint/2010/main" val="2781497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2183-2FBD-E344-94F7-F4FE7A1816E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Interesting Patterns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Generally, only a small percentage of patterns discovered by data mining are “</a:t>
            </a:r>
            <a:r>
              <a:rPr lang="en-US" altLang="en-US" u="sng" dirty="0"/>
              <a:t>interesting</a:t>
            </a:r>
            <a:r>
              <a:rPr lang="en-US" altLang="en-US" dirty="0"/>
              <a:t>”.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u="sng" dirty="0"/>
              <a:t>pattern is interesting</a:t>
            </a:r>
            <a:r>
              <a:rPr lang="en-US" altLang="en-US" dirty="0"/>
              <a:t> for a given application </a:t>
            </a:r>
            <a:br>
              <a:rPr lang="en-US" altLang="en-US" dirty="0"/>
            </a:br>
            <a:r>
              <a:rPr lang="en-US" altLang="en-US" dirty="0"/>
              <a:t>if it:</a:t>
            </a:r>
          </a:p>
          <a:p>
            <a:pPr lvl="1"/>
            <a:r>
              <a:rPr lang="en-US" altLang="en-US" dirty="0"/>
              <a:t>is easily understood by humans</a:t>
            </a:r>
          </a:p>
          <a:p>
            <a:pPr lvl="1"/>
            <a:r>
              <a:rPr lang="en-US" altLang="en-US" dirty="0"/>
              <a:t>is valid on new data with some degree of certainty</a:t>
            </a:r>
          </a:p>
          <a:p>
            <a:pPr lvl="1"/>
            <a:r>
              <a:rPr lang="en-US" altLang="en-US" dirty="0"/>
              <a:t>is potentially useful</a:t>
            </a:r>
          </a:p>
          <a:p>
            <a:pPr lvl="1"/>
            <a:r>
              <a:rPr lang="en-US" altLang="en-US" dirty="0"/>
              <a:t>is novel or unexpected</a:t>
            </a:r>
          </a:p>
          <a:p>
            <a:pPr lvl="1"/>
            <a:r>
              <a:rPr lang="en-US" altLang="en-US" dirty="0"/>
              <a:t>validates a hypothesis the user wishes to confirm</a:t>
            </a:r>
          </a:p>
        </p:txBody>
      </p:sp>
    </p:spTree>
    <p:extLst>
      <p:ext uri="{BB962C8B-B14F-4D97-AF65-F5344CB8AC3E}">
        <p14:creationId xmlns:p14="http://schemas.microsoft.com/office/powerpoint/2010/main" val="10237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2183-2FBD-E344-94F7-F4FE7A1816E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Interesting Patterns</a:t>
            </a:r>
            <a:r>
              <a:rPr lang="en-US" altLang="en-US" i="1" dirty="0"/>
              <a:t>, cont’d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 </a:t>
            </a:r>
            <a:r>
              <a:rPr lang="en-US" altLang="en-US" u="sng" dirty="0"/>
              <a:t>interesting pattern</a:t>
            </a:r>
            <a:r>
              <a:rPr lang="en-US" altLang="en-US" dirty="0"/>
              <a:t> represents </a:t>
            </a:r>
            <a:r>
              <a:rPr lang="en-US" altLang="en-US" u="sng" dirty="0"/>
              <a:t>knowledge</a:t>
            </a:r>
            <a:r>
              <a:rPr lang="en-US" altLang="en-US" dirty="0"/>
              <a:t>.</a:t>
            </a:r>
          </a:p>
          <a:p>
            <a:pPr lvl="4"/>
            <a:endParaRPr lang="en-US" altLang="en-US" dirty="0">
              <a:solidFill>
                <a:schemeClr val="folHlink"/>
              </a:solidFill>
            </a:endParaRPr>
          </a:p>
          <a:p>
            <a:r>
              <a:rPr lang="en-US" altLang="en-US" dirty="0"/>
              <a:t>Do not expect a data mining system to:</a:t>
            </a:r>
          </a:p>
          <a:p>
            <a:pPr lvl="1"/>
            <a:r>
              <a:rPr lang="en-US" altLang="en-US" dirty="0"/>
              <a:t>generate all patterns</a:t>
            </a:r>
          </a:p>
          <a:p>
            <a:pPr lvl="1"/>
            <a:r>
              <a:rPr lang="en-US" altLang="en-US" dirty="0"/>
              <a:t>generate only interesting patterns</a:t>
            </a:r>
          </a:p>
        </p:txBody>
      </p:sp>
    </p:spTree>
    <p:extLst>
      <p:ext uri="{BB962C8B-B14F-4D97-AF65-F5344CB8AC3E}">
        <p14:creationId xmlns:p14="http://schemas.microsoft.com/office/powerpoint/2010/main" val="34474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C22E-9226-DE42-88C4-5056D2FF44B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Interest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139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Objective measures </a:t>
            </a:r>
          </a:p>
          <a:p>
            <a:pPr lvl="4">
              <a:lnSpc>
                <a:spcPct val="90000"/>
              </a:lnSpc>
            </a:pPr>
            <a:endParaRPr lang="en-US" alt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Let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>
                <a:sym typeface="Wingdings" charset="2"/>
              </a:rPr>
              <a:t> </a:t>
            </a:r>
            <a:r>
              <a:rPr lang="en-US" altLang="en-US" i="1" dirty="0">
                <a:sym typeface="Wingdings" charset="2"/>
              </a:rPr>
              <a:t>Y </a:t>
            </a:r>
            <a:r>
              <a:rPr lang="en-US" altLang="en-US" dirty="0"/>
              <a:t>be an association rule </a:t>
            </a:r>
            <a:br>
              <a:rPr lang="en-US" altLang="en-US" dirty="0"/>
            </a:br>
            <a:r>
              <a:rPr lang="en-US" altLang="en-US" dirty="0">
                <a:sym typeface="Wingdings" charset="2"/>
              </a:rPr>
              <a:t>where </a:t>
            </a:r>
            <a:r>
              <a:rPr lang="en-US" altLang="en-US" i="1" dirty="0">
                <a:sym typeface="Wingdings" charset="2"/>
              </a:rPr>
              <a:t>X</a:t>
            </a:r>
            <a:r>
              <a:rPr lang="en-US" altLang="en-US" dirty="0">
                <a:sym typeface="Wingdings" charset="2"/>
              </a:rPr>
              <a:t> and </a:t>
            </a:r>
            <a:r>
              <a:rPr lang="en-US" altLang="en-US" i="1" dirty="0">
                <a:sym typeface="Wingdings" charset="2"/>
              </a:rPr>
              <a:t>Y</a:t>
            </a:r>
            <a:r>
              <a:rPr lang="en-US" altLang="en-US" dirty="0">
                <a:sym typeface="Wingdings" charset="2"/>
              </a:rPr>
              <a:t> are </a:t>
            </a:r>
            <a:r>
              <a:rPr lang="en-US" altLang="en-US" dirty="0">
                <a:solidFill>
                  <a:srgbClr val="B23C00"/>
                </a:solidFill>
                <a:sym typeface="Wingdings" charset="2"/>
              </a:rPr>
              <a:t>item-sets</a:t>
            </a:r>
            <a:r>
              <a:rPr lang="en-US" altLang="en-US" dirty="0">
                <a:sym typeface="Wingdings" charset="2"/>
              </a:rPr>
              <a:t>.</a:t>
            </a:r>
          </a:p>
          <a:p>
            <a:pPr lvl="5">
              <a:lnSpc>
                <a:spcPct val="90000"/>
              </a:lnSpc>
            </a:pPr>
            <a:endParaRPr lang="en-US" alt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charset="2"/>
              </a:rPr>
              <a:t>Let </a:t>
            </a:r>
            <a:r>
              <a:rPr lang="en-US" altLang="en-US" i="1" dirty="0">
                <a:sym typeface="Wingdings" charset="2"/>
              </a:rPr>
              <a:t>T</a:t>
            </a:r>
            <a:r>
              <a:rPr lang="en-US" altLang="en-US" dirty="0">
                <a:sym typeface="Wingdings" charset="2"/>
              </a:rPr>
              <a:t> be a </a:t>
            </a:r>
            <a:r>
              <a:rPr lang="en-US" altLang="en-US" u="sng" dirty="0">
                <a:sym typeface="Wingdings" charset="2"/>
              </a:rPr>
              <a:t>set of transactions</a:t>
            </a:r>
            <a:r>
              <a:rPr lang="en-US" altLang="en-US" dirty="0">
                <a:sym typeface="Wingdings" charset="2"/>
              </a:rPr>
              <a:t> of a database.</a:t>
            </a:r>
          </a:p>
          <a:p>
            <a:pPr lvl="5">
              <a:lnSpc>
                <a:spcPct val="90000"/>
              </a:lnSpc>
            </a:pPr>
            <a:endParaRPr lang="en-US" altLang="en-US" i="1" dirty="0">
              <a:solidFill>
                <a:srgbClr val="0033CC"/>
              </a:solidFill>
              <a:sym typeface="Wingdings" charset="2"/>
            </a:endParaRP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support value </a:t>
            </a:r>
            <a:r>
              <a:rPr lang="en-US" dirty="0"/>
              <a:t>of </a:t>
            </a:r>
            <a:r>
              <a:rPr lang="en-US" i="1" dirty="0"/>
              <a:t>X</a:t>
            </a:r>
            <a:r>
              <a:rPr lang="en-US" dirty="0"/>
              <a:t> with respect to </a:t>
            </a:r>
            <a:r>
              <a:rPr lang="en-US" i="1" dirty="0"/>
              <a:t>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 the </a:t>
            </a:r>
            <a:r>
              <a:rPr lang="en-US" u="sng" dirty="0"/>
              <a:t>proportion of transactions</a:t>
            </a:r>
            <a:r>
              <a:rPr lang="en-US" dirty="0"/>
              <a:t> in the database </a:t>
            </a:r>
            <a:br>
              <a:rPr lang="en-US" dirty="0"/>
            </a:br>
            <a:r>
              <a:rPr lang="en-US" dirty="0"/>
              <a:t>that contains the item-set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lvl="5"/>
            <a:endParaRPr lang="en-US" altLang="en-US" dirty="0">
              <a:sym typeface="Wingdings" charset="2"/>
            </a:endParaRP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confidence value </a:t>
            </a:r>
            <a:r>
              <a:rPr lang="en-US" dirty="0"/>
              <a:t>of the rule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>
                <a:sym typeface="Wingdings" charset="2"/>
              </a:rPr>
              <a:t> </a:t>
            </a:r>
            <a:r>
              <a:rPr lang="en-US" altLang="en-US" i="1" dirty="0">
                <a:sym typeface="Wingdings" charset="2"/>
              </a:rPr>
              <a:t>Y </a:t>
            </a:r>
            <a:br>
              <a:rPr lang="en-US" altLang="en-US" i="1" dirty="0">
                <a:sym typeface="Wingdings" charset="2"/>
              </a:rPr>
            </a:br>
            <a:r>
              <a:rPr lang="tr-TR" dirty="0" err="1"/>
              <a:t>with</a:t>
            </a:r>
            <a:r>
              <a:rPr lang="tr-TR" dirty="0"/>
              <a:t> </a:t>
            </a:r>
            <a:r>
              <a:rPr lang="en-US" dirty="0"/>
              <a:t>respect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i="1" dirty="0"/>
              <a:t>T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u="sng" dirty="0" err="1"/>
              <a:t>proportion</a:t>
            </a:r>
            <a:r>
              <a:rPr lang="tr-TR" u="sng" dirty="0"/>
              <a:t> of </a:t>
            </a:r>
            <a:r>
              <a:rPr lang="tr-TR" u="sng" dirty="0" err="1"/>
              <a:t>the</a:t>
            </a:r>
            <a:r>
              <a:rPr lang="tr-TR" u="sng" dirty="0"/>
              <a:t> </a:t>
            </a:r>
            <a:r>
              <a:rPr lang="tr-TR" u="sng" dirty="0" err="1"/>
              <a:t>transactions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contain</a:t>
            </a:r>
            <a:r>
              <a:rPr lang="tr-TR" dirty="0"/>
              <a:t> </a:t>
            </a:r>
            <a:r>
              <a:rPr lang="tr-TR" i="1" dirty="0"/>
              <a:t>X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contain</a:t>
            </a:r>
            <a:r>
              <a:rPr lang="tr-TR" dirty="0"/>
              <a:t> </a:t>
            </a:r>
            <a:r>
              <a:rPr lang="tr-TR" i="1" dirty="0"/>
              <a:t>Y</a:t>
            </a:r>
            <a:r>
              <a:rPr lang="tr-TR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9341" y="1325903"/>
            <a:ext cx="180049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altLang="en-US" sz="1800" dirty="0">
                <a:solidFill>
                  <a:srgbClr val="0033CC"/>
                </a:solidFill>
                <a:sym typeface="Wingdings" charset="2"/>
              </a:rPr>
              <a:t>An application</a:t>
            </a:r>
          </a:p>
          <a:p>
            <a:pPr marL="0" lvl="1"/>
            <a:r>
              <a:rPr lang="en-US" altLang="en-US" sz="1800" u="sng" dirty="0">
                <a:solidFill>
                  <a:srgbClr val="0033CC"/>
                </a:solidFill>
                <a:sym typeface="Wingdings" charset="2"/>
              </a:rPr>
              <a:t>sets thresholds</a:t>
            </a:r>
            <a:r>
              <a:rPr lang="en-US" altLang="en-US" sz="1800" dirty="0">
                <a:solidFill>
                  <a:srgbClr val="0033CC"/>
                </a:solidFill>
                <a:sym typeface="Wingdings" charset="2"/>
              </a:rPr>
              <a:t> </a:t>
            </a:r>
          </a:p>
          <a:p>
            <a:pPr marL="0" lvl="1"/>
            <a:r>
              <a:rPr lang="en-US" altLang="en-US" sz="1800" dirty="0">
                <a:solidFill>
                  <a:srgbClr val="0033CC"/>
                </a:solidFill>
                <a:sym typeface="Wingdings" charset="2"/>
              </a:rPr>
              <a:t>for support and </a:t>
            </a:r>
          </a:p>
          <a:p>
            <a:pPr marL="0" lvl="1"/>
            <a:r>
              <a:rPr lang="en-US" altLang="en-US" sz="1800" dirty="0">
                <a:solidFill>
                  <a:srgbClr val="0033CC"/>
                </a:solidFill>
                <a:sym typeface="Wingdings" charset="2"/>
              </a:rPr>
              <a:t>confidence.</a:t>
            </a:r>
          </a:p>
        </p:txBody>
      </p:sp>
    </p:spTree>
    <p:extLst>
      <p:ext uri="{BB962C8B-B14F-4D97-AF65-F5344CB8AC3E}">
        <p14:creationId xmlns:p14="http://schemas.microsoft.com/office/powerpoint/2010/main" val="23445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C22E-9226-DE42-88C4-5056D2FF44B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Interest</a:t>
            </a:r>
            <a:r>
              <a:rPr lang="en-US" altLang="en-US" i="1" dirty="0"/>
              <a:t>, cont’d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Subjective measures are based on </a:t>
            </a:r>
            <a:br>
              <a:rPr lang="en-US" altLang="en-US" dirty="0"/>
            </a:br>
            <a:r>
              <a:rPr lang="en-US" altLang="en-US" u="sng" dirty="0"/>
              <a:t>user beliefs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/>
              <a:t>in the data.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unexpected patterns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patterns that offer strategic information 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dirty="0">
                <a:solidFill>
                  <a:srgbClr val="B23C00"/>
                </a:solidFill>
              </a:rPr>
              <a:t>“actionable patterns”</a:t>
            </a:r>
            <a:r>
              <a:rPr lang="en-US" altLang="en-US" dirty="0"/>
              <a:t>)</a:t>
            </a:r>
          </a:p>
          <a:p>
            <a:pPr lvl="4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 good data mining system discovers knowledge (interesting patterns) </a:t>
            </a:r>
            <a:br>
              <a:rPr lang="en-US" altLang="en-US" dirty="0"/>
            </a:br>
            <a:r>
              <a:rPr lang="en-US" altLang="en-US" dirty="0"/>
              <a:t>at </a:t>
            </a:r>
            <a:r>
              <a:rPr lang="en-US" altLang="en-US" u="sng" dirty="0"/>
              <a:t>all levels</a:t>
            </a:r>
            <a:r>
              <a:rPr lang="en-US" altLang="en-US" dirty="0"/>
              <a:t> of data abstraction.</a:t>
            </a:r>
          </a:p>
        </p:txBody>
      </p:sp>
    </p:spTree>
    <p:extLst>
      <p:ext uri="{BB962C8B-B14F-4D97-AF65-F5344CB8AC3E}">
        <p14:creationId xmlns:p14="http://schemas.microsoft.com/office/powerpoint/2010/main" val="147461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BE43-D8F9-2346-8932-C6D777219D8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Data Mining Issues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Methodology</a:t>
            </a:r>
          </a:p>
          <a:p>
            <a:pPr lvl="5"/>
            <a:endParaRPr lang="en-US" altLang="en-US" dirty="0"/>
          </a:p>
          <a:p>
            <a:r>
              <a:rPr lang="en-US" altLang="en-US" dirty="0"/>
              <a:t>Diverse data types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User interactions</a:t>
            </a:r>
          </a:p>
          <a:p>
            <a:pPr lvl="1"/>
            <a:r>
              <a:rPr lang="en-US" altLang="en-US" dirty="0"/>
              <a:t>data mining languages</a:t>
            </a:r>
          </a:p>
          <a:p>
            <a:pPr lvl="1"/>
            <a:r>
              <a:rPr lang="en-US" altLang="en-US" dirty="0"/>
              <a:t>ad hoc data mining</a:t>
            </a:r>
          </a:p>
          <a:p>
            <a:pPr lvl="1"/>
            <a:r>
              <a:rPr lang="en-US" altLang="en-US" dirty="0"/>
              <a:t>presentation and visualization of results</a:t>
            </a:r>
          </a:p>
          <a:p>
            <a:pPr lvl="1"/>
            <a:r>
              <a:rPr lang="en-US" altLang="en-US" dirty="0"/>
              <a:t>handling noisy or incomplete data</a:t>
            </a:r>
          </a:p>
          <a:p>
            <a:pPr lvl="1"/>
            <a:r>
              <a:rPr lang="en-US" altLang="en-US" dirty="0"/>
              <a:t>evaluating how interesting are the discovered patterns</a:t>
            </a:r>
          </a:p>
        </p:txBody>
      </p:sp>
    </p:spTree>
    <p:extLst>
      <p:ext uri="{BB962C8B-B14F-4D97-AF65-F5344CB8AC3E}">
        <p14:creationId xmlns:p14="http://schemas.microsoft.com/office/powerpoint/2010/main" val="286311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49D3-061D-3C41-951C-0B863C30FA2C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692228" name="Picture 2" descr="f01-04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20675"/>
            <a:ext cx="4589463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/>
              <a:t>Knowledge Discovery</a:t>
            </a:r>
          </a:p>
        </p:txBody>
      </p:sp>
      <p:sp>
        <p:nvSpPr>
          <p:cNvPr id="692231" name="Text Box 7"/>
          <p:cNvSpPr txBox="1">
            <a:spLocks noChangeArrowheads="1"/>
          </p:cNvSpPr>
          <p:nvPr/>
        </p:nvSpPr>
        <p:spPr bwMode="auto">
          <a:xfrm>
            <a:off x="1838965" y="2149475"/>
            <a:ext cx="16338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0432FF"/>
                </a:solidFill>
              </a:rPr>
              <a:t>To be defined:</a:t>
            </a:r>
            <a:br>
              <a:rPr lang="en-US" altLang="en-US">
                <a:solidFill>
                  <a:srgbClr val="0432FF"/>
                </a:solidFill>
              </a:rPr>
            </a:br>
            <a:r>
              <a:rPr lang="en-US" altLang="en-US" i="1">
                <a:solidFill>
                  <a:srgbClr val="0432FF"/>
                </a:solidFill>
              </a:rPr>
              <a:t>knowledge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8684" y="5440658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Data Mining: Concepts and Techniques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and Jian Pei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Elsevier, 2011</a:t>
            </a:r>
          </a:p>
        </p:txBody>
      </p:sp>
    </p:spTree>
    <p:extLst>
      <p:ext uri="{BB962C8B-B14F-4D97-AF65-F5344CB8AC3E}">
        <p14:creationId xmlns:p14="http://schemas.microsoft.com/office/powerpoint/2010/main" val="2233977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BE43-D8F9-2346-8932-C6D777219D8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Major Data Mining Issues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Performance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Ethics, privacy, social impacts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Big Brother is watching you.</a:t>
            </a:r>
          </a:p>
          <a:p>
            <a:pPr lvl="1"/>
            <a:r>
              <a:rPr lang="en-US" altLang="en-US" dirty="0"/>
              <a:t>Big Brother knows everything about you.</a:t>
            </a:r>
          </a:p>
        </p:txBody>
      </p:sp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3420269" y="3977634"/>
            <a:ext cx="230346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FF00"/>
                </a:solidFill>
              </a:rPr>
              <a:t>Still a new field!</a:t>
            </a:r>
          </a:p>
        </p:txBody>
      </p:sp>
    </p:spTree>
    <p:extLst>
      <p:ext uri="{BB962C8B-B14F-4D97-AF65-F5344CB8AC3E}">
        <p14:creationId xmlns:p14="http://schemas.microsoft.com/office/powerpoint/2010/main" val="28055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5809-F1BE-1749-8329-FE6900BF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5D48-65A2-D241-BB3E-33080B457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Massive volumes of data.</a:t>
            </a:r>
          </a:p>
          <a:p>
            <a:pPr lvl="1"/>
            <a:r>
              <a:rPr lang="en-US" dirty="0"/>
              <a:t>diverse</a:t>
            </a:r>
          </a:p>
          <a:p>
            <a:pPr lvl="1"/>
            <a:r>
              <a:rPr lang="en-US" dirty="0"/>
              <a:t>rapidly growing</a:t>
            </a:r>
          </a:p>
          <a:p>
            <a:pPr lvl="1"/>
            <a:r>
              <a:rPr lang="en-US" dirty="0"/>
              <a:t>mostly unstructured</a:t>
            </a:r>
          </a:p>
          <a:p>
            <a:pPr lvl="5"/>
            <a:endParaRPr lang="en-US" dirty="0"/>
          </a:p>
          <a:p>
            <a:r>
              <a:rPr lang="en-US" u="sng" dirty="0"/>
              <a:t>Diversity and heterogeneity</a:t>
            </a:r>
            <a:r>
              <a:rPr lang="en-US" dirty="0"/>
              <a:t> not adequately handled by relational and dimensional models.</a:t>
            </a:r>
          </a:p>
          <a:p>
            <a:pPr lvl="4"/>
            <a:endParaRPr lang="en-US" dirty="0"/>
          </a:p>
          <a:p>
            <a:r>
              <a:rPr lang="en-US" dirty="0"/>
              <a:t>How to handle Big Data:</a:t>
            </a:r>
          </a:p>
          <a:p>
            <a:pPr lvl="1"/>
            <a:r>
              <a:rPr lang="en-US" dirty="0"/>
              <a:t>NoSQL databases</a:t>
            </a:r>
          </a:p>
          <a:p>
            <a:pPr lvl="1"/>
            <a:r>
              <a:rPr lang="en-US" dirty="0"/>
              <a:t>massively parallel databases</a:t>
            </a:r>
          </a:p>
          <a:p>
            <a:pPr lvl="1"/>
            <a:r>
              <a:rPr lang="en-US" dirty="0"/>
              <a:t>MapReduce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E1046-06B0-1545-B78D-0DC1B30F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570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D73C-7F5B-0B43-8965-7B0D6174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65399-0014-C941-B83A-43D8A7881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set of open source programs and procedures for </a:t>
            </a:r>
            <a:r>
              <a:rPr lang="en-US" u="sng" dirty="0"/>
              <a:t>Big Data analytics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Four major modules</a:t>
            </a:r>
          </a:p>
          <a:p>
            <a:pPr lvl="1"/>
            <a:r>
              <a:rPr lang="en-US" dirty="0"/>
              <a:t>Hadoop Distributed File System (HDFS)</a:t>
            </a:r>
          </a:p>
          <a:p>
            <a:pPr lvl="2"/>
            <a:r>
              <a:rPr lang="en-US" dirty="0"/>
              <a:t>Store data in a large number of networked storage devices.</a:t>
            </a:r>
          </a:p>
          <a:p>
            <a:pPr lvl="1"/>
            <a:r>
              <a:rPr lang="en-US" dirty="0"/>
              <a:t>MapReduce</a:t>
            </a:r>
          </a:p>
          <a:p>
            <a:pPr lvl="1"/>
            <a:r>
              <a:rPr lang="en-US" dirty="0"/>
              <a:t>Hadoop Common</a:t>
            </a:r>
          </a:p>
          <a:p>
            <a:pPr lvl="2"/>
            <a:r>
              <a:rPr lang="en-US" dirty="0"/>
              <a:t>Java tools to read data from the Hadoop file system.</a:t>
            </a:r>
          </a:p>
          <a:p>
            <a:pPr lvl="1"/>
            <a:r>
              <a:rPr lang="en-US" dirty="0"/>
              <a:t>YARN</a:t>
            </a:r>
          </a:p>
          <a:p>
            <a:pPr lvl="2"/>
            <a:r>
              <a:rPr lang="en-US" dirty="0"/>
              <a:t>Manages resources for data storage and analysis.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254B4-9D70-6445-9005-F255F837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60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88C0-610F-164C-B3D2-28C9B9CF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3090F-2AB8-1A47-94A6-A02AE218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Invented by Google in 2004.</a:t>
            </a:r>
          </a:p>
          <a:p>
            <a:pPr lvl="4"/>
            <a:endParaRPr lang="en-US" dirty="0"/>
          </a:p>
          <a:p>
            <a:r>
              <a:rPr lang="en-US" dirty="0"/>
              <a:t>Uses a cluster of compute nodes</a:t>
            </a:r>
            <a:br>
              <a:rPr lang="en-US" dirty="0"/>
            </a:br>
            <a:r>
              <a:rPr lang="en-US" dirty="0"/>
              <a:t>to perform tasks in parallel.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1FC06-FF4C-0543-8BC5-D30950FD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787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88C0-610F-164C-B3D2-28C9B9CF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3090F-2AB8-1A47-94A6-A02AE218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phase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Map original data records to key-value pairs.</a:t>
            </a:r>
          </a:p>
          <a:p>
            <a:pPr lvl="1"/>
            <a:r>
              <a:rPr lang="en-US" dirty="0"/>
              <a:t>Mapping can be distributed among compute nodes.</a:t>
            </a:r>
          </a:p>
          <a:p>
            <a:pPr lvl="4"/>
            <a:endParaRPr lang="en-US" dirty="0"/>
          </a:p>
          <a:p>
            <a:r>
              <a:rPr lang="en-US" dirty="0"/>
              <a:t>Reduce step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Collect all records with the same key.</a:t>
            </a:r>
          </a:p>
          <a:p>
            <a:pPr lvl="1"/>
            <a:r>
              <a:rPr lang="en-US" dirty="0"/>
              <a:t>Generate a single record for every key.</a:t>
            </a:r>
          </a:p>
          <a:p>
            <a:pPr lvl="1"/>
            <a:r>
              <a:rPr lang="en-US" dirty="0"/>
              <a:t>Can also be distributed among the compute nodes, based on the keys.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1FC06-FF4C-0543-8BC5-D30950FD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0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3444-DCCB-E749-8A94-7E95A385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420A-9DEC-114A-8D9D-415BD7E6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Convert the set of </a:t>
            </a:r>
            <a:r>
              <a:rPr lang="en-US" altLang="en-US" u="sng" dirty="0"/>
              <a:t>written tennis racket reviews</a:t>
            </a:r>
            <a:r>
              <a:rPr lang="en-US" altLang="en-US" dirty="0"/>
              <a:t> (unstructured data) to </a:t>
            </a:r>
            <a:r>
              <a:rPr lang="en-US" altLang="en-US" u="sng" dirty="0"/>
              <a:t>quantitative ratings</a:t>
            </a:r>
            <a:r>
              <a:rPr lang="en-US" altLang="en-US" dirty="0"/>
              <a:t> of certain features. The output is the </a:t>
            </a:r>
            <a:r>
              <a:rPr lang="en-US" altLang="en-US" u="sng" dirty="0"/>
              <a:t>average</a:t>
            </a:r>
            <a:r>
              <a:rPr lang="en-US" altLang="en-US" dirty="0"/>
              <a:t> of </a:t>
            </a:r>
            <a:br>
              <a:rPr lang="en-US" altLang="en-US" dirty="0"/>
            </a:br>
            <a:r>
              <a:rPr lang="en-US" altLang="en-US" dirty="0"/>
              <a:t>all numeric ratings of the tennis racket feature.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b="1" dirty="0"/>
              <a:t>Review 1:</a:t>
            </a:r>
            <a:r>
              <a:rPr lang="en-US" altLang="en-US" dirty="0"/>
              <a:t> The X tennis racket is very flexible, with ample power, but provides average control.</a:t>
            </a:r>
          </a:p>
          <a:p>
            <a:pPr lvl="1"/>
            <a:r>
              <a:rPr lang="en-US" altLang="en-US" b="1" dirty="0"/>
              <a:t>Review 2:</a:t>
            </a:r>
            <a:r>
              <a:rPr lang="en-US" altLang="en-US" dirty="0"/>
              <a:t> The Y tennis stick provides medium power and outstanding control.</a:t>
            </a:r>
          </a:p>
          <a:p>
            <a:pPr lvl="1"/>
            <a:r>
              <a:rPr lang="en-US" altLang="en-US" b="1" dirty="0"/>
              <a:t>Review 3:</a:t>
            </a:r>
            <a:r>
              <a:rPr lang="en-US" altLang="en-US" dirty="0"/>
              <a:t> Using the Y racket gives you great control, but you have to generate most of your power. The frame is not very flexible.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A5CF9-9E23-934F-970C-0A7529CC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AF3F1-7B3E-044E-8810-DB199DBA4771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9222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B7FE-1047-E843-8140-C6772641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Example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DE40A-D162-644F-A7EE-86C12A2D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u="sng" dirty="0"/>
              <a:t>Map</a:t>
            </a:r>
            <a:r>
              <a:rPr lang="en-US" dirty="0"/>
              <a:t> function output:</a:t>
            </a:r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u="sng" dirty="0"/>
              <a:t>Reduce</a:t>
            </a:r>
            <a:r>
              <a:rPr lang="en-US" dirty="0"/>
              <a:t> function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31038-CA51-3344-A23A-39190952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0BF9A49-4102-E646-8957-AB8C531A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64" y="1965976"/>
            <a:ext cx="855967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map(R1) -&gt; (&lt;X, flexibility&gt;, 9), (&lt;X, power&gt;, 8), (&lt;X, control&gt;, 5)</a:t>
            </a:r>
          </a:p>
          <a:p>
            <a:r>
              <a:rPr lang="es-E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s-E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(R2) -&gt; (&lt;Y, </a:t>
            </a:r>
            <a:r>
              <a:rPr lang="es-E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power</a:t>
            </a:r>
            <a:r>
              <a:rPr lang="es-E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&gt;, 5), (&lt;Y, control&gt;, 10)</a:t>
            </a:r>
          </a:p>
          <a:p>
            <a:r>
              <a:rPr lang="es-E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s-E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(R3) -&gt; (&lt;Y, control&gt;, 9), (&lt;Y, </a:t>
            </a:r>
            <a:r>
              <a:rPr lang="es-E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power</a:t>
            </a:r>
            <a:r>
              <a:rPr lang="es-E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&gt;, 3), (&lt;Y, </a:t>
            </a:r>
            <a:r>
              <a:rPr lang="es-E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flexibility</a:t>
            </a:r>
            <a:r>
              <a:rPr lang="es-E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&gt;, 2)</a:t>
            </a:r>
            <a:endParaRPr lang="en-US" alt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A5644C2-BA60-C046-8E13-DE4202D13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64" y="3695371"/>
            <a:ext cx="652269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reduce((&lt;X, flexibility&gt;)) -&gt; (&lt;X, flexibility&gt;, 9)</a:t>
            </a:r>
          </a:p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reduce((&lt;X, power&gt;))       -&gt; (&lt;X, power&gt;, 8)</a:t>
            </a:r>
          </a:p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reduce((&lt;X, control&gt;))     -&gt; (&lt;X, control&gt;, 5)</a:t>
            </a:r>
          </a:p>
          <a:p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reduce((&lt;Y, power&gt;))       -&gt; (&lt;Y, power&gt;, 4)</a:t>
            </a:r>
          </a:p>
          <a:p>
            <a:r>
              <a:rPr lang="es-E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reduce((&lt;Y, control&gt;))     -&gt; (&lt;Y, control&gt;, 9.5)</a:t>
            </a:r>
          </a:p>
          <a:p>
            <a:r>
              <a:rPr lang="es-E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reduce((&lt;Y, </a:t>
            </a:r>
            <a:r>
              <a:rPr lang="es-E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flexibility</a:t>
            </a:r>
            <a:r>
              <a:rPr lang="es-E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&gt;)) -&gt; (&lt;Y, </a:t>
            </a:r>
            <a:r>
              <a:rPr lang="es-E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flexibility</a:t>
            </a:r>
            <a:r>
              <a:rPr lang="es-E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&gt;, 2)</a:t>
            </a:r>
            <a:endParaRPr lang="en-US" alt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E346E6-8636-1B47-A53F-D97FFC5816B9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8483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CBF6-B0D6-9F4D-A70C-0AD55A63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0CE16-B6E6-BD4A-A5DF-44E7146A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Distributed computation: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0044D-A4CE-204C-9438-D4C964E0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DAD4FCA-C6E5-F643-B9BB-7774042D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74537"/>
            <a:ext cx="895985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A481B-DE99-664C-9564-1E1F32AAFDE3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98883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62CA-1591-7741-9482-55408BF4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0E64-B35B-8045-9514-01BB660E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The output results are structured.</a:t>
            </a:r>
          </a:p>
          <a:p>
            <a:pPr lvl="1"/>
            <a:r>
              <a:rPr lang="en-US" dirty="0"/>
              <a:t>Loadable into a data warehouse for further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04D10-DAF5-6C42-A0A4-5FA97C78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012C01-F147-224B-B20D-D44A98A0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03" y="1325903"/>
            <a:ext cx="5143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0EC341-D998-3F4D-9A51-08B589773A01}"/>
              </a:ext>
            </a:extLst>
          </p:cNvPr>
          <p:cNvSpPr txBox="1"/>
          <p:nvPr/>
        </p:nvSpPr>
        <p:spPr>
          <a:xfrm>
            <a:off x="658365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94150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E9DF-AC30-8E49-A17D-C354A10EF40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Mining Techniques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 dirty="0"/>
              <a:t>Integrates techniques from </a:t>
            </a:r>
            <a:r>
              <a:rPr lang="en-US" altLang="en-US" sz="2200" u="sng" dirty="0"/>
              <a:t>multiple disciplines</a:t>
            </a:r>
            <a:r>
              <a:rPr lang="en-US" altLang="en-US" sz="2200" dirty="0"/>
              <a:t>:</a:t>
            </a:r>
          </a:p>
          <a:p>
            <a:pPr lvl="4">
              <a:lnSpc>
                <a:spcPct val="80000"/>
              </a:lnSpc>
            </a:pPr>
            <a:endParaRPr lang="en-US" altLang="en-US" sz="400" dirty="0"/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database technology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statistics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machine learning (AI)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high-performance computing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pattern recognition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fuzzy set theory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neural networks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data visualization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information retrieval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knowledge representation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image and signal processing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spatial data analysis</a:t>
            </a:r>
          </a:p>
          <a:p>
            <a:pPr lvl="4">
              <a:lnSpc>
                <a:spcPct val="80000"/>
              </a:lnSpc>
            </a:pPr>
            <a:endParaRPr lang="en-US" altLang="en-US" sz="900" dirty="0"/>
          </a:p>
          <a:p>
            <a:pPr>
              <a:lnSpc>
                <a:spcPct val="80000"/>
              </a:lnSpc>
            </a:pPr>
            <a:r>
              <a:rPr lang="en-US" altLang="en-US" sz="2200" dirty="0"/>
              <a:t>One of the most important </a:t>
            </a:r>
            <a:r>
              <a:rPr lang="en-US" altLang="en-US" sz="2200" u="sng" dirty="0"/>
              <a:t>frontiers</a:t>
            </a:r>
            <a:r>
              <a:rPr lang="en-US" altLang="en-US" sz="2200" dirty="0"/>
              <a:t> in database systems.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One of the most promising </a:t>
            </a:r>
            <a:r>
              <a:rPr lang="en-US" altLang="en-US" sz="2200" u="sng" dirty="0"/>
              <a:t>interdisciplinary developments</a:t>
            </a:r>
            <a:r>
              <a:rPr lang="en-US" altLang="en-US" sz="2200" dirty="0"/>
              <a:t> in the information industry.</a:t>
            </a:r>
          </a:p>
        </p:txBody>
      </p:sp>
      <p:pic>
        <p:nvPicPr>
          <p:cNvPr id="678916" name="Picture 2" descr="f01-11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849438"/>
            <a:ext cx="43449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52146" y="6243935"/>
            <a:ext cx="23342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 b="1" dirty="0">
                <a:solidFill>
                  <a:schemeClr val="bg1">
                    <a:lumMod val="65000"/>
                  </a:schemeClr>
                </a:solidFill>
              </a:rPr>
              <a:t>Data Mining: Concepts and Techniques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by Jiawei Han, Micheline </a:t>
            </a:r>
            <a:r>
              <a:rPr lang="en-US" altLang="en-US" sz="800" dirty="0" err="1">
                <a:solidFill>
                  <a:schemeClr val="bg1">
                    <a:lumMod val="65000"/>
                  </a:schemeClr>
                </a:solidFill>
              </a:rPr>
              <a:t>Kamber</a:t>
            </a:r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, and Jian Pei</a:t>
            </a:r>
          </a:p>
          <a:p>
            <a:r>
              <a:rPr lang="en-US" altLang="en-US" sz="800" dirty="0">
                <a:solidFill>
                  <a:schemeClr val="bg1">
                    <a:lumMod val="65000"/>
                  </a:schemeClr>
                </a:solidFill>
              </a:rPr>
              <a:t>Elsevier, 2011</a:t>
            </a:r>
          </a:p>
        </p:txBody>
      </p:sp>
    </p:spTree>
    <p:extLst>
      <p:ext uri="{BB962C8B-B14F-4D97-AF65-F5344CB8AC3E}">
        <p14:creationId xmlns:p14="http://schemas.microsoft.com/office/powerpoint/2010/main" val="323243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426-6F30-304B-A964-00824E31E8B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Uses of Data Mining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Market segmentation</a:t>
            </a:r>
          </a:p>
          <a:p>
            <a:pPr lvl="1"/>
            <a:r>
              <a:rPr lang="en-US" altLang="en-US" dirty="0"/>
              <a:t>Identify the </a:t>
            </a:r>
            <a:r>
              <a:rPr lang="en-US" altLang="en-US" u="sng" dirty="0"/>
              <a:t>common characteristics</a:t>
            </a:r>
            <a:r>
              <a:rPr lang="en-US" altLang="en-US" dirty="0"/>
              <a:t> of customers </a:t>
            </a:r>
            <a:br>
              <a:rPr lang="en-US" altLang="en-US" dirty="0"/>
            </a:br>
            <a:r>
              <a:rPr lang="en-US" altLang="en-US" dirty="0"/>
              <a:t>who buy the same products from your company. 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Customer churn</a:t>
            </a:r>
          </a:p>
          <a:p>
            <a:pPr lvl="1"/>
            <a:r>
              <a:rPr lang="en-US" altLang="en-US" u="sng" dirty="0"/>
              <a:t>Predict</a:t>
            </a:r>
            <a:r>
              <a:rPr lang="en-US" altLang="en-US" dirty="0"/>
              <a:t> which customers are likely to leave </a:t>
            </a:r>
            <a:br>
              <a:rPr lang="en-US" altLang="en-US" dirty="0"/>
            </a:br>
            <a:r>
              <a:rPr lang="en-US" altLang="en-US" dirty="0"/>
              <a:t>your company and go to a competitor. 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Fraud detection</a:t>
            </a:r>
          </a:p>
          <a:p>
            <a:pPr lvl="1"/>
            <a:r>
              <a:rPr lang="en-US" altLang="en-US" u="sng" dirty="0"/>
              <a:t>Identify</a:t>
            </a:r>
            <a:r>
              <a:rPr lang="en-US" altLang="en-US" dirty="0"/>
              <a:t> which transactions are </a:t>
            </a:r>
            <a:br>
              <a:rPr lang="en-US" altLang="en-US" dirty="0"/>
            </a:br>
            <a:r>
              <a:rPr lang="en-US" altLang="en-US" dirty="0"/>
              <a:t>most likely to be fraudulent. </a:t>
            </a:r>
          </a:p>
          <a:p>
            <a:pPr lvl="4"/>
            <a:endParaRPr lang="en-US" alt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0" y="5943441"/>
            <a:ext cx="394050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>
                <a:hlinkClick r:id="rId2"/>
              </a:rPr>
              <a:t>http://www.laits.utexas.edu/~anorman/BUS.FOR/course.mat/Alex/</a:t>
            </a:r>
            <a:r>
              <a:rPr lang="en-US" alt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8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9B02-B5BF-6746-B677-2C5BE6ABBC8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Uses of Data Mining</a:t>
            </a:r>
            <a:r>
              <a:rPr lang="en-US" altLang="en-US" i="1" dirty="0"/>
              <a:t>, cont’d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Direct marketing</a:t>
            </a:r>
          </a:p>
          <a:p>
            <a:pPr lvl="1"/>
            <a:r>
              <a:rPr lang="en-US" altLang="en-US" u="sng" dirty="0"/>
              <a:t>Identify</a:t>
            </a:r>
            <a:r>
              <a:rPr lang="en-US" altLang="en-US" dirty="0"/>
              <a:t> which prospects should be included in a mailing list to obtain the highest response rate.</a:t>
            </a:r>
          </a:p>
          <a:p>
            <a:pPr marL="2743200" lvl="6" indent="0">
              <a:buNone/>
            </a:pPr>
            <a:endParaRPr lang="en-US" altLang="en-US" dirty="0"/>
          </a:p>
          <a:p>
            <a:r>
              <a:rPr lang="en-US" altLang="en-US" dirty="0"/>
              <a:t>Interactive marketing</a:t>
            </a:r>
          </a:p>
          <a:p>
            <a:pPr lvl="1"/>
            <a:r>
              <a:rPr lang="en-US" altLang="en-US" u="sng" dirty="0"/>
              <a:t>Predict</a:t>
            </a:r>
            <a:r>
              <a:rPr lang="en-US" altLang="en-US" dirty="0"/>
              <a:t> what each individual accessing a website is most likely interested in seeing. 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Market basket analysis</a:t>
            </a:r>
          </a:p>
          <a:p>
            <a:pPr lvl="1"/>
            <a:r>
              <a:rPr lang="en-US" altLang="en-US" u="sng" dirty="0"/>
              <a:t>Discover</a:t>
            </a:r>
            <a:r>
              <a:rPr lang="en-US" altLang="en-US" dirty="0"/>
              <a:t> which products or services are commonly purchased together; e.g., beer and diapers.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0" y="5943441"/>
            <a:ext cx="394050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>
                <a:hlinkClick r:id="rId2"/>
              </a:rPr>
              <a:t>http://www.laits.utexas.edu/~anorman/BUS.FOR/course.mat/Alex/</a:t>
            </a:r>
            <a:r>
              <a:rPr lang="en-US" alt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5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3D94-D55F-FA4E-AE39-4FAEDE44815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New Business Opportunities from Data Mining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Trend analysis</a:t>
            </a:r>
          </a:p>
          <a:p>
            <a:pPr lvl="1"/>
            <a:r>
              <a:rPr lang="en-US" altLang="en-US" u="sng" dirty="0"/>
              <a:t>Reveal</a:t>
            </a:r>
            <a:r>
              <a:rPr lang="en-US" altLang="en-US" dirty="0"/>
              <a:t> the difference between a typical customer this month and last. </a:t>
            </a:r>
          </a:p>
          <a:p>
            <a:pPr lvl="4"/>
            <a:endParaRPr lang="en-US" altLang="en-US" dirty="0"/>
          </a:p>
          <a:p>
            <a:r>
              <a:rPr lang="en-US" altLang="en-US" u="sng" dirty="0"/>
              <a:t>Automated prediction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/>
              <a:t>of trends and behaviors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Automate the process of finding </a:t>
            </a:r>
            <a:br>
              <a:rPr lang="en-US" altLang="en-US" dirty="0"/>
            </a:br>
            <a:r>
              <a:rPr lang="en-US" altLang="en-US" u="sng" dirty="0"/>
              <a:t>predictive information</a:t>
            </a:r>
            <a:r>
              <a:rPr lang="en-US" altLang="en-US" dirty="0"/>
              <a:t> in a large database. </a:t>
            </a:r>
          </a:p>
          <a:p>
            <a:pPr marL="2743200" lvl="6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Questions that traditionally required </a:t>
            </a:r>
            <a:br>
              <a:rPr lang="en-US" altLang="en-US" dirty="0"/>
            </a:br>
            <a:r>
              <a:rPr lang="en-US" altLang="en-US" dirty="0"/>
              <a:t>extensive hands-on analysis can now </a:t>
            </a:r>
            <a:br>
              <a:rPr lang="en-US" altLang="en-US" dirty="0"/>
            </a:br>
            <a:r>
              <a:rPr lang="en-US" altLang="en-US" dirty="0"/>
              <a:t>be directly answered from the data. </a:t>
            </a: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4572000" y="5943441"/>
            <a:ext cx="394050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>
                <a:hlinkClick r:id="rId2"/>
              </a:rPr>
              <a:t>http://www.laits.utexas.edu/~anorman/BUS.FOR/course.mat/Alex/</a:t>
            </a:r>
            <a:r>
              <a:rPr lang="en-US" alt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9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Business Opportunities</a:t>
            </a:r>
            <a:r>
              <a:rPr lang="en-US" altLang="en-US" i="1" dirty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/>
              <a:t>Automated prediction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/>
              <a:t>of trends and behaviors, </a:t>
            </a:r>
            <a:r>
              <a:rPr lang="en-US" altLang="en-US" i="1" dirty="0"/>
              <a:t>cont’d</a:t>
            </a:r>
          </a:p>
          <a:p>
            <a:pPr lvl="4"/>
            <a:endParaRPr lang="en-US" altLang="en-US" dirty="0"/>
          </a:p>
          <a:p>
            <a:pPr lvl="1"/>
            <a:r>
              <a:rPr lang="en-US" altLang="en-US" dirty="0"/>
              <a:t>Example: </a:t>
            </a:r>
            <a:r>
              <a:rPr lang="en-US" altLang="en-US" u="sng" dirty="0"/>
              <a:t>Targeted marketing</a:t>
            </a:r>
          </a:p>
          <a:p>
            <a:pPr lvl="2"/>
            <a:r>
              <a:rPr lang="en-US" altLang="en-US" dirty="0"/>
              <a:t>Use data on past promotional mailings to identify </a:t>
            </a:r>
            <a:br>
              <a:rPr lang="en-US" altLang="en-US" dirty="0"/>
            </a:br>
            <a:r>
              <a:rPr lang="en-US" altLang="en-US" dirty="0"/>
              <a:t>the targets most likely to maximize return on investment </a:t>
            </a:r>
            <a:br>
              <a:rPr lang="en-US" altLang="en-US" dirty="0"/>
            </a:br>
            <a:r>
              <a:rPr lang="en-US" altLang="en-US" dirty="0"/>
              <a:t>in future mailings. </a:t>
            </a:r>
          </a:p>
          <a:p>
            <a:pPr lvl="6"/>
            <a:endParaRPr lang="en-US" altLang="en-US" dirty="0"/>
          </a:p>
          <a:p>
            <a:pPr lvl="1"/>
            <a:r>
              <a:rPr lang="en-US" altLang="en-US" dirty="0"/>
              <a:t>Example: </a:t>
            </a:r>
            <a:r>
              <a:rPr lang="en-US" altLang="en-US" u="sng" dirty="0"/>
              <a:t>Forecast bankruptcy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and other forms of default.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064E-2E6B-FC49-983C-BC3842F1970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New Business Opportunities</a:t>
            </a:r>
            <a:r>
              <a:rPr lang="en-US" altLang="en-US" sz="2800" i="1" dirty="0"/>
              <a:t>, cont’d</a:t>
            </a:r>
            <a:endParaRPr lang="en-US" altLang="en-US" sz="2800" dirty="0"/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 dirty="0"/>
              <a:t>Automated discovery</a:t>
            </a:r>
            <a:r>
              <a:rPr lang="en-US" altLang="en-US" dirty="0">
                <a:solidFill>
                  <a:srgbClr val="B23C00"/>
                </a:solidFill>
              </a:rPr>
              <a:t> </a:t>
            </a:r>
            <a:r>
              <a:rPr lang="en-US" altLang="en-US" dirty="0"/>
              <a:t>of previously </a:t>
            </a:r>
            <a:br>
              <a:rPr lang="en-US" altLang="en-US" dirty="0"/>
            </a:br>
            <a:r>
              <a:rPr lang="en-US" altLang="en-US" dirty="0"/>
              <a:t>unknown patterns.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Sweep through databases and </a:t>
            </a:r>
            <a:br>
              <a:rPr lang="en-US" altLang="en-US" dirty="0"/>
            </a:br>
            <a:r>
              <a:rPr lang="en-US" altLang="en-US" dirty="0"/>
              <a:t>identify </a:t>
            </a:r>
            <a:r>
              <a:rPr lang="en-US" altLang="en-US" u="sng" dirty="0"/>
              <a:t>previously hidden patterns</a:t>
            </a:r>
            <a:r>
              <a:rPr lang="en-US" altLang="en-US" dirty="0"/>
              <a:t>. </a:t>
            </a:r>
          </a:p>
          <a:p>
            <a:pPr lvl="5"/>
            <a:endParaRPr lang="en-US" altLang="en-US" dirty="0"/>
          </a:p>
          <a:p>
            <a:pPr lvl="1"/>
            <a:r>
              <a:rPr lang="en-US" altLang="en-US" dirty="0"/>
              <a:t>Example: Analyze retail sales data to identify seemingly unrelated products that are often purchased together. </a:t>
            </a:r>
          </a:p>
          <a:p>
            <a:pPr lvl="1"/>
            <a:r>
              <a:rPr lang="en-US" altLang="en-US" dirty="0"/>
              <a:t>Example: Detect fraudulent credit card transactions.</a:t>
            </a:r>
          </a:p>
          <a:p>
            <a:pPr lvl="1"/>
            <a:r>
              <a:rPr lang="en-US" altLang="en-US" dirty="0"/>
              <a:t>Example: Identify anomalous data that could represent data entry keying errors.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46253" y="5925949"/>
            <a:ext cx="3940502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>
                <a:hlinkClick r:id="rId2"/>
              </a:rPr>
              <a:t>http://www.laits.utexas.edu/~anorman/BUS.FOR/course.mat/Alex/</a:t>
            </a:r>
            <a:r>
              <a:rPr lang="en-US" alt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7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38940</TotalTime>
  <Words>1441</Words>
  <Application>Microsoft Macintosh PowerPoint</Application>
  <PresentationFormat>On-screen Show (4:3)</PresentationFormat>
  <Paragraphs>392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Courier New</vt:lpstr>
      <vt:lpstr>Times New Roman</vt:lpstr>
      <vt:lpstr>Wingdings</vt:lpstr>
      <vt:lpstr>Quadrant</vt:lpstr>
      <vt:lpstr>CS/SE 157B Database Management Systems II May 8 Class Meeting</vt:lpstr>
      <vt:lpstr>Data Mining</vt:lpstr>
      <vt:lpstr>Knowledge Discovery</vt:lpstr>
      <vt:lpstr>Data Mining Techniques</vt:lpstr>
      <vt:lpstr>Uses of Data Mining</vt:lpstr>
      <vt:lpstr>Uses of Data Mining, cont’d</vt:lpstr>
      <vt:lpstr>New Business Opportunities from Data Mining</vt:lpstr>
      <vt:lpstr>New Business Opportunities, cont’d</vt:lpstr>
      <vt:lpstr>New Business Opportunities, cont’d</vt:lpstr>
      <vt:lpstr>History of Data Mining</vt:lpstr>
      <vt:lpstr>Types of Database Queries</vt:lpstr>
      <vt:lpstr>Types of Database Queries, cont’d</vt:lpstr>
      <vt:lpstr>Data Mining Examples</vt:lpstr>
      <vt:lpstr>Data Mining Examples, cont’d</vt:lpstr>
      <vt:lpstr>Mining Patterns in Data</vt:lpstr>
      <vt:lpstr>Mining Patterns in Data, cont’d</vt:lpstr>
      <vt:lpstr>Mining Patterns in Data, cont’d</vt:lpstr>
      <vt:lpstr>Mining Patterns in Data, cont’d</vt:lpstr>
      <vt:lpstr>Mining Patterns in Data, cont’d</vt:lpstr>
      <vt:lpstr>Classification</vt:lpstr>
      <vt:lpstr>Mining Patterns in Data, cont’d</vt:lpstr>
      <vt:lpstr>Clusters</vt:lpstr>
      <vt:lpstr>Mining Patterns in Data, cont’d</vt:lpstr>
      <vt:lpstr>Mining Patterns in Data, cont’d</vt:lpstr>
      <vt:lpstr>Interesting Patterns</vt:lpstr>
      <vt:lpstr>Interesting Patterns, cont’d</vt:lpstr>
      <vt:lpstr>Measuring Interest</vt:lpstr>
      <vt:lpstr>Measuring Interest, cont’d</vt:lpstr>
      <vt:lpstr>Major Data Mining Issues</vt:lpstr>
      <vt:lpstr>Major Data Mining Issues</vt:lpstr>
      <vt:lpstr>Big Data</vt:lpstr>
      <vt:lpstr>Hadoop</vt:lpstr>
      <vt:lpstr>MapReduce</vt:lpstr>
      <vt:lpstr>MapReduce, cont’d</vt:lpstr>
      <vt:lpstr>MapReduce Example</vt:lpstr>
      <vt:lpstr>MapReduce Example, cont’d</vt:lpstr>
      <vt:lpstr>MapReduce Example, cont’d</vt:lpstr>
      <vt:lpstr>MapReduce Example, cont’d</vt:lpstr>
    </vt:vector>
  </TitlesOfParts>
  <Company>Apropos Logic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160: Software Engineering</dc:title>
  <dc:creator>Ronald Mak</dc:creator>
  <cp:lastModifiedBy>Ronald Mak</cp:lastModifiedBy>
  <cp:revision>914</cp:revision>
  <dcterms:created xsi:type="dcterms:W3CDTF">2008-01-12T03:52:55Z</dcterms:created>
  <dcterms:modified xsi:type="dcterms:W3CDTF">2018-05-08T06:11:57Z</dcterms:modified>
</cp:coreProperties>
</file>