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82" r:id="rId2"/>
    <p:sldId id="317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16" r:id="rId22"/>
    <p:sldId id="270" r:id="rId23"/>
    <p:sldId id="301" r:id="rId24"/>
    <p:sldId id="271" r:id="rId25"/>
    <p:sldId id="272" r:id="rId26"/>
    <p:sldId id="273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B23C00"/>
    <a:srgbClr val="008F00"/>
    <a:srgbClr val="0033CC"/>
    <a:srgbClr val="8F0000"/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90" autoAdjust="0"/>
    <p:restoredTop sz="50000" autoAdjust="0"/>
  </p:normalViewPr>
  <p:slideViewPr>
    <p:cSldViewPr>
      <p:cViewPr>
        <p:scale>
          <a:sx n="145" d="100"/>
          <a:sy n="145" d="100"/>
        </p:scale>
        <p:origin x="1080" y="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May 3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history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May 3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F495F-E620-DD46-A179-C2D754EC8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DD744-4B2C-E542-91E9-3B712A507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An object can </a:t>
            </a:r>
            <a:r>
              <a:rPr lang="en-US" u="sng" dirty="0"/>
              <a:t>reference</a:t>
            </a:r>
            <a:r>
              <a:rPr lang="en-US" dirty="0"/>
              <a:t> (have a pointer to) </a:t>
            </a:r>
            <a:br>
              <a:rPr lang="en-US" dirty="0"/>
            </a:br>
            <a:r>
              <a:rPr lang="en-US" dirty="0"/>
              <a:t>another object.</a:t>
            </a:r>
          </a:p>
          <a:p>
            <a:pPr lvl="1"/>
            <a:r>
              <a:rPr lang="en-US" dirty="0"/>
              <a:t>Indicated by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</a:t>
            </a:r>
            <a:r>
              <a:rPr lang="en-US" dirty="0"/>
              <a:t> keyword.</a:t>
            </a:r>
          </a:p>
          <a:p>
            <a:pPr lvl="1"/>
            <a:r>
              <a:rPr lang="en-US" dirty="0"/>
              <a:t>A reference is usually implemented as the</a:t>
            </a:r>
            <a:br>
              <a:rPr lang="en-US" dirty="0"/>
            </a:br>
            <a:r>
              <a:rPr lang="en-US" dirty="0"/>
              <a:t>unique object ID of the object being pointed to.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 nested object contains the actual value.</a:t>
            </a:r>
          </a:p>
          <a:p>
            <a:r>
              <a:rPr lang="en-US" dirty="0"/>
              <a:t>A reference is only the OID.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B20C0-7D15-1648-A96C-0CE2882C9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2A5B7BBA-ADDC-BC49-B703-AAB605EFB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37" y="3576186"/>
            <a:ext cx="3779521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TYPE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bldg_type_ref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</a:t>
            </a: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buildingid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CHAR(3),</a:t>
            </a: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bnooffloors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INT,</a:t>
            </a: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bmanager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mgr_type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3185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D64B4-8CA7-2543-813A-9678D690A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a Class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622A6-D8FB-1F4D-B2DD-665B50BC3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A class can define operations (</a:t>
            </a:r>
            <a:r>
              <a:rPr lang="en-US" dirty="0">
                <a:solidFill>
                  <a:srgbClr val="B23C00"/>
                </a:solidFill>
              </a:rPr>
              <a:t>methods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on its objects as functions.</a:t>
            </a:r>
          </a:p>
          <a:p>
            <a:pPr lvl="1"/>
            <a:r>
              <a:rPr lang="en-US" dirty="0"/>
              <a:t>Methods can also be inherited from a superclass.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CAB6C7-59A0-E64C-B518-E5C81FA92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7FBEE51-ACF2-5D47-9D88-4A2CA992A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86" y="3154683"/>
            <a:ext cx="4754828" cy="2912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ABCB4-1520-6740-A9BC-2F79EA385DD2}"/>
              </a:ext>
            </a:extLst>
          </p:cNvPr>
          <p:cNvSpPr txBox="1"/>
          <p:nvPr/>
        </p:nvSpPr>
        <p:spPr>
          <a:xfrm>
            <a:off x="6491516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875626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18446-0C35-4140-A270-7BE2D601D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Query Language (OQL)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CE84-45A2-124E-8225-1C7BE8521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by the Object Database Management Group (ODMG).</a:t>
            </a:r>
          </a:p>
          <a:p>
            <a:pPr lvl="1"/>
            <a:r>
              <a:rPr lang="en-US" dirty="0"/>
              <a:t>Complex, hard-to-use language.</a:t>
            </a:r>
          </a:p>
          <a:p>
            <a:pPr lvl="1"/>
            <a:r>
              <a:rPr lang="en-US" dirty="0"/>
              <a:t>Not fully implemented by any commercial OODBMS.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Operations:</a:t>
            </a:r>
          </a:p>
          <a:p>
            <a:pPr lvl="1"/>
            <a:r>
              <a:rPr lang="en-US" dirty="0"/>
              <a:t>Create classes</a:t>
            </a:r>
          </a:p>
          <a:p>
            <a:pPr lvl="1"/>
            <a:r>
              <a:rPr lang="en-US" dirty="0"/>
              <a:t>Insert data into objects</a:t>
            </a:r>
          </a:p>
          <a:p>
            <a:pPr lvl="1"/>
            <a:r>
              <a:rPr lang="en-US" dirty="0"/>
              <a:t>Update data in objects</a:t>
            </a:r>
          </a:p>
          <a:p>
            <a:pPr lvl="1"/>
            <a:r>
              <a:rPr lang="en-US" dirty="0"/>
              <a:t>Query objects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6D27E-AA2B-6748-A8B1-4EAD37794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371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26F69-9A9F-5744-AF1A-3660D63C6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OQL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CCB72-F0D8-6E42-BAA7-661B4D99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C64460-4F95-DD42-A15B-7F5448969CFF}"/>
              </a:ext>
            </a:extLst>
          </p:cNvPr>
          <p:cNvSpPr txBox="1"/>
          <p:nvPr/>
        </p:nvSpPr>
        <p:spPr>
          <a:xfrm>
            <a:off x="428909" y="1502906"/>
            <a:ext cx="332014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TYPE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name_type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VARCHAR(10),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minitial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CHAR(1),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VARCHAR (10)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TYPE </a:t>
            </a:r>
            <a:r>
              <a:rPr lang="en-US" sz="14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mgr_type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managerid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CHAR(4),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name_type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msalary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NUMERIC(9,2)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TYPE </a:t>
            </a:r>
            <a:r>
              <a:rPr lang="en-US" sz="14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bldg_type_nest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buildingid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CHAR(3),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bnooffloors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bmanager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mgr_type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1D92156-7B28-5046-AA9C-B0481F1A4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4" y="1295401"/>
            <a:ext cx="4480555" cy="1493526"/>
          </a:xfrm>
        </p:spPr>
        <p:txBody>
          <a:bodyPr/>
          <a:lstStyle/>
          <a:p>
            <a:r>
              <a:rPr lang="en-US" dirty="0"/>
              <a:t>Object-oriented:</a:t>
            </a:r>
          </a:p>
          <a:p>
            <a:endParaRPr lang="en-US" dirty="0"/>
          </a:p>
          <a:p>
            <a:r>
              <a:rPr lang="en-US" dirty="0"/>
              <a:t>Relational: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B3CC22-9174-7A41-90E8-FD141C23DAB5}"/>
              </a:ext>
            </a:extLst>
          </p:cNvPr>
          <p:cNvSpPr txBox="1"/>
          <p:nvPr/>
        </p:nvSpPr>
        <p:spPr>
          <a:xfrm>
            <a:off x="4023366" y="1783098"/>
            <a:ext cx="4480714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manager  AS </a:t>
            </a:r>
            <a:r>
              <a:rPr lang="en-US" altLang="en-US" sz="14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mgr_type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building AS </a:t>
            </a:r>
            <a:r>
              <a:rPr lang="en-US" altLang="en-US" sz="14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bldg_type_nest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D91CC7-844F-784B-A816-C611B9CC2DBD}"/>
              </a:ext>
            </a:extLst>
          </p:cNvPr>
          <p:cNvSpPr txBox="1"/>
          <p:nvPr/>
        </p:nvSpPr>
        <p:spPr>
          <a:xfrm>
            <a:off x="4023366" y="2874491"/>
            <a:ext cx="4265911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manager</a:t>
            </a:r>
            <a:b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managerid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CHAR(4),</a:t>
            </a:r>
            <a:b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mfirstname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VARCHAR(10),</a:t>
            </a:r>
            <a:b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minitial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CHAR (1),</a:t>
            </a:r>
            <a:b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mlastname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VARCHAR (10)),</a:t>
            </a:r>
            <a:b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msalary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NUMERIC (9,2),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PRIMARY KEY (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managerid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building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buildingid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CHAR (3),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bnooffloors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INT,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bmanagerid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CHAR(4)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PRIMARY KEY (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buildingid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FOREIGN KEY (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bmanagerid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REFERENCES manager(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managerid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72092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2CD0B-FE29-B449-9A1E-4838CEC74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OQL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F8185-3660-D34D-B2FB-754A3E68A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Query: List the </a:t>
            </a:r>
            <a:r>
              <a:rPr lang="en-US" u="sng" dirty="0"/>
              <a:t>building ID</a:t>
            </a:r>
            <a:r>
              <a:rPr lang="en-US" dirty="0"/>
              <a:t> and the</a:t>
            </a:r>
            <a:br>
              <a:rPr lang="en-US" dirty="0"/>
            </a:br>
            <a:r>
              <a:rPr lang="en-US" u="sng" dirty="0"/>
              <a:t>name of the manage</a:t>
            </a:r>
            <a:r>
              <a:rPr lang="en-US" dirty="0"/>
              <a:t>r of each building.</a:t>
            </a:r>
          </a:p>
          <a:p>
            <a:pPr lvl="5"/>
            <a:endParaRPr lang="en-US" dirty="0"/>
          </a:p>
          <a:p>
            <a:r>
              <a:rPr lang="en-US" dirty="0"/>
              <a:t>Relational query: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OQL query: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u="sng" dirty="0"/>
              <a:t>No WHERE clause needed</a:t>
            </a:r>
            <a:r>
              <a:rPr lang="en-US" dirty="0"/>
              <a:t> since each </a:t>
            </a:r>
            <a:br>
              <a:rPr lang="en-US" dirty="0"/>
            </a:br>
            <a:r>
              <a:rPr lang="en-US" dirty="0"/>
              <a:t>building object points to its manager object.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2176C-E765-834F-A83B-85365EEDA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5C0078-8C6D-6C49-95BD-D09470288A90}"/>
              </a:ext>
            </a:extLst>
          </p:cNvPr>
          <p:cNvSpPr txBox="1"/>
          <p:nvPr/>
        </p:nvSpPr>
        <p:spPr>
          <a:xfrm>
            <a:off x="725965" y="4518222"/>
            <a:ext cx="7960834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buildingid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bmanager.firstname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bmanager.minitial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bmanager.lastname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building;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2E0DBD-2F7D-EB44-A234-5A511F8AA1C7}"/>
              </a:ext>
            </a:extLst>
          </p:cNvPr>
          <p:cNvSpPr txBox="1"/>
          <p:nvPr/>
        </p:nvSpPr>
        <p:spPr>
          <a:xfrm>
            <a:off x="731562" y="2963759"/>
            <a:ext cx="6356227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buildingid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mfirstname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minitial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mlastname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  manager, building</a:t>
            </a: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managerid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bmanagerid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0062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83F6A-4615-0348-BECC-86149A823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Object-Relational Database (ORDB)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918DF-AA0B-0A4F-A228-3F051AF90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relational database that contains some</a:t>
            </a:r>
            <a:br>
              <a:rPr lang="en-US" dirty="0"/>
            </a:br>
            <a:r>
              <a:rPr lang="en-US" dirty="0"/>
              <a:t>object-oriented features as an extension.</a:t>
            </a:r>
          </a:p>
          <a:p>
            <a:pPr lvl="1"/>
            <a:r>
              <a:rPr lang="en-US" dirty="0"/>
              <a:t>More common than OODBMS.</a:t>
            </a:r>
          </a:p>
          <a:p>
            <a:pPr lvl="1"/>
            <a:r>
              <a:rPr lang="en-US" dirty="0"/>
              <a:t>Example: Oracle</a:t>
            </a:r>
          </a:p>
          <a:p>
            <a:pPr lvl="5"/>
            <a:endParaRPr lang="en-US" dirty="0"/>
          </a:p>
          <a:p>
            <a:r>
              <a:rPr lang="en-US" dirty="0"/>
              <a:t>Implements the most widely used </a:t>
            </a:r>
            <a:br>
              <a:rPr lang="en-US" dirty="0"/>
            </a:br>
            <a:r>
              <a:rPr lang="en-US" dirty="0"/>
              <a:t>object-oriented features.</a:t>
            </a:r>
          </a:p>
          <a:p>
            <a:pPr lvl="1"/>
            <a:r>
              <a:rPr lang="en-US" dirty="0"/>
              <a:t>OIDs, inheritance, user-defined data types, </a:t>
            </a:r>
            <a:br>
              <a:rPr lang="en-US" dirty="0"/>
            </a:br>
            <a:r>
              <a:rPr lang="en-US" dirty="0"/>
              <a:t>nested objects, reference objects, methods.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312DA-1FCF-F841-9D39-D71060395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011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F9007-2847-1F49-AC4F-DA152EF9F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ORDB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CDE62-09EA-4F45-AEC8-23E908E94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Convenient for users already familiar with RDBMS.</a:t>
            </a:r>
          </a:p>
          <a:p>
            <a:pPr lvl="1"/>
            <a:r>
              <a:rPr lang="en-US" dirty="0"/>
              <a:t>Gain the additional features of an OODBMS.</a:t>
            </a:r>
          </a:p>
          <a:p>
            <a:pPr lvl="5"/>
            <a:endParaRPr lang="en-US" dirty="0"/>
          </a:p>
          <a:p>
            <a:r>
              <a:rPr lang="en-US" dirty="0"/>
              <a:t>Performance penalties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Object-oriented features are implemented </a:t>
            </a:r>
            <a:br>
              <a:rPr lang="en-US" dirty="0"/>
            </a:br>
            <a:r>
              <a:rPr lang="en-US" dirty="0"/>
              <a:t>on top of the relational data management system.</a:t>
            </a:r>
          </a:p>
          <a:p>
            <a:pPr lvl="1"/>
            <a:r>
              <a:rPr lang="en-US" dirty="0"/>
              <a:t>Difficult to optimize for performance.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3E6C0E-5DD6-FC45-BAC3-8D181317B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72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A2AC6-61CE-DD44-B116-2DC908E91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B33A-70CB-7B45-A13C-526615F1F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Principle tasks of the </a:t>
            </a:r>
            <a:r>
              <a:rPr lang="en-US" u="sng" dirty="0"/>
              <a:t>database administrator</a:t>
            </a:r>
            <a:r>
              <a:rPr lang="en-US" dirty="0"/>
              <a:t> (</a:t>
            </a:r>
            <a:r>
              <a:rPr lang="en-US" dirty="0">
                <a:solidFill>
                  <a:srgbClr val="B23C00"/>
                </a:solidFill>
              </a:rPr>
              <a:t>DBA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Monitor and maintain the database system.</a:t>
            </a:r>
          </a:p>
          <a:p>
            <a:pPr lvl="1"/>
            <a:r>
              <a:rPr lang="en-US" dirty="0"/>
              <a:t>Secure the database against unauthorized access.</a:t>
            </a:r>
          </a:p>
          <a:p>
            <a:pPr lvl="1"/>
            <a:r>
              <a:rPr lang="en-US" dirty="0"/>
              <a:t>Do database backup and recovery.</a:t>
            </a:r>
          </a:p>
          <a:p>
            <a:pPr lvl="1"/>
            <a:r>
              <a:rPr lang="en-US" dirty="0"/>
              <a:t>Ensure database integrity.</a:t>
            </a:r>
          </a:p>
          <a:p>
            <a:pPr lvl="1"/>
            <a:r>
              <a:rPr lang="en-US" dirty="0"/>
              <a:t>Optimize database performance.</a:t>
            </a:r>
          </a:p>
          <a:p>
            <a:pPr lvl="1"/>
            <a:r>
              <a:rPr lang="en-US" dirty="0"/>
              <a:t>Develop and implement database</a:t>
            </a:r>
            <a:br>
              <a:rPr lang="en-US" dirty="0"/>
            </a:br>
            <a:r>
              <a:rPr lang="en-US" dirty="0"/>
              <a:t>policies and standards.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E0509B-939C-7241-A155-F304A4CD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849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6D0F1-79B6-C643-9E6F-152DE667A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 and Maintain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B096F-3252-4C44-A6BA-7E3520766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779502"/>
          </a:xfrm>
        </p:spPr>
        <p:txBody>
          <a:bodyPr/>
          <a:lstStyle/>
          <a:p>
            <a:r>
              <a:rPr lang="en-US" dirty="0"/>
              <a:t>Monitor which tables are frequently used.</a:t>
            </a:r>
          </a:p>
          <a:p>
            <a:pPr lvl="1"/>
            <a:r>
              <a:rPr lang="en-US" dirty="0" err="1"/>
              <a:t>Denormalize</a:t>
            </a:r>
            <a:r>
              <a:rPr lang="en-US" dirty="0"/>
              <a:t> tables that are often joined.</a:t>
            </a:r>
          </a:p>
          <a:p>
            <a:pPr lvl="1"/>
            <a:r>
              <a:rPr lang="en-US" dirty="0"/>
              <a:t>Materialize views.</a:t>
            </a:r>
          </a:p>
          <a:p>
            <a:pPr lvl="5"/>
            <a:endParaRPr lang="en-US" dirty="0"/>
          </a:p>
          <a:p>
            <a:r>
              <a:rPr lang="en-US" dirty="0"/>
              <a:t>Data dictionary</a:t>
            </a:r>
          </a:p>
          <a:p>
            <a:pPr lvl="1"/>
            <a:r>
              <a:rPr lang="en-US" dirty="0"/>
              <a:t>Metadata repository (data about data).</a:t>
            </a:r>
          </a:p>
          <a:p>
            <a:pPr lvl="1"/>
            <a:r>
              <a:rPr lang="en-US" dirty="0"/>
              <a:t>Names of tables, names and types of columns, primary keys, referential constraints, etc.</a:t>
            </a:r>
          </a:p>
          <a:p>
            <a:pPr lvl="1"/>
            <a:r>
              <a:rPr lang="en-US" dirty="0"/>
              <a:t>Example entries: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A8FB8-9842-2E4F-9641-17A42BAE3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18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1AE6AB4-FAE5-3E44-9C94-492F5302E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288" y="4617707"/>
            <a:ext cx="4422775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79D980-247B-1240-9999-B889ABC580B0}"/>
              </a:ext>
            </a:extLst>
          </p:cNvPr>
          <p:cNvSpPr txBox="1"/>
          <p:nvPr/>
        </p:nvSpPr>
        <p:spPr>
          <a:xfrm>
            <a:off x="6491516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333289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F3CD8-39CF-A742-981B-D2D0BF213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606B-5AB6-0E45-A0AA-30AB66DFC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505185"/>
          </a:xfrm>
        </p:spPr>
        <p:txBody>
          <a:bodyPr/>
          <a:lstStyle/>
          <a:p>
            <a:r>
              <a:rPr lang="en-US" dirty="0"/>
              <a:t>Authenticate users.</a:t>
            </a:r>
          </a:p>
          <a:p>
            <a:pPr lvl="4"/>
            <a:endParaRPr lang="en-US" dirty="0"/>
          </a:p>
          <a:p>
            <a:r>
              <a:rPr lang="en-US" dirty="0"/>
              <a:t>Grant and revoke </a:t>
            </a:r>
            <a:r>
              <a:rPr lang="en-US" dirty="0">
                <a:solidFill>
                  <a:srgbClr val="B23C00"/>
                </a:solidFill>
              </a:rPr>
              <a:t>access rights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SELECT, UPDATE, ALTER, DELETE, INSERT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Maintain the </a:t>
            </a:r>
            <a:r>
              <a:rPr lang="en-US" dirty="0">
                <a:solidFill>
                  <a:srgbClr val="B23C00"/>
                </a:solidFill>
              </a:rPr>
              <a:t>authorization matrix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1A1BC-920C-154E-B57E-FED8B353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2298F9A-49ED-5042-BD9C-8228796AFBB1}"/>
              </a:ext>
            </a:extLst>
          </p:cNvPr>
          <p:cNvSpPr txBox="1">
            <a:spLocks/>
          </p:cNvSpPr>
          <p:nvPr/>
        </p:nvSpPr>
        <p:spPr bwMode="auto">
          <a:xfrm>
            <a:off x="1905000" y="3093717"/>
            <a:ext cx="53340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GRANT SELECT, UPDATE ON vendor TO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REVOKE UPDATE ON vendor FROM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442D0C8-7437-574F-998E-DE84D8DE4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60" y="4352926"/>
            <a:ext cx="4023316" cy="1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C62C36-3284-0E49-B202-F42ED8FED85C}"/>
              </a:ext>
            </a:extLst>
          </p:cNvPr>
          <p:cNvSpPr txBox="1"/>
          <p:nvPr/>
        </p:nvSpPr>
        <p:spPr>
          <a:xfrm>
            <a:off x="6491516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83537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2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968208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Computer History Museum in Mt. 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http://www.computerhistory.org/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Provide your own transportation to the museum.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Saturday, May 5, 11:30 – closing 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Special </a:t>
            </a:r>
            <a:r>
              <a:rPr lang="en-US" u="sng" dirty="0"/>
              <a:t>free</a:t>
            </a:r>
            <a:r>
              <a:rPr lang="en-US" dirty="0"/>
              <a:t> admission.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chemeClr val="folHlink"/>
                </a:solidFill>
              </a:rPr>
              <a:t>IBM 1401</a:t>
            </a:r>
            <a:r>
              <a:rPr lang="en-US" dirty="0"/>
              <a:t> mainframe computer from the early 1960s in operation.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 a self-guided tour of the </a:t>
            </a:r>
            <a:r>
              <a:rPr lang="en-US" dirty="0">
                <a:solidFill>
                  <a:schemeClr val="folHlink"/>
                </a:solidFill>
              </a:rPr>
              <a:t>Revolution</a:t>
            </a:r>
            <a:r>
              <a:rPr lang="en-US" dirty="0"/>
              <a:t> exhibit.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50 tickets: first come, first served.</a:t>
            </a:r>
          </a:p>
        </p:txBody>
      </p:sp>
    </p:spTree>
    <p:extLst>
      <p:ext uri="{BB962C8B-B14F-4D97-AF65-F5344CB8AC3E}">
        <p14:creationId xmlns:p14="http://schemas.microsoft.com/office/powerpoint/2010/main" val="291900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0DDB6-5D81-B94D-9B02-7F479870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5CF6-DEBB-BF42-BA56-461EC38CC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Role-based </a:t>
            </a:r>
            <a:r>
              <a:rPr lang="en-US" dirty="0">
                <a:solidFill>
                  <a:srgbClr val="B23C00"/>
                </a:solidFill>
              </a:rPr>
              <a:t>access control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Use </a:t>
            </a:r>
            <a:r>
              <a:rPr lang="en-US" u="sng" dirty="0"/>
              <a:t>data encryption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Encrypt passwords and sensitive data.</a:t>
            </a:r>
          </a:p>
          <a:p>
            <a:pPr lvl="1"/>
            <a:r>
              <a:rPr lang="en-US" dirty="0"/>
              <a:t>Provide the decryption key only to selected users.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300AB-EADF-7743-8AB4-874A06409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5EA08A5-7EA5-C34C-8F8E-CF7DEF198D1D}"/>
              </a:ext>
            </a:extLst>
          </p:cNvPr>
          <p:cNvSpPr txBox="1">
            <a:spLocks/>
          </p:cNvSpPr>
          <p:nvPr/>
        </p:nvSpPr>
        <p:spPr bwMode="auto">
          <a:xfrm>
            <a:off x="1905000" y="2331732"/>
            <a:ext cx="53340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ROLE </a:t>
            </a:r>
            <a:r>
              <a:rPr lang="en-US" alt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accountant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GRANT SELECT ON payroll TO </a:t>
            </a:r>
            <a:r>
              <a:rPr lang="en-US" alt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accountant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GRANT </a:t>
            </a:r>
            <a:r>
              <a:rPr lang="en-US" alt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accountant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brian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75123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27D3-2280-A74C-B396-44E9CE58D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Primer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AE678-87EC-FB46-B5C8-4EBED730A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Slides presented to </a:t>
            </a:r>
            <a:r>
              <a:rPr lang="en-US" u="sng" dirty="0"/>
              <a:t>high school teachers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as an </a:t>
            </a:r>
            <a:r>
              <a:rPr lang="en-US" u="sng" dirty="0"/>
              <a:t>introduction</a:t>
            </a:r>
            <a:r>
              <a:rPr lang="en-US" dirty="0"/>
              <a:t> to data security.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8D4A1-652A-4D45-8E2D-87FDD7E90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106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/>
              <a:t>Sending data such as email messages </a:t>
            </a:r>
            <a:br>
              <a:rPr lang="en-US" dirty="0"/>
            </a:br>
            <a:r>
              <a:rPr lang="en-US" dirty="0"/>
              <a:t>to each other via the Internet …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… is like sending </a:t>
            </a:r>
            <a:r>
              <a:rPr lang="en-US" u="sng" dirty="0"/>
              <a:t>postcards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via the U.S. mail system.</a:t>
            </a:r>
          </a:p>
          <a:p>
            <a:pPr lvl="4"/>
            <a:endParaRPr lang="en-US" dirty="0"/>
          </a:p>
          <a:p>
            <a:r>
              <a:rPr lang="en-US" dirty="0"/>
              <a:t>Anyone can read the </a:t>
            </a:r>
            <a:br>
              <a:rPr lang="en-US" dirty="0"/>
            </a:br>
            <a:r>
              <a:rPr lang="en-US" dirty="0"/>
              <a:t>message along the way!</a:t>
            </a:r>
          </a:p>
        </p:txBody>
      </p:sp>
      <p:pic>
        <p:nvPicPr>
          <p:cNvPr id="19" name="Picture 18" descr="Screen Shot 2015-07-10 at 11.27.05 A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390" y="3977634"/>
            <a:ext cx="1554463" cy="2212120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1463074" y="2423171"/>
            <a:ext cx="1737340" cy="1319252"/>
            <a:chOff x="1463074" y="2423171"/>
            <a:chExt cx="1737340" cy="1319252"/>
          </a:xfrm>
        </p:grpSpPr>
        <p:pic>
          <p:nvPicPr>
            <p:cNvPr id="16" name="Picture 1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394951" y="2331732"/>
            <a:ext cx="1874166" cy="1371585"/>
            <a:chOff x="5394951" y="2331732"/>
            <a:chExt cx="1874166" cy="1371585"/>
          </a:xfrm>
        </p:grpSpPr>
        <p:pic>
          <p:nvPicPr>
            <p:cNvPr id="17" name="Picture 16" descr="Screen Shot 2015-07-10 at 11.15.40 AM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3" name="Right Arrow 2"/>
          <p:cNvSpPr/>
          <p:nvPr/>
        </p:nvSpPr>
        <p:spPr bwMode="auto">
          <a:xfrm>
            <a:off x="3108976" y="3063244"/>
            <a:ext cx="2468853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Folded Corner 20"/>
          <p:cNvSpPr/>
          <p:nvPr/>
        </p:nvSpPr>
        <p:spPr bwMode="auto">
          <a:xfrm>
            <a:off x="4066694" y="2880365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700" dirty="0"/>
              <a:t>We plan to manufacture 7 million widgets next quarter.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5680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17707"/>
            <a:ext cx="8229600" cy="1513218"/>
          </a:xfrm>
        </p:spPr>
        <p:txBody>
          <a:bodyPr/>
          <a:lstStyle/>
          <a:p>
            <a:r>
              <a:rPr lang="en-US" dirty="0"/>
              <a:t>How can we keep the nefarious Bart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from reading </a:t>
            </a:r>
            <a:r>
              <a:rPr lang="en-US" u="sng" dirty="0"/>
              <a:t>confidential messages</a:t>
            </a:r>
            <a:r>
              <a:rPr lang="en-US" dirty="0"/>
              <a:t> that </a:t>
            </a:r>
            <a:br>
              <a:rPr lang="en-US" dirty="0"/>
            </a:br>
            <a:r>
              <a:rPr lang="en-US" dirty="0"/>
              <a:t>Jill and John are sending each other?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4" name="Picture 13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6" name="Down Arrow 15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3108976" y="2057415"/>
            <a:ext cx="2468853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8" name="Folded Corner 17"/>
          <p:cNvSpPr/>
          <p:nvPr/>
        </p:nvSpPr>
        <p:spPr bwMode="auto">
          <a:xfrm>
            <a:off x="4114805" y="1874537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700" dirty="0"/>
              <a:t>We plan to manufacture </a:t>
            </a:r>
            <a:r>
              <a:rPr lang="en-US" sz="700" b="1" dirty="0"/>
              <a:t>7 million </a:t>
            </a:r>
            <a:r>
              <a:rPr lang="en-US" sz="700" dirty="0"/>
              <a:t>widgets next quarter.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1734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394951" y="4670040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17" name="Right Arrow 16"/>
          <p:cNvSpPr/>
          <p:nvPr/>
        </p:nvSpPr>
        <p:spPr bwMode="auto">
          <a:xfrm>
            <a:off x="3291854" y="5401552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Secret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13745"/>
          </a:xfrm>
        </p:spPr>
        <p:txBody>
          <a:bodyPr/>
          <a:lstStyle/>
          <a:p>
            <a:r>
              <a:rPr lang="en-US" dirty="0"/>
              <a:t>Jill needs to send a message containing the </a:t>
            </a:r>
            <a:r>
              <a:rPr lang="en-US" u="sng" dirty="0"/>
              <a:t>confidential data</a:t>
            </a:r>
            <a:r>
              <a:rPr lang="en-US" dirty="0"/>
              <a:t> 7 to John.</a:t>
            </a:r>
          </a:p>
          <a:p>
            <a:r>
              <a:rPr lang="en-US" dirty="0"/>
              <a:t>John and Jill can agree ahead of time to a </a:t>
            </a:r>
            <a:r>
              <a:rPr lang="en-US" u="sng" dirty="0"/>
              <a:t>shared secret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– the number 12.</a:t>
            </a:r>
          </a:p>
          <a:p>
            <a:r>
              <a:rPr lang="en-US" dirty="0"/>
              <a:t>Then Jill can </a:t>
            </a:r>
            <a:r>
              <a:rPr lang="en-US" u="sng" dirty="0"/>
              <a:t>encrypt</a:t>
            </a:r>
            <a:r>
              <a:rPr lang="en-US" dirty="0"/>
              <a:t> the data by </a:t>
            </a:r>
            <a:r>
              <a:rPr lang="en-US" u="sng" dirty="0"/>
              <a:t>adding</a:t>
            </a:r>
            <a:r>
              <a:rPr lang="en-US" dirty="0"/>
              <a:t> 12 </a:t>
            </a:r>
            <a:br>
              <a:rPr lang="en-US" dirty="0"/>
            </a:br>
            <a:r>
              <a:rPr lang="en-US" dirty="0"/>
              <a:t>to the confidential data 7.</a:t>
            </a:r>
          </a:p>
          <a:p>
            <a:r>
              <a:rPr lang="en-US" dirty="0"/>
              <a:t>John </a:t>
            </a:r>
            <a:r>
              <a:rPr lang="en-US" u="sng" dirty="0"/>
              <a:t>decrypts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data by </a:t>
            </a:r>
            <a:r>
              <a:rPr lang="en-US" u="sng" dirty="0"/>
              <a:t>subtracting</a:t>
            </a:r>
            <a:r>
              <a:rPr lang="en-US" dirty="0"/>
              <a:t> 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4761479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6" name="Folded Corner 15"/>
          <p:cNvSpPr/>
          <p:nvPr/>
        </p:nvSpPr>
        <p:spPr bwMode="auto">
          <a:xfrm>
            <a:off x="4023366" y="5257780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5406" y="5440658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4770" y="5440658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</p:spTree>
    <p:extLst>
      <p:ext uri="{BB962C8B-B14F-4D97-AF65-F5344CB8AC3E}">
        <p14:creationId xmlns:p14="http://schemas.microsoft.com/office/powerpoint/2010/main" val="293089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17" name="Right Arrow 16"/>
          <p:cNvSpPr/>
          <p:nvPr/>
        </p:nvSpPr>
        <p:spPr bwMode="auto">
          <a:xfrm>
            <a:off x="3291854" y="2057415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Secret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4709146"/>
            <a:ext cx="8503827" cy="1421779"/>
          </a:xfrm>
        </p:spPr>
        <p:txBody>
          <a:bodyPr/>
          <a:lstStyle/>
          <a:p>
            <a:r>
              <a:rPr lang="en-US" dirty="0"/>
              <a:t>Because Bart </a:t>
            </a:r>
            <a:r>
              <a:rPr lang="en-US" u="sng" dirty="0"/>
              <a:t>doesn’t know</a:t>
            </a:r>
            <a:r>
              <a:rPr lang="en-US" dirty="0"/>
              <a:t> the shared secret 12, he </a:t>
            </a:r>
            <a:r>
              <a:rPr lang="en-US" u="sng" dirty="0"/>
              <a:t>won’t</a:t>
            </a:r>
            <a:r>
              <a:rPr lang="en-US" dirty="0"/>
              <a:t> be able to decrypt the message and obtain the confidential data 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3" name="Picture 1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5" name="Down Arrow 14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Folded Corner 15"/>
          <p:cNvSpPr/>
          <p:nvPr/>
        </p:nvSpPr>
        <p:spPr bwMode="auto">
          <a:xfrm>
            <a:off x="4023366" y="1874537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06" y="2057415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4770" y="2057415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1C9757-D4D3-D241-94A7-2C465A55A953}"/>
              </a:ext>
            </a:extLst>
          </p:cNvPr>
          <p:cNvSpPr txBox="1"/>
          <p:nvPr/>
        </p:nvSpPr>
        <p:spPr>
          <a:xfrm>
            <a:off x="3781476" y="3529232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23C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253367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Secret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8"/>
            <a:ext cx="8229600" cy="2834609"/>
          </a:xfrm>
        </p:spPr>
        <p:txBody>
          <a:bodyPr/>
          <a:lstStyle/>
          <a:p>
            <a:r>
              <a:rPr lang="en-US" dirty="0"/>
              <a:t>But this shared secret solution has problems.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Jill and John must </a:t>
            </a:r>
            <a:r>
              <a:rPr lang="en-US" u="sng" dirty="0"/>
              <a:t>arrange beforehand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share the secret 12.</a:t>
            </a:r>
          </a:p>
          <a:p>
            <a:pPr lvl="1"/>
            <a:r>
              <a:rPr lang="en-US" dirty="0"/>
              <a:t>What if Jill doesn’t already know John?</a:t>
            </a:r>
          </a:p>
          <a:p>
            <a:pPr lvl="1"/>
            <a:r>
              <a:rPr lang="en-US" dirty="0"/>
              <a:t>What if Jill wants to send the confidential data </a:t>
            </a:r>
            <a:br>
              <a:rPr lang="en-US" dirty="0"/>
            </a:br>
            <a:r>
              <a:rPr lang="en-US" dirty="0"/>
              <a:t>to all her vice presidents at the same time?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195358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8" name="Right Arrow 7"/>
          <p:cNvSpPr/>
          <p:nvPr/>
        </p:nvSpPr>
        <p:spPr bwMode="auto">
          <a:xfrm>
            <a:off x="3291854" y="1965976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63074" y="1286797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2" name="Folded Corner 11"/>
          <p:cNvSpPr/>
          <p:nvPr/>
        </p:nvSpPr>
        <p:spPr bwMode="auto">
          <a:xfrm>
            <a:off x="4023366" y="1783098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406" y="1965976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14770" y="1965976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16" y="5619066"/>
            <a:ext cx="6965368" cy="461665"/>
          </a:xfrm>
          <a:prstGeom prst="rect">
            <a:avLst/>
          </a:prstGeom>
          <a:solidFill>
            <a:srgbClr val="A12A03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How can Jill and </a:t>
            </a:r>
            <a:r>
              <a:rPr lang="en-US" sz="2400" u="sng" dirty="0">
                <a:solidFill>
                  <a:srgbClr val="FFFF00"/>
                </a:solidFill>
              </a:rPr>
              <a:t>all</a:t>
            </a:r>
            <a:r>
              <a:rPr lang="en-US" sz="2400" dirty="0">
                <a:solidFill>
                  <a:srgbClr val="FFFF00"/>
                </a:solidFill>
              </a:rPr>
              <a:t> her recipients share a secret?</a:t>
            </a:r>
          </a:p>
        </p:txBody>
      </p:sp>
    </p:spTree>
    <p:extLst>
      <p:ext uri="{BB962C8B-B14F-4D97-AF65-F5344CB8AC3E}">
        <p14:creationId xmlns:p14="http://schemas.microsoft.com/office/powerpoint/2010/main" val="1209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95400"/>
            <a:ext cx="8503872" cy="4835525"/>
          </a:xfrm>
        </p:spPr>
        <p:txBody>
          <a:bodyPr/>
          <a:lstStyle/>
          <a:p>
            <a:r>
              <a:rPr lang="en-US" dirty="0"/>
              <a:t>How can Jill and her recipients share a secret number in order to encrypt the confidential data?</a:t>
            </a:r>
          </a:p>
          <a:p>
            <a:pPr lvl="5"/>
            <a:endParaRPr lang="en-US" dirty="0"/>
          </a:p>
          <a:p>
            <a:r>
              <a:rPr lang="en-US" dirty="0"/>
              <a:t>A security scheme called </a:t>
            </a:r>
            <a:r>
              <a:rPr lang="en-US" dirty="0">
                <a:solidFill>
                  <a:srgbClr val="B23C00"/>
                </a:solidFill>
              </a:rPr>
              <a:t>public key cryptography </a:t>
            </a:r>
            <a:r>
              <a:rPr lang="en-US" dirty="0"/>
              <a:t>was invented just for this purpose.</a:t>
            </a:r>
          </a:p>
          <a:p>
            <a:pPr lvl="5"/>
            <a:endParaRPr lang="en-US" dirty="0"/>
          </a:p>
          <a:p>
            <a:r>
              <a:rPr lang="en-US" dirty="0"/>
              <a:t>In this simplified introduction, let’s </a:t>
            </a:r>
            <a:r>
              <a:rPr lang="en-US" u="sng" dirty="0"/>
              <a:t>pretend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multiplication is a </a:t>
            </a:r>
            <a:r>
              <a:rPr lang="en-US" u="sng" dirty="0"/>
              <a:t>one-way operation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Once you’ve multiplied two numbers, say </a:t>
            </a:r>
            <a:r>
              <a:rPr lang="en-US" dirty="0">
                <a:solidFill>
                  <a:srgbClr val="B23C00"/>
                </a:solidFill>
              </a:rPr>
              <a:t>4</a:t>
            </a:r>
            <a:r>
              <a:rPr lang="en-US" dirty="0"/>
              <a:t>x</a:t>
            </a:r>
            <a:r>
              <a:rPr lang="en-US" dirty="0">
                <a:solidFill>
                  <a:srgbClr val="B23C00"/>
                </a:solidFill>
              </a:rPr>
              <a:t>5</a:t>
            </a:r>
            <a:r>
              <a:rPr lang="en-US" dirty="0"/>
              <a:t>=20,</a:t>
            </a:r>
            <a:br>
              <a:rPr lang="en-US" dirty="0"/>
            </a:br>
            <a:r>
              <a:rPr lang="en-US" dirty="0"/>
              <a:t>you </a:t>
            </a:r>
            <a:r>
              <a:rPr lang="en-US" u="sng" dirty="0"/>
              <a:t>can’t recover</a:t>
            </a:r>
            <a:r>
              <a:rPr lang="en-US" dirty="0"/>
              <a:t> the original numbers by dividing.</a:t>
            </a:r>
          </a:p>
          <a:p>
            <a:pPr lvl="1"/>
            <a:r>
              <a:rPr lang="en-US" dirty="0"/>
              <a:t>In other words, you can’t do 20÷4=</a:t>
            </a:r>
            <a:r>
              <a:rPr lang="en-US" dirty="0">
                <a:solidFill>
                  <a:srgbClr val="B23C00"/>
                </a:solidFill>
              </a:rPr>
              <a:t>5</a:t>
            </a:r>
            <a:r>
              <a:rPr lang="en-US" dirty="0"/>
              <a:t> or 20÷5=</a:t>
            </a:r>
            <a:r>
              <a:rPr lang="en-US" dirty="0">
                <a:solidFill>
                  <a:srgbClr val="B23C00"/>
                </a:solidFill>
              </a:rPr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5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Jill chooses a </a:t>
            </a:r>
            <a:r>
              <a:rPr lang="en-US" dirty="0">
                <a:solidFill>
                  <a:srgbClr val="B23C00"/>
                </a:solidFill>
              </a:rPr>
              <a:t>private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Let’s suppose Jill chooses 10.</a:t>
            </a:r>
          </a:p>
          <a:p>
            <a:pPr lvl="6"/>
            <a:endParaRPr lang="en-US" dirty="0"/>
          </a:p>
          <a:p>
            <a:r>
              <a:rPr lang="en-US" u="sng" dirty="0"/>
              <a:t>Each person</a:t>
            </a:r>
            <a:r>
              <a:rPr lang="en-US" dirty="0"/>
              <a:t> to whom she wants to send confidential data </a:t>
            </a:r>
            <a:r>
              <a:rPr lang="en-US" u="sng" dirty="0"/>
              <a:t>also chooses</a:t>
            </a:r>
            <a:r>
              <a:rPr lang="en-US" dirty="0"/>
              <a:t> a private key.</a:t>
            </a:r>
          </a:p>
          <a:p>
            <a:pPr lvl="1"/>
            <a:r>
              <a:rPr lang="en-US" dirty="0"/>
              <a:t>Let’s suppose John chooses 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085264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176703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4855882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4855882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</p:spTree>
    <p:extLst>
      <p:ext uri="{BB962C8B-B14F-4D97-AF65-F5344CB8AC3E}">
        <p14:creationId xmlns:p14="http://schemas.microsoft.com/office/powerpoint/2010/main" val="202572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9074"/>
            <a:ext cx="8229600" cy="2061852"/>
          </a:xfrm>
        </p:spPr>
        <p:txBody>
          <a:bodyPr/>
          <a:lstStyle/>
          <a:p>
            <a:r>
              <a:rPr lang="en-US" dirty="0"/>
              <a:t>Now Jill </a:t>
            </a:r>
            <a:r>
              <a:rPr lang="en-US" u="sng" dirty="0"/>
              <a:t>announces</a:t>
            </a:r>
            <a:r>
              <a:rPr lang="en-US" dirty="0"/>
              <a:t> a </a:t>
            </a:r>
            <a:r>
              <a:rPr lang="en-US" dirty="0">
                <a:solidFill>
                  <a:srgbClr val="B23C00"/>
                </a:solidFill>
              </a:rPr>
              <a:t>public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Let’s suppose the public key is </a:t>
            </a:r>
            <a:r>
              <a:rPr lang="en-US" dirty="0">
                <a:solidFill>
                  <a:srgbClr val="008F00"/>
                </a:solidFill>
              </a:rPr>
              <a:t>5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u="sng" dirty="0"/>
              <a:t>Everyone</a:t>
            </a:r>
            <a:r>
              <a:rPr lang="en-US" dirty="0"/>
              <a:t> can see the public key.</a:t>
            </a:r>
          </a:p>
          <a:p>
            <a:pPr lvl="1"/>
            <a:r>
              <a:rPr lang="en-US" dirty="0"/>
              <a:t>Including the nefarious Bart.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566170" y="2840463"/>
            <a:ext cx="1645903" cy="1137171"/>
            <a:chOff x="3566170" y="3246122"/>
            <a:chExt cx="1645903" cy="1137171"/>
          </a:xfrm>
        </p:grpSpPr>
        <p:pic>
          <p:nvPicPr>
            <p:cNvPr id="16" name="Picture 15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</p:spTree>
    <p:extLst>
      <p:ext uri="{BB962C8B-B14F-4D97-AF65-F5344CB8AC3E}">
        <p14:creationId xmlns:p14="http://schemas.microsoft.com/office/powerpoint/2010/main" val="113749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9A403-8237-144B-8614-7D047083D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Database (OODB)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22D79-FD7F-9340-BA64-94A827DBD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OODB</a:t>
            </a:r>
            <a:r>
              <a:rPr lang="en-US" dirty="0"/>
              <a:t> is a database system based on object-oriented concepts.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OODBMS</a:t>
            </a:r>
            <a:r>
              <a:rPr lang="en-US" dirty="0"/>
              <a:t>: object-oriented database management system</a:t>
            </a:r>
          </a:p>
          <a:p>
            <a:pPr lvl="4"/>
            <a:endParaRPr lang="en-US" dirty="0"/>
          </a:p>
          <a:p>
            <a:r>
              <a:rPr lang="en-US" dirty="0"/>
              <a:t>Combines features of</a:t>
            </a:r>
          </a:p>
          <a:p>
            <a:pPr lvl="1"/>
            <a:r>
              <a:rPr lang="en-US" dirty="0"/>
              <a:t>database systems</a:t>
            </a:r>
          </a:p>
          <a:p>
            <a:pPr lvl="1"/>
            <a:r>
              <a:rPr lang="en-US" dirty="0"/>
              <a:t>object-oriented programming languages</a:t>
            </a:r>
          </a:p>
          <a:p>
            <a:pPr lvl="5"/>
            <a:endParaRPr lang="en-US" dirty="0"/>
          </a:p>
          <a:p>
            <a:r>
              <a:rPr lang="en-US" dirty="0"/>
              <a:t>Addresses the limitations of traditional database systems, such as a relational systems.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3A6E9-586E-BF47-9233-6950693C2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79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/>
              <a:t>Now Jill can create her </a:t>
            </a:r>
            <a:r>
              <a:rPr lang="en-US" dirty="0">
                <a:solidFill>
                  <a:srgbClr val="B23C00"/>
                </a:solidFill>
              </a:rPr>
              <a:t>public-private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Multiply the public key by her private key: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x10=50.</a:t>
            </a:r>
          </a:p>
          <a:p>
            <a:pPr lvl="5"/>
            <a:endParaRPr lang="en-US" dirty="0"/>
          </a:p>
          <a:p>
            <a:r>
              <a:rPr lang="en-US" dirty="0"/>
              <a:t>John creates his </a:t>
            </a:r>
            <a:r>
              <a:rPr lang="en-US" dirty="0">
                <a:solidFill>
                  <a:srgbClr val="B23C00"/>
                </a:solidFill>
              </a:rPr>
              <a:t>public-private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Multiply the public key by his private key: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x8=40.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5172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9635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</p:spTree>
    <p:extLst>
      <p:ext uri="{BB962C8B-B14F-4D97-AF65-F5344CB8AC3E}">
        <p14:creationId xmlns:p14="http://schemas.microsoft.com/office/powerpoint/2010/main" val="307300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/>
              <a:t>Remember that we’re pretending that multiplication is a one-way operation.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We </a:t>
            </a:r>
            <a:r>
              <a:rPr lang="en-US" u="sng" dirty="0"/>
              <a:t>cannot</a:t>
            </a:r>
            <a:r>
              <a:rPr lang="en-US" dirty="0"/>
              <a:t> discover Jill’s private key 10 by dividing her public-private key 50 by the public key 5.</a:t>
            </a:r>
          </a:p>
          <a:p>
            <a:pPr marL="2286000" lvl="5" indent="0">
              <a:buNone/>
            </a:pPr>
            <a:endParaRPr lang="en-US" dirty="0"/>
          </a:p>
          <a:p>
            <a:pPr lvl="1"/>
            <a:r>
              <a:rPr lang="en-US" dirty="0"/>
              <a:t>We </a:t>
            </a:r>
            <a:r>
              <a:rPr lang="en-US" u="sng" dirty="0"/>
              <a:t>cannot</a:t>
            </a:r>
            <a:r>
              <a:rPr lang="en-US" dirty="0"/>
              <a:t> discover John’s private key 8 by dividing his public-private key 40 by the public key 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5172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9635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</p:spTree>
    <p:extLst>
      <p:ext uri="{BB962C8B-B14F-4D97-AF65-F5344CB8AC3E}">
        <p14:creationId xmlns:p14="http://schemas.microsoft.com/office/powerpoint/2010/main" val="11585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/>
              <a:t>What is the goal of all this?</a:t>
            </a:r>
          </a:p>
          <a:p>
            <a:pPr lvl="1"/>
            <a:r>
              <a:rPr lang="en-US" dirty="0"/>
              <a:t>To create a </a:t>
            </a:r>
            <a:r>
              <a:rPr lang="en-US" u="sng" dirty="0"/>
              <a:t>shared secret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between Jill and John.</a:t>
            </a:r>
          </a:p>
          <a:p>
            <a:r>
              <a:rPr lang="en-US" dirty="0"/>
              <a:t>Jill multiplies John’s public-private key by her private key: </a:t>
            </a:r>
            <a:r>
              <a:rPr lang="en-US" dirty="0">
                <a:solidFill>
                  <a:srgbClr val="0033CC"/>
                </a:solidFill>
              </a:rPr>
              <a:t>40</a:t>
            </a:r>
            <a:r>
              <a:rPr lang="en-US" dirty="0"/>
              <a:t>x10=</a:t>
            </a:r>
            <a:r>
              <a:rPr lang="en-US" dirty="0">
                <a:solidFill>
                  <a:srgbClr val="B23C00"/>
                </a:solidFill>
              </a:rPr>
              <a:t>400</a:t>
            </a:r>
          </a:p>
          <a:p>
            <a:r>
              <a:rPr lang="en-US" dirty="0"/>
              <a:t>John multiplies Jill’s public-private key by his private key: </a:t>
            </a:r>
            <a:r>
              <a:rPr lang="en-US" dirty="0">
                <a:solidFill>
                  <a:srgbClr val="0033CC"/>
                </a:solidFill>
              </a:rPr>
              <a:t>50</a:t>
            </a:r>
            <a:r>
              <a:rPr lang="en-US" dirty="0"/>
              <a:t>x8=</a:t>
            </a:r>
            <a:r>
              <a:rPr lang="en-US" dirty="0">
                <a:solidFill>
                  <a:srgbClr val="B23C00"/>
                </a:solidFill>
              </a:rPr>
              <a:t>400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5172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9635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</p:spTree>
    <p:extLst>
      <p:ext uri="{BB962C8B-B14F-4D97-AF65-F5344CB8AC3E}">
        <p14:creationId xmlns:p14="http://schemas.microsoft.com/office/powerpoint/2010/main" val="195466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32870"/>
            <a:ext cx="8229600" cy="2830739"/>
          </a:xfrm>
        </p:spPr>
        <p:txBody>
          <a:bodyPr/>
          <a:lstStyle/>
          <a:p>
            <a:r>
              <a:rPr lang="en-US" dirty="0"/>
              <a:t>Now Jill and John have a </a:t>
            </a:r>
            <a:r>
              <a:rPr lang="en-US" u="sng" dirty="0"/>
              <a:t>shared secret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400</a:t>
            </a:r>
            <a:r>
              <a:rPr lang="en-US" dirty="0"/>
              <a:t>.</a:t>
            </a:r>
            <a:endParaRPr lang="en-US" dirty="0">
              <a:solidFill>
                <a:srgbClr val="B23C00"/>
              </a:solidFill>
            </a:endParaRPr>
          </a:p>
          <a:p>
            <a:pPr lvl="5"/>
            <a:endParaRPr lang="en-US" dirty="0"/>
          </a:p>
          <a:p>
            <a:r>
              <a:rPr lang="en-US" dirty="0"/>
              <a:t>Jill can </a:t>
            </a:r>
            <a:r>
              <a:rPr lang="en-US" u="sng" dirty="0"/>
              <a:t>encrypt</a:t>
            </a:r>
            <a:r>
              <a:rPr lang="en-US" dirty="0"/>
              <a:t> the confidential data 7 </a:t>
            </a:r>
            <a:br>
              <a:rPr lang="en-US" dirty="0"/>
            </a:br>
            <a:r>
              <a:rPr lang="en-US" dirty="0"/>
              <a:t>by </a:t>
            </a:r>
            <a:r>
              <a:rPr lang="en-US" u="sng" dirty="0"/>
              <a:t>adding</a:t>
            </a:r>
            <a:r>
              <a:rPr lang="en-US" dirty="0"/>
              <a:t> the shared secret 400 to obtain </a:t>
            </a:r>
            <a:r>
              <a:rPr lang="en-US" u="sng" dirty="0"/>
              <a:t>407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John can </a:t>
            </a:r>
            <a:r>
              <a:rPr lang="en-US" u="sng" dirty="0"/>
              <a:t>decrypt</a:t>
            </a:r>
            <a:r>
              <a:rPr lang="en-US" dirty="0"/>
              <a:t> the confidential data 7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by </a:t>
            </a:r>
            <a:r>
              <a:rPr lang="en-US" u="sng" dirty="0"/>
              <a:t>subtracting</a:t>
            </a:r>
            <a:r>
              <a:rPr lang="en-US" dirty="0"/>
              <a:t> the shared secret 400 from 407.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70464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10106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4067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40637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1054" y="1302603"/>
            <a:ext cx="1143262" cy="58477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rgbClr val="FFFFFF"/>
                </a:solidFill>
              </a:rPr>
              <a:t>secret 400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32042" y="1302603"/>
            <a:ext cx="1143262" cy="58477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rgbClr val="FFFFFF"/>
                </a:solidFill>
              </a:rPr>
              <a:t>secret 400</a:t>
            </a:r>
          </a:p>
        </p:txBody>
      </p:sp>
      <p:sp>
        <p:nvSpPr>
          <p:cNvPr id="18" name="Folded Corner 17">
            <a:extLst>
              <a:ext uri="{FF2B5EF4-FFF2-40B4-BE49-F238E27FC236}">
                <a16:creationId xmlns:a16="http://schemas.microsoft.com/office/drawing/2014/main" id="{23303A29-5535-1F4D-B6E3-A7503653A6BF}"/>
              </a:ext>
            </a:extLst>
          </p:cNvPr>
          <p:cNvSpPr/>
          <p:nvPr/>
        </p:nvSpPr>
        <p:spPr bwMode="auto">
          <a:xfrm>
            <a:off x="4023365" y="2808620"/>
            <a:ext cx="914391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407</a:t>
            </a:r>
          </a:p>
        </p:txBody>
      </p: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CC1629CA-B386-0047-BB46-121E2DA67AF0}"/>
              </a:ext>
            </a:extLst>
          </p:cNvPr>
          <p:cNvCxnSpPr>
            <a:stCxn id="18" idx="3"/>
            <a:endCxn id="6" idx="2"/>
          </p:cNvCxnSpPr>
          <p:nvPr/>
        </p:nvCxnSpPr>
        <p:spPr bwMode="auto">
          <a:xfrm flipV="1">
            <a:off x="4937756" y="2658382"/>
            <a:ext cx="1394278" cy="460428"/>
          </a:xfrm>
          <a:prstGeom prst="curvedConnector2">
            <a:avLst/>
          </a:prstGeom>
          <a:solidFill>
            <a:schemeClr val="accent1"/>
          </a:solidFill>
          <a:ln w="762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9AB28E19-C3FA-824D-AF14-4B403544AF97}"/>
              </a:ext>
            </a:extLst>
          </p:cNvPr>
          <p:cNvCxnSpPr>
            <a:stCxn id="9" idx="2"/>
            <a:endCxn id="18" idx="1"/>
          </p:cNvCxnSpPr>
          <p:nvPr/>
        </p:nvCxnSpPr>
        <p:spPr bwMode="auto">
          <a:xfrm rot="16200000" flipH="1">
            <a:off x="2966893" y="2062338"/>
            <a:ext cx="421322" cy="1691621"/>
          </a:xfrm>
          <a:prstGeom prst="curvedConnector2">
            <a:avLst/>
          </a:prstGeom>
          <a:solidFill>
            <a:schemeClr val="accent1"/>
          </a:solidFill>
          <a:ln w="7620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3196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585"/>
            <a:ext cx="8229600" cy="1330340"/>
          </a:xfrm>
        </p:spPr>
        <p:txBody>
          <a:bodyPr/>
          <a:lstStyle/>
          <a:p>
            <a:r>
              <a:rPr lang="en-US" dirty="0"/>
              <a:t>Bart </a:t>
            </a:r>
            <a:r>
              <a:rPr lang="en-US" u="sng" dirty="0"/>
              <a:t>can’t decrypt</a:t>
            </a:r>
            <a:r>
              <a:rPr lang="en-US" dirty="0"/>
              <a:t> the 407 because he </a:t>
            </a:r>
            <a:br>
              <a:rPr lang="en-US" dirty="0"/>
            </a:br>
            <a:r>
              <a:rPr lang="en-US" u="sng" dirty="0"/>
              <a:t>doesn’t know</a:t>
            </a:r>
            <a:r>
              <a:rPr lang="en-US" dirty="0"/>
              <a:t> the shared secret 400.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8" name="Right Arrow 7"/>
          <p:cNvSpPr/>
          <p:nvPr/>
        </p:nvSpPr>
        <p:spPr bwMode="auto">
          <a:xfrm>
            <a:off x="3291854" y="2057415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3" name="Picture 1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5" name="Down Arrow 14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Folded Corner 15"/>
          <p:cNvSpPr/>
          <p:nvPr/>
        </p:nvSpPr>
        <p:spPr bwMode="auto">
          <a:xfrm>
            <a:off x="4023365" y="1874537"/>
            <a:ext cx="914391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407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8749" y="2057415"/>
            <a:ext cx="1142761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secret 400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58113" y="2057415"/>
            <a:ext cx="1142761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secret 400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6E88D8-592A-BD48-9038-9C013171404E}"/>
              </a:ext>
            </a:extLst>
          </p:cNvPr>
          <p:cNvSpPr txBox="1"/>
          <p:nvPr/>
        </p:nvSpPr>
        <p:spPr>
          <a:xfrm>
            <a:off x="3781476" y="3529232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23C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1134680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322306"/>
          </a:xfrm>
        </p:spPr>
        <p:txBody>
          <a:bodyPr/>
          <a:lstStyle/>
          <a:p>
            <a:r>
              <a:rPr lang="en-US" dirty="0"/>
              <a:t>Public key encryption works </a:t>
            </a:r>
            <a:br>
              <a:rPr lang="en-US" dirty="0"/>
            </a:br>
            <a:r>
              <a:rPr lang="en-US" dirty="0"/>
              <a:t>with </a:t>
            </a:r>
            <a:r>
              <a:rPr lang="en-US" u="sng" dirty="0"/>
              <a:t>multiple recipients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Jill needs to send confidential data </a:t>
            </a:r>
            <a:br>
              <a:rPr lang="en-US" dirty="0"/>
            </a:br>
            <a:r>
              <a:rPr lang="en-US" dirty="0"/>
              <a:t>to both John and his </a:t>
            </a:r>
            <a:br>
              <a:rPr lang="en-US" dirty="0"/>
            </a:br>
            <a:r>
              <a:rPr lang="en-US" dirty="0"/>
              <a:t>twin brother Mark.</a:t>
            </a:r>
          </a:p>
          <a:p>
            <a:pPr lvl="4"/>
            <a:endParaRPr lang="en-US" dirty="0"/>
          </a:p>
          <a:p>
            <a:r>
              <a:rPr lang="en-US" dirty="0"/>
              <a:t>Each picks a private key.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5532097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5532097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43500" y="3650984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2</a:t>
            </a:r>
          </a:p>
        </p:txBody>
      </p:sp>
    </p:spTree>
    <p:extLst>
      <p:ext uri="{BB962C8B-B14F-4D97-AF65-F5344CB8AC3E}">
        <p14:creationId xmlns:p14="http://schemas.microsoft.com/office/powerpoint/2010/main" val="39680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99355"/>
          </a:xfrm>
        </p:spPr>
        <p:txBody>
          <a:bodyPr/>
          <a:lstStyle/>
          <a:p>
            <a:r>
              <a:rPr lang="en-US" dirty="0"/>
              <a:t>Jill announces the </a:t>
            </a:r>
            <a:r>
              <a:rPr lang="en-US" dirty="0">
                <a:solidFill>
                  <a:srgbClr val="008000"/>
                </a:solidFill>
              </a:rPr>
              <a:t>public key 5</a:t>
            </a:r>
            <a:r>
              <a:rPr lang="en-US" dirty="0"/>
              <a:t>, and everyone generates his or her </a:t>
            </a:r>
            <a:r>
              <a:rPr lang="en-US" dirty="0">
                <a:solidFill>
                  <a:srgbClr val="0033CC"/>
                </a:solidFill>
              </a:rPr>
              <a:t>public-private key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Jill:    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x10=</a:t>
            </a:r>
            <a:r>
              <a:rPr lang="en-US" dirty="0">
                <a:solidFill>
                  <a:srgbClr val="0432FF"/>
                </a:solidFill>
              </a:rPr>
              <a:t>50</a:t>
            </a:r>
          </a:p>
          <a:p>
            <a:pPr lvl="1"/>
            <a:r>
              <a:rPr lang="en-US" dirty="0"/>
              <a:t>John: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x8=</a:t>
            </a:r>
            <a:r>
              <a:rPr lang="en-US" dirty="0">
                <a:solidFill>
                  <a:srgbClr val="0432FF"/>
                </a:solidFill>
              </a:rPr>
              <a:t>40</a:t>
            </a:r>
          </a:p>
          <a:p>
            <a:pPr lvl="1"/>
            <a:r>
              <a:rPr lang="en-US" dirty="0"/>
              <a:t>Mark: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x2=</a:t>
            </a:r>
            <a:r>
              <a:rPr lang="en-US" dirty="0">
                <a:solidFill>
                  <a:srgbClr val="0432FF"/>
                </a:solidFill>
              </a:rPr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5532097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5532097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43500" y="3650984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18539" y="4709146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81563" y="4709146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38758" y="2788927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Mark’s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04107" y="3850053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</p:spTree>
    <p:extLst>
      <p:ext uri="{BB962C8B-B14F-4D97-AF65-F5344CB8AC3E}">
        <p14:creationId xmlns:p14="http://schemas.microsoft.com/office/powerpoint/2010/main" val="155968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4896461"/>
          </a:xfrm>
        </p:spPr>
        <p:txBody>
          <a:bodyPr/>
          <a:lstStyle/>
          <a:p>
            <a:r>
              <a:rPr lang="en-US" dirty="0"/>
              <a:t>Jill will have a </a:t>
            </a:r>
            <a:r>
              <a:rPr lang="en-US" u="sng" dirty="0"/>
              <a:t>shared secret</a:t>
            </a:r>
            <a:r>
              <a:rPr lang="en-US" dirty="0"/>
              <a:t> with </a:t>
            </a:r>
            <a:r>
              <a:rPr lang="en-US" u="sng" dirty="0"/>
              <a:t>each</a:t>
            </a:r>
            <a:r>
              <a:rPr lang="en-US" dirty="0"/>
              <a:t> recipient.</a:t>
            </a:r>
          </a:p>
          <a:p>
            <a:pPr lvl="1"/>
            <a:r>
              <a:rPr lang="en-US" sz="2000" u="sng" dirty="0"/>
              <a:t>Jill and John</a:t>
            </a:r>
            <a:r>
              <a:rPr lang="en-US" sz="2000" dirty="0"/>
              <a:t> will share 400 between them, as before.</a:t>
            </a:r>
          </a:p>
          <a:p>
            <a:pPr lvl="1"/>
            <a:r>
              <a:rPr lang="en-US" sz="2000" u="sng" dirty="0"/>
              <a:t>Jill and Mark</a:t>
            </a:r>
            <a:r>
              <a:rPr lang="en-US" sz="2000" dirty="0"/>
              <a:t> will have a different shared secret.</a:t>
            </a:r>
          </a:p>
          <a:p>
            <a:pPr lvl="5"/>
            <a:endParaRPr lang="en-US" sz="800" dirty="0"/>
          </a:p>
          <a:p>
            <a:pPr lvl="2"/>
            <a:r>
              <a:rPr lang="en-US" sz="1600" dirty="0"/>
              <a:t>Jill: Multiply Mark’s </a:t>
            </a:r>
            <a:br>
              <a:rPr lang="en-US" sz="1600" dirty="0"/>
            </a:br>
            <a:r>
              <a:rPr lang="en-US" sz="1600" dirty="0"/>
              <a:t>public-private key by</a:t>
            </a:r>
            <a:br>
              <a:rPr lang="en-US" sz="1600" dirty="0"/>
            </a:br>
            <a:r>
              <a:rPr lang="en-US" sz="1600" dirty="0"/>
              <a:t>her private key:</a:t>
            </a:r>
            <a:br>
              <a:rPr lang="en-US" sz="1600" dirty="0"/>
            </a:br>
            <a:r>
              <a:rPr lang="en-US" sz="1600" dirty="0">
                <a:solidFill>
                  <a:srgbClr val="0033CC"/>
                </a:solidFill>
              </a:rPr>
              <a:t>10</a:t>
            </a:r>
            <a:r>
              <a:rPr lang="en-US" sz="1600" dirty="0"/>
              <a:t>x10=</a:t>
            </a:r>
            <a:r>
              <a:rPr lang="en-US" sz="1600" dirty="0">
                <a:solidFill>
                  <a:srgbClr val="B23C00"/>
                </a:solidFill>
              </a:rPr>
              <a:t>100</a:t>
            </a:r>
            <a:r>
              <a:rPr lang="en-US" sz="1600" dirty="0"/>
              <a:t>.</a:t>
            </a:r>
          </a:p>
          <a:p>
            <a:pPr lvl="6"/>
            <a:endParaRPr lang="en-US" sz="800" dirty="0"/>
          </a:p>
          <a:p>
            <a:pPr lvl="2"/>
            <a:r>
              <a:rPr lang="en-US" sz="1600" dirty="0"/>
              <a:t>Mark: Multiply Jill’s</a:t>
            </a:r>
            <a:br>
              <a:rPr lang="en-US" sz="1600" dirty="0"/>
            </a:br>
            <a:r>
              <a:rPr lang="en-US" sz="1600" dirty="0"/>
              <a:t>public-private key by</a:t>
            </a:r>
            <a:br>
              <a:rPr lang="en-US" sz="1600" dirty="0"/>
            </a:br>
            <a:r>
              <a:rPr lang="en-US" sz="1600" dirty="0"/>
              <a:t>his private key:</a:t>
            </a:r>
            <a:br>
              <a:rPr lang="en-US" sz="1600" dirty="0"/>
            </a:br>
            <a:r>
              <a:rPr lang="en-US" sz="1600" dirty="0">
                <a:solidFill>
                  <a:srgbClr val="0033CC"/>
                </a:solidFill>
              </a:rPr>
              <a:t>50</a:t>
            </a:r>
            <a:r>
              <a:rPr lang="en-US" sz="1600" dirty="0"/>
              <a:t>x2=</a:t>
            </a:r>
            <a:r>
              <a:rPr lang="en-US" sz="1600" dirty="0">
                <a:solidFill>
                  <a:srgbClr val="B23C00"/>
                </a:solidFill>
              </a:rPr>
              <a:t>100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5532097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58574" y="5486676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15769" y="3605563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90808" y="4663725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53832" y="4663725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11027" y="2743506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Mark’s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6376" y="3794756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1761" y="4892024"/>
            <a:ext cx="1507845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John: 400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30210" y="2926384"/>
            <a:ext cx="1519968" cy="584775"/>
          </a:xfrm>
          <a:prstGeom prst="rect">
            <a:avLst/>
          </a:prstGeom>
          <a:solidFill>
            <a:srgbClr val="400080"/>
          </a:solidFill>
          <a:ln>
            <a:solidFill>
              <a:srgbClr val="00008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100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73015" y="4755164"/>
            <a:ext cx="151996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400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1761" y="4212845"/>
            <a:ext cx="1507845" cy="584776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Mark: 100</a:t>
            </a:r>
          </a:p>
        </p:txBody>
      </p:sp>
    </p:spTree>
    <p:extLst>
      <p:ext uri="{BB962C8B-B14F-4D97-AF65-F5344CB8AC3E}">
        <p14:creationId xmlns:p14="http://schemas.microsoft.com/office/powerpoint/2010/main" val="427891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852146" y="1468878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34464"/>
            <a:ext cx="6034974" cy="2042161"/>
          </a:xfrm>
        </p:spPr>
        <p:txBody>
          <a:bodyPr/>
          <a:lstStyle/>
          <a:p>
            <a:r>
              <a:rPr lang="en-US" dirty="0"/>
              <a:t>Jill sends to each recipient.</a:t>
            </a:r>
          </a:p>
          <a:p>
            <a:pPr lvl="1"/>
            <a:r>
              <a:rPr lang="en-US" dirty="0"/>
              <a:t>Bart </a:t>
            </a:r>
            <a:r>
              <a:rPr lang="en-US" u="sng" dirty="0"/>
              <a:t>can’t decrypt</a:t>
            </a:r>
            <a:r>
              <a:rPr lang="en-US" dirty="0"/>
              <a:t> the messages to recover the confidential data 7 because he </a:t>
            </a:r>
            <a:r>
              <a:rPr lang="en-US" u="sng" dirty="0"/>
              <a:t>doesn’t know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shared secrets.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3349991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3441430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31761" y="3663414"/>
            <a:ext cx="1507845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John: 400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7941" y="1743195"/>
            <a:ext cx="1519968" cy="584775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100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00746" y="3571975"/>
            <a:ext cx="151996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400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3017537" y="3846292"/>
            <a:ext cx="2926048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Folded Corner 20"/>
          <p:cNvSpPr/>
          <p:nvPr/>
        </p:nvSpPr>
        <p:spPr bwMode="auto">
          <a:xfrm>
            <a:off x="4572000" y="3683107"/>
            <a:ext cx="914390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407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566170" y="5034999"/>
            <a:ext cx="1645903" cy="1137171"/>
            <a:chOff x="3566170" y="3246122"/>
            <a:chExt cx="1645903" cy="1137171"/>
          </a:xfrm>
        </p:grpSpPr>
        <p:pic>
          <p:nvPicPr>
            <p:cNvPr id="23" name="Picture 2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4297683" y="4394926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 rot="20063240">
            <a:off x="3318691" y="3220071"/>
            <a:ext cx="2923958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5302" y="4852121"/>
            <a:ext cx="1507845" cy="584776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Mark: 100</a:t>
            </a:r>
          </a:p>
        </p:txBody>
      </p:sp>
      <p:sp>
        <p:nvSpPr>
          <p:cNvPr id="28" name="Folded Corner 27"/>
          <p:cNvSpPr/>
          <p:nvPr/>
        </p:nvSpPr>
        <p:spPr bwMode="auto">
          <a:xfrm>
            <a:off x="4846317" y="2749024"/>
            <a:ext cx="914390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107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D01900-E897-4745-978A-E4260B2FD6C4}"/>
              </a:ext>
            </a:extLst>
          </p:cNvPr>
          <p:cNvSpPr txBox="1"/>
          <p:nvPr/>
        </p:nvSpPr>
        <p:spPr>
          <a:xfrm>
            <a:off x="3783425" y="5349219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23C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491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 in the Real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course, in the real world, we </a:t>
            </a:r>
            <a:r>
              <a:rPr lang="en-US" u="sng" dirty="0"/>
              <a:t>can’t</a:t>
            </a:r>
            <a:r>
              <a:rPr lang="en-US" dirty="0"/>
              <a:t> use simple operations like multiplication and addition to generate keys and to encrypt data.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Multiplication and addition are </a:t>
            </a:r>
            <a:br>
              <a:rPr lang="en-US" dirty="0"/>
            </a:br>
            <a:r>
              <a:rPr lang="en-US" u="sng" dirty="0"/>
              <a:t>not</a:t>
            </a:r>
            <a:r>
              <a:rPr lang="en-US" dirty="0"/>
              <a:t> one-way operations.</a:t>
            </a:r>
          </a:p>
          <a:p>
            <a:pPr lvl="5"/>
            <a:endParaRPr lang="en-US" dirty="0"/>
          </a:p>
          <a:p>
            <a:r>
              <a:rPr lang="en-US" dirty="0"/>
              <a:t>Real-world encryption uses very large </a:t>
            </a:r>
            <a:br>
              <a:rPr lang="en-US" dirty="0"/>
            </a:br>
            <a:r>
              <a:rPr lang="en-US" u="sng" dirty="0"/>
              <a:t>prime numbers</a:t>
            </a:r>
            <a:r>
              <a:rPr lang="en-US" dirty="0"/>
              <a:t> and </a:t>
            </a:r>
            <a:r>
              <a:rPr lang="en-US" u="sng" dirty="0"/>
              <a:t>modulo arithmetic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Not even the most powerful supercomputer </a:t>
            </a:r>
            <a:br>
              <a:rPr lang="en-US" dirty="0"/>
            </a:br>
            <a:r>
              <a:rPr lang="en-US" dirty="0"/>
              <a:t>can undo such operations.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8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519CB-C195-5744-A2A9-21CCA1A9B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OOBDMS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B97F2-33A5-7D4D-ACC4-91DF498C2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r>
              <a:rPr lang="en-US" u="sng" dirty="0"/>
              <a:t>Complex applications</a:t>
            </a:r>
            <a:r>
              <a:rPr lang="en-US" dirty="0"/>
              <a:t> that require storing and manipulating objects.</a:t>
            </a:r>
          </a:p>
          <a:p>
            <a:pPr lvl="1"/>
            <a:r>
              <a:rPr lang="en-US" dirty="0"/>
              <a:t>Require more than typical relational operations.</a:t>
            </a:r>
          </a:p>
          <a:p>
            <a:pPr lvl="5"/>
            <a:endParaRPr lang="en-US" dirty="0"/>
          </a:p>
          <a:p>
            <a:r>
              <a:rPr lang="en-US" dirty="0"/>
              <a:t>Objects that </a:t>
            </a:r>
            <a:r>
              <a:rPr lang="en-US" u="sng" dirty="0"/>
              <a:t>don’t fit well</a:t>
            </a:r>
            <a:r>
              <a:rPr lang="en-US" dirty="0"/>
              <a:t> into rows and columns.</a:t>
            </a:r>
          </a:p>
          <a:p>
            <a:pPr lvl="1"/>
            <a:r>
              <a:rPr lang="en-US" dirty="0"/>
              <a:t>Examples: images, maps, video</a:t>
            </a:r>
          </a:p>
          <a:p>
            <a:pPr lvl="5"/>
            <a:endParaRPr lang="en-US" dirty="0"/>
          </a:p>
          <a:p>
            <a:r>
              <a:rPr lang="en-US" dirty="0"/>
              <a:t>Example applications:</a:t>
            </a:r>
          </a:p>
          <a:p>
            <a:pPr lvl="1"/>
            <a:r>
              <a:rPr lang="en-US" dirty="0"/>
              <a:t>Multimedia</a:t>
            </a:r>
          </a:p>
          <a:p>
            <a:pPr lvl="1"/>
            <a:r>
              <a:rPr lang="en-US" dirty="0"/>
              <a:t>Geographical information systems (GIS)</a:t>
            </a:r>
          </a:p>
          <a:p>
            <a:pPr lvl="1"/>
            <a:r>
              <a:rPr lang="en-US" dirty="0"/>
              <a:t>Computer-aided design and </a:t>
            </a:r>
            <a:br>
              <a:rPr lang="en-US" dirty="0"/>
            </a:br>
            <a:r>
              <a:rPr lang="en-US" dirty="0"/>
              <a:t>computer-aided manufacturing (CAD/CAM)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A97C1B-0447-6E44-AE37-8F274584F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30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Diffie-Hellman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key cryptography is a key exchange protocol first published by Whitfield </a:t>
            </a:r>
            <a:r>
              <a:rPr lang="en-US" dirty="0" err="1"/>
              <a:t>Diffie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Martin Hellman in 1976.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was actually invented earlier in 1970 by the </a:t>
            </a:r>
            <a:br>
              <a:rPr lang="en-US" dirty="0"/>
            </a:br>
            <a:r>
              <a:rPr lang="en-US" dirty="0"/>
              <a:t>British government, but it was classified.</a:t>
            </a:r>
          </a:p>
          <a:p>
            <a:pPr lvl="5"/>
            <a:endParaRPr lang="en-US" dirty="0"/>
          </a:p>
          <a:p>
            <a:r>
              <a:rPr lang="en-US" dirty="0"/>
              <a:t>Whenever you visit a secure website, you are using the </a:t>
            </a:r>
            <a:r>
              <a:rPr lang="en-US" dirty="0" err="1">
                <a:solidFill>
                  <a:srgbClr val="B23C00"/>
                </a:solidFill>
              </a:rPr>
              <a:t>Diffie</a:t>
            </a:r>
            <a:r>
              <a:rPr lang="en-US" dirty="0">
                <a:solidFill>
                  <a:srgbClr val="B23C00"/>
                </a:solidFill>
              </a:rPr>
              <a:t>-Hellman protocol</a:t>
            </a:r>
            <a:r>
              <a:rPr lang="en-US" dirty="0"/>
              <a:t> or a variant.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 secure website has a URL that </a:t>
            </a:r>
            <a:br>
              <a:rPr lang="en-US" dirty="0"/>
            </a:br>
            <a:r>
              <a:rPr lang="en-US" dirty="0"/>
              <a:t>starts with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https: </a:t>
            </a:r>
            <a:r>
              <a:rPr lang="en-US" dirty="0"/>
              <a:t>instead of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http: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E0D06-4259-9D48-B5A0-4081D2280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CB907-AC35-BD42-A684-BA5F85E6E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OODB </a:t>
            </a:r>
            <a:r>
              <a:rPr lang="en-US" dirty="0">
                <a:solidFill>
                  <a:srgbClr val="B23C00"/>
                </a:solidFill>
              </a:rPr>
              <a:t>object</a:t>
            </a:r>
            <a:r>
              <a:rPr lang="en-US" dirty="0"/>
              <a:t> relates to a real-world object.</a:t>
            </a:r>
          </a:p>
          <a:p>
            <a:pPr lvl="1"/>
            <a:r>
              <a:rPr lang="en-US" dirty="0"/>
              <a:t>Contains object </a:t>
            </a:r>
            <a:r>
              <a:rPr lang="en-US" dirty="0">
                <a:solidFill>
                  <a:srgbClr val="B23C00"/>
                </a:solidFill>
              </a:rPr>
              <a:t>attributes</a:t>
            </a:r>
          </a:p>
          <a:p>
            <a:pPr lvl="1"/>
            <a:r>
              <a:rPr lang="en-US" dirty="0"/>
              <a:t>Has object operations (AKA </a:t>
            </a:r>
            <a:r>
              <a:rPr lang="en-US" dirty="0">
                <a:solidFill>
                  <a:srgbClr val="B23C00"/>
                </a:solidFill>
              </a:rPr>
              <a:t>methods</a:t>
            </a:r>
            <a:r>
              <a:rPr lang="en-US" dirty="0"/>
              <a:t>)</a:t>
            </a:r>
          </a:p>
          <a:p>
            <a:pPr lvl="5"/>
            <a:endParaRPr lang="en-US" dirty="0"/>
          </a:p>
          <a:p>
            <a:r>
              <a:rPr lang="en-US" dirty="0"/>
              <a:t>Similar objects are groups into </a:t>
            </a:r>
            <a:r>
              <a:rPr lang="en-US" dirty="0">
                <a:solidFill>
                  <a:srgbClr val="B23C00"/>
                </a:solidFill>
              </a:rPr>
              <a:t>classes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An object is a class </a:t>
            </a:r>
            <a:r>
              <a:rPr lang="en-US" dirty="0">
                <a:solidFill>
                  <a:srgbClr val="B23C00"/>
                </a:solidFill>
              </a:rPr>
              <a:t>instance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083A1-84E4-4E43-9CD3-D9168ACA2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090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E0D06-4259-9D48-B5A0-4081D2280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Identifier (OID)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CB907-AC35-BD42-A684-BA5F85E6E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5486385" cy="4763868"/>
          </a:xfrm>
        </p:spPr>
        <p:txBody>
          <a:bodyPr/>
          <a:lstStyle/>
          <a:p>
            <a:r>
              <a:rPr lang="en-US" dirty="0"/>
              <a:t>Each object of an OODB has </a:t>
            </a:r>
            <a:br>
              <a:rPr lang="en-US" dirty="0"/>
            </a:br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object identifier</a:t>
            </a:r>
            <a:r>
              <a:rPr lang="en-US" dirty="0"/>
              <a:t> (OID).</a:t>
            </a:r>
          </a:p>
          <a:p>
            <a:pPr lvl="1"/>
            <a:r>
              <a:rPr lang="en-US" dirty="0"/>
              <a:t>System-generated.</a:t>
            </a:r>
          </a:p>
          <a:p>
            <a:pPr lvl="1"/>
            <a:r>
              <a:rPr lang="en-US" dirty="0"/>
              <a:t>Unique among </a:t>
            </a:r>
            <a:br>
              <a:rPr lang="en-US" dirty="0"/>
            </a:br>
            <a:r>
              <a:rPr lang="en-US" u="sng" dirty="0"/>
              <a:t>all</a:t>
            </a:r>
            <a:r>
              <a:rPr lang="en-US" dirty="0"/>
              <a:t> the objects </a:t>
            </a:r>
            <a:br>
              <a:rPr lang="en-US" dirty="0"/>
            </a:br>
            <a:r>
              <a:rPr lang="en-US" dirty="0"/>
              <a:t>of an OOBD,</a:t>
            </a:r>
            <a:br>
              <a:rPr lang="en-US" dirty="0"/>
            </a:br>
            <a:r>
              <a:rPr lang="en-US" dirty="0"/>
              <a:t>not just the objects</a:t>
            </a:r>
            <a:br>
              <a:rPr lang="en-US" dirty="0"/>
            </a:br>
            <a:r>
              <a:rPr lang="en-US" dirty="0"/>
              <a:t>within a single table.</a:t>
            </a:r>
          </a:p>
          <a:p>
            <a:pPr lvl="1"/>
            <a:r>
              <a:rPr lang="en-US" dirty="0"/>
              <a:t>Immutable.</a:t>
            </a:r>
          </a:p>
          <a:p>
            <a:pPr lvl="1"/>
            <a:r>
              <a:rPr lang="en-US" dirty="0"/>
              <a:t>Not considered to be</a:t>
            </a:r>
            <a:br>
              <a:rPr lang="en-US" dirty="0"/>
            </a:br>
            <a:r>
              <a:rPr lang="en-US" dirty="0"/>
              <a:t>an object attribute.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083A1-84E4-4E43-9CD3-D9168ACA2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C5B17D9-A1CC-BA47-B866-663C65BB0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560" y="2260072"/>
            <a:ext cx="3474682" cy="3799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3DF2DA-81C5-4E42-A044-433404625E4E}"/>
              </a:ext>
            </a:extLst>
          </p:cNvPr>
          <p:cNvSpPr txBox="1"/>
          <p:nvPr/>
        </p:nvSpPr>
        <p:spPr>
          <a:xfrm>
            <a:off x="6491516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1954147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CE4E2-168D-C94D-9D32-65C0C42B6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Hierarchy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D10CA-45D1-664C-A922-A008F39FE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specialization hierarchy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Similar concepts to those in an object-oriented programming language.</a:t>
            </a:r>
          </a:p>
          <a:p>
            <a:pPr lvl="1"/>
            <a:r>
              <a:rPr lang="en-US" dirty="0"/>
              <a:t>Classes and subclasses</a:t>
            </a:r>
          </a:p>
          <a:p>
            <a:pPr lvl="1"/>
            <a:r>
              <a:rPr lang="en-US" dirty="0"/>
              <a:t>Inheritance</a:t>
            </a:r>
          </a:p>
          <a:p>
            <a:pPr lvl="1"/>
            <a:r>
              <a:rPr lang="en-US" dirty="0"/>
              <a:t>“Is-a” relationships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43D95-2C97-4E44-864C-2CF30C75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6D11B66-ECD7-7146-B3FF-84C35E92C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418" y="3520439"/>
            <a:ext cx="4807215" cy="2560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4EBADC-0E52-2447-B448-2CDAE765D191}"/>
              </a:ext>
            </a:extLst>
          </p:cNvPr>
          <p:cNvSpPr txBox="1"/>
          <p:nvPr/>
        </p:nvSpPr>
        <p:spPr>
          <a:xfrm>
            <a:off x="6491516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800697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8E1E4-8FDA-AA40-94DC-31598E932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User-Defined Type (UDT)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148F1-05AB-F249-843D-708DCA164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OODB developers can define their </a:t>
            </a:r>
            <a:r>
              <a:rPr lang="en-US" u="sng" dirty="0"/>
              <a:t>own data types</a:t>
            </a:r>
            <a:r>
              <a:rPr lang="en-US" dirty="0"/>
              <a:t> to supplement the built-in types.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357983-AA19-E04D-8A43-B07356889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F160A2F5-618E-4341-9A8B-F9C4D1A45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3439" y="2331732"/>
            <a:ext cx="3842179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TYPE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renter_type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rentername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VARCHAR(25),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leasedate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DATE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TYPE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individual_type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UNDER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renter_type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address 	VARCHAR(25),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employer 	VARCHAR(20),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ssn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	CHAR(9)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TYPE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corporateclient_type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UNDER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renter_type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ccindustry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VARCHAR(25),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cclocation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VARCHAR(25)</a:t>
            </a:r>
          </a:p>
          <a:p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AFB5394-8582-E84E-BA0E-A6D186E90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6" y="2697489"/>
            <a:ext cx="4120468" cy="219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205479B-A425-3540-BDF4-5D4D443D4523}"/>
              </a:ext>
            </a:extLst>
          </p:cNvPr>
          <p:cNvSpPr txBox="1"/>
          <p:nvPr/>
        </p:nvSpPr>
        <p:spPr>
          <a:xfrm>
            <a:off x="6491516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361844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EA87F-6676-4E4C-8023-5A674091C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Types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378D0-5263-3745-80F8-998DF9A96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42F700-1960-6C40-9A13-086D09E3B0E7}"/>
              </a:ext>
            </a:extLst>
          </p:cNvPr>
          <p:cNvSpPr txBox="1"/>
          <p:nvPr/>
        </p:nvSpPr>
        <p:spPr>
          <a:xfrm>
            <a:off x="2689914" y="1325903"/>
            <a:ext cx="3764172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TYPE 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name_type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VARCHAR(10),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minitial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CHAR(1),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VARCHAR (10)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TYPE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mgr_type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managerid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CHAR(4),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name_type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msalary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NUMERIC(9,2)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TYPE </a:t>
            </a:r>
            <a:r>
              <a:rPr lang="en-US" sz="16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bldg_type_nest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buildingid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CHAR(3),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bnooffloors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bmanager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mgr_type</a:t>
            </a:r>
            <a:endParaRPr lang="en-US" sz="1600" b="1" dirty="0">
              <a:solidFill>
                <a:srgbClr val="008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977300748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38799</TotalTime>
  <Words>1629</Words>
  <Application>Microsoft Macintosh PowerPoint</Application>
  <PresentationFormat>On-screen Show (4:3)</PresentationFormat>
  <Paragraphs>553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ＭＳ Ｐゴシック</vt:lpstr>
      <vt:lpstr>ＭＳ Ｐゴシック</vt:lpstr>
      <vt:lpstr>Arial</vt:lpstr>
      <vt:lpstr>Courier New</vt:lpstr>
      <vt:lpstr>Times New Roman</vt:lpstr>
      <vt:lpstr>Wingdings</vt:lpstr>
      <vt:lpstr>Wingdings 2</vt:lpstr>
      <vt:lpstr>Quadrant</vt:lpstr>
      <vt:lpstr>CS/SE 157B Database Management Systems II May 3 Class Meeting</vt:lpstr>
      <vt:lpstr>Unofficial Field Trip</vt:lpstr>
      <vt:lpstr>Object-Oriented Database (OODB)</vt:lpstr>
      <vt:lpstr>Applications of OOBDMS</vt:lpstr>
      <vt:lpstr>Object-Oriented Concepts</vt:lpstr>
      <vt:lpstr>Object Identifier (OID)</vt:lpstr>
      <vt:lpstr>Class Hierarchy</vt:lpstr>
      <vt:lpstr>User-Defined Type (UDT)</vt:lpstr>
      <vt:lpstr>Nested Types</vt:lpstr>
      <vt:lpstr>Reference Type</vt:lpstr>
      <vt:lpstr>Methods of a Class </vt:lpstr>
      <vt:lpstr>Object Query Language (OQL)</vt:lpstr>
      <vt:lpstr>OQL, cont’d</vt:lpstr>
      <vt:lpstr>OQL, cont’d</vt:lpstr>
      <vt:lpstr>Object-Relational Database (ORDB)</vt:lpstr>
      <vt:lpstr>ORDB, cont’d</vt:lpstr>
      <vt:lpstr>Database Administration</vt:lpstr>
      <vt:lpstr>Monitor and Maintain</vt:lpstr>
      <vt:lpstr>Security</vt:lpstr>
      <vt:lpstr>Security, cont’d</vt:lpstr>
      <vt:lpstr>Encryption Primer</vt:lpstr>
      <vt:lpstr>Security</vt:lpstr>
      <vt:lpstr>Security, cont’d</vt:lpstr>
      <vt:lpstr>The Shared Secret</vt:lpstr>
      <vt:lpstr>The Shared Secret, cont’d</vt:lpstr>
      <vt:lpstr>The Shared Secret,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Cryptography in the Real World</vt:lpstr>
      <vt:lpstr>The Diffie-Hellman Protocol</vt:lpstr>
    </vt:vector>
  </TitlesOfParts>
  <Company>Apropos Logic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893</cp:revision>
  <dcterms:created xsi:type="dcterms:W3CDTF">2008-01-12T03:52:55Z</dcterms:created>
  <dcterms:modified xsi:type="dcterms:W3CDTF">2018-05-03T08:48:47Z</dcterms:modified>
</cp:coreProperties>
</file>