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handoutMasterIdLst>
    <p:handoutMasterId r:id="rId28"/>
  </p:handoutMasterIdLst>
  <p:sldIdLst>
    <p:sldId id="282" r:id="rId2"/>
    <p:sldId id="283" r:id="rId3"/>
    <p:sldId id="284" r:id="rId4"/>
    <p:sldId id="285" r:id="rId5"/>
    <p:sldId id="295" r:id="rId6"/>
    <p:sldId id="286" r:id="rId7"/>
    <p:sldId id="287" r:id="rId8"/>
    <p:sldId id="296" r:id="rId9"/>
    <p:sldId id="29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8" r:id="rId18"/>
    <p:sldId id="299" r:id="rId19"/>
    <p:sldId id="300" r:id="rId20"/>
    <p:sldId id="301" r:id="rId21"/>
    <p:sldId id="303" r:id="rId22"/>
    <p:sldId id="302" r:id="rId23"/>
    <p:sldId id="304" r:id="rId24"/>
    <p:sldId id="305" r:id="rId25"/>
    <p:sldId id="306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8F00"/>
    <a:srgbClr val="0432FF"/>
    <a:srgbClr val="0033CC"/>
    <a:srgbClr val="8F0000"/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85" autoAdjust="0"/>
    <p:restoredTop sz="50000" autoAdjust="0"/>
  </p:normalViewPr>
  <p:slideViewPr>
    <p:cSldViewPr>
      <p:cViewPr varScale="1">
        <p:scale>
          <a:sx n="157" d="100"/>
          <a:sy n="157" d="100"/>
        </p:scale>
        <p:origin x="50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D4D777DC-EEC6-B24B-A940-A08F0F5C17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9838A946-5A26-A148-98B4-30EAE90F4B7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F39048D0-8D98-3A40-805F-FB1D74AF4B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BF7D9E24-0466-0A44-A620-8AC7A643F05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08DCDE-B378-2743-A7BC-A5E13BE35D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064818-43A0-E44E-AA35-DB66DBFD41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5B20B09-3436-8F4F-A8FC-8EEB489B2F7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0B5B2A00-B444-7342-B06D-9549FD463DE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DB8B30E-42D1-6D4A-BD68-E5AAE38778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23236465-6AAA-6E4E-85DC-47368E3721C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643DFE89-C2A0-A84F-B554-5F289F3685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39B6C4-E182-AC41-8F83-8B97840752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CE86EF0-E3EA-6842-9585-8C9DF770C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8DF9D5FD-0082-8E4E-8EA0-B9E56D9D9D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69F2A52-F5A2-B041-B91D-3AF42E801E5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D2FDBAC5-2063-674A-8CE7-4D557216DD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8DE0543F-7168-5C4C-8C98-9096C369620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28" name="Group 8">
            <a:extLst>
              <a:ext uri="{FF2B5EF4-FFF2-40B4-BE49-F238E27FC236}">
                <a16:creationId xmlns:a16="http://schemas.microsoft.com/office/drawing/2014/main" id="{F59FC627-F401-474B-8029-9A22A9861A2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>
              <a:extLst>
                <a:ext uri="{FF2B5EF4-FFF2-40B4-BE49-F238E27FC236}">
                  <a16:creationId xmlns:a16="http://schemas.microsoft.com/office/drawing/2014/main" id="{00D0BD8E-628C-904D-82F3-A8BFBAC3A4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0" name="Rectangle 10">
              <a:extLst>
                <a:ext uri="{FF2B5EF4-FFF2-40B4-BE49-F238E27FC236}">
                  <a16:creationId xmlns:a16="http://schemas.microsoft.com/office/drawing/2014/main" id="{52A12FEC-61C5-E340-BFD2-07D4EBDB50A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1" name="Rectangle 11">
              <a:extLst>
                <a:ext uri="{FF2B5EF4-FFF2-40B4-BE49-F238E27FC236}">
                  <a16:creationId xmlns:a16="http://schemas.microsoft.com/office/drawing/2014/main" id="{2AA00ECA-6E95-2B4D-B765-3722BF71FA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2" name="Rectangle 12">
              <a:extLst>
                <a:ext uri="{FF2B5EF4-FFF2-40B4-BE49-F238E27FC236}">
                  <a16:creationId xmlns:a16="http://schemas.microsoft.com/office/drawing/2014/main" id="{1179854E-CC37-F142-81D8-9B07891317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0733" name="Line 13">
              <a:extLst>
                <a:ext uri="{FF2B5EF4-FFF2-40B4-BE49-F238E27FC236}">
                  <a16:creationId xmlns:a16="http://schemas.microsoft.com/office/drawing/2014/main" id="{2A9DD04D-270E-A648-9A27-EA7FBB3450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>
              <a:extLst>
                <a:ext uri="{FF2B5EF4-FFF2-40B4-BE49-F238E27FC236}">
                  <a16:creationId xmlns:a16="http://schemas.microsoft.com/office/drawing/2014/main" id="{4A16A6BB-20C0-F347-9C22-5BEA89862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BC145-6432-264E-AE83-E73A66C27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664CE-8242-B54C-8541-A945633B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 sz="800"/>
            </a:lvl6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9F421-2014-5E45-B486-73565910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46A8E-C89D-6A49-A5A6-08508A9881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99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79FBDC9-5072-F249-A482-B39C20177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FC11CB9-1932-9D4D-8754-E171E72550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38DBEA2A-545F-2B47-BBCC-2102DE5774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0BC81C3-CC32-3E4C-BF3B-2452B4FBD58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29703" name="Group 7">
            <a:extLst>
              <a:ext uri="{FF2B5EF4-FFF2-40B4-BE49-F238E27FC236}">
                <a16:creationId xmlns:a16="http://schemas.microsoft.com/office/drawing/2014/main" id="{F0A46A85-54BE-5349-8E0E-6D21662AFED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>
              <a:extLst>
                <a:ext uri="{FF2B5EF4-FFF2-40B4-BE49-F238E27FC236}">
                  <a16:creationId xmlns:a16="http://schemas.microsoft.com/office/drawing/2014/main" id="{C80EB377-C793-7540-BE5B-0F771F382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>
              <a:extLst>
                <a:ext uri="{FF2B5EF4-FFF2-40B4-BE49-F238E27FC236}">
                  <a16:creationId xmlns:a16="http://schemas.microsoft.com/office/drawing/2014/main" id="{F2C93639-4C96-FE46-B323-5160A25CB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6" name="Rectangle 10">
              <a:extLst>
                <a:ext uri="{FF2B5EF4-FFF2-40B4-BE49-F238E27FC236}">
                  <a16:creationId xmlns:a16="http://schemas.microsoft.com/office/drawing/2014/main" id="{F53832C0-CB35-7348-8668-DC9AC60F0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7" name="Rectangle 11">
              <a:extLst>
                <a:ext uri="{FF2B5EF4-FFF2-40B4-BE49-F238E27FC236}">
                  <a16:creationId xmlns:a16="http://schemas.microsoft.com/office/drawing/2014/main" id="{17EE294E-0706-B141-8A62-5D341F3C6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29708" name="Rectangle 12">
              <a:extLst>
                <a:ext uri="{FF2B5EF4-FFF2-40B4-BE49-F238E27FC236}">
                  <a16:creationId xmlns:a16="http://schemas.microsoft.com/office/drawing/2014/main" id="{E3B67A5C-926C-CB4F-B376-01A4D6BF7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</p:grpSp>
      <p:pic>
        <p:nvPicPr>
          <p:cNvPr id="29709" name="Picture 13" descr="SJSU-logo">
            <a:extLst>
              <a:ext uri="{FF2B5EF4-FFF2-40B4-BE49-F238E27FC236}">
                <a16:creationId xmlns:a16="http://schemas.microsoft.com/office/drawing/2014/main" id="{070C1224-50B3-4D42-8C90-BEE0FA23C2B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C04EE39-FE72-E842-B4C3-9CE290CA7A49}"/>
              </a:ext>
            </a:extLst>
          </p:cNvPr>
          <p:cNvSpPr txBox="1"/>
          <p:nvPr userDrawn="1"/>
        </p:nvSpPr>
        <p:spPr>
          <a:xfrm>
            <a:off x="1097318" y="6263609"/>
            <a:ext cx="1635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2018: May 1</a:t>
            </a:r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FE9493-3338-AA4E-ACB7-D117BC14009A}"/>
              </a:ext>
            </a:extLst>
          </p:cNvPr>
          <p:cNvSpPr txBox="1"/>
          <p:nvPr userDrawn="1"/>
        </p:nvSpPr>
        <p:spPr>
          <a:xfrm>
            <a:off x="3350683" y="6263609"/>
            <a:ext cx="2720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157B: Database Management Systems II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panose="020B060402020202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10544374-24E7-C844-8F09-A9767EDD6FA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b="1" dirty="0"/>
              <a:t>CS/SE 157B</a:t>
            </a:r>
            <a:br>
              <a:rPr lang="en-US" altLang="en-US" sz="3200" b="1" dirty="0"/>
            </a:br>
            <a:r>
              <a:rPr lang="en-US" altLang="en-US" sz="3200" b="1" dirty="0"/>
              <a:t>Database Management Systems II</a:t>
            </a:r>
            <a:br>
              <a:rPr lang="en-US" altLang="en-US" sz="3600" dirty="0"/>
            </a:br>
            <a:r>
              <a:rPr lang="en-US" altLang="en-US" sz="2400" dirty="0"/>
              <a:t>May 1 Class Meeting</a:t>
            </a:r>
          </a:p>
        </p:txBody>
      </p:sp>
      <p:sp>
        <p:nvSpPr>
          <p:cNvPr id="313347" name="Rectangle 3">
            <a:extLst>
              <a:ext uri="{FF2B5EF4-FFF2-40B4-BE49-F238E27FC236}">
                <a16:creationId xmlns:a16="http://schemas.microsoft.com/office/drawing/2014/main" id="{CA396163-1B5C-4745-BBA6-17B35A93910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altLang="en-US" dirty="0"/>
              <a:t>Department of Computer Science</a:t>
            </a:r>
            <a:br>
              <a:rPr lang="en-US" altLang="en-US" dirty="0"/>
            </a:br>
            <a:r>
              <a:rPr lang="en-US" altLang="en-US" dirty="0"/>
              <a:t>San Jose State University</a:t>
            </a:r>
            <a:br>
              <a:rPr lang="en-US" altLang="en-US" dirty="0"/>
            </a:br>
            <a:br>
              <a:rPr lang="en-US" altLang="en-US" sz="1200" dirty="0"/>
            </a:br>
            <a:r>
              <a:rPr lang="en-US" altLang="en-US" dirty="0"/>
              <a:t>Spring 2018</a:t>
            </a:r>
            <a:br>
              <a:rPr lang="en-US" altLang="en-US" dirty="0"/>
            </a:br>
            <a:r>
              <a:rPr lang="en-US" altLang="en-US" dirty="0"/>
              <a:t>Instructor: Ron Mak</a:t>
            </a:r>
          </a:p>
          <a:p>
            <a:pPr algn="ctr"/>
            <a:r>
              <a:rPr lang="en-US" altLang="en-US" dirty="0">
                <a:hlinkClick r:id="rId2"/>
              </a:rPr>
              <a:t>www.cs.sjsu.edu/~mak</a:t>
            </a:r>
            <a:r>
              <a:rPr lang="en-US" altLang="en-US" dirty="0"/>
              <a:t> </a:t>
            </a:r>
          </a:p>
        </p:txBody>
      </p:sp>
      <p:pic>
        <p:nvPicPr>
          <p:cNvPr id="313348" name="Picture 4" descr="sjsu_logo2">
            <a:extLst>
              <a:ext uri="{FF2B5EF4-FFF2-40B4-BE49-F238E27FC236}">
                <a16:creationId xmlns:a16="http://schemas.microsoft.com/office/drawing/2014/main" id="{939E77DB-7F6A-614E-88B7-42563AE6E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>
            <a:extLst>
              <a:ext uri="{FF2B5EF4-FFF2-40B4-BE49-F238E27FC236}">
                <a16:creationId xmlns:a16="http://schemas.microsoft.com/office/drawing/2014/main" id="{D2D74441-8C85-CE4E-B852-6DEAA8C452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7FF4C4-FBA8-E54A-9A69-78B416146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E0543F-7168-5C4C-8C98-9096C369620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95277-6F5A-6A4F-BA54-F2F7CDD67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7D800-387B-DA46-AB89-33B52E892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strategies to </a:t>
            </a:r>
            <a:r>
              <a:rPr lang="en-US" u="sng" dirty="0"/>
              <a:t>distribute data</a:t>
            </a:r>
            <a:r>
              <a:rPr lang="en-US" dirty="0"/>
              <a:t> in a DDBS:</a:t>
            </a:r>
          </a:p>
          <a:p>
            <a:pPr lvl="1"/>
            <a:r>
              <a:rPr lang="en-US" dirty="0"/>
              <a:t>horizontal fragmentation</a:t>
            </a:r>
          </a:p>
          <a:p>
            <a:pPr lvl="1"/>
            <a:r>
              <a:rPr lang="en-US" dirty="0"/>
              <a:t>vertical fragmentation</a:t>
            </a:r>
          </a:p>
          <a:p>
            <a:pPr lvl="1"/>
            <a:r>
              <a:rPr lang="en-US" dirty="0"/>
              <a:t>mixed fragmentation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1FDBFB-D159-6D48-A2AD-C12FD7CBA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511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C0434-1CD1-C143-9F8E-BC97F3E4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Horizontal 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14BB4-6C43-A847-8AEA-2A10C46ED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Store </a:t>
            </a:r>
            <a:r>
              <a:rPr lang="en-US" u="sng" dirty="0"/>
              <a:t>subsets of the rows</a:t>
            </a:r>
            <a:r>
              <a:rPr lang="en-US" dirty="0"/>
              <a:t> of a table</a:t>
            </a:r>
            <a:br>
              <a:rPr lang="en-US" dirty="0"/>
            </a:br>
            <a:r>
              <a:rPr lang="en-US" dirty="0"/>
              <a:t>at different locations.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F99432-A780-C541-A028-C4BA2FC57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11</a:t>
            </a:fld>
            <a:endParaRPr lang="en-US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1EFE682-2D76-CA47-92D8-DC3890FDB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27" y="2240293"/>
            <a:ext cx="3484778" cy="3816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C6BA9F-564F-0545-B950-0E0CCEB8922E}"/>
              </a:ext>
            </a:extLst>
          </p:cNvPr>
          <p:cNvSpPr txBox="1"/>
          <p:nvPr/>
        </p:nvSpPr>
        <p:spPr>
          <a:xfrm>
            <a:off x="4297683" y="2403335"/>
            <a:ext cx="2375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Standard query: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018BD7-B553-DB41-B179-05070660936F}"/>
              </a:ext>
            </a:extLst>
          </p:cNvPr>
          <p:cNvSpPr txBox="1"/>
          <p:nvPr/>
        </p:nvSpPr>
        <p:spPr>
          <a:xfrm>
            <a:off x="4330793" y="4064603"/>
            <a:ext cx="3715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Transparent DDBS query: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29763D-F039-1249-A824-1455E9B5C7B5}"/>
              </a:ext>
            </a:extLst>
          </p:cNvPr>
          <p:cNvSpPr txBox="1"/>
          <p:nvPr/>
        </p:nvSpPr>
        <p:spPr>
          <a:xfrm>
            <a:off x="4318406" y="2860155"/>
            <a:ext cx="4381328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employee_location_A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</a:p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employee_location_B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en-US" sz="16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765B3B-2A2F-3844-AFF2-335CDE755487}"/>
              </a:ext>
            </a:extLst>
          </p:cNvPr>
          <p:cNvSpPr txBox="1"/>
          <p:nvPr/>
        </p:nvSpPr>
        <p:spPr>
          <a:xfrm>
            <a:off x="4330793" y="4555051"/>
            <a:ext cx="29001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employee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7F873F-0B29-774A-A268-FB1B895572D4}"/>
              </a:ext>
            </a:extLst>
          </p:cNvPr>
          <p:cNvSpPr txBox="1"/>
          <p:nvPr/>
        </p:nvSpPr>
        <p:spPr>
          <a:xfrm>
            <a:off x="6491516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2436064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5B601-BA5C-564D-89DA-E68965103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Vertical 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9AB69-65BA-3148-86EB-745D91E7A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Store </a:t>
            </a:r>
            <a:r>
              <a:rPr lang="en-US" u="sng" dirty="0"/>
              <a:t>subsets of the columns</a:t>
            </a:r>
            <a:r>
              <a:rPr lang="en-US" dirty="0"/>
              <a:t> of a table</a:t>
            </a:r>
            <a:br>
              <a:rPr lang="en-US" dirty="0"/>
            </a:br>
            <a:r>
              <a:rPr lang="en-US" dirty="0"/>
              <a:t>at different locations.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C0842-8C98-8F40-B5FB-C5378A5F3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12</a:t>
            </a:fld>
            <a:endParaRPr lang="en-US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00C233F-4234-4F4F-BEF4-D2E04E1AD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577" y="2196730"/>
            <a:ext cx="3226228" cy="404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4E4FD00-8ECF-9F43-88D3-16FB7DF91D41}"/>
              </a:ext>
            </a:extLst>
          </p:cNvPr>
          <p:cNvSpPr txBox="1"/>
          <p:nvPr/>
        </p:nvSpPr>
        <p:spPr>
          <a:xfrm>
            <a:off x="4297683" y="2403335"/>
            <a:ext cx="2375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Standard query: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59EDE1-E148-5249-8C4E-12BBA24AE5C1}"/>
              </a:ext>
            </a:extLst>
          </p:cNvPr>
          <p:cNvSpPr txBox="1"/>
          <p:nvPr/>
        </p:nvSpPr>
        <p:spPr>
          <a:xfrm>
            <a:off x="4330793" y="4613237"/>
            <a:ext cx="3715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Transparent DDBS query: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1B032B-A286-F142-8285-DE0F79971388}"/>
              </a:ext>
            </a:extLst>
          </p:cNvPr>
          <p:cNvSpPr txBox="1"/>
          <p:nvPr/>
        </p:nvSpPr>
        <p:spPr>
          <a:xfrm>
            <a:off x="4318406" y="2865169"/>
            <a:ext cx="4134465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a.empid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a.empname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b.empgender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a.empphone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b.empbdate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 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employee_location_a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</a:p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employee_location_b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</a:p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WHERE  </a:t>
            </a:r>
            <a:r>
              <a:rPr lang="en-US" alt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a.empid</a:t>
            </a:r>
            <a:r>
              <a:rPr lang="en-US" altLang="en-US" sz="16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6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b.empid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678311-DDFD-7246-967B-2F415C48F211}"/>
              </a:ext>
            </a:extLst>
          </p:cNvPr>
          <p:cNvSpPr txBox="1"/>
          <p:nvPr/>
        </p:nvSpPr>
        <p:spPr>
          <a:xfrm>
            <a:off x="4330793" y="5102104"/>
            <a:ext cx="29001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employee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95BC2F-FFF0-7045-9B52-B5B377C1249E}"/>
              </a:ext>
            </a:extLst>
          </p:cNvPr>
          <p:cNvSpPr txBox="1"/>
          <p:nvPr/>
        </p:nvSpPr>
        <p:spPr>
          <a:xfrm>
            <a:off x="6491516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1841535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4A712-118D-2746-BF5F-BADCF6973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28920-2166-4148-BC19-4A52D5E8E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9048" y="1234464"/>
            <a:ext cx="4937751" cy="103633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u="sng" dirty="0"/>
              <a:t>combination</a:t>
            </a:r>
            <a:r>
              <a:rPr lang="en-US" dirty="0"/>
              <a:t> of horizontal </a:t>
            </a:r>
            <a:br>
              <a:rPr lang="en-US" dirty="0"/>
            </a:br>
            <a:r>
              <a:rPr lang="en-US" dirty="0"/>
              <a:t>and vertical fragmentation.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C9CAB-C570-F34E-80F5-3BCD470A2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5242" y="6248400"/>
            <a:ext cx="731557" cy="457200"/>
          </a:xfrm>
        </p:spPr>
        <p:txBody>
          <a:bodyPr/>
          <a:lstStyle/>
          <a:p>
            <a:fld id="{9F646A8E-C89D-6A49-A5A6-08508A988103}" type="slidenum">
              <a:rPr lang="en-US" altLang="en-US" smtClean="0"/>
              <a:pPr/>
              <a:t>13</a:t>
            </a:fld>
            <a:endParaRPr lang="en-US" alt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02DBD8D-11F4-7246-BCEA-93B0F16AC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05" y="1234464"/>
            <a:ext cx="3429068" cy="4957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80F2216-5B7E-B54E-B7D0-C3EEF12AAFEE}"/>
              </a:ext>
            </a:extLst>
          </p:cNvPr>
          <p:cNvSpPr txBox="1"/>
          <p:nvPr/>
        </p:nvSpPr>
        <p:spPr>
          <a:xfrm>
            <a:off x="4297683" y="2179356"/>
            <a:ext cx="2375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Standard query: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60AE17-9B78-1741-BBC0-0E9DBD11A279}"/>
              </a:ext>
            </a:extLst>
          </p:cNvPr>
          <p:cNvSpPr txBox="1"/>
          <p:nvPr/>
        </p:nvSpPr>
        <p:spPr>
          <a:xfrm>
            <a:off x="4330793" y="5303648"/>
            <a:ext cx="3715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Transparent DDBS query: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1C8EB8-D862-4E41-B92A-C369A8407E2F}"/>
              </a:ext>
            </a:extLst>
          </p:cNvPr>
          <p:cNvSpPr txBox="1"/>
          <p:nvPr/>
        </p:nvSpPr>
        <p:spPr>
          <a:xfrm>
            <a:off x="4318406" y="2641190"/>
            <a:ext cx="3159839" cy="2492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a.empid</a:t>
            </a:r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a.empname</a:t>
            </a:r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c.empgender</a:t>
            </a:r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a.empphone</a:t>
            </a:r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c.empbdate</a:t>
            </a:r>
            <a:endParaRPr lang="en-US" alt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  </a:t>
            </a:r>
            <a:r>
              <a:rPr lang="en-US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employee_location_a</a:t>
            </a:r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</a:p>
          <a:p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employee_location_c</a:t>
            </a:r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</a:p>
          <a:p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WHERE  </a:t>
            </a:r>
            <a:r>
              <a:rPr lang="en-US" alt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a.empid</a:t>
            </a:r>
            <a:r>
              <a:rPr lang="en-US" alt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c.empid</a:t>
            </a:r>
            <a:endParaRPr lang="en-US" altLang="en-US" sz="1200" b="1" dirty="0">
              <a:solidFill>
                <a:srgbClr val="B23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</a:p>
          <a:p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b.empid</a:t>
            </a:r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b.empname</a:t>
            </a:r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c.empgender</a:t>
            </a:r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b.empphone</a:t>
            </a:r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c.empbdate</a:t>
            </a:r>
            <a:endParaRPr lang="en-US" alt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  </a:t>
            </a:r>
            <a:r>
              <a:rPr lang="en-US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employee_location_b</a:t>
            </a:r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b, </a:t>
            </a:r>
          </a:p>
          <a:p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alt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employee_location_c</a:t>
            </a:r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</a:t>
            </a:r>
          </a:p>
          <a:p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WHERE  </a:t>
            </a:r>
            <a:r>
              <a:rPr lang="en-US" alt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b.empid</a:t>
            </a:r>
            <a:r>
              <a:rPr lang="en-US" alt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2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c.empid</a:t>
            </a:r>
            <a:r>
              <a:rPr lang="en-US" alt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en-US" sz="12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1A2807-401C-1A4E-A336-C229AC567B1F}"/>
              </a:ext>
            </a:extLst>
          </p:cNvPr>
          <p:cNvSpPr txBox="1"/>
          <p:nvPr/>
        </p:nvSpPr>
        <p:spPr>
          <a:xfrm>
            <a:off x="4330793" y="5772679"/>
            <a:ext cx="290015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employee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87F42D-AFFF-424B-BFAE-3F4E6D7DABE3}"/>
              </a:ext>
            </a:extLst>
          </p:cNvPr>
          <p:cNvSpPr txBox="1"/>
          <p:nvPr/>
        </p:nvSpPr>
        <p:spPr>
          <a:xfrm>
            <a:off x="6491516" y="6227468"/>
            <a:ext cx="1495922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2574806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312E9-86D3-D64C-8426-FBBCF3655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6668A-5361-9D4A-9ACA-80784601E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Store more than one copy of the data at different locations in a distributed database.</a:t>
            </a:r>
          </a:p>
          <a:p>
            <a:pPr lvl="5"/>
            <a:endParaRPr lang="en-US" altLang="en-US" dirty="0"/>
          </a:p>
          <a:p>
            <a:r>
              <a:rPr lang="en-US" altLang="en-US" u="sng" dirty="0"/>
              <a:t>Fully replicated</a:t>
            </a:r>
            <a:r>
              <a:rPr lang="en-US" altLang="en-US" dirty="0"/>
              <a:t> DDBS </a:t>
            </a:r>
          </a:p>
          <a:p>
            <a:pPr lvl="1"/>
            <a:r>
              <a:rPr lang="en-US" altLang="en-US" dirty="0"/>
              <a:t>The entire database is replicated </a:t>
            </a:r>
            <a:br>
              <a:rPr lang="en-US" altLang="en-US" dirty="0"/>
            </a:br>
            <a:r>
              <a:rPr lang="en-US" altLang="en-US" dirty="0"/>
              <a:t>at each location in the DDBS.</a:t>
            </a:r>
          </a:p>
          <a:p>
            <a:pPr lvl="5"/>
            <a:endParaRPr lang="en-US" altLang="en-US" dirty="0"/>
          </a:p>
          <a:p>
            <a:r>
              <a:rPr lang="en-US" altLang="en-US" u="sng" dirty="0"/>
              <a:t>Partially replicated</a:t>
            </a:r>
            <a:r>
              <a:rPr lang="en-US" altLang="en-US" dirty="0"/>
              <a:t> DDBS </a:t>
            </a:r>
          </a:p>
          <a:p>
            <a:pPr lvl="1"/>
            <a:r>
              <a:rPr lang="en-US" altLang="en-US" dirty="0"/>
              <a:t>Only some parts of database are replicated </a:t>
            </a:r>
            <a:br>
              <a:rPr lang="en-US" altLang="en-US" dirty="0"/>
            </a:br>
            <a:r>
              <a:rPr lang="en-US" altLang="en-US" dirty="0"/>
              <a:t>at multiple locations.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3676F0-0896-BD48-B7B5-A0B3C287B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0920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9326A-2E23-284C-9F07-6D0F42BD2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Federated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996C4-7931-3645-A189-86CC7D4DB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Connect a collection of preexisting databases into one system.</a:t>
            </a:r>
          </a:p>
          <a:p>
            <a:pPr lvl="4"/>
            <a:endParaRPr lang="en-US" dirty="0"/>
          </a:p>
          <a:p>
            <a:r>
              <a:rPr lang="en-US" dirty="0"/>
              <a:t>Use a </a:t>
            </a:r>
            <a:r>
              <a:rPr lang="en-US" u="sng" dirty="0"/>
              <a:t>data federation</a:t>
            </a:r>
            <a:r>
              <a:rPr lang="en-US" dirty="0"/>
              <a:t> tool.</a:t>
            </a:r>
          </a:p>
          <a:p>
            <a:pPr lvl="1"/>
            <a:r>
              <a:rPr lang="en-US" dirty="0"/>
              <a:t>Provide </a:t>
            </a:r>
            <a:r>
              <a:rPr lang="en-US" u="sng" dirty="0"/>
              <a:t>data virtualization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Example: Cisco Information Server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32AAE5-A60E-A74A-BAD4-D68BCF2E1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8932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A8B38-21DF-5546-9643-4FD4D3F83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266F0-AFB2-FB4C-B21D-D5613D8FA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Multiple computers perform the </a:t>
            </a:r>
            <a:br>
              <a:rPr lang="en-US" altLang="en-US" dirty="0"/>
            </a:br>
            <a:r>
              <a:rPr lang="en-US" altLang="en-US" u="sng" dirty="0"/>
              <a:t>same operations simultaneously</a:t>
            </a:r>
            <a:r>
              <a:rPr lang="en-US" altLang="en-US" dirty="0"/>
              <a:t> on</a:t>
            </a:r>
            <a:br>
              <a:rPr lang="en-US" altLang="en-US" dirty="0"/>
            </a:br>
            <a:r>
              <a:rPr lang="en-US" altLang="en-US" u="sng" dirty="0"/>
              <a:t>different portions</a:t>
            </a:r>
            <a:r>
              <a:rPr lang="en-US" altLang="en-US" dirty="0"/>
              <a:t> of the same database.</a:t>
            </a:r>
          </a:p>
          <a:p>
            <a:pPr lvl="4"/>
            <a:endParaRPr lang="en-US" altLang="en-US" dirty="0"/>
          </a:p>
          <a:p>
            <a:r>
              <a:rPr lang="en-US" altLang="en-US" u="sng" dirty="0"/>
              <a:t>Massively parallel</a:t>
            </a:r>
            <a:r>
              <a:rPr lang="en-US" altLang="en-US" dirty="0"/>
              <a:t> processing (MPP) </a:t>
            </a:r>
          </a:p>
          <a:p>
            <a:pPr lvl="1"/>
            <a:r>
              <a:rPr lang="en-US" altLang="en-US" dirty="0"/>
              <a:t>A large number of separate computer processors </a:t>
            </a:r>
            <a:br>
              <a:rPr lang="en-US" altLang="en-US" dirty="0"/>
            </a:br>
            <a:r>
              <a:rPr lang="en-US" altLang="en-US" dirty="0"/>
              <a:t>run in parallel to execute a single program.</a:t>
            </a:r>
          </a:p>
          <a:p>
            <a:pPr lvl="5"/>
            <a:endParaRPr lang="en-US" altLang="en-US" dirty="0"/>
          </a:p>
          <a:p>
            <a:r>
              <a:rPr lang="en-US" altLang="en-US" u="sng" dirty="0"/>
              <a:t>Shared-nothing</a:t>
            </a:r>
            <a:r>
              <a:rPr lang="en-US" altLang="en-US" dirty="0"/>
              <a:t> MPP architecture </a:t>
            </a:r>
          </a:p>
          <a:p>
            <a:pPr lvl="1"/>
            <a:r>
              <a:rPr lang="en-US" altLang="en-US" dirty="0"/>
              <a:t>A parallel system in which each processor </a:t>
            </a:r>
            <a:br>
              <a:rPr lang="en-US" altLang="en-US" dirty="0"/>
            </a:br>
            <a:r>
              <a:rPr lang="en-US" altLang="en-US" dirty="0"/>
              <a:t>has its </a:t>
            </a:r>
            <a:r>
              <a:rPr lang="en-US" altLang="en-US" u="sng" dirty="0"/>
              <a:t>own</a:t>
            </a:r>
            <a:r>
              <a:rPr lang="en-US" altLang="en-US" dirty="0"/>
              <a:t> memory and disk storage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D90EF-C002-D34F-B860-6CCBAD013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9637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749A-0D6D-A144-96B8-E37D6325D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Databases and Cloud Computing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C083E-CFC0-6D40-A940-909633E96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storage, management, and </a:t>
            </a:r>
            <a:br>
              <a:rPr lang="en-US" dirty="0"/>
            </a:br>
            <a:r>
              <a:rPr lang="en-US" dirty="0"/>
              <a:t>processing services delivered in the “cloud”.</a:t>
            </a:r>
          </a:p>
          <a:p>
            <a:pPr lvl="1"/>
            <a:r>
              <a:rPr lang="en-US" dirty="0"/>
              <a:t>Hosted by an Internet service provider (ISP).</a:t>
            </a:r>
          </a:p>
          <a:p>
            <a:pPr lvl="5"/>
            <a:endParaRPr lang="en-US" dirty="0"/>
          </a:p>
          <a:p>
            <a:r>
              <a:rPr lang="en-US" dirty="0"/>
              <a:t>Create databases in the ISP’s storage.</a:t>
            </a:r>
          </a:p>
          <a:p>
            <a:pPr lvl="1"/>
            <a:r>
              <a:rPr lang="en-US" dirty="0"/>
              <a:t>The ISP provides backup and recovery services.</a:t>
            </a:r>
          </a:p>
          <a:p>
            <a:pPr marL="1828800" lvl="4" indent="0">
              <a:buNone/>
            </a:pPr>
            <a:endParaRPr lang="en-US" dirty="0"/>
          </a:p>
          <a:p>
            <a:r>
              <a:rPr lang="en-US" dirty="0"/>
              <a:t>Connect to and access database data </a:t>
            </a:r>
            <a:br>
              <a:rPr lang="en-US" dirty="0"/>
            </a:br>
            <a:r>
              <a:rPr lang="en-US" dirty="0"/>
              <a:t>via the Internet.</a:t>
            </a:r>
          </a:p>
          <a:p>
            <a:pPr lvl="4"/>
            <a:endParaRPr lang="en-US" dirty="0"/>
          </a:p>
          <a:p>
            <a:r>
              <a:rPr lang="en-US" dirty="0"/>
              <a:t>Computing resources on demand.</a:t>
            </a:r>
          </a:p>
          <a:p>
            <a:pPr lvl="1"/>
            <a:r>
              <a:rPr lang="en-US" dirty="0"/>
              <a:t>Users increase or decrease resources as needed.</a:t>
            </a:r>
          </a:p>
          <a:p>
            <a:pPr lvl="4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4316B8-461E-3F4A-BE20-3555B99CF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943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B1170-6D4F-DE48-B8AB-BFACE13D1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Cloud Computing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6B739-5B5A-F542-8A07-BCF47F743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Can be cost-effective for an organization.</a:t>
            </a:r>
          </a:p>
          <a:p>
            <a:pPr lvl="1"/>
            <a:r>
              <a:rPr lang="en-US" dirty="0"/>
              <a:t>No computer hardware and software investment.</a:t>
            </a:r>
          </a:p>
          <a:p>
            <a:pPr lvl="1"/>
            <a:r>
              <a:rPr lang="en-US" dirty="0"/>
              <a:t>Reduced or no IT support staff.</a:t>
            </a:r>
          </a:p>
          <a:p>
            <a:pPr lvl="5"/>
            <a:endParaRPr lang="en-US" dirty="0"/>
          </a:p>
          <a:p>
            <a:r>
              <a:rPr lang="en-US" dirty="0"/>
              <a:t>Elasticity</a:t>
            </a:r>
          </a:p>
          <a:p>
            <a:pPr lvl="1"/>
            <a:r>
              <a:rPr lang="en-US" dirty="0"/>
              <a:t>On-demand access to computing resources</a:t>
            </a:r>
          </a:p>
          <a:p>
            <a:pPr lvl="1"/>
            <a:r>
              <a:rPr lang="en-US" dirty="0"/>
              <a:t>Scale up or down based on dynamic workloads</a:t>
            </a:r>
          </a:p>
          <a:p>
            <a:pPr lvl="1"/>
            <a:r>
              <a:rPr lang="en-US" dirty="0"/>
              <a:t>Pay-per-use model</a:t>
            </a:r>
          </a:p>
          <a:p>
            <a:pPr lvl="5"/>
            <a:endParaRPr lang="en-US" dirty="0"/>
          </a:p>
          <a:p>
            <a:r>
              <a:rPr lang="en-US" dirty="0"/>
              <a:t>Distributed computing</a:t>
            </a:r>
          </a:p>
          <a:p>
            <a:pPr lvl="1"/>
            <a:r>
              <a:rPr lang="en-US" dirty="0"/>
              <a:t>Multiple data centers geographically distributed</a:t>
            </a:r>
          </a:p>
          <a:p>
            <a:pPr lvl="1"/>
            <a:r>
              <a:rPr lang="en-US" dirty="0"/>
              <a:t>Highly parallelized computing.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02D323-20C3-1F41-A23B-B769F93AE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306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2FBF0-9B46-5E4F-A707-0C9EFE99A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Cloud Computing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32484-7EFB-8843-AD9F-F96606A74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Virtualization</a:t>
            </a:r>
          </a:p>
          <a:p>
            <a:pPr lvl="1"/>
            <a:r>
              <a:rPr lang="en-US" dirty="0"/>
              <a:t>Multiple users can use the same computing resource simultaneously.</a:t>
            </a:r>
          </a:p>
          <a:p>
            <a:pPr lvl="1"/>
            <a:r>
              <a:rPr lang="en-US" dirty="0"/>
              <a:t>A single server can emulate different physical machines and run different operating systems.</a:t>
            </a:r>
          </a:p>
          <a:p>
            <a:pPr lvl="4"/>
            <a:endParaRPr lang="en-US" dirty="0"/>
          </a:p>
          <a:p>
            <a:r>
              <a:rPr lang="en-US" dirty="0"/>
              <a:t>Reliability and availability</a:t>
            </a:r>
          </a:p>
          <a:p>
            <a:pPr lvl="1"/>
            <a:r>
              <a:rPr lang="en-US" dirty="0"/>
              <a:t>Replicated processes and data can transparently and quickly take over from a failed machine.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01772-45EB-DB42-9795-33A7E8305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211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B04F2-FD3D-8C49-8C58-B2EE00116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F74B3-2FFE-1C41-BB17-2CA18DD0C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due Friday, May 4</a:t>
            </a:r>
          </a:p>
          <a:p>
            <a:pPr lvl="4"/>
            <a:endParaRPr lang="en-US" dirty="0"/>
          </a:p>
          <a:p>
            <a:r>
              <a:rPr lang="en-US"/>
              <a:t>Studio now can run </a:t>
            </a:r>
            <a:r>
              <a:rPr lang="en-US" dirty="0"/>
              <a:t>on the Mac and Linux.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E4BB9F-CF3D-FA42-93E2-22BCFCC3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036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7F359-A741-7C40-B9F3-1744E3234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of Cloud Computing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4CFD9-E2E7-4641-9AE9-34B33E812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Security and privacy risks</a:t>
            </a:r>
          </a:p>
          <a:p>
            <a:pPr lvl="1"/>
            <a:r>
              <a:rPr lang="en-US" dirty="0"/>
              <a:t>Store an organization’s data </a:t>
            </a:r>
            <a:r>
              <a:rPr lang="en-US" u="sng" dirty="0"/>
              <a:t>off premises</a:t>
            </a:r>
            <a:br>
              <a:rPr lang="en-US" dirty="0"/>
            </a:br>
            <a:r>
              <a:rPr lang="en-US" dirty="0"/>
              <a:t>in a </a:t>
            </a:r>
            <a:r>
              <a:rPr lang="en-US" u="sng" dirty="0"/>
              <a:t>third-party</a:t>
            </a:r>
            <a:r>
              <a:rPr lang="en-US" dirty="0"/>
              <a:t> vendor’s servers.</a:t>
            </a:r>
          </a:p>
          <a:p>
            <a:pPr lvl="1"/>
            <a:r>
              <a:rPr lang="en-US" dirty="0"/>
              <a:t>Must </a:t>
            </a:r>
            <a:r>
              <a:rPr lang="en-US" u="sng" dirty="0"/>
              <a:t>trust</a:t>
            </a:r>
            <a:r>
              <a:rPr lang="en-US" dirty="0"/>
              <a:t> the cloud host.</a:t>
            </a:r>
          </a:p>
          <a:p>
            <a:pPr lvl="5"/>
            <a:endParaRPr lang="en-US" dirty="0"/>
          </a:p>
          <a:p>
            <a:r>
              <a:rPr lang="en-US" dirty="0"/>
              <a:t>Government regulations</a:t>
            </a:r>
          </a:p>
          <a:p>
            <a:pPr lvl="1"/>
            <a:r>
              <a:rPr lang="en-US" dirty="0"/>
              <a:t>Distributed data can be stored on servers </a:t>
            </a:r>
            <a:br>
              <a:rPr lang="en-US" dirty="0"/>
            </a:br>
            <a:r>
              <a:rPr lang="en-US" dirty="0"/>
              <a:t>that are located in foreign countries.</a:t>
            </a:r>
          </a:p>
          <a:p>
            <a:pPr lvl="1"/>
            <a:r>
              <a:rPr lang="en-US" u="sng" dirty="0"/>
              <a:t>Different laws</a:t>
            </a:r>
            <a:r>
              <a:rPr lang="en-US" dirty="0"/>
              <a:t> regarding government access to data.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EC8166-B459-E847-96A3-99654F273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630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F7577-88D4-304C-A530-5E6B08F87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Categories of Cloud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B6853-D6EB-D545-8A40-0B4914897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Infrastructure as a Service (IaaS)</a:t>
            </a:r>
          </a:p>
          <a:p>
            <a:r>
              <a:rPr lang="en-US" dirty="0"/>
              <a:t>Platform as a Service (PaaS)</a:t>
            </a:r>
          </a:p>
          <a:p>
            <a:r>
              <a:rPr lang="en-US" dirty="0"/>
              <a:t>Software as a Service (SaaS)</a:t>
            </a:r>
          </a:p>
          <a:p>
            <a:r>
              <a:rPr lang="en-US" dirty="0"/>
              <a:t>Database as a Service (</a:t>
            </a:r>
            <a:r>
              <a:rPr lang="en-US" dirty="0" err="1"/>
              <a:t>DaaS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29BB99-7E44-AB42-AF88-120F573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5749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F7577-88D4-304C-A530-5E6B08F87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 as a Service (IaaS)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B6853-D6EB-D545-8A40-0B4914897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</a:t>
            </a:r>
            <a:r>
              <a:rPr lang="en-US" u="sng" dirty="0"/>
              <a:t>hardware</a:t>
            </a:r>
            <a:r>
              <a:rPr lang="en-US" dirty="0"/>
              <a:t> as standardized services </a:t>
            </a:r>
            <a:br>
              <a:rPr lang="en-US" dirty="0"/>
            </a:br>
            <a:r>
              <a:rPr lang="en-US" dirty="0"/>
              <a:t>over the network.</a:t>
            </a:r>
          </a:p>
          <a:p>
            <a:pPr lvl="4"/>
            <a:endParaRPr lang="en-US" dirty="0"/>
          </a:p>
          <a:p>
            <a:r>
              <a:rPr lang="en-US" dirty="0"/>
              <a:t>Customer rent resources.</a:t>
            </a:r>
          </a:p>
          <a:p>
            <a:pPr lvl="1"/>
            <a:r>
              <a:rPr lang="en-US" dirty="0"/>
              <a:t>server space</a:t>
            </a:r>
          </a:p>
          <a:p>
            <a:pPr lvl="1"/>
            <a:r>
              <a:rPr lang="en-US" dirty="0"/>
              <a:t>network equipment</a:t>
            </a:r>
          </a:p>
          <a:p>
            <a:pPr lvl="1"/>
            <a:r>
              <a:rPr lang="en-US" dirty="0"/>
              <a:t>processing cycles</a:t>
            </a:r>
          </a:p>
          <a:p>
            <a:pPr lvl="1"/>
            <a:r>
              <a:rPr lang="en-US" dirty="0"/>
              <a:t>storage space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29BB99-7E44-AB42-AF88-120F573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5427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C8B39-F29D-4B48-8913-6D908CDF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 as a Service (PaaS)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52D98-346A-3A4B-9440-EF57C6C2B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all the resources a customer needs </a:t>
            </a:r>
            <a:br>
              <a:rPr lang="en-US" dirty="0"/>
            </a:br>
            <a:r>
              <a:rPr lang="en-US" dirty="0"/>
              <a:t>to </a:t>
            </a:r>
            <a:r>
              <a:rPr lang="en-US" u="sng" dirty="0"/>
              <a:t>build applications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Platform consists of:</a:t>
            </a:r>
          </a:p>
          <a:p>
            <a:pPr lvl="1"/>
            <a:r>
              <a:rPr lang="en-US" dirty="0"/>
              <a:t>operating system</a:t>
            </a:r>
          </a:p>
          <a:p>
            <a:pPr lvl="1"/>
            <a:r>
              <a:rPr lang="en-US" dirty="0"/>
              <a:t>middleware</a:t>
            </a:r>
          </a:p>
          <a:p>
            <a:pPr lvl="1"/>
            <a:r>
              <a:rPr lang="en-US" dirty="0"/>
              <a:t>application software</a:t>
            </a:r>
          </a:p>
          <a:p>
            <a:pPr lvl="1"/>
            <a:r>
              <a:rPr lang="en-US" dirty="0"/>
              <a:t>development environment</a:t>
            </a:r>
          </a:p>
          <a:p>
            <a:pPr lvl="5"/>
            <a:endParaRPr lang="en-US" dirty="0"/>
          </a:p>
          <a:p>
            <a:r>
              <a:rPr lang="en-US" dirty="0"/>
              <a:t>Interact with the platform via an interface.</a:t>
            </a:r>
          </a:p>
          <a:p>
            <a:pPr lvl="1"/>
            <a:r>
              <a:rPr lang="en-US" dirty="0"/>
              <a:t>The platform scales itself according to </a:t>
            </a:r>
            <a:br>
              <a:rPr lang="en-US" dirty="0"/>
            </a:br>
            <a:r>
              <a:rPr lang="en-US" dirty="0"/>
              <a:t>the customer’s needs.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5BBA95-8D04-B24E-A8FB-B734268CB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78988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CA461-DD66-8244-BBA2-F16CDA3F8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as a Service (SaaS)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4665A-431D-0343-905F-925A75CFD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u="sng" dirty="0"/>
              <a:t>software application</a:t>
            </a:r>
            <a:r>
              <a:rPr lang="en-US" dirty="0"/>
              <a:t> offered </a:t>
            </a:r>
            <a:br>
              <a:rPr lang="en-US" dirty="0"/>
            </a:br>
            <a:r>
              <a:rPr lang="en-US" dirty="0"/>
              <a:t>as an on-demand service.</a:t>
            </a:r>
          </a:p>
          <a:p>
            <a:pPr lvl="4"/>
            <a:endParaRPr lang="en-US" dirty="0"/>
          </a:p>
          <a:p>
            <a:r>
              <a:rPr lang="en-US" dirty="0"/>
              <a:t>The application is hosted by the ISP and operated by customers over the Internet.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Multitenant</a:t>
            </a:r>
          </a:p>
          <a:p>
            <a:pPr lvl="1"/>
            <a:r>
              <a:rPr lang="en-US" u="sng" dirty="0"/>
              <a:t>Multiple clients</a:t>
            </a:r>
            <a:r>
              <a:rPr lang="en-US" dirty="0"/>
              <a:t> simultaneously use a </a:t>
            </a:r>
            <a:r>
              <a:rPr lang="en-US" u="sng" dirty="0"/>
              <a:t>single instance</a:t>
            </a:r>
            <a:r>
              <a:rPr lang="en-US" dirty="0"/>
              <a:t> of the application that is running in the cloud.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E133F2-287B-8F41-90C4-978905804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3183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338FD-F030-B941-A4BF-E86218005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as a Service (</a:t>
            </a:r>
            <a:r>
              <a:rPr lang="en-US" dirty="0" err="1"/>
              <a:t>DaaS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6A86E-8B82-C04B-A68E-A4961A121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Database management</a:t>
            </a:r>
            <a:r>
              <a:rPr lang="en-US" dirty="0"/>
              <a:t> in the cloud.</a:t>
            </a:r>
          </a:p>
          <a:p>
            <a:pPr lvl="1"/>
            <a:r>
              <a:rPr lang="en-US" dirty="0"/>
              <a:t>A specialized version of SaaS.</a:t>
            </a:r>
          </a:p>
          <a:p>
            <a:pPr lvl="5"/>
            <a:endParaRPr lang="en-US" dirty="0"/>
          </a:p>
          <a:p>
            <a:r>
              <a:rPr lang="en-US" dirty="0"/>
              <a:t>Cloud-based databases solve some key difficulties of </a:t>
            </a:r>
            <a:r>
              <a:rPr lang="en-US" u="sng" dirty="0"/>
              <a:t>large-scale</a:t>
            </a:r>
            <a:r>
              <a:rPr lang="en-US" dirty="0"/>
              <a:t> data processing.</a:t>
            </a:r>
          </a:p>
          <a:p>
            <a:pPr lvl="1"/>
            <a:r>
              <a:rPr lang="en-US" dirty="0"/>
              <a:t>Automatically scale up and down </a:t>
            </a:r>
            <a:br>
              <a:rPr lang="en-US" dirty="0"/>
            </a:br>
            <a:r>
              <a:rPr lang="en-US" dirty="0"/>
              <a:t>based on dynamic workloads.</a:t>
            </a:r>
          </a:p>
          <a:p>
            <a:pPr lvl="5"/>
            <a:endParaRPr lang="en-US" dirty="0"/>
          </a:p>
          <a:p>
            <a:r>
              <a:rPr lang="en-US" dirty="0"/>
              <a:t>Well-suited for </a:t>
            </a:r>
            <a:r>
              <a:rPr lang="en-US" u="sng" dirty="0"/>
              <a:t>analytical databases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Few or no updates.</a:t>
            </a:r>
          </a:p>
          <a:p>
            <a:pPr lvl="1"/>
            <a:r>
              <a:rPr lang="en-US" dirty="0"/>
              <a:t>Harder for operational databases due to</a:t>
            </a:r>
            <a:br>
              <a:rPr lang="en-US" dirty="0"/>
            </a:br>
            <a:r>
              <a:rPr lang="en-US" dirty="0"/>
              <a:t>update complexities and performance penalties.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DA225-C9A1-4E4F-8015-F5D48B270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695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BA6F6-4C48-D84F-B454-1A50D3DFF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1EA31-59D8-644B-AB8B-793B789D4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Distributed database system (DDBS)</a:t>
            </a:r>
          </a:p>
          <a:p>
            <a:pPr lvl="1"/>
            <a:r>
              <a:rPr lang="en-US" dirty="0"/>
              <a:t>Distribute the database among separate computers.</a:t>
            </a:r>
          </a:p>
          <a:p>
            <a:pPr lvl="5"/>
            <a:endParaRPr lang="en-US" dirty="0"/>
          </a:p>
          <a:p>
            <a:r>
              <a:rPr lang="en-US" dirty="0"/>
              <a:t>Shared data.</a:t>
            </a:r>
          </a:p>
          <a:p>
            <a:pPr lvl="4"/>
            <a:endParaRPr lang="en-US" dirty="0"/>
          </a:p>
          <a:p>
            <a:r>
              <a:rPr lang="en-US" dirty="0"/>
              <a:t>Local database control and autonomy.</a:t>
            </a:r>
          </a:p>
          <a:p>
            <a:pPr lvl="4"/>
            <a:endParaRPr lang="en-US" dirty="0"/>
          </a:p>
          <a:p>
            <a:r>
              <a:rPr lang="en-US" dirty="0"/>
              <a:t>Reflect the organizational structures </a:t>
            </a:r>
            <a:br>
              <a:rPr lang="en-US" dirty="0"/>
            </a:br>
            <a:r>
              <a:rPr lang="en-US" dirty="0"/>
              <a:t>that are naturally distributed.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D97251-12FC-B64E-8732-26AE73455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11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2DD65-D349-E44D-99C4-5A59AECF6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Databases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1CA89-FC5C-1546-A992-3E07D1657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Example: Bank headquarters and branches.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Each branch maintains data about its customers.</a:t>
            </a:r>
          </a:p>
          <a:p>
            <a:pPr lvl="1"/>
            <a:r>
              <a:rPr lang="en-US" dirty="0"/>
              <a:t>Each branch can access data from other branches.</a:t>
            </a:r>
          </a:p>
          <a:p>
            <a:pPr lvl="1"/>
            <a:r>
              <a:rPr lang="en-US" dirty="0"/>
              <a:t>Each branch can access administrative HQ data.</a:t>
            </a:r>
          </a:p>
          <a:p>
            <a:pPr lvl="1"/>
            <a:r>
              <a:rPr lang="en-US" dirty="0"/>
              <a:t>HQ can access branch data.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229CA-517E-244E-ACB6-8DD1B1C99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D8875DE8-CFB3-544C-A49B-2AF180BAD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744" y="1849762"/>
            <a:ext cx="4480511" cy="2585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7A94A0-D5D5-D64B-BE59-1C1F8ECD3467}"/>
              </a:ext>
            </a:extLst>
          </p:cNvPr>
          <p:cNvSpPr txBox="1"/>
          <p:nvPr/>
        </p:nvSpPr>
        <p:spPr>
          <a:xfrm>
            <a:off x="6491516" y="6172170"/>
            <a:ext cx="164660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65000"/>
                  </a:schemeClr>
                </a:solidFill>
              </a:rPr>
              <a:t>Database Systems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by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Jukić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Vrbsky</a:t>
            </a:r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, &amp; </a:t>
            </a:r>
            <a:r>
              <a:rPr lang="en-US" sz="900" dirty="0" err="1">
                <a:solidFill>
                  <a:schemeClr val="bg1">
                    <a:lumMod val="65000"/>
                  </a:schemeClr>
                </a:solidFill>
              </a:rPr>
              <a:t>Nestorov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Pearson 2014</a:t>
            </a:r>
          </a:p>
          <a:p>
            <a:r>
              <a:rPr lang="en-US" sz="900" dirty="0">
                <a:solidFill>
                  <a:schemeClr val="bg1">
                    <a:lumMod val="65000"/>
                  </a:schemeClr>
                </a:solidFill>
              </a:rPr>
              <a:t>ISBN 978-0-13-257567-6</a:t>
            </a:r>
          </a:p>
        </p:txBody>
      </p:sp>
    </p:spTree>
    <p:extLst>
      <p:ext uri="{BB962C8B-B14F-4D97-AF65-F5344CB8AC3E}">
        <p14:creationId xmlns:p14="http://schemas.microsoft.com/office/powerpoint/2010/main" val="1647637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5F3BB-44A5-8342-A111-38E49F112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Databases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E3E18-933E-F64E-8B4E-B99F9D21C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Computers that run the DDBS </a:t>
            </a:r>
            <a:r>
              <a:rPr lang="en-US" u="sng" dirty="0"/>
              <a:t>do not share</a:t>
            </a:r>
            <a:r>
              <a:rPr lang="en-US" dirty="0"/>
              <a:t> processing or storage devices.</a:t>
            </a:r>
          </a:p>
          <a:p>
            <a:pPr lvl="4"/>
            <a:endParaRPr lang="en-US" dirty="0"/>
          </a:p>
          <a:p>
            <a:r>
              <a:rPr lang="en-US" dirty="0"/>
              <a:t>The computers are connected by a network.</a:t>
            </a:r>
          </a:p>
          <a:p>
            <a:pPr lvl="1"/>
            <a:r>
              <a:rPr lang="en-US" dirty="0"/>
              <a:t>The computers can reside in the same building </a:t>
            </a:r>
            <a:br>
              <a:rPr lang="en-US" dirty="0"/>
            </a:br>
            <a:r>
              <a:rPr lang="en-US" dirty="0"/>
              <a:t>or they may be located in different continents.</a:t>
            </a:r>
          </a:p>
          <a:p>
            <a:pPr lvl="5"/>
            <a:endParaRPr lang="en-US" dirty="0"/>
          </a:p>
          <a:p>
            <a:r>
              <a:rPr lang="en-US" dirty="0"/>
              <a:t>Key property: </a:t>
            </a:r>
            <a:r>
              <a:rPr lang="en-US" u="sng" dirty="0"/>
              <a:t>distribution transparency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1A4104-E0FB-494F-A077-056F105EB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1693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B2E38-8352-0F45-8EA5-AF370C13A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Transparency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71830-4005-C045-A6DA-C2BABF4F1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End users of the DDBS should </a:t>
            </a:r>
            <a:br>
              <a:rPr lang="en-US" dirty="0"/>
            </a:br>
            <a:r>
              <a:rPr lang="en-US" u="sng" dirty="0"/>
              <a:t>not</a:t>
            </a:r>
            <a:r>
              <a:rPr lang="en-US" dirty="0"/>
              <a:t> be concerned about the </a:t>
            </a:r>
            <a:br>
              <a:rPr lang="en-US" dirty="0"/>
            </a:br>
            <a:r>
              <a:rPr lang="en-US" dirty="0"/>
              <a:t>distributed nature of the system.</a:t>
            </a:r>
          </a:p>
          <a:p>
            <a:pPr lvl="4"/>
            <a:endParaRPr lang="en-US" dirty="0"/>
          </a:p>
          <a:p>
            <a:r>
              <a:rPr lang="en-US" dirty="0"/>
              <a:t>End users of the DDBS should </a:t>
            </a:r>
            <a:r>
              <a:rPr lang="en-US" u="sng" dirty="0"/>
              <a:t>not</a:t>
            </a:r>
            <a:r>
              <a:rPr lang="en-US" dirty="0"/>
              <a:t> know </a:t>
            </a:r>
            <a:br>
              <a:rPr lang="en-US" dirty="0"/>
            </a:br>
            <a:r>
              <a:rPr lang="en-US" dirty="0"/>
              <a:t>if the data they are accessing is stored locally </a:t>
            </a:r>
            <a:br>
              <a:rPr lang="en-US" dirty="0"/>
            </a:br>
            <a:r>
              <a:rPr lang="en-US" dirty="0"/>
              <a:t>or remotely at a different geographic location.</a:t>
            </a:r>
          </a:p>
          <a:p>
            <a:pPr lvl="5"/>
            <a:endParaRPr lang="en-US" dirty="0"/>
          </a:p>
          <a:p>
            <a:r>
              <a:rPr lang="en-US" dirty="0"/>
              <a:t>End users can use the DDBS in the </a:t>
            </a:r>
            <a:r>
              <a:rPr lang="en-US" u="sng" dirty="0"/>
              <a:t>same way</a:t>
            </a:r>
            <a:r>
              <a:rPr lang="en-US" dirty="0"/>
              <a:t> as if the data were not distributed.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2B008B-9131-BD42-B6EC-47955719D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3529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64D24-65F8-F343-8CF3-92DCE7ADD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vs. Heterogeneous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A9CB2-734F-574B-AF92-E86CC27AF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Homogeneous DDBS</a:t>
            </a:r>
          </a:p>
          <a:p>
            <a:pPr lvl="1"/>
            <a:r>
              <a:rPr lang="en-US" dirty="0"/>
              <a:t>The </a:t>
            </a:r>
            <a:r>
              <a:rPr lang="en-US" u="sng" dirty="0"/>
              <a:t>same</a:t>
            </a:r>
            <a:r>
              <a:rPr lang="en-US" dirty="0"/>
              <a:t> database management system</a:t>
            </a:r>
            <a:br>
              <a:rPr lang="en-US" dirty="0"/>
            </a:br>
            <a:r>
              <a:rPr lang="en-US" dirty="0"/>
              <a:t>runs on all computers.</a:t>
            </a:r>
          </a:p>
          <a:p>
            <a:pPr lvl="1"/>
            <a:r>
              <a:rPr lang="en-US" dirty="0"/>
              <a:t>Example: All Oracle or all DB2</a:t>
            </a:r>
          </a:p>
          <a:p>
            <a:pPr lvl="5"/>
            <a:endParaRPr lang="en-US" dirty="0"/>
          </a:p>
          <a:p>
            <a:r>
              <a:rPr lang="en-US" dirty="0"/>
              <a:t>Heterogeneous DDBS</a:t>
            </a:r>
          </a:p>
          <a:p>
            <a:pPr lvl="1"/>
            <a:r>
              <a:rPr lang="en-US" u="sng" dirty="0"/>
              <a:t>Different</a:t>
            </a:r>
            <a:r>
              <a:rPr lang="en-US" dirty="0"/>
              <a:t> DBMS’s run on different computers.</a:t>
            </a:r>
          </a:p>
          <a:p>
            <a:pPr lvl="1"/>
            <a:r>
              <a:rPr lang="en-US" dirty="0"/>
              <a:t>Legacy systems</a:t>
            </a:r>
          </a:p>
          <a:p>
            <a:pPr lvl="1"/>
            <a:r>
              <a:rPr lang="en-US" dirty="0"/>
              <a:t>Company merger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58C5C3-8BB8-DD4C-A8FD-B951E736E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865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9C8AD-31A5-DF48-B536-0CC542B78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DDBS Performance 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C392F-5B18-5841-8992-CB1B249CE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Users can access different parts of the database simultaneously.</a:t>
            </a:r>
          </a:p>
          <a:p>
            <a:pPr lvl="1"/>
            <a:r>
              <a:rPr lang="en-US" dirty="0"/>
              <a:t>Without interfering with each other.</a:t>
            </a:r>
          </a:p>
          <a:p>
            <a:pPr lvl="5"/>
            <a:endParaRPr lang="en-US" dirty="0"/>
          </a:p>
          <a:p>
            <a:r>
              <a:rPr lang="en-US" dirty="0"/>
              <a:t>Most frequently accessed data at a particular location can be stored locally.</a:t>
            </a:r>
          </a:p>
          <a:p>
            <a:pPr lvl="1"/>
            <a:r>
              <a:rPr lang="en-US" dirty="0"/>
              <a:t>Decreased access time.</a:t>
            </a:r>
          </a:p>
          <a:p>
            <a:pPr lvl="1"/>
            <a:r>
              <a:rPr lang="en-US" dirty="0"/>
              <a:t>Fewer queries per computer.</a:t>
            </a:r>
          </a:p>
          <a:p>
            <a:pPr lvl="5"/>
            <a:endParaRPr lang="en-US" dirty="0"/>
          </a:p>
          <a:p>
            <a:r>
              <a:rPr lang="en-US" dirty="0"/>
              <a:t>Increased reliability.</a:t>
            </a:r>
          </a:p>
          <a:p>
            <a:pPr lvl="1"/>
            <a:r>
              <a:rPr lang="en-US" dirty="0"/>
              <a:t>Replicated data.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A2A923-0EF9-7943-B837-95B4B1590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3786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70E95-7883-014E-8C52-2316D3D64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DDBS Complexities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C8E11-1D29-AB4B-B7F3-1D6BF120D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DDBS is more complex </a:t>
            </a:r>
            <a:br>
              <a:rPr lang="en-US" dirty="0"/>
            </a:br>
            <a:r>
              <a:rPr lang="en-US" dirty="0"/>
              <a:t>than a non-distributed database.</a:t>
            </a:r>
          </a:p>
          <a:p>
            <a:pPr lvl="4"/>
            <a:endParaRPr lang="en-US" dirty="0"/>
          </a:p>
          <a:p>
            <a:r>
              <a:rPr lang="en-US" dirty="0"/>
              <a:t>Additional functions required:</a:t>
            </a:r>
          </a:p>
          <a:p>
            <a:pPr lvl="1"/>
            <a:r>
              <a:rPr lang="en-US" dirty="0"/>
              <a:t>Keep track of the locations of data and replicas.</a:t>
            </a:r>
          </a:p>
          <a:p>
            <a:pPr lvl="1"/>
            <a:r>
              <a:rPr lang="en-US" dirty="0"/>
              <a:t>Determine which copy to use for queries.</a:t>
            </a:r>
          </a:p>
          <a:p>
            <a:pPr lvl="1"/>
            <a:r>
              <a:rPr lang="en-US" dirty="0"/>
              <a:t>Know which queries are local and which are remote.</a:t>
            </a:r>
          </a:p>
          <a:p>
            <a:pPr lvl="1"/>
            <a:r>
              <a:rPr lang="en-US" dirty="0"/>
              <a:t>Combine results of local and remote queries.</a:t>
            </a:r>
          </a:p>
          <a:p>
            <a:pPr lvl="1"/>
            <a:r>
              <a:rPr lang="en-US" dirty="0"/>
              <a:t>Make sure data remains consistent after updates.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5FF8C6-B891-2342-83F9-F897C58C5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46A8E-C89D-6A49-A5A6-08508A98810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640342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38505</TotalTime>
  <Words>800</Words>
  <Application>Microsoft Macintosh PowerPoint</Application>
  <PresentationFormat>On-screen Show (4:3)</PresentationFormat>
  <Paragraphs>253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Courier New</vt:lpstr>
      <vt:lpstr>Times New Roman</vt:lpstr>
      <vt:lpstr>Wingdings</vt:lpstr>
      <vt:lpstr>Quadrant</vt:lpstr>
      <vt:lpstr>CS/SE 157B Database Management Systems II May 1 Class Meeting</vt:lpstr>
      <vt:lpstr>Assignment #8</vt:lpstr>
      <vt:lpstr>Distributed Databases</vt:lpstr>
      <vt:lpstr>Distributed Databases, cont’d</vt:lpstr>
      <vt:lpstr>Distributed Databases, cont’d</vt:lpstr>
      <vt:lpstr>Distribution Transparency</vt:lpstr>
      <vt:lpstr>Homogeneous vs. Heterogeneous</vt:lpstr>
      <vt:lpstr>DDBS Performance Improvements</vt:lpstr>
      <vt:lpstr>DDBS Complexities</vt:lpstr>
      <vt:lpstr>Database Fragmentation</vt:lpstr>
      <vt:lpstr>Horizontal Fragmentation</vt:lpstr>
      <vt:lpstr>Vertical Fragmentation</vt:lpstr>
      <vt:lpstr>Mixed Fragmentation</vt:lpstr>
      <vt:lpstr>Data Replication</vt:lpstr>
      <vt:lpstr>Federated Databases</vt:lpstr>
      <vt:lpstr>Parallel Databases</vt:lpstr>
      <vt:lpstr>Databases and Cloud Computing</vt:lpstr>
      <vt:lpstr>Advantages of Cloud Computing</vt:lpstr>
      <vt:lpstr>Advantages of Cloud Computing, cont’d</vt:lpstr>
      <vt:lpstr>Problems of Cloud Computing</vt:lpstr>
      <vt:lpstr>Categories of Cloud Services</vt:lpstr>
      <vt:lpstr>Infrastructure as a Service (IaaS)</vt:lpstr>
      <vt:lpstr>Platform as a Service (PaaS)</vt:lpstr>
      <vt:lpstr>Software as a Service (SaaS)</vt:lpstr>
      <vt:lpstr>Database as a Service (DaaS)</vt:lpstr>
    </vt:vector>
  </TitlesOfParts>
  <Company>Apropos Logic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creator>Ronald Mak</dc:creator>
  <cp:lastModifiedBy>Ronald Mak</cp:lastModifiedBy>
  <cp:revision>844</cp:revision>
  <dcterms:created xsi:type="dcterms:W3CDTF">2008-01-12T03:52:55Z</dcterms:created>
  <dcterms:modified xsi:type="dcterms:W3CDTF">2018-05-01T07:14:52Z</dcterms:modified>
</cp:coreProperties>
</file>