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82" r:id="rId2"/>
    <p:sldId id="395" r:id="rId3"/>
    <p:sldId id="396" r:id="rId4"/>
    <p:sldId id="397" r:id="rId5"/>
    <p:sldId id="398" r:id="rId6"/>
    <p:sldId id="402" r:id="rId7"/>
    <p:sldId id="403" r:id="rId8"/>
    <p:sldId id="404" r:id="rId9"/>
    <p:sldId id="401" r:id="rId10"/>
    <p:sldId id="405" r:id="rId11"/>
    <p:sldId id="406" r:id="rId12"/>
    <p:sldId id="400" r:id="rId13"/>
    <p:sldId id="407" r:id="rId14"/>
    <p:sldId id="408" r:id="rId15"/>
    <p:sldId id="399" r:id="rId16"/>
    <p:sldId id="409" r:id="rId17"/>
    <p:sldId id="421" r:id="rId18"/>
    <p:sldId id="422" r:id="rId19"/>
    <p:sldId id="424" r:id="rId20"/>
    <p:sldId id="423" r:id="rId21"/>
    <p:sldId id="416" r:id="rId22"/>
    <p:sldId id="417" r:id="rId23"/>
    <p:sldId id="418" r:id="rId24"/>
    <p:sldId id="419" r:id="rId25"/>
    <p:sldId id="420" r:id="rId26"/>
    <p:sldId id="427" r:id="rId27"/>
    <p:sldId id="426" r:id="rId28"/>
    <p:sldId id="431" r:id="rId29"/>
    <p:sldId id="428" r:id="rId30"/>
    <p:sldId id="429" r:id="rId31"/>
    <p:sldId id="430" r:id="rId32"/>
    <p:sldId id="42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8F00"/>
    <a:srgbClr val="0432FF"/>
    <a:srgbClr val="0033CC"/>
    <a:srgbClr val="8F00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31" autoAdjust="0"/>
    <p:restoredTop sz="50000" autoAdjust="0"/>
  </p:normalViewPr>
  <p:slideViewPr>
    <p:cSldViewPr>
      <p:cViewPr varScale="1">
        <p:scale>
          <a:sx n="141" d="100"/>
          <a:sy n="141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April 26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-data.com/storage-consolidation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://www.maxtronic.com/index.php/techenical-briefs/raid-tutori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osketts.net/2011/07/06/defining-failure-mttr-mttf-mtbf/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April 26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070B-CDE2-5D44-85E3-72F5FEA2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Cost-Effective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0BF0-4382-B34E-A26F-B10AF2E9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optimal cost-effective RAID implementation, simultaneously: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Maximize the </a:t>
            </a:r>
            <a:r>
              <a:rPr lang="en-US" u="sng" dirty="0"/>
              <a:t>number of disks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accessed in parallel.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the </a:t>
            </a:r>
            <a:r>
              <a:rPr lang="en-US" u="sng" dirty="0"/>
              <a:t>amount of disk space</a:t>
            </a:r>
            <a:br>
              <a:rPr lang="en-US" dirty="0"/>
            </a:br>
            <a:r>
              <a:rPr lang="en-US" dirty="0"/>
              <a:t>used for redundant data.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the </a:t>
            </a:r>
            <a:r>
              <a:rPr lang="en-US" u="sng" dirty="0"/>
              <a:t>overhead</a:t>
            </a:r>
            <a:r>
              <a:rPr lang="en-US" dirty="0"/>
              <a:t> required </a:t>
            </a:r>
            <a:br>
              <a:rPr lang="en-US" dirty="0"/>
            </a:br>
            <a:r>
              <a:rPr lang="en-US" dirty="0"/>
              <a:t>to achieve the above goals.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E417E-F304-E042-8691-1EAD222E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8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7AB-0462-6746-8BF2-3FD6779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Striping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3E10-84C0-E546-ACBB-70E5E0A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Data striping</a:t>
            </a:r>
            <a:r>
              <a:rPr lang="en-US" dirty="0"/>
              <a:t> improves performance.</a:t>
            </a:r>
          </a:p>
          <a:p>
            <a:pPr lvl="4"/>
            <a:endParaRPr lang="en-US" dirty="0"/>
          </a:p>
          <a:p>
            <a:r>
              <a:rPr lang="en-US" dirty="0"/>
              <a:t>Transparently </a:t>
            </a:r>
            <a:r>
              <a:rPr lang="en-US" u="sng" dirty="0"/>
              <a:t>distribute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 multiple disks.</a:t>
            </a:r>
          </a:p>
          <a:p>
            <a:pPr lvl="4"/>
            <a:endParaRPr lang="en-US" dirty="0"/>
          </a:p>
          <a:p>
            <a:r>
              <a:rPr lang="en-US" dirty="0"/>
              <a:t>Make the multiple disks appear </a:t>
            </a:r>
            <a:br>
              <a:rPr lang="en-US" dirty="0"/>
            </a:br>
            <a:r>
              <a:rPr lang="en-US" dirty="0"/>
              <a:t>as a </a:t>
            </a:r>
            <a:r>
              <a:rPr lang="en-US" u="sng" dirty="0"/>
              <a:t>single fast, large disk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334B-1D1C-884A-8EC4-9928FC6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2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7AB-0462-6746-8BF2-3FD6779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Striping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3E10-84C0-E546-ACBB-70E5E0A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Improve aggregate I/O performance by allowing multiple I/O’s to be </a:t>
            </a:r>
            <a:r>
              <a:rPr lang="en-US" u="sng" dirty="0"/>
              <a:t>serviced in parallel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Multiple, independent requests can be serviced in parallel by separate disks</a:t>
            </a:r>
          </a:p>
          <a:p>
            <a:pPr lvl="1"/>
            <a:r>
              <a:rPr lang="en-US" dirty="0"/>
              <a:t>Decrease the </a:t>
            </a:r>
            <a:r>
              <a:rPr lang="en-US" u="sng" dirty="0"/>
              <a:t>queueing time</a:t>
            </a:r>
            <a:r>
              <a:rPr lang="en-US" dirty="0"/>
              <a:t> seen by I/O requests.</a:t>
            </a:r>
          </a:p>
          <a:p>
            <a:pPr lvl="5"/>
            <a:endParaRPr lang="en-US" dirty="0"/>
          </a:p>
          <a:p>
            <a:r>
              <a:rPr lang="en-US" dirty="0"/>
              <a:t>Single, multiple block requests can be serviced by multiple disks acting in coordination.</a:t>
            </a:r>
          </a:p>
          <a:p>
            <a:pPr lvl="1"/>
            <a:r>
              <a:rPr lang="en-US" dirty="0"/>
              <a:t>Increase the </a:t>
            </a:r>
            <a:r>
              <a:rPr lang="en-US" u="sng" dirty="0"/>
              <a:t>effective transfer rate</a:t>
            </a:r>
            <a:r>
              <a:rPr lang="en-US" dirty="0"/>
              <a:t> of a single request.</a:t>
            </a:r>
          </a:p>
          <a:p>
            <a:pPr lvl="1"/>
            <a:r>
              <a:rPr lang="en-US" dirty="0"/>
              <a:t>The performance benefits increase </a:t>
            </a:r>
            <a:br>
              <a:rPr lang="en-US" dirty="0"/>
            </a:br>
            <a:r>
              <a:rPr lang="en-US" dirty="0"/>
              <a:t>with the number of disks in the array.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334B-1D1C-884A-8EC4-9928FC6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4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5F0D-4240-864F-B50E-55394D0B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4780-5B2C-074C-90AA-C1860156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redundancy to overcome the decreased reliability of an array of multiple disks.</a:t>
            </a:r>
          </a:p>
          <a:p>
            <a:pPr lvl="4"/>
            <a:endParaRPr lang="en-US" dirty="0"/>
          </a:p>
          <a:p>
            <a:r>
              <a:rPr lang="en-US" dirty="0"/>
              <a:t>Select a method to compute </a:t>
            </a:r>
            <a:br>
              <a:rPr lang="en-US" dirty="0"/>
            </a:br>
            <a:r>
              <a:rPr lang="en-US" dirty="0"/>
              <a:t>the redundant information.</a:t>
            </a:r>
          </a:p>
          <a:p>
            <a:pPr lvl="1"/>
            <a:r>
              <a:rPr lang="en-US" dirty="0"/>
              <a:t>Most use parity.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0661-D93F-0E44-B42F-68BF9CCB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1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F51E-CED2-1F49-B5D9-419BA6F1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AE99-0A99-0E42-9C5C-48F725093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distribute redundant information?</a:t>
            </a:r>
          </a:p>
          <a:p>
            <a:pPr lvl="4"/>
            <a:endParaRPr lang="en-US" dirty="0"/>
          </a:p>
          <a:p>
            <a:r>
              <a:rPr lang="en-US" dirty="0"/>
              <a:t>Concentrate the redundant information </a:t>
            </a:r>
            <a:br>
              <a:rPr lang="en-US" dirty="0"/>
            </a:br>
            <a:r>
              <a:rPr lang="en-US" dirty="0"/>
              <a:t>on a small number of disks.</a:t>
            </a:r>
          </a:p>
          <a:p>
            <a:pPr lvl="4"/>
            <a:endParaRPr lang="en-US" dirty="0"/>
          </a:p>
          <a:p>
            <a:r>
              <a:rPr lang="en-US" dirty="0"/>
              <a:t>Distribute redundant information uniformly </a:t>
            </a:r>
            <a:br>
              <a:rPr lang="en-US" dirty="0"/>
            </a:br>
            <a:r>
              <a:rPr lang="en-US" dirty="0"/>
              <a:t>across all of the disks.</a:t>
            </a:r>
          </a:p>
          <a:p>
            <a:pPr lvl="1"/>
            <a:r>
              <a:rPr lang="en-US" dirty="0"/>
              <a:t>Avoid “hot spots” and load balancing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A2A1-C5EE-E144-803F-A63A744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54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6B3E-AB7C-E246-B831-DDDD9CAD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C7EB-5A79-2644-B34A-DDF25759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59633"/>
          </a:xfrm>
        </p:spPr>
        <p:txBody>
          <a:bodyPr/>
          <a:lstStyle/>
          <a:p>
            <a:r>
              <a:rPr lang="en-US" dirty="0"/>
              <a:t>There are several data distribution schemes, </a:t>
            </a:r>
            <a:br>
              <a:rPr lang="en-US" dirty="0"/>
            </a:br>
            <a:r>
              <a:rPr lang="en-US" dirty="0"/>
              <a:t>called </a:t>
            </a:r>
            <a:r>
              <a:rPr lang="en-US" dirty="0">
                <a:solidFill>
                  <a:srgbClr val="B23C00"/>
                </a:solidFill>
              </a:rPr>
              <a:t>RAID levels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RAID levels and their associated data formats are standardized by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Storage Network </a:t>
            </a:r>
            <a:br>
              <a:rPr lang="en-US" u="sng" dirty="0"/>
            </a:br>
            <a:r>
              <a:rPr lang="en-US" u="sng" dirty="0"/>
              <a:t>Industry Association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(SNIA).</a:t>
            </a:r>
          </a:p>
          <a:p>
            <a:pPr lvl="1"/>
            <a:r>
              <a:rPr lang="en-US" dirty="0"/>
              <a:t>Common RAID </a:t>
            </a:r>
            <a:br>
              <a:rPr lang="en-US" dirty="0"/>
            </a:br>
            <a:r>
              <a:rPr lang="en-US" dirty="0"/>
              <a:t>Disk Drive Format </a:t>
            </a:r>
            <a:br>
              <a:rPr lang="en-US" dirty="0"/>
            </a:br>
            <a:r>
              <a:rPr lang="en-US" dirty="0"/>
              <a:t>(DDF) standard.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E130-462C-6D43-8F4B-5EAD6B4C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B4F3F-7F06-7147-B207-D7176050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2" y="3097502"/>
            <a:ext cx="4480561" cy="280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6A31D-BDFB-BF4D-B87E-87C82403307F}"/>
              </a:ext>
            </a:extLst>
          </p:cNvPr>
          <p:cNvSpPr txBox="1"/>
          <p:nvPr/>
        </p:nvSpPr>
        <p:spPr>
          <a:xfrm>
            <a:off x="5176119" y="5937412"/>
            <a:ext cx="2906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http://www.ace-data.com/storage-consolidation/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72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0 (Disk Striping)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297678" cy="1878974"/>
          </a:xfrm>
        </p:spPr>
        <p:txBody>
          <a:bodyPr/>
          <a:lstStyle/>
          <a:p>
            <a:r>
              <a:rPr lang="en-US" dirty="0"/>
              <a:t>Blocks striped.</a:t>
            </a:r>
          </a:p>
          <a:p>
            <a:pPr lvl="1"/>
            <a:r>
              <a:rPr lang="en-US" dirty="0"/>
              <a:t>Excellent performance.</a:t>
            </a:r>
          </a:p>
          <a:p>
            <a:r>
              <a:rPr lang="en-US" dirty="0"/>
              <a:t>No redundancy.</a:t>
            </a:r>
          </a:p>
          <a:p>
            <a:pPr lvl="1"/>
            <a:r>
              <a:rPr lang="en-US" dirty="0"/>
              <a:t>No mirror or parity.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FC917-6DC6-104F-9A7E-70784E47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325903"/>
            <a:ext cx="3017487" cy="28946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206199" y="1341111"/>
            <a:ext cx="4754873" cy="327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two disks.</a:t>
            </a:r>
          </a:p>
          <a:p>
            <a:pPr eaLnBrk="1" hangingPunct="1"/>
            <a:r>
              <a:rPr lang="en-US" dirty="0"/>
              <a:t>No fault tolerance.</a:t>
            </a:r>
          </a:p>
          <a:p>
            <a:pPr lvl="1" eaLnBrk="1" hangingPunct="1"/>
            <a:r>
              <a:rPr lang="en-US" dirty="0"/>
              <a:t>Lose data if a disk fails.</a:t>
            </a:r>
          </a:p>
          <a:p>
            <a:pPr lvl="1" eaLnBrk="1" hangingPunct="1"/>
            <a:r>
              <a:rPr lang="en-US" dirty="0"/>
              <a:t>Do not use if data is mission critical.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7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59D64-AE08-4A47-AAE7-C87A4B01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2" y="1341111"/>
            <a:ext cx="3017482" cy="296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1 (Disk Mirroring)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mirrored.</a:t>
            </a:r>
          </a:p>
          <a:p>
            <a:pPr lvl="1"/>
            <a:r>
              <a:rPr lang="en-US" dirty="0"/>
              <a:t>Good performance.</a:t>
            </a:r>
          </a:p>
          <a:p>
            <a:pPr lvl="1"/>
            <a:r>
              <a:rPr lang="en-US" dirty="0"/>
              <a:t>100% redundancy.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206199" y="1341111"/>
            <a:ext cx="4754873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two disks.</a:t>
            </a:r>
          </a:p>
          <a:p>
            <a:pPr eaLnBrk="1" hangingPunct="1"/>
            <a:r>
              <a:rPr lang="en-US" dirty="0"/>
              <a:t>Very high reliability.</a:t>
            </a:r>
          </a:p>
          <a:p>
            <a:pPr eaLnBrk="1" hangingPunct="1"/>
            <a:r>
              <a:rPr lang="en-US" dirty="0"/>
              <a:t>Continued data availability.</a:t>
            </a:r>
          </a:p>
          <a:p>
            <a:pPr eaLnBrk="1" hangingPunct="1"/>
            <a:r>
              <a:rPr lang="en-US" dirty="0"/>
              <a:t>No improvement in data access speed.</a:t>
            </a:r>
          </a:p>
          <a:p>
            <a:pPr eaLnBrk="1" hangingPunct="1"/>
            <a:r>
              <a:rPr lang="en-US" dirty="0"/>
              <a:t>Low capacity.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7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CB411D-4BB6-1D43-8F71-B19F9717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2" y="1341112"/>
            <a:ext cx="4180101" cy="2910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3 (Striping, Dedicated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mirrored.</a:t>
            </a:r>
          </a:p>
          <a:p>
            <a:pPr lvl="1"/>
            <a:r>
              <a:rPr lang="en-US" dirty="0"/>
              <a:t>Good performance.</a:t>
            </a:r>
          </a:p>
          <a:p>
            <a:r>
              <a:rPr lang="en-US" dirty="0"/>
              <a:t>Dedicated parity disk.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572000" y="1341111"/>
            <a:ext cx="4389072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three disks.</a:t>
            </a:r>
          </a:p>
          <a:p>
            <a:pPr eaLnBrk="1" hangingPunct="1"/>
            <a:r>
              <a:rPr lang="en-US" dirty="0"/>
              <a:t>Good for applications that require a single I/O stream with a high data transfer rate.</a:t>
            </a:r>
          </a:p>
          <a:p>
            <a:pPr lvl="1" eaLnBrk="1" hangingPunct="1"/>
            <a:r>
              <a:rPr lang="en-US" dirty="0"/>
              <a:t>Large blocks of sequential data must be transferred quickly.</a:t>
            </a:r>
          </a:p>
          <a:p>
            <a:pPr lvl="1" eaLnBrk="1" hangingPunct="1"/>
            <a:r>
              <a:rPr lang="en-US" dirty="0"/>
              <a:t>Examples: graphical imaging processors, CAD/CAM 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5 (Striping, Distributed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mirrored.</a:t>
            </a:r>
          </a:p>
          <a:p>
            <a:pPr lvl="1"/>
            <a:r>
              <a:rPr lang="en-US" dirty="0"/>
              <a:t>Good performance.</a:t>
            </a:r>
          </a:p>
          <a:p>
            <a:r>
              <a:rPr lang="en-US" dirty="0"/>
              <a:t>Parity distributed.</a:t>
            </a:r>
          </a:p>
          <a:p>
            <a:pPr lvl="1"/>
            <a:r>
              <a:rPr lang="en-US" dirty="0"/>
              <a:t>Good redundancy.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572000" y="1341110"/>
            <a:ext cx="4389072" cy="49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three disks.</a:t>
            </a:r>
          </a:p>
          <a:p>
            <a:pPr eaLnBrk="1" hangingPunct="1"/>
            <a:r>
              <a:rPr lang="en-US" dirty="0"/>
              <a:t>Good for applications that are heavily read-oriented.</a:t>
            </a:r>
          </a:p>
          <a:p>
            <a:pPr eaLnBrk="1" hangingPunct="1"/>
            <a:r>
              <a:rPr lang="en-US" dirty="0"/>
              <a:t>Writes will be slow.</a:t>
            </a:r>
          </a:p>
          <a:p>
            <a:pPr lvl="1" eaLnBrk="1" hangingPunct="1"/>
            <a:r>
              <a:rPr lang="en-US" dirty="0"/>
              <a:t>Use memory caching </a:t>
            </a:r>
            <a:br>
              <a:rPr lang="en-US" dirty="0"/>
            </a:br>
            <a:r>
              <a:rPr lang="en-US" dirty="0"/>
              <a:t>to improve write performance.</a:t>
            </a:r>
          </a:p>
          <a:p>
            <a:pPr eaLnBrk="1" hangingPunct="1"/>
            <a:r>
              <a:rPr lang="en-US" dirty="0"/>
              <a:t>Must read all other disks to recover data from a failed disk.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DEC90-46FA-5A4C-A6E6-CA56B943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2" y="1341110"/>
            <a:ext cx="3378339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Loss of Disk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7950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 frequent backups.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case of disk failure, the backup can be brought up to date using a log of transactions.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Good practices:</a:t>
            </a:r>
          </a:p>
          <a:p>
            <a:pPr lvl="1">
              <a:defRPr/>
            </a:pPr>
            <a:r>
              <a:rPr lang="en-US" dirty="0"/>
              <a:t>mirrored disks</a:t>
            </a:r>
          </a:p>
          <a:p>
            <a:pPr lvl="1">
              <a:defRPr/>
            </a:pPr>
            <a:r>
              <a:rPr lang="en-US" dirty="0"/>
              <a:t>RAID storage</a:t>
            </a:r>
          </a:p>
          <a:p>
            <a:pPr lvl="1">
              <a:defRPr/>
            </a:pPr>
            <a:r>
              <a:rPr lang="en-US" dirty="0"/>
              <a:t>remote live backup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C2501-840E-A948-B44B-CD929D71FDD6}"/>
              </a:ext>
            </a:extLst>
          </p:cNvPr>
          <p:cNvSpPr txBox="1"/>
          <p:nvPr/>
        </p:nvSpPr>
        <p:spPr>
          <a:xfrm>
            <a:off x="1038821" y="5349219"/>
            <a:ext cx="706635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How can we minimize data loss from disk failures?</a:t>
            </a:r>
          </a:p>
        </p:txBody>
      </p:sp>
    </p:spTree>
    <p:extLst>
      <p:ext uri="{BB962C8B-B14F-4D97-AF65-F5344CB8AC3E}">
        <p14:creationId xmlns:p14="http://schemas.microsoft.com/office/powerpoint/2010/main" val="117051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C58A11-7723-0342-A31D-F988CB3C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2" y="1341110"/>
            <a:ext cx="5046700" cy="291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sz="3000" dirty="0"/>
              <a:t>RAID Level 6 (Striping, Double Distributed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striped.</a:t>
            </a:r>
          </a:p>
          <a:p>
            <a:r>
              <a:rPr lang="en-US" dirty="0"/>
              <a:t>Double distributed parity (P+Q).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5394950" y="1341111"/>
            <a:ext cx="3566121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four disks.</a:t>
            </a:r>
          </a:p>
          <a:p>
            <a:pPr eaLnBrk="1" hangingPunct="1"/>
            <a:r>
              <a:rPr lang="en-US" dirty="0"/>
              <a:t>Can handle two disks failing.</a:t>
            </a:r>
          </a:p>
          <a:p>
            <a:pPr eaLnBrk="1" hangingPunct="1"/>
            <a:r>
              <a:rPr lang="en-US" dirty="0"/>
              <a:t>Complex to implement.</a:t>
            </a:r>
          </a:p>
          <a:p>
            <a:pPr eaLnBrk="1" hangingPunct="1"/>
            <a:r>
              <a:rPr lang="en-US" dirty="0"/>
              <a:t>Overhead of double parity calculations.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3E6F-5614-6541-BA73-11E7977E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10 (Striped Mirrors)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92A1-E7B6-084A-8DC2-68633339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2519048"/>
          </a:xfrm>
        </p:spPr>
        <p:txBody>
          <a:bodyPr/>
          <a:lstStyle/>
          <a:p>
            <a:r>
              <a:rPr lang="en-US" dirty="0"/>
              <a:t>Requires at least four disks.</a:t>
            </a:r>
          </a:p>
          <a:p>
            <a:r>
              <a:rPr lang="en-US" dirty="0"/>
              <a:t>Excellent performance (striping) and redundancy (mirroring).</a:t>
            </a:r>
          </a:p>
          <a:p>
            <a:r>
              <a:rPr lang="en-US" dirty="0"/>
              <a:t>Recover from a failed disk by reading its mirror.</a:t>
            </a:r>
          </a:p>
          <a:p>
            <a:r>
              <a:rPr lang="en-US" u="sng" dirty="0"/>
              <a:t>Best option</a:t>
            </a:r>
            <a:r>
              <a:rPr lang="en-US" dirty="0"/>
              <a:t> if you can afford all the disks.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2A88E-E205-4B47-8284-19545D49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28ECA-A89D-924B-AC82-C0FCC2AD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" y="1356374"/>
            <a:ext cx="5660251" cy="17983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720E12-4F7A-D64F-A122-480256ADDA6E}"/>
              </a:ext>
            </a:extLst>
          </p:cNvPr>
          <p:cNvSpPr txBox="1">
            <a:spLocks/>
          </p:cNvSpPr>
          <p:nvPr/>
        </p:nvSpPr>
        <p:spPr bwMode="auto">
          <a:xfrm>
            <a:off x="5943585" y="1325884"/>
            <a:ext cx="3108926" cy="228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/>
              <a:t>Combines RAID Level 0 (disk striping) and RAID Level 1 (disk mirroring).</a:t>
            </a:r>
          </a:p>
          <a:p>
            <a:pPr lvl="1" eaLnBrk="1" hangingPunct="1"/>
            <a:r>
              <a:rPr lang="en-US" sz="2000" dirty="0"/>
              <a:t>RAID 1+0</a:t>
            </a:r>
          </a:p>
          <a:p>
            <a:pPr lvl="1" eaLnBrk="1" hangingPunct="1"/>
            <a:r>
              <a:rPr lang="en-US" sz="2000" dirty="0"/>
              <a:t>“Stripe of mirrors”</a:t>
            </a:r>
          </a:p>
        </p:txBody>
      </p:sp>
    </p:spTree>
    <p:extLst>
      <p:ext uri="{BB962C8B-B14F-4D97-AF65-F5344CB8AC3E}">
        <p14:creationId xmlns:p14="http://schemas.microsoft.com/office/powerpoint/2010/main" val="36242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6CD6-CB8A-FD46-BE57-4294F48F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D932-D297-7345-91D3-2AA8940B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hardware RAID controllers or cards.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Performance</a:t>
            </a:r>
          </a:p>
          <a:p>
            <a:pPr lvl="1"/>
            <a:r>
              <a:rPr lang="en-US" dirty="0"/>
              <a:t>No CPU cycles to manage the underlying disks.</a:t>
            </a:r>
          </a:p>
          <a:p>
            <a:pPr lvl="1"/>
            <a:r>
              <a:rPr lang="en-US" dirty="0"/>
              <a:t>Extensive caching.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Less complexity</a:t>
            </a:r>
          </a:p>
          <a:p>
            <a:pPr lvl="1"/>
            <a:r>
              <a:rPr lang="en-US" dirty="0"/>
              <a:t>The operating system does not need to understand RAID and can treat the disk array as a single device.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Availability</a:t>
            </a:r>
          </a:p>
          <a:p>
            <a:pPr lvl="1"/>
            <a:r>
              <a:rPr lang="en-US" dirty="0"/>
              <a:t>Available at system boot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146B8-D3BD-3C48-A6AB-EF4D5490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5ED-E5C8-C84E-80ED-41D9C1D2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35EC-A736-2E4E-8304-D0C06499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Vendor lock-in</a:t>
            </a:r>
          </a:p>
          <a:p>
            <a:pPr lvl="1"/>
            <a:r>
              <a:rPr lang="en-US" dirty="0"/>
              <a:t>Proprietary firmware on the RAID hardware.</a:t>
            </a:r>
          </a:p>
          <a:p>
            <a:pPr lvl="1"/>
            <a:r>
              <a:rPr lang="en-US" dirty="0"/>
              <a:t>Must replace a failed component with an identical </a:t>
            </a:r>
            <a:br>
              <a:rPr lang="en-US" dirty="0"/>
            </a:br>
            <a:r>
              <a:rPr lang="en-US" dirty="0"/>
              <a:t>or a compatible model.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Cost</a:t>
            </a:r>
          </a:p>
          <a:p>
            <a:pPr lvl="1"/>
            <a:r>
              <a:rPr lang="en-US" dirty="0"/>
              <a:t>High-end RAID hardware is expensive.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0726A-72FE-DC46-953F-FC02C2DB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A376-687F-A845-8C30-F59FB341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DA3B-A5A2-AE47-BE0D-285D3676A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Flexibility</a:t>
            </a:r>
          </a:p>
          <a:p>
            <a:pPr lvl="1"/>
            <a:r>
              <a:rPr lang="en-US" dirty="0"/>
              <a:t>Managed within the operating system.</a:t>
            </a:r>
          </a:p>
          <a:p>
            <a:pPr lvl="1"/>
            <a:r>
              <a:rPr lang="en-US" dirty="0"/>
              <a:t>Easy to configure from available storage </a:t>
            </a:r>
            <a:br>
              <a:rPr lang="en-US" dirty="0"/>
            </a:br>
            <a:r>
              <a:rPr lang="en-US" dirty="0"/>
              <a:t>without reconfiguring hardware.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Open source</a:t>
            </a:r>
          </a:p>
          <a:p>
            <a:pPr lvl="1"/>
            <a:r>
              <a:rPr lang="en-US" dirty="0"/>
              <a:t>Open-source RAID software available for Linux.</a:t>
            </a:r>
          </a:p>
          <a:p>
            <a:pPr lvl="1"/>
            <a:r>
              <a:rPr lang="en-US" dirty="0"/>
              <a:t>Easy to port to other systems.</a:t>
            </a:r>
          </a:p>
          <a:p>
            <a:pPr lvl="1"/>
            <a:r>
              <a:rPr lang="en-US" dirty="0"/>
              <a:t>No specialty hardware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7F44F-85FA-3849-87DD-619B9F69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2DA8-A276-A84E-9F7F-812A531E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3F68-513E-B04B-BCDD-F09982EC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Implementation-specific</a:t>
            </a:r>
          </a:p>
          <a:p>
            <a:pPr lvl="1"/>
            <a:r>
              <a:rPr lang="en-US" dirty="0"/>
              <a:t>Tied to a specific software implementation of RAID.</a:t>
            </a:r>
          </a:p>
          <a:p>
            <a:pPr lvl="1"/>
            <a:r>
              <a:rPr lang="en-US" dirty="0"/>
              <a:t>Data formats may not be compatible.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Performance overhead</a:t>
            </a:r>
          </a:p>
          <a:p>
            <a:pPr lvl="1"/>
            <a:r>
              <a:rPr lang="en-US" dirty="0"/>
              <a:t>Adds additional overhead.</a:t>
            </a:r>
          </a:p>
          <a:p>
            <a:pPr lvl="1"/>
            <a:r>
              <a:rPr lang="en-US" dirty="0"/>
              <a:t>Uses CPU cycles and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DCA39-06C2-4648-83E7-65E52AFA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AD5F-D64F-6D46-95C4-28C4C97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15A7-55C8-184D-AB3C-61A0FD9F6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striping and parity, </a:t>
            </a:r>
            <a:br>
              <a:rPr lang="en-US" dirty="0"/>
            </a:br>
            <a:r>
              <a:rPr lang="en-US" u="sng" dirty="0"/>
              <a:t>data loss</a:t>
            </a:r>
            <a:r>
              <a:rPr lang="en-US" dirty="0"/>
              <a:t> is still possible:</a:t>
            </a:r>
          </a:p>
          <a:p>
            <a:pPr lvl="1"/>
            <a:r>
              <a:rPr lang="en-US" dirty="0"/>
              <a:t>Double disk failures.</a:t>
            </a:r>
          </a:p>
          <a:p>
            <a:pPr lvl="1"/>
            <a:r>
              <a:rPr lang="en-US" dirty="0"/>
              <a:t>System crash followed by a disk failure.</a:t>
            </a:r>
          </a:p>
          <a:p>
            <a:pPr lvl="1"/>
            <a:r>
              <a:rPr lang="en-US" dirty="0"/>
              <a:t>Disk failure followed by an </a:t>
            </a:r>
            <a:r>
              <a:rPr lang="en-US" u="sng" dirty="0"/>
              <a:t>uncorrectable bit error</a:t>
            </a:r>
            <a:r>
              <a:rPr lang="en-US" dirty="0"/>
              <a:t> during reconstruction.</a:t>
            </a:r>
          </a:p>
          <a:p>
            <a:pPr lvl="5"/>
            <a:endParaRPr lang="en-US" dirty="0"/>
          </a:p>
          <a:p>
            <a:r>
              <a:rPr lang="en-US" dirty="0"/>
              <a:t>Uncorrectable bit errors</a:t>
            </a:r>
          </a:p>
          <a:p>
            <a:pPr lvl="1"/>
            <a:r>
              <a:rPr lang="en-US" dirty="0"/>
              <a:t>Incorrectly written data.</a:t>
            </a:r>
          </a:p>
          <a:p>
            <a:pPr lvl="1"/>
            <a:r>
              <a:rPr lang="en-US" dirty="0"/>
              <a:t>Data gradually damaged as the disk media ages.</a:t>
            </a:r>
          </a:p>
          <a:p>
            <a:pPr lvl="1"/>
            <a:r>
              <a:rPr lang="en-US" dirty="0"/>
              <a:t>Detected only during an attempt to read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FD85C-47A6-B64B-8D69-64E1FB0E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0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A04E-392F-FD46-A627-3ED102D5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493A-7C41-5740-A7DF-EC8D5B4D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failures</a:t>
            </a:r>
          </a:p>
          <a:p>
            <a:pPr lvl="1"/>
            <a:r>
              <a:rPr lang="en-US" dirty="0"/>
              <a:t>Frequently caused by transient defects.</a:t>
            </a:r>
          </a:p>
          <a:p>
            <a:pPr lvl="1"/>
            <a:r>
              <a:rPr lang="en-US" dirty="0"/>
              <a:t>Not detected during the manufacturer’s </a:t>
            </a:r>
            <a:br>
              <a:rPr lang="en-US" dirty="0"/>
            </a:br>
            <a:r>
              <a:rPr lang="en-US" dirty="0"/>
              <a:t>burn-in process.</a:t>
            </a:r>
          </a:p>
          <a:p>
            <a:pPr lvl="4"/>
            <a:endParaRPr lang="en-US" dirty="0"/>
          </a:p>
          <a:p>
            <a:r>
              <a:rPr lang="en-US" dirty="0"/>
              <a:t>Late failures</a:t>
            </a:r>
          </a:p>
          <a:p>
            <a:pPr lvl="1"/>
            <a:r>
              <a:rPr lang="en-US" dirty="0"/>
              <a:t>A disk wears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57E4-4F8B-DE43-95B0-E4234D0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5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A04E-392F-FD46-A627-3ED102D5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Failures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493A-7C41-5740-A7DF-EC8D5B4D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Correlated failures</a:t>
            </a:r>
          </a:p>
          <a:p>
            <a:pPr lvl="1"/>
            <a:r>
              <a:rPr lang="en-US" dirty="0"/>
              <a:t>An initial disk failure closely followed by additional disk failures before recovery from the failed disk.</a:t>
            </a:r>
          </a:p>
          <a:p>
            <a:pPr lvl="5"/>
            <a:endParaRPr lang="en-US" dirty="0"/>
          </a:p>
          <a:p>
            <a:r>
              <a:rPr lang="en-US" dirty="0"/>
              <a:t>Failures are </a:t>
            </a:r>
            <a:r>
              <a:rPr lang="en-US" u="sng" dirty="0"/>
              <a:t>statistically correlated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Many drive failures are due to mechanical issues.</a:t>
            </a:r>
          </a:p>
          <a:p>
            <a:pPr lvl="1"/>
            <a:r>
              <a:rPr lang="en-US" dirty="0"/>
              <a:t>Not an independent, identical rate of failure </a:t>
            </a:r>
            <a:br>
              <a:rPr lang="en-US" dirty="0"/>
            </a:br>
            <a:r>
              <a:rPr lang="en-US" dirty="0"/>
              <a:t>among drives.</a:t>
            </a:r>
          </a:p>
          <a:p>
            <a:pPr lvl="1"/>
            <a:r>
              <a:rPr lang="en-US" dirty="0"/>
              <a:t>The probability of a second failure before the first has been recovered (causing data loss) are higher than the probability of random failures.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57E4-4F8B-DE43-95B0-E4234D0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4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02F0-0080-0E40-A5F9-F7CD3CC7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C75D-5AD6-6D41-B51B-9FE05FBA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 capacity has grown at a much faster rate than transfer speed.</a:t>
            </a:r>
          </a:p>
          <a:p>
            <a:pPr lvl="4"/>
            <a:endParaRPr lang="en-US" dirty="0"/>
          </a:p>
          <a:p>
            <a:r>
              <a:rPr lang="en-US" dirty="0"/>
              <a:t>But error rates have only fallen a little </a:t>
            </a:r>
            <a:br>
              <a:rPr lang="en-US" dirty="0"/>
            </a:br>
            <a:r>
              <a:rPr lang="en-US" dirty="0"/>
              <a:t>in comparison.</a:t>
            </a:r>
          </a:p>
          <a:p>
            <a:pPr lvl="4"/>
            <a:endParaRPr lang="en-US" dirty="0"/>
          </a:p>
          <a:p>
            <a:r>
              <a:rPr lang="en-US" dirty="0"/>
              <a:t>Larger-capacity drives may take hours </a:t>
            </a:r>
            <a:br>
              <a:rPr lang="en-US" dirty="0"/>
            </a:br>
            <a:r>
              <a:rPr lang="en-US" dirty="0"/>
              <a:t>if not days to rebuild.</a:t>
            </a:r>
          </a:p>
          <a:p>
            <a:pPr lvl="1"/>
            <a:r>
              <a:rPr lang="en-US" dirty="0"/>
              <a:t>During which time other drives may fail.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0A31C-C583-4F4A-AAAA-EBC85397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4CD4-7FC6-114D-BC28-B4739824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34DE-38D6-E34B-B7FB-DAD67CE8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</a:t>
            </a:r>
            <a:r>
              <a:rPr lang="en-US" dirty="0"/>
              <a:t>edundant </a:t>
            </a:r>
            <a:r>
              <a:rPr lang="en-US" u="sng" dirty="0"/>
              <a:t>A</a:t>
            </a:r>
            <a:r>
              <a:rPr lang="en-US" dirty="0"/>
              <a:t>rray of </a:t>
            </a:r>
            <a:r>
              <a:rPr lang="en-US" u="sng" dirty="0"/>
              <a:t>I</a:t>
            </a:r>
            <a:r>
              <a:rPr lang="en-US" dirty="0"/>
              <a:t>ndependent </a:t>
            </a:r>
            <a:r>
              <a:rPr lang="en-US" u="sng" dirty="0"/>
              <a:t>D</a:t>
            </a:r>
            <a:r>
              <a:rPr lang="en-US" dirty="0"/>
              <a:t>isks</a:t>
            </a:r>
          </a:p>
          <a:p>
            <a:pPr lvl="1"/>
            <a:r>
              <a:rPr lang="en-US" dirty="0"/>
              <a:t>formerly: Redundant Array of </a:t>
            </a:r>
            <a:r>
              <a:rPr lang="en-US" i="1" dirty="0"/>
              <a:t>Inexpensive</a:t>
            </a:r>
            <a:r>
              <a:rPr lang="en-US" dirty="0"/>
              <a:t> Disks</a:t>
            </a:r>
          </a:p>
          <a:p>
            <a:pPr lvl="5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data storage virtualization</a:t>
            </a:r>
            <a:r>
              <a:rPr lang="en-US" dirty="0"/>
              <a:t> technology.</a:t>
            </a:r>
          </a:p>
          <a:p>
            <a:pPr lvl="4"/>
            <a:endParaRPr lang="en-US" dirty="0"/>
          </a:p>
          <a:p>
            <a:r>
              <a:rPr lang="en-US" dirty="0"/>
              <a:t>Combine multiple physical disk drive components into one or more </a:t>
            </a:r>
            <a:r>
              <a:rPr lang="en-US" u="sng" dirty="0"/>
              <a:t>logical units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Provide </a:t>
            </a:r>
            <a:r>
              <a:rPr lang="en-US" u="sng" dirty="0"/>
              <a:t>data redundancy</a:t>
            </a:r>
            <a:r>
              <a:rPr lang="en-US" dirty="0"/>
              <a:t> or </a:t>
            </a:r>
            <a:br>
              <a:rPr lang="en-US" dirty="0"/>
            </a:br>
            <a:r>
              <a:rPr lang="en-US" u="sng" dirty="0"/>
              <a:t>performance improvement</a:t>
            </a:r>
            <a:r>
              <a:rPr lang="en-US" dirty="0"/>
              <a:t>, or both.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3E80-101B-9D4A-AD40-E6A626CA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5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6B0F-CBA2-F840-AB92-7D5A9F8F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MTBF and MTTR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26F-8A67-3043-B789-F87EEE6E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Individual drives’ </a:t>
            </a:r>
            <a:r>
              <a:rPr lang="en-US" u="sng" dirty="0"/>
              <a:t>mean time between failure</a:t>
            </a:r>
            <a:r>
              <a:rPr lang="en-US" dirty="0"/>
              <a:t> (</a:t>
            </a:r>
            <a:r>
              <a:rPr lang="en-US" dirty="0">
                <a:solidFill>
                  <a:srgbClr val="B23C00"/>
                </a:solidFill>
              </a:rPr>
              <a:t>MTBF</a:t>
            </a:r>
            <a:r>
              <a:rPr lang="en-US" dirty="0"/>
              <a:t>) have increased over time.</a:t>
            </a:r>
          </a:p>
          <a:p>
            <a:pPr lvl="1"/>
            <a:r>
              <a:rPr lang="en-US" dirty="0"/>
              <a:t>But not kept up with disks’ </a:t>
            </a:r>
            <a:br>
              <a:rPr lang="en-US" dirty="0"/>
            </a:br>
            <a:r>
              <a:rPr lang="en-US" dirty="0"/>
              <a:t>increased storage capacity.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MTTR</a:t>
            </a:r>
            <a:r>
              <a:rPr lang="en-US" dirty="0"/>
              <a:t> is the </a:t>
            </a:r>
            <a:r>
              <a:rPr lang="en-US" u="sng" dirty="0"/>
              <a:t>mean time to repair</a:t>
            </a:r>
            <a:r>
              <a:rPr lang="en-US" dirty="0"/>
              <a:t> a failed disk.</a:t>
            </a:r>
          </a:p>
          <a:p>
            <a:pPr lvl="4"/>
            <a:endParaRPr lang="en-US" dirty="0"/>
          </a:p>
          <a:p>
            <a:r>
              <a:rPr lang="en-US" dirty="0"/>
              <a:t>MTBF is the amount of time that elapses between one failure and the next.</a:t>
            </a:r>
          </a:p>
          <a:p>
            <a:pPr lvl="1"/>
            <a:r>
              <a:rPr lang="en-US" dirty="0"/>
              <a:t>Equals the sum </a:t>
            </a:r>
            <a:r>
              <a:rPr lang="en-US"/>
              <a:t>of MTTF </a:t>
            </a:r>
            <a:r>
              <a:rPr lang="en-US" dirty="0"/>
              <a:t>and MTTR.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0574-C431-9E4C-8CBE-576921C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32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93B1-0DF7-9343-BFCB-1021502C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MTBF and MTTR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5DD71-EFC0-DB4D-946F-0DDABDFF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8A57A-D5F3-D544-8A6D-F21E1118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8" y="1188707"/>
            <a:ext cx="6156943" cy="4617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0BD71-F619-6542-9558-78721E8B3E59}"/>
              </a:ext>
            </a:extLst>
          </p:cNvPr>
          <p:cNvSpPr txBox="1"/>
          <p:nvPr/>
        </p:nvSpPr>
        <p:spPr>
          <a:xfrm>
            <a:off x="2645029" y="5257780"/>
            <a:ext cx="3853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http://blog.fosketts.net/2011/07/06/defining-failure-mttr-mttf-mtbf/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421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1440-28D7-C34A-9B1E-552829FB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 Still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8670-C66A-E440-B777-DCAE1591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RAID does not protect from </a:t>
            </a:r>
            <a:br>
              <a:rPr lang="en-US" dirty="0"/>
            </a:br>
            <a:r>
              <a:rPr lang="en-US" dirty="0"/>
              <a:t>multiple disk failures. </a:t>
            </a:r>
          </a:p>
          <a:p>
            <a:pPr lvl="1"/>
            <a:r>
              <a:rPr lang="en-US" dirty="0"/>
              <a:t>While one disk is off line for any reason, </a:t>
            </a:r>
            <a:br>
              <a:rPr lang="en-US" dirty="0"/>
            </a:br>
            <a:r>
              <a:rPr lang="en-US" dirty="0"/>
              <a:t>the disk array is not fully redundant.</a:t>
            </a:r>
          </a:p>
          <a:p>
            <a:pPr lvl="5"/>
            <a:endParaRPr lang="en-US" dirty="0"/>
          </a:p>
          <a:p>
            <a:r>
              <a:rPr lang="en-US" dirty="0"/>
              <a:t>RAID does not protect from</a:t>
            </a:r>
            <a:br>
              <a:rPr lang="en-US" dirty="0"/>
            </a:br>
            <a:r>
              <a:rPr lang="en-US" dirty="0"/>
              <a:t>non-disk related failures.</a:t>
            </a:r>
          </a:p>
          <a:p>
            <a:pPr lvl="1"/>
            <a:r>
              <a:rPr lang="en-US" dirty="0"/>
              <a:t>hardware errors</a:t>
            </a:r>
          </a:p>
          <a:p>
            <a:pPr lvl="1"/>
            <a:r>
              <a:rPr lang="en-US" dirty="0"/>
              <a:t>software errors</a:t>
            </a:r>
          </a:p>
          <a:p>
            <a:pPr lvl="1"/>
            <a:r>
              <a:rPr lang="en-US" dirty="0"/>
              <a:t>human errors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D0A7-19E7-EC47-99C7-7E2A335F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1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C5A9-1197-7B4D-9D3F-FE197B78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43DE-EF54-6D44-B379-D58F61FC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“RAID” was invented by David Patterson, Garth Gibson, and Randy Katz.</a:t>
            </a:r>
          </a:p>
          <a:p>
            <a:pPr lvl="1"/>
            <a:r>
              <a:rPr lang="en-US" dirty="0"/>
              <a:t>U.C. Berkeley, 1987</a:t>
            </a:r>
          </a:p>
          <a:p>
            <a:pPr lvl="5"/>
            <a:endParaRPr lang="en-US" dirty="0"/>
          </a:p>
          <a:p>
            <a:r>
              <a:rPr lang="en-US" dirty="0"/>
              <a:t>Claim: An array of inexpensive disk drives could beat the performance of the top mainframe disk drive at the time.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Distribute the data</a:t>
            </a:r>
            <a:r>
              <a:rPr lang="en-US" dirty="0"/>
              <a:t> across the array of disk drives.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inexpensive disk drives were developed </a:t>
            </a:r>
            <a:br>
              <a:rPr lang="en-US" dirty="0"/>
            </a:br>
            <a:r>
              <a:rPr lang="en-US" dirty="0"/>
              <a:t>for the growing personal computer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E1B35-DC3A-BF47-8F71-2DFC3FE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6498-A207-4844-B9C5-5A1CD1F4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2A71-F205-1844-BFF8-B77C5D71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But: Large disk arrays are </a:t>
            </a:r>
            <a:r>
              <a:rPr lang="en-US" u="sng" dirty="0"/>
              <a:t>highly vulnerable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disk failures.</a:t>
            </a:r>
          </a:p>
          <a:p>
            <a:pPr lvl="4"/>
            <a:endParaRPr lang="en-US" dirty="0"/>
          </a:p>
          <a:p>
            <a:r>
              <a:rPr lang="en-US" dirty="0"/>
              <a:t>An array of 100 disks is 100 times </a:t>
            </a:r>
            <a:br>
              <a:rPr lang="en-US" dirty="0"/>
            </a:br>
            <a:r>
              <a:rPr lang="en-US" u="sng" dirty="0"/>
              <a:t>more likely to fail</a:t>
            </a:r>
            <a:r>
              <a:rPr lang="en-US" dirty="0"/>
              <a:t> than a single disk.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An </a:t>
            </a:r>
            <a:r>
              <a:rPr lang="en-US" dirty="0">
                <a:solidFill>
                  <a:srgbClr val="B23C00"/>
                </a:solidFill>
              </a:rPr>
              <a:t>MTTF</a:t>
            </a:r>
            <a:r>
              <a:rPr lang="en-US" dirty="0"/>
              <a:t> (</a:t>
            </a:r>
            <a:r>
              <a:rPr lang="en-US" u="sng" dirty="0"/>
              <a:t>mean time to failure</a:t>
            </a:r>
            <a:r>
              <a:rPr lang="en-US" dirty="0"/>
              <a:t>) of</a:t>
            </a:r>
            <a:br>
              <a:rPr lang="en-US" dirty="0"/>
            </a:br>
            <a:r>
              <a:rPr lang="en-US" dirty="0"/>
              <a:t>50,000 hours for a single disk implies an MTTF of 500 hours for a disk array with 100 disks.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EADDE-0A28-D04D-9628-91E1D913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371A-C8F5-2C45-8483-C34F37D9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66F7-2B51-2F48-AD83-24C45AAA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How well a system can work </a:t>
            </a:r>
            <a:br>
              <a:rPr lang="en-US" dirty="0"/>
            </a:br>
            <a:r>
              <a:rPr lang="en-US" u="sng" dirty="0"/>
              <a:t>without</a:t>
            </a:r>
            <a:r>
              <a:rPr lang="en-US" dirty="0"/>
              <a:t> any component failures.</a:t>
            </a:r>
          </a:p>
          <a:p>
            <a:pPr lvl="5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How well a system a system can work </a:t>
            </a:r>
            <a:br>
              <a:rPr lang="en-US" dirty="0"/>
            </a:br>
            <a:r>
              <a:rPr lang="en-US" u="sng" dirty="0"/>
              <a:t>despite</a:t>
            </a:r>
            <a:r>
              <a:rPr lang="en-US" dirty="0"/>
              <a:t> any failures of its components.</a:t>
            </a:r>
          </a:p>
          <a:p>
            <a:pPr lvl="5"/>
            <a:endParaRPr lang="en-US" dirty="0"/>
          </a:p>
          <a:p>
            <a:r>
              <a:rPr lang="en-US" dirty="0"/>
              <a:t>Configure a disk array for </a:t>
            </a:r>
            <a:r>
              <a:rPr lang="en-US" u="sng" dirty="0"/>
              <a:t>redundancy.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reliability of the array can far exceed </a:t>
            </a:r>
            <a:br>
              <a:rPr lang="en-US" dirty="0"/>
            </a:br>
            <a:r>
              <a:rPr lang="en-US" dirty="0"/>
              <a:t>that of any large single drive.</a:t>
            </a:r>
          </a:p>
          <a:p>
            <a:pPr lvl="1"/>
            <a:r>
              <a:rPr lang="en-US" dirty="0"/>
              <a:t>Provide </a:t>
            </a:r>
            <a:r>
              <a:rPr lang="en-US" dirty="0">
                <a:solidFill>
                  <a:srgbClr val="B23C00"/>
                </a:solidFill>
              </a:rPr>
              <a:t>fault tolerance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F5D39-7CA5-3346-AEB4-599FDB76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5FB7-ED7F-AD49-B9C9-20545BA9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4A42-6919-634E-9CB7-BC6EAFCA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single hard disk, </a:t>
            </a:r>
            <a:br>
              <a:rPr lang="en-US" dirty="0"/>
            </a:br>
            <a:r>
              <a:rPr lang="en-US" u="sng" dirty="0"/>
              <a:t>high costs</a:t>
            </a:r>
            <a:r>
              <a:rPr lang="en-US" dirty="0"/>
              <a:t> of a disk failure.</a:t>
            </a:r>
          </a:p>
          <a:p>
            <a:pPr lvl="4"/>
            <a:endParaRPr lang="en-US" dirty="0"/>
          </a:p>
          <a:p>
            <a:r>
              <a:rPr lang="en-US" dirty="0"/>
              <a:t>Time required to:</a:t>
            </a:r>
          </a:p>
          <a:p>
            <a:pPr lvl="1"/>
            <a:r>
              <a:rPr lang="en-US" dirty="0"/>
              <a:t>Obtain and install a replacement disk.</a:t>
            </a:r>
          </a:p>
          <a:p>
            <a:pPr lvl="1"/>
            <a:r>
              <a:rPr lang="en-US" dirty="0"/>
              <a:t>Reinstall the operating system.</a:t>
            </a:r>
          </a:p>
          <a:p>
            <a:pPr lvl="1"/>
            <a:r>
              <a:rPr lang="en-US" dirty="0"/>
              <a:t>Restore files from backup tapes.</a:t>
            </a:r>
          </a:p>
          <a:p>
            <a:pPr lvl="1"/>
            <a:r>
              <a:rPr lang="en-US" dirty="0"/>
              <a:t>Repeat all the data entry performed </a:t>
            </a:r>
            <a:br>
              <a:rPr lang="en-US" dirty="0"/>
            </a:br>
            <a:r>
              <a:rPr lang="en-US" dirty="0"/>
              <a:t>since the last backup was made.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C5DC7-55B4-124D-A6F9-B83C3725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9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CE06-AF24-6B4B-96BC-603E0ECF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B0A9-1C07-334C-B1FB-667F72AC8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disk array and redundancy, </a:t>
            </a:r>
            <a:br>
              <a:rPr lang="en-US" dirty="0"/>
            </a:br>
            <a:r>
              <a:rPr lang="en-US" dirty="0"/>
              <a:t>the system can </a:t>
            </a:r>
            <a:r>
              <a:rPr lang="en-US" u="sng" dirty="0"/>
              <a:t>stay up and running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Despite a disk failure.</a:t>
            </a:r>
          </a:p>
          <a:p>
            <a:pPr lvl="1"/>
            <a:r>
              <a:rPr lang="en-US" dirty="0"/>
              <a:t>While installing a replacement disk.</a:t>
            </a:r>
          </a:p>
          <a:p>
            <a:pPr lvl="1"/>
            <a:r>
              <a:rPr lang="en-US" dirty="0"/>
              <a:t>While restoring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7495C-FCBD-3441-82D3-87B26A47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3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17C6-95B0-9040-8BFE-BA95D38E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324B-8BC7-A14D-83B0-42C730D7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RAID hardware and software can perform true </a:t>
            </a:r>
            <a:r>
              <a:rPr lang="en-US" u="sng" dirty="0"/>
              <a:t>parallel accesses</a:t>
            </a:r>
            <a:r>
              <a:rPr lang="en-US" dirty="0"/>
              <a:t> on multiple drives, </a:t>
            </a:r>
            <a:br>
              <a:rPr lang="en-US" dirty="0"/>
            </a:br>
            <a:r>
              <a:rPr lang="en-US" dirty="0"/>
              <a:t>there will be a performance improvement </a:t>
            </a:r>
            <a:br>
              <a:rPr lang="en-US" dirty="0"/>
            </a:br>
            <a:r>
              <a:rPr lang="en-US" dirty="0"/>
              <a:t>over a single disk.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688D7-0E54-5140-BFB2-65C3FD73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1288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37097</TotalTime>
  <Words>1040</Words>
  <Application>Microsoft Macintosh PowerPoint</Application>
  <PresentationFormat>On-screen Show (4:3)</PresentationFormat>
  <Paragraphs>278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Wingdings</vt:lpstr>
      <vt:lpstr>Quadrant</vt:lpstr>
      <vt:lpstr>CS/SE 157B Database Management Systems II April 26 Class Meeting</vt:lpstr>
      <vt:lpstr>Recall: Loss of Disk Data</vt:lpstr>
      <vt:lpstr>RAID</vt:lpstr>
      <vt:lpstr>RAID, cont’d</vt:lpstr>
      <vt:lpstr>MTTF</vt:lpstr>
      <vt:lpstr>Reliability and Availability</vt:lpstr>
      <vt:lpstr>Reliability and Availability, cont’d</vt:lpstr>
      <vt:lpstr>Reliability and Availability, cont’d</vt:lpstr>
      <vt:lpstr>Parallel Access</vt:lpstr>
      <vt:lpstr>Cost-Effective RAID</vt:lpstr>
      <vt:lpstr>Data Striping</vt:lpstr>
      <vt:lpstr>Data Striping, cont’d</vt:lpstr>
      <vt:lpstr>Data Redundancy</vt:lpstr>
      <vt:lpstr>Data Redundancy, cont’d</vt:lpstr>
      <vt:lpstr>RAID Levels</vt:lpstr>
      <vt:lpstr>RAID Level 0 (Disk Striping)</vt:lpstr>
      <vt:lpstr>RAID Level 1 (Disk Mirroring)</vt:lpstr>
      <vt:lpstr>RAID Level 3 (Striping, Dedicated Parity)</vt:lpstr>
      <vt:lpstr>RAID Level 5 (Striping, Distributed Parity)</vt:lpstr>
      <vt:lpstr>RAID Level 6 (Striping, Double Distributed Parity)</vt:lpstr>
      <vt:lpstr>RAID Level 10 (Striped Mirrors)</vt:lpstr>
      <vt:lpstr>Hardware RAID</vt:lpstr>
      <vt:lpstr>Hardware RAID, cont’d</vt:lpstr>
      <vt:lpstr>Software RAID</vt:lpstr>
      <vt:lpstr>Software RAID, cont’d</vt:lpstr>
      <vt:lpstr>Data Loss</vt:lpstr>
      <vt:lpstr>Disk Failures</vt:lpstr>
      <vt:lpstr>Disk Failures, cont’d</vt:lpstr>
      <vt:lpstr>Disk Recovery</vt:lpstr>
      <vt:lpstr>MTBF and MTTR</vt:lpstr>
      <vt:lpstr>MTBF and MTTR, cont’d</vt:lpstr>
      <vt:lpstr>Backups Still Needed</vt:lpstr>
    </vt:vector>
  </TitlesOfParts>
  <Company>Apropos Logic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806</cp:revision>
  <dcterms:created xsi:type="dcterms:W3CDTF">2008-01-12T03:52:55Z</dcterms:created>
  <dcterms:modified xsi:type="dcterms:W3CDTF">2018-04-26T16:51:02Z</dcterms:modified>
</cp:coreProperties>
</file>