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82" r:id="rId2"/>
    <p:sldId id="256" r:id="rId3"/>
    <p:sldId id="257" r:id="rId4"/>
    <p:sldId id="259" r:id="rId5"/>
    <p:sldId id="260" r:id="rId6"/>
    <p:sldId id="283" r:id="rId7"/>
    <p:sldId id="291" r:id="rId8"/>
    <p:sldId id="296" r:id="rId9"/>
    <p:sldId id="294" r:id="rId10"/>
    <p:sldId id="295" r:id="rId11"/>
    <p:sldId id="297" r:id="rId12"/>
    <p:sldId id="298" r:id="rId13"/>
    <p:sldId id="299" r:id="rId14"/>
    <p:sldId id="300" r:id="rId15"/>
    <p:sldId id="314" r:id="rId16"/>
    <p:sldId id="301" r:id="rId17"/>
    <p:sldId id="292" r:id="rId18"/>
    <p:sldId id="293" r:id="rId19"/>
    <p:sldId id="305" r:id="rId20"/>
    <p:sldId id="306" r:id="rId21"/>
    <p:sldId id="302" r:id="rId22"/>
    <p:sldId id="303" r:id="rId23"/>
    <p:sldId id="304" r:id="rId24"/>
    <p:sldId id="284" r:id="rId25"/>
    <p:sldId id="285" r:id="rId26"/>
    <p:sldId id="286" r:id="rId27"/>
    <p:sldId id="290" r:id="rId28"/>
    <p:sldId id="288" r:id="rId29"/>
    <p:sldId id="287" r:id="rId30"/>
    <p:sldId id="289" r:id="rId31"/>
    <p:sldId id="315" r:id="rId32"/>
    <p:sldId id="432" r:id="rId33"/>
    <p:sldId id="433" r:id="rId34"/>
    <p:sldId id="434" r:id="rId35"/>
    <p:sldId id="435" r:id="rId36"/>
    <p:sldId id="308" r:id="rId37"/>
    <p:sldId id="309" r:id="rId38"/>
    <p:sldId id="310" r:id="rId39"/>
    <p:sldId id="311" r:id="rId40"/>
    <p:sldId id="312" r:id="rId41"/>
    <p:sldId id="313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0432FF"/>
    <a:srgbClr val="008F00"/>
    <a:srgbClr val="8F00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0" autoAdjust="0"/>
    <p:restoredTop sz="50000" autoAdjust="0"/>
  </p:normalViewPr>
  <p:slideViewPr>
    <p:cSldViewPr>
      <p:cViewPr varScale="1">
        <p:scale>
          <a:sx n="150" d="100"/>
          <a:sy n="150" d="100"/>
        </p:scale>
        <p:origin x="1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April 24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amp.com/community/tutorials/sql-tutorial-que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amp.com/community/tutorials/sql-tutorial-quer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amp.com/community/tutorials/sql-tutorial-que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amp.com/community/tutorials/sql-tutorial-que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amp.com/community/tutorials/sql-tutorial-quer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community/tutorials/sql-tutorial-query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5.7/en/explain-output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community/tutorials/sql-tutorial-query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1401/" TargetMode="External"/><Relationship Id="rId2" Type="http://schemas.openxmlformats.org/officeDocument/2006/relationships/hyperlink" Target="http://en.wikipedia.org/wiki/IBM_1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-thelen.org/1401Project/1401RestorationPag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amp.com/community/tutorials/sql-tutorial-que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April 24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A311-53CB-BE4B-B8F6-6FDF9F87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7B15-AECD-B945-B05B-30DE2341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en-US" dirty="0"/>
              <a:t> operator in a query: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Prevents the index (if it exists) from being used </a:t>
            </a:r>
            <a:br>
              <a:rPr lang="en-US" dirty="0"/>
            </a:br>
            <a:r>
              <a:rPr lang="en-US" dirty="0"/>
              <a:t>if the pattern starts with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/>
              <a:t> or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/>
              <a:t>. 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Can retrieve more records than necessary </a:t>
            </a:r>
            <a:br>
              <a:rPr lang="en-US" dirty="0"/>
            </a:br>
            <a:r>
              <a:rPr lang="en-US" dirty="0"/>
              <a:t>to satisfy your query goal.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C844-2423-6C48-A416-DE38BCF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59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78A8-6A79-714B-A518-08B3CAB4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Data Types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112A-0AEC-3A4E-B111-8957F917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the </a:t>
            </a:r>
            <a:r>
              <a:rPr lang="en-US" u="sng" dirty="0"/>
              <a:t>smallest data type</a:t>
            </a:r>
            <a:r>
              <a:rPr lang="en-US" dirty="0"/>
              <a:t> possible.</a:t>
            </a:r>
          </a:p>
          <a:p>
            <a:pPr lvl="4"/>
            <a:endParaRPr lang="en-US" dirty="0"/>
          </a:p>
          <a:p>
            <a:r>
              <a:rPr lang="en-US" dirty="0"/>
              <a:t>Avoid doing data conversions.</a:t>
            </a:r>
          </a:p>
          <a:p>
            <a:pPr lvl="1"/>
            <a:r>
              <a:rPr lang="en-US" dirty="0"/>
              <a:t>Slows down queries.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ECB74-B5E8-3445-8266-9B704BC7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3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F21-4A18-C34E-B41B-B60AD306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5A06-918A-744E-8A6D-44C434141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3596624"/>
          </a:xfrm>
        </p:spPr>
        <p:txBody>
          <a:bodyPr/>
          <a:lstStyle/>
          <a:p>
            <a:r>
              <a:rPr lang="en-US" dirty="0"/>
              <a:t>Try to use alternatives to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operator.</a:t>
            </a:r>
          </a:p>
          <a:p>
            <a:pPr lvl="1"/>
            <a:r>
              <a:rPr lang="en-US" dirty="0"/>
              <a:t>The operator can prevent the index from being used.</a:t>
            </a:r>
          </a:p>
          <a:p>
            <a:pPr lvl="1"/>
            <a:r>
              <a:rPr lang="en-US" dirty="0"/>
              <a:t>Therefore, queries are slower.</a:t>
            </a:r>
          </a:p>
          <a:p>
            <a:pPr lvl="5"/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instead: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0307F-BA02-C742-AAF8-F9AD8EF0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AD959-8B8A-1942-BD6D-3E14C2D851CA}"/>
              </a:ext>
            </a:extLst>
          </p:cNvPr>
          <p:cNvSpPr txBox="1"/>
          <p:nvPr/>
        </p:nvSpPr>
        <p:spPr>
          <a:xfrm>
            <a:off x="2926098" y="2971805"/>
            <a:ext cx="413446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123456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678910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345678;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C754B-88F3-7B4D-8A3D-0203109D7650}"/>
              </a:ext>
            </a:extLst>
          </p:cNvPr>
          <p:cNvSpPr txBox="1"/>
          <p:nvPr/>
        </p:nvSpPr>
        <p:spPr>
          <a:xfrm>
            <a:off x="1753500" y="4983463"/>
            <a:ext cx="647965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(123456, 678910, 345678);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735ED-A482-444E-BB61-B0B6AC630D0D}"/>
              </a:ext>
            </a:extLst>
          </p:cNvPr>
          <p:cNvSpPr txBox="1"/>
          <p:nvPr/>
        </p:nvSpPr>
        <p:spPr>
          <a:xfrm>
            <a:off x="5126896" y="6582489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7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F21-4A18-C34E-B41B-B60AD306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5A06-918A-744E-8A6D-44C434141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3413745"/>
          </a:xfrm>
        </p:spPr>
        <p:txBody>
          <a:bodyPr/>
          <a:lstStyle/>
          <a:p>
            <a:r>
              <a:rPr lang="en-US" dirty="0"/>
              <a:t>Try to use alternatives to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 operator.</a:t>
            </a:r>
          </a:p>
          <a:p>
            <a:pPr lvl="1"/>
            <a:r>
              <a:rPr lang="en-US" dirty="0"/>
              <a:t>The operator can prevent the index from being used.</a:t>
            </a:r>
          </a:p>
          <a:p>
            <a:pPr lvl="1"/>
            <a:r>
              <a:rPr lang="en-US" dirty="0"/>
              <a:t>Therefore, queries are slower.</a:t>
            </a:r>
          </a:p>
          <a:p>
            <a:pPr lvl="5"/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Write instead: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0307F-BA02-C742-AAF8-F9AD8EF0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AD959-8B8A-1942-BD6D-3E14C2D851CA}"/>
              </a:ext>
            </a:extLst>
          </p:cNvPr>
          <p:cNvSpPr txBox="1"/>
          <p:nvPr/>
        </p:nvSpPr>
        <p:spPr>
          <a:xfrm>
            <a:off x="2926098" y="2971805"/>
            <a:ext cx="388760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year &gt;= 1960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AND year &lt;= 1980;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C754B-88F3-7B4D-8A3D-0203109D7650}"/>
              </a:ext>
            </a:extLst>
          </p:cNvPr>
          <p:cNvSpPr txBox="1"/>
          <p:nvPr/>
        </p:nvSpPr>
        <p:spPr>
          <a:xfrm>
            <a:off x="2926098" y="4832400"/>
            <a:ext cx="425789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year BETWEEN 1960 AND 1980;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9B238-27EB-1E41-8079-D7D7DDAEFFD6}"/>
              </a:ext>
            </a:extLst>
          </p:cNvPr>
          <p:cNvSpPr txBox="1"/>
          <p:nvPr/>
        </p:nvSpPr>
        <p:spPr>
          <a:xfrm>
            <a:off x="5126896" y="6582489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0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F21-4A18-C34E-B41B-B60AD306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dirty="0"/>
              <a:t>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5A06-918A-744E-8A6D-44C434141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3413745"/>
          </a:xfrm>
        </p:spPr>
        <p:txBody>
          <a:bodyPr/>
          <a:lstStyle/>
          <a:p>
            <a:r>
              <a:rPr lang="en-US" dirty="0"/>
              <a:t>Try to use alternatives to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dirty="0"/>
              <a:t> operator.</a:t>
            </a:r>
          </a:p>
          <a:p>
            <a:pPr lvl="1"/>
            <a:r>
              <a:rPr lang="en-US" dirty="0"/>
              <a:t>The operator can prevent the index from being used.</a:t>
            </a:r>
          </a:p>
          <a:p>
            <a:pPr lvl="1"/>
            <a:r>
              <a:rPr lang="en-US" dirty="0"/>
              <a:t>Therefore, queries are slower.</a:t>
            </a:r>
          </a:p>
          <a:p>
            <a:pPr lvl="5"/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Write instead: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0307F-BA02-C742-AAF8-F9AD8EF0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AD959-8B8A-1942-BD6D-3E14C2D851CA}"/>
              </a:ext>
            </a:extLst>
          </p:cNvPr>
          <p:cNvSpPr txBox="1"/>
          <p:nvPr/>
        </p:nvSpPr>
        <p:spPr>
          <a:xfrm>
            <a:off x="2926098" y="2971805"/>
            <a:ext cx="388760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NOT (year &gt; 1980);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C754B-88F3-7B4D-8A3D-0203109D7650}"/>
              </a:ext>
            </a:extLst>
          </p:cNvPr>
          <p:cNvSpPr txBox="1"/>
          <p:nvPr/>
        </p:nvSpPr>
        <p:spPr>
          <a:xfrm>
            <a:off x="2926097" y="4746819"/>
            <a:ext cx="388760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year &lt;= 1980;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194EF-F5D0-6143-995B-99959E80FDAD}"/>
              </a:ext>
            </a:extLst>
          </p:cNvPr>
          <p:cNvSpPr txBox="1"/>
          <p:nvPr/>
        </p:nvSpPr>
        <p:spPr>
          <a:xfrm>
            <a:off x="5126896" y="6582489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4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FF0F-3B30-284F-A98C-88771A75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Use De Morgan’s Set Laws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0AD6-C30A-734C-BE70-449E8B472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1538"/>
            <a:ext cx="8229600" cy="3799193"/>
          </a:xfrm>
        </p:spPr>
        <p:txBody>
          <a:bodyPr/>
          <a:lstStyle/>
          <a:p>
            <a:r>
              <a:rPr lang="en-US" dirty="0"/>
              <a:t>The clause</a:t>
            </a:r>
          </a:p>
          <a:p>
            <a:pPr lvl="3"/>
            <a:endParaRPr lang="en-US" dirty="0"/>
          </a:p>
          <a:p>
            <a:r>
              <a:rPr lang="en-US" dirty="0"/>
              <a:t>Is equivalent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Therefore,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ECB00-1B11-C245-B830-C93CA1B0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C3FC6-D5C8-0E4A-B258-3AA193CB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325903"/>
            <a:ext cx="1727200" cy="72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87AC7-415A-FD45-9058-933F3571E584}"/>
              </a:ext>
            </a:extLst>
          </p:cNvPr>
          <p:cNvSpPr txBox="1"/>
          <p:nvPr/>
        </p:nvSpPr>
        <p:spPr>
          <a:xfrm>
            <a:off x="3017537" y="4407232"/>
            <a:ext cx="314701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(salary &gt;= 75000)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AND (salary &lt;= 90000)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3EC36-502E-7845-9381-E5AD960AC44F}"/>
              </a:ext>
            </a:extLst>
          </p:cNvPr>
          <p:cNvSpPr txBox="1"/>
          <p:nvPr/>
        </p:nvSpPr>
        <p:spPr>
          <a:xfrm>
            <a:off x="3017537" y="5659316"/>
            <a:ext cx="462819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salary BETWEEN 75000 AND 90000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5387C-2F86-7D4C-99EA-3B40D2B49528}"/>
              </a:ext>
            </a:extLst>
          </p:cNvPr>
          <p:cNvSpPr txBox="1"/>
          <p:nvPr/>
        </p:nvSpPr>
        <p:spPr>
          <a:xfrm>
            <a:off x="3017537" y="2331732"/>
            <a:ext cx="413446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NOT (   (salary &lt; 75000)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OR (salary &gt; 90000))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4B6FE-1B5C-9B45-93B1-FDB9976AA3FF}"/>
              </a:ext>
            </a:extLst>
          </p:cNvPr>
          <p:cNvSpPr txBox="1"/>
          <p:nvPr/>
        </p:nvSpPr>
        <p:spPr>
          <a:xfrm>
            <a:off x="3017537" y="3623663"/>
            <a:ext cx="36407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(NOT salary &lt; 75000)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AND (NOT salary &gt; 90000) </a:t>
            </a:r>
          </a:p>
        </p:txBody>
      </p:sp>
    </p:spTree>
    <p:extLst>
      <p:ext uri="{BB962C8B-B14F-4D97-AF65-F5344CB8AC3E}">
        <p14:creationId xmlns:p14="http://schemas.microsoft.com/office/powerpoint/2010/main" val="8545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F21-4A18-C34E-B41B-B60AD306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5A06-918A-744E-8A6D-44C434141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4785330"/>
          </a:xfrm>
        </p:spPr>
        <p:txBody>
          <a:bodyPr/>
          <a:lstStyle/>
          <a:p>
            <a:r>
              <a:rPr lang="en-US" dirty="0"/>
              <a:t>Avoid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with two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operators.</a:t>
            </a:r>
          </a:p>
          <a:p>
            <a:pPr lvl="1"/>
            <a:r>
              <a:rPr lang="en-US" dirty="0"/>
              <a:t>Requires going through the data multiple times.</a:t>
            </a:r>
          </a:p>
          <a:p>
            <a:pPr lvl="1"/>
            <a:r>
              <a:rPr lang="en-US" dirty="0"/>
              <a:t>Therefore, queries are slower.</a:t>
            </a:r>
          </a:p>
          <a:p>
            <a:pPr lvl="5"/>
            <a:endParaRPr lang="en-US" dirty="0"/>
          </a:p>
          <a:p>
            <a:r>
              <a:rPr lang="en-US" dirty="0"/>
              <a:t>Reformulate the query:</a:t>
            </a:r>
          </a:p>
          <a:p>
            <a:pPr lvl="1"/>
            <a:r>
              <a:rPr lang="en-US" dirty="0"/>
              <a:t>Put all the conditions into one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statement.</a:t>
            </a:r>
          </a:p>
          <a:p>
            <a:pPr lvl="1"/>
            <a:r>
              <a:rPr lang="en-US" dirty="0"/>
              <a:t>Or use an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OUTER JOIN</a:t>
            </a:r>
            <a:r>
              <a:rPr lang="en-US" dirty="0"/>
              <a:t> instead of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0307F-BA02-C742-AAF8-F9AD8EF0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75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F0E1-6F3F-6C44-B7C0-AA37D24F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FD75-D93D-2946-B6F1-5F7172F7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In a correlated subquery with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try to use a </a:t>
            </a:r>
            <a:r>
              <a:rPr lang="en-US" u="sng" dirty="0"/>
              <a:t>constant</a:t>
            </a:r>
            <a:r>
              <a:rPr lang="en-US" dirty="0"/>
              <a:t> in the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 statement of that subquery instead of selecting the value of an actual column.</a:t>
            </a:r>
          </a:p>
          <a:p>
            <a:pPr lvl="1"/>
            <a:r>
              <a:rPr lang="en-US" dirty="0"/>
              <a:t>Handy when checking for existence only.</a:t>
            </a:r>
          </a:p>
          <a:p>
            <a:pPr lvl="1"/>
            <a:r>
              <a:rPr lang="en-US" u="sng" dirty="0"/>
              <a:t>correlated subquery</a:t>
            </a:r>
            <a:r>
              <a:rPr lang="en-US" dirty="0"/>
              <a:t>: a subquery that uses values from the outer query.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E30ED-A301-DE40-AB84-905D916E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49CEC-7D19-1F44-9063-09B3A856068D}"/>
              </a:ext>
            </a:extLst>
          </p:cNvPr>
          <p:cNvSpPr txBox="1"/>
          <p:nvPr/>
        </p:nvSpPr>
        <p:spPr>
          <a:xfrm>
            <a:off x="182928" y="4526268"/>
            <a:ext cx="882485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EXISTS (SELECT '1’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FROM Fines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WHERE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fines.driverslicensenr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drivers.driverslicensenr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E1985-6AA9-5040-AC33-2CB52502F11A}"/>
              </a:ext>
            </a:extLst>
          </p:cNvPr>
          <p:cNvSpPr txBox="1"/>
          <p:nvPr/>
        </p:nvSpPr>
        <p:spPr>
          <a:xfrm>
            <a:off x="5126896" y="6582489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34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8635-F875-9F4B-AF0E-E14DCC40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0979-D4B6-4C45-81A4-FA99EF59C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049"/>
            <a:ext cx="8229600" cy="974927"/>
          </a:xfrm>
        </p:spPr>
        <p:txBody>
          <a:bodyPr/>
          <a:lstStyle/>
          <a:p>
            <a:r>
              <a:rPr lang="en-US" dirty="0"/>
              <a:t>Even better: Get rid of the correlated subquery by replacing it with an </a:t>
            </a:r>
            <a:r>
              <a:rPr lang="en-US" u="sng" dirty="0"/>
              <a:t>inner join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5E095-4140-B941-B187-C121DD87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5B9BA-CBC3-0E42-A442-92390956F8FC}"/>
              </a:ext>
            </a:extLst>
          </p:cNvPr>
          <p:cNvSpPr txBox="1"/>
          <p:nvPr/>
        </p:nvSpPr>
        <p:spPr>
          <a:xfrm>
            <a:off x="182928" y="1234464"/>
            <a:ext cx="882485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EXISTS (SELECT '1’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FROM Fines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WHERE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fines.driverslicensenr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drivers.driverslicensenr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269A2-0B16-794B-8D24-DB6C379EF33A}"/>
              </a:ext>
            </a:extLst>
          </p:cNvPr>
          <p:cNvSpPr txBox="1"/>
          <p:nvPr/>
        </p:nvSpPr>
        <p:spPr>
          <a:xfrm>
            <a:off x="780848" y="3703317"/>
            <a:ext cx="76290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INNER JOIN fines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fines.driverslicensenr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drivers.driverslicensenr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77F06-888F-6E45-AC84-CC229D1983F1}"/>
              </a:ext>
            </a:extLst>
          </p:cNvPr>
          <p:cNvSpPr txBox="1"/>
          <p:nvPr/>
        </p:nvSpPr>
        <p:spPr>
          <a:xfrm>
            <a:off x="5126896" y="6582489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4F036-04BB-9E4F-9863-6473853C6F0C}"/>
              </a:ext>
            </a:extLst>
          </p:cNvPr>
          <p:cNvSpPr txBox="1"/>
          <p:nvPr/>
        </p:nvSpPr>
        <p:spPr>
          <a:xfrm>
            <a:off x="780847" y="5065962"/>
            <a:ext cx="790595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drivers, fines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fines.driverslicensenr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drivers.driverslicensenr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91928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5C78-002E-A243-9DA0-E57BF106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HAVING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A2F8-7A3E-F346-8672-BA05CA88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 is typically used with the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dirty="0"/>
              <a:t>clause to restrict the groups of returned rows to only those that meet certain conditions.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 determines which </a:t>
            </a:r>
            <a:r>
              <a:rPr lang="en-US" u="sng" dirty="0"/>
              <a:t>table records</a:t>
            </a:r>
            <a:r>
              <a:rPr lang="en-US" dirty="0"/>
              <a:t> will be part of the result and which will not.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 clause determines which </a:t>
            </a:r>
            <a:r>
              <a:rPr lang="en-US" u="sng" dirty="0"/>
              <a:t>groups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will be part of the result and which will not.</a:t>
            </a:r>
          </a:p>
          <a:p>
            <a:pPr lvl="5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 results in the index not being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1C83-ABB0-3843-BB1E-61BDD553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21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2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May 5, 11:30 – closing time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</a:t>
            </a:r>
            <a:r>
              <a:rPr lang="en-US" dirty="0"/>
              <a:t> admission.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fully restored </a:t>
            </a:r>
            <a:r>
              <a:rPr lang="en-US" dirty="0">
                <a:solidFill>
                  <a:schemeClr val="folHlink"/>
                </a:solidFill>
              </a:rPr>
              <a:t>IBM 1401</a:t>
            </a:r>
            <a:r>
              <a:rPr lang="en-US" dirty="0"/>
              <a:t> mainframe computer from the early 1960s in operation.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chemeClr val="folHlink"/>
                </a:solidFill>
              </a:rPr>
              <a:t>Revolution</a:t>
            </a:r>
            <a:r>
              <a:rPr lang="en-US" dirty="0"/>
              <a:t> exhibit.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50 tickets: first come, first served.</a:t>
            </a:r>
          </a:p>
        </p:txBody>
      </p:sp>
    </p:spTree>
    <p:extLst>
      <p:ext uri="{BB962C8B-B14F-4D97-AF65-F5344CB8AC3E}">
        <p14:creationId xmlns:p14="http://schemas.microsoft.com/office/powerpoint/2010/main" val="30584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F8F5-326C-1C42-9C2D-230A25DD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HAVING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10505-409D-AA46-849A-9A296613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1"/>
            <a:ext cx="8412433" cy="4328136"/>
          </a:xfrm>
        </p:spPr>
        <p:txBody>
          <a:bodyPr/>
          <a:lstStyle/>
          <a:p>
            <a:r>
              <a:rPr lang="en-US" dirty="0"/>
              <a:t>Don’t write: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query sums up all the rows in the table and then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 throws away calculated sums.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Instead write: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 limits the number of rows to sum.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D647B-66CD-4D46-AB6D-0C39113C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AD970-F4C1-F144-A974-3237AA9173D3}"/>
              </a:ext>
            </a:extLst>
          </p:cNvPr>
          <p:cNvSpPr txBox="1"/>
          <p:nvPr/>
        </p:nvSpPr>
        <p:spPr>
          <a:xfrm>
            <a:off x="3291854" y="1317036"/>
            <a:ext cx="418255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state, COUNT(*)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state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 state IN ('GA', 'TX’)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4A744-78CC-E747-856C-CCC46CA485FE}"/>
              </a:ext>
            </a:extLst>
          </p:cNvPr>
          <p:cNvSpPr txBox="1"/>
          <p:nvPr/>
        </p:nvSpPr>
        <p:spPr>
          <a:xfrm>
            <a:off x="3291854" y="3886195"/>
            <a:ext cx="514756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state, COUNT(*) FROM Drivers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state IN ('GA', 'TX’)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state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60A60-4B5F-3D49-A89E-8B90317EBB11}"/>
              </a:ext>
            </a:extLst>
          </p:cNvPr>
          <p:cNvSpPr txBox="1"/>
          <p:nvPr/>
        </p:nvSpPr>
        <p:spPr>
          <a:xfrm>
            <a:off x="1234431" y="5714975"/>
            <a:ext cx="68579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Goal: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u="sng" dirty="0">
                <a:solidFill>
                  <a:srgbClr val="0432FF"/>
                </a:solidFill>
              </a:rPr>
              <a:t>Minimize the number of intermediate rows.</a:t>
            </a:r>
          </a:p>
        </p:txBody>
      </p:sp>
    </p:spTree>
    <p:extLst>
      <p:ext uri="{BB962C8B-B14F-4D97-AF65-F5344CB8AC3E}">
        <p14:creationId xmlns:p14="http://schemas.microsoft.com/office/powerpoint/2010/main" val="40130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1FFC-85C2-A543-A3B8-25865556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Aggregation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BC1E-D770-B64D-8320-F75D681CC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Aggregation functions: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,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dirty="0"/>
              <a:t>,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/>
              <a:t>,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, etc. 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Aggregating over many rows can </a:t>
            </a:r>
            <a:br>
              <a:rPr lang="en-US" dirty="0"/>
            </a:br>
            <a:r>
              <a:rPr lang="en-US" dirty="0"/>
              <a:t>result in a long-running query.</a:t>
            </a:r>
          </a:p>
          <a:p>
            <a:pPr lvl="1"/>
            <a:r>
              <a:rPr lang="en-US" dirty="0"/>
              <a:t>Try to minimize the number of rows.</a:t>
            </a:r>
          </a:p>
          <a:p>
            <a:pPr lvl="1"/>
            <a:r>
              <a:rPr lang="en-US" dirty="0"/>
              <a:t>Or pre-calculate the 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FEAD-8ED7-8A45-935E-21D2966F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9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FC2B-DE7D-A84D-8491-BEFDEF7E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Better Queries: Isolate Columns in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D8DA-3BC6-8E4C-ADA1-E85BEBF1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70941"/>
          </a:xfrm>
        </p:spPr>
        <p:txBody>
          <a:bodyPr/>
          <a:lstStyle/>
          <a:p>
            <a:r>
              <a:rPr lang="en-US" dirty="0"/>
              <a:t>A column used in a calculation </a:t>
            </a:r>
            <a:br>
              <a:rPr lang="en-US" dirty="0"/>
            </a:br>
            <a:r>
              <a:rPr lang="en-US" dirty="0"/>
              <a:t>or in a scalar function:</a:t>
            </a:r>
          </a:p>
          <a:p>
            <a:pPr lvl="1"/>
            <a:r>
              <a:rPr lang="en-US" dirty="0"/>
              <a:t>The index isn’t used.</a:t>
            </a:r>
          </a:p>
          <a:p>
            <a:pPr lvl="1"/>
            <a:r>
              <a:rPr lang="en-US" dirty="0"/>
              <a:t>Isolate the specific column so that it is no longer </a:t>
            </a:r>
            <a:br>
              <a:rPr lang="en-US" dirty="0"/>
            </a:br>
            <a:r>
              <a:rPr lang="en-US" dirty="0"/>
              <a:t>a part of the calculation or the function.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Instead of:</a:t>
            </a:r>
          </a:p>
          <a:p>
            <a:endParaRPr lang="en-US" dirty="0"/>
          </a:p>
          <a:p>
            <a:r>
              <a:rPr lang="en-US" dirty="0"/>
              <a:t>Write instead: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85526-310F-2748-89EA-93734887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DFA80-02CB-2646-BEB3-3104E1BF65C2}"/>
              </a:ext>
            </a:extLst>
          </p:cNvPr>
          <p:cNvSpPr txBox="1"/>
          <p:nvPr/>
        </p:nvSpPr>
        <p:spPr>
          <a:xfrm>
            <a:off x="2926098" y="3757060"/>
            <a:ext cx="388760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year + 10 = 1980;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ECC64-2AE1-FA43-BB5F-3ACD75F5FA05}"/>
              </a:ext>
            </a:extLst>
          </p:cNvPr>
          <p:cNvSpPr txBox="1"/>
          <p:nvPr/>
        </p:nvSpPr>
        <p:spPr>
          <a:xfrm>
            <a:off x="2926098" y="5245705"/>
            <a:ext cx="432041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year = 1970;</a:t>
            </a:r>
          </a:p>
        </p:txBody>
      </p:sp>
    </p:spTree>
    <p:extLst>
      <p:ext uri="{BB962C8B-B14F-4D97-AF65-F5344CB8AC3E}">
        <p14:creationId xmlns:p14="http://schemas.microsoft.com/office/powerpoint/2010/main" val="30208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0C35-629A-B04A-8C46-EF224270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16B7-D50E-154E-8C34-EBFD9F863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order</a:t>
            </a:r>
            <a:r>
              <a:rPr lang="en-US" dirty="0"/>
              <a:t> of the tables in a join </a:t>
            </a:r>
            <a:br>
              <a:rPr lang="en-US" dirty="0"/>
            </a:br>
            <a:r>
              <a:rPr lang="en-US" dirty="0"/>
              <a:t>can be important.</a:t>
            </a:r>
          </a:p>
          <a:p>
            <a:pPr lvl="1"/>
            <a:r>
              <a:rPr lang="en-US" dirty="0"/>
              <a:t>If one table of the join is much larger than the others, put the </a:t>
            </a:r>
            <a:r>
              <a:rPr lang="en-US" u="sng" dirty="0"/>
              <a:t>largest tables last</a:t>
            </a:r>
            <a:r>
              <a:rPr lang="en-US" dirty="0"/>
              <a:t>.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Do not have too many conditions in a join.</a:t>
            </a:r>
          </a:p>
          <a:p>
            <a:pPr lvl="1"/>
            <a:r>
              <a:rPr lang="en-US" dirty="0"/>
              <a:t>Too many conditions limits what the query optimizer (discussed later) can 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972BC-E055-7D4B-978C-4B8B50AE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5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BBA1-F14A-BC4D-85A7-913CE828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83F04-BBF0-7342-BF5B-1789F59B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you submit an SQL query to the database management server, the DBMS first </a:t>
            </a:r>
            <a:r>
              <a:rPr lang="en-US" u="sng" dirty="0"/>
              <a:t>parses</a:t>
            </a:r>
            <a:r>
              <a:rPr lang="en-US" dirty="0"/>
              <a:t> it in order to build a </a:t>
            </a:r>
            <a:r>
              <a:rPr lang="en-US" u="sng" dirty="0"/>
              <a:t>parse tree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Parsing means to break the SQL statement </a:t>
            </a:r>
            <a:br>
              <a:rPr lang="en-US" dirty="0"/>
            </a:br>
            <a:r>
              <a:rPr lang="en-US" dirty="0"/>
              <a:t>into its constituent parts.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parse tree is a tree-structured representation </a:t>
            </a:r>
            <a:br>
              <a:rPr lang="en-US" dirty="0"/>
            </a:br>
            <a:r>
              <a:rPr lang="en-US" dirty="0"/>
              <a:t>of the statement as constructed from its parts.</a:t>
            </a:r>
          </a:p>
          <a:p>
            <a:pPr lvl="5"/>
            <a:endParaRPr lang="en-US" dirty="0"/>
          </a:p>
          <a:p>
            <a:r>
              <a:rPr lang="en-US" dirty="0"/>
              <a:t>The DBMS then passes the parse tree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u="sng" dirty="0"/>
              <a:t>rewrite engine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76FA0-2B85-8C47-8D88-ADFC3F36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D6D4-A21E-174E-B224-EDEE3C3D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Execution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8CDE-2FC5-C84D-8922-8716082D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rewrite engine invokes the </a:t>
            </a:r>
            <a:r>
              <a:rPr lang="en-US" dirty="0">
                <a:solidFill>
                  <a:srgbClr val="B23C00"/>
                </a:solidFill>
              </a:rPr>
              <a:t>query optimizer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optimizer finds the </a:t>
            </a:r>
            <a:r>
              <a:rPr lang="en-US" u="sng" dirty="0"/>
              <a:t>optimal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execution plan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the given query.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query plan</a:t>
            </a:r>
          </a:p>
          <a:p>
            <a:pPr lvl="4"/>
            <a:endParaRPr lang="en-US" dirty="0"/>
          </a:p>
          <a:p>
            <a:r>
              <a:rPr lang="en-US" dirty="0"/>
              <a:t>The execution plan defines exactly </a:t>
            </a:r>
            <a:br>
              <a:rPr lang="en-US" dirty="0"/>
            </a:br>
            <a:r>
              <a:rPr lang="en-US" u="sng" dirty="0"/>
              <a:t>what</a:t>
            </a:r>
            <a:r>
              <a:rPr lang="en-US" dirty="0"/>
              <a:t> algorithm is used for each operation,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how</a:t>
            </a:r>
            <a:r>
              <a:rPr lang="en-US" dirty="0"/>
              <a:t> the execution of the operations is coordinated.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90B3C-7691-0E40-A62C-6461312B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301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2513-CAA4-7A4A-9F27-32A82691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Execution Plan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D4F0-5992-0A48-8171-B0DCE92CF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optimizer enumerates all possible execution plans. </a:t>
            </a:r>
          </a:p>
          <a:p>
            <a:pPr lvl="4"/>
            <a:endParaRPr lang="en-US" dirty="0"/>
          </a:p>
          <a:p>
            <a:r>
              <a:rPr lang="en-US" dirty="0"/>
              <a:t>In order to choose the most optimal plan,</a:t>
            </a:r>
            <a:br>
              <a:rPr lang="en-US" dirty="0"/>
            </a:br>
            <a:r>
              <a:rPr lang="en-US" dirty="0"/>
              <a:t>the optimizer must:</a:t>
            </a:r>
          </a:p>
          <a:p>
            <a:pPr lvl="1"/>
            <a:r>
              <a:rPr lang="en-US" dirty="0"/>
              <a:t>Analyze the </a:t>
            </a:r>
            <a:r>
              <a:rPr lang="en-US" u="sng" dirty="0"/>
              <a:t>current state</a:t>
            </a:r>
            <a:r>
              <a:rPr lang="en-US" dirty="0"/>
              <a:t> of the database.</a:t>
            </a:r>
          </a:p>
          <a:p>
            <a:pPr lvl="1"/>
            <a:r>
              <a:rPr lang="en-US" dirty="0"/>
              <a:t>Determine the </a:t>
            </a:r>
            <a:r>
              <a:rPr lang="en-US" u="sng" dirty="0"/>
              <a:t>cost</a:t>
            </a:r>
            <a:r>
              <a:rPr lang="en-US" dirty="0"/>
              <a:t> of each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90D02-A6A8-434F-984C-0481FC5F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02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7275-6586-3043-83EE-14C68E65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1424-FE1C-A446-994A-DC9F9CC8E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database’s current state is determined </a:t>
            </a:r>
            <a:br>
              <a:rPr lang="en-US" dirty="0"/>
            </a:br>
            <a:r>
              <a:rPr lang="en-US" dirty="0"/>
              <a:t>by a set of statistics about the data model.</a:t>
            </a:r>
          </a:p>
          <a:p>
            <a:pPr lvl="1"/>
            <a:r>
              <a:rPr lang="en-US" dirty="0"/>
              <a:t>Stored in the system catalog.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Any change in the set of statistics can affect which plan the DBMS chooses as most optimal.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66426-B002-1E40-8525-8FBFC3F6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1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1982-6A1B-FB49-B88D-0E0AFD1F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an Execution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E071-FF22-6E4D-9BA8-7B1E21C2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is the </a:t>
            </a:r>
            <a:r>
              <a:rPr lang="en-US" u="sng" dirty="0"/>
              <a:t>amount of resources</a:t>
            </a:r>
            <a:r>
              <a:rPr lang="en-US" dirty="0"/>
              <a:t> consumed during the execution of an SQL statement.</a:t>
            </a:r>
          </a:p>
          <a:p>
            <a:pPr lvl="4"/>
            <a:endParaRPr lang="en-US" dirty="0"/>
          </a:p>
          <a:p>
            <a:r>
              <a:rPr lang="en-US" dirty="0"/>
              <a:t>Cost factors: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number of </a:t>
            </a:r>
            <a:r>
              <a:rPr lang="en-US" u="sng" dirty="0"/>
              <a:t>disk I/O’s</a:t>
            </a:r>
            <a:r>
              <a:rPr lang="en-US" dirty="0"/>
              <a:t> that are required </a:t>
            </a:r>
            <a:br>
              <a:rPr lang="en-US" dirty="0"/>
            </a:br>
            <a:r>
              <a:rPr lang="en-US" dirty="0"/>
              <a:t>to evaluate the execution plan.</a:t>
            </a:r>
          </a:p>
          <a:p>
            <a:pPr lvl="1"/>
            <a:r>
              <a:rPr lang="en-US" dirty="0"/>
              <a:t>The plan’s </a:t>
            </a:r>
            <a:r>
              <a:rPr lang="en-US" u="sng" dirty="0"/>
              <a:t>CPU usage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plan’s </a:t>
            </a:r>
            <a:r>
              <a:rPr lang="en-US" u="sng" dirty="0"/>
              <a:t>total execution time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A87E2-AB80-5A41-BBF4-B05F3213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60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1982-6A1B-FB49-B88D-0E0AFD1F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an Execution Plan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E071-FF22-6E4D-9BA8-7B1E21C2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calculation: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One </a:t>
            </a:r>
            <a:r>
              <a:rPr lang="en-US" u="sng" dirty="0"/>
              <a:t>CPU unit</a:t>
            </a:r>
            <a:r>
              <a:rPr lang="en-US" dirty="0"/>
              <a:t> is the amount of time needed </a:t>
            </a:r>
            <a:br>
              <a:rPr lang="en-US" dirty="0"/>
            </a:br>
            <a:r>
              <a:rPr lang="en-US" dirty="0"/>
              <a:t>to execute one operation.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One </a:t>
            </a:r>
            <a:r>
              <a:rPr lang="en-US" u="sng" dirty="0"/>
              <a:t>I/O unit</a:t>
            </a:r>
            <a:r>
              <a:rPr lang="en-US" dirty="0"/>
              <a:t> is the amount of time needed </a:t>
            </a:r>
            <a:br>
              <a:rPr lang="en-US" dirty="0"/>
            </a:br>
            <a:r>
              <a:rPr lang="en-US" dirty="0"/>
              <a:t>to read or write one page = 1000 CPU units.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One </a:t>
            </a:r>
            <a:r>
              <a:rPr lang="en-US" u="sng" dirty="0"/>
              <a:t>Com unit</a:t>
            </a:r>
            <a:r>
              <a:rPr lang="en-US" dirty="0"/>
              <a:t> is the amount of time needed </a:t>
            </a:r>
            <a:br>
              <a:rPr lang="en-US" dirty="0"/>
            </a:br>
            <a:r>
              <a:rPr lang="en-US" dirty="0"/>
              <a:t>to send one network message = 1.5 I/O units.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A87E2-AB80-5A41-BBF4-B05F3213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1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3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35046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FFEA-ED4D-724A-9335-360F3203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A7CE-37DB-9F4D-82E1-6EB1FB61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389117" cy="4835525"/>
          </a:xfrm>
        </p:spPr>
        <p:txBody>
          <a:bodyPr/>
          <a:lstStyle/>
          <a:p>
            <a:r>
              <a:rPr lang="en-US" dirty="0"/>
              <a:t>Database administrators may need to manually examine and tune the plans produced by the optimizer to further improve performance.</a:t>
            </a:r>
          </a:p>
          <a:p>
            <a:pPr lvl="4"/>
            <a:endParaRPr lang="en-US" dirty="0"/>
          </a:p>
          <a:p>
            <a:r>
              <a:rPr lang="en-US" dirty="0"/>
              <a:t>The optimizer uses heuristics to make </a:t>
            </a:r>
            <a:br>
              <a:rPr lang="en-US" dirty="0"/>
            </a:br>
            <a:r>
              <a:rPr lang="en-US" dirty="0"/>
              <a:t>an </a:t>
            </a:r>
            <a:r>
              <a:rPr lang="en-US" u="sng" dirty="0"/>
              <a:t>educated guess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8F9BA-F332-4743-BF0A-AF0534A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6E8BA-AA2D-6D4C-A946-22D99F48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50" y="1333303"/>
            <a:ext cx="2743200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1EF2F-151C-6C42-96F2-0720366DAB14}"/>
              </a:ext>
            </a:extLst>
          </p:cNvPr>
          <p:cNvSpPr txBox="1"/>
          <p:nvPr/>
        </p:nvSpPr>
        <p:spPr>
          <a:xfrm>
            <a:off x="5029195" y="6570974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8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FAAC-15C8-0B41-ABF2-307E4404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F381-4CBF-BB46-8712-F02926960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MySQL/MariaDB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  <a:r>
              <a:rPr lang="en-US" dirty="0"/>
              <a:t> command provides information about how the DBMS executes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4DA2E-EDF3-0248-AABF-5735A4E1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2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50" y="1232803"/>
            <a:ext cx="9030036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vin, make,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model_year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price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FROM salesperson, transaction, car, customer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transaction.salesperson_id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transaction.customer_id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9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ORDER BY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make, gender;</a:t>
            </a:r>
          </a:p>
          <a:p>
            <a:r>
              <a:rPr lang="mr-IN" sz="1300" b="1" dirty="0">
                <a:latin typeface="Courier" charset="0"/>
                <a:ea typeface="Courier" charset="0"/>
                <a:cs typeface="Courier" charset="0"/>
              </a:rPr>
              <a:t>+-----+--------+-----+--------+---------+-----+-------+------------+------------+-------+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vin   | make      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model_year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price |</a:t>
            </a:r>
          </a:p>
          <a:p>
            <a:r>
              <a:rPr lang="mr-IN" sz="1300" b="1" dirty="0">
                <a:latin typeface="Courier" charset="0"/>
                <a:ea typeface="Courier" charset="0"/>
                <a:cs typeface="Courier" charset="0"/>
              </a:rPr>
              <a:t>+-----+--------+-----+--------+---------+-----+-------+------------+------------+-------+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11 | Sarah  | 333 | Tom    | m       |   2 | 12345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chevy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1975 |  8000 |</a:t>
            </a:r>
          </a:p>
          <a:p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|  11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 | 777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Arnold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| m       |  10 | 77777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     |       2005 | 12000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11 | Sarah  | 333 | Tom    | m       |   2 | 88888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toyota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|       2015 | 25000 |</a:t>
            </a:r>
          </a:p>
          <a:p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|  11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 | 777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Arnold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| m       |  10 | 98765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volkswagen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|       1965 |  2000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444 | Susan  | f       |   1 | 66666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2014 | 22000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222 | Mara   | f       |   4 | 33333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2015 | 30000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444 | Susan  | f       |   1 | 44444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1996 | 25000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222 | Mara   | f       |  11 | 45678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1983 | 10000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33 | Steve  | 666 | Max    | m       |   5 | 11111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 |       2016 | 30000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44 | Judy   | 333 | Tom    | m       |   7 | 99999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 |       2012 | 15000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44 | Judy   | 333 | Tom    | m       |   7 | 22222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 |       2016 | 20000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55 | Bruno  | 111 | Ron    | m       |   6 | 55555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2014 | 30000 |</a:t>
            </a:r>
          </a:p>
          <a:p>
            <a:r>
              <a:rPr lang="mr-IN" sz="1300" b="1" dirty="0">
                <a:latin typeface="Courier" charset="0"/>
                <a:ea typeface="Courier" charset="0"/>
                <a:cs typeface="Courier" charset="0"/>
              </a:rPr>
              <a:t>+-----+--------+-----+--------+---------+-----+-------+------------+------------+-------+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12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22563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  <a:r>
              <a:rPr lang="en-US" dirty="0"/>
              <a:t>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833" y="1325903"/>
            <a:ext cx="8334333" cy="4293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3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EXPLAIN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SELECT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vin, make,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model_year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price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FROM salesperson, transaction, car, customer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transaction.salesperson_id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transaction.customer_id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9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ORDER BY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make, gender;</a:t>
            </a:r>
          </a:p>
          <a:p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+------+-------------+-------------+--------+------------------------------------+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id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select_type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table       | type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possible_keys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+------+-------------+-------------+--------+------------------------------------+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    1 | SIMPLE      | car         | ALL 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    1 | SIMPLE      | transaction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eq_ref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PRIMARY,customer_id,salesperson_id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    1 | SIMPLE      | customer 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eq_ref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PRIMARY      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    1 | SIMPLE      | salesperson | ALL    | PRIMARY      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+------+-------------+-------------+--------+------------------------------------+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rows in set (0.01 sec)</a:t>
            </a:r>
          </a:p>
          <a:p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  <a:r>
              <a:rPr lang="en-US" dirty="0"/>
              <a:t>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537" y="1472696"/>
            <a:ext cx="694292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+---------+---------+---------------------------------------+------+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key  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key_len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ref                                   | rows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+---------+---------+---------------------------------------+------+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NULL    | NULL    | NULL                                  |   12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PRIMARY | 4    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cardealership.car.tid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|    1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PRIMARY | 4       |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cardealership.transaction.customer_id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    1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NULL    | NULL    | NULL                                  |    5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+---------+---------+---------------------------------------+------+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DEC55-663D-7D43-B663-A47ABC6488FC}"/>
              </a:ext>
            </a:extLst>
          </p:cNvPr>
          <p:cNvSpPr txBox="1"/>
          <p:nvPr/>
        </p:nvSpPr>
        <p:spPr>
          <a:xfrm>
            <a:off x="1945319" y="3429000"/>
            <a:ext cx="5253361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Extra                     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+-------------------------------------------------+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Using temporary; Using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filesort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Using where               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                                               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Using where; Using join buffer (flat, BNL join) |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2095896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FB61-5773-794D-9596-B35751CD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  <a:r>
              <a:rPr lang="en-US" dirty="0"/>
              <a:t>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B8A06-6EB9-344C-B8C5-A86EDE22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25938-CD6F-E448-A612-A36F3571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1" y="1234464"/>
            <a:ext cx="6973537" cy="4712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9EDD02-579C-1144-89A5-BDB5EBBAD8E8}"/>
              </a:ext>
            </a:extLst>
          </p:cNvPr>
          <p:cNvSpPr txBox="1"/>
          <p:nvPr/>
        </p:nvSpPr>
        <p:spPr>
          <a:xfrm>
            <a:off x="2758041" y="6008003"/>
            <a:ext cx="3627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https://dev.mysql.com/doc/refman/5.7/en/explain-output.html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27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F9EE-BBC2-9146-89F1-28F25509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2C85-9511-3645-BB02-6299EC45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599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Time complexity</a:t>
            </a:r>
            <a:r>
              <a:rPr lang="en-US" dirty="0"/>
              <a:t> measures how a query </a:t>
            </a:r>
            <a:r>
              <a:rPr lang="en-US" u="sng" dirty="0"/>
              <a:t>scales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How does the query time change </a:t>
            </a:r>
            <a:br>
              <a:rPr lang="en-US" dirty="0"/>
            </a:br>
            <a:r>
              <a:rPr lang="en-US" dirty="0"/>
              <a:t>as the size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of the table changes?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Example: Does doubling the table size </a:t>
            </a:r>
            <a:br>
              <a:rPr lang="en-US" dirty="0"/>
            </a:br>
            <a:r>
              <a:rPr lang="en-US" dirty="0"/>
              <a:t>also double the query time?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Time complexity uses </a:t>
            </a:r>
            <a:r>
              <a:rPr lang="en-US" dirty="0">
                <a:solidFill>
                  <a:srgbClr val="B23C00"/>
                </a:solidFill>
              </a:rPr>
              <a:t>“big O”</a:t>
            </a:r>
            <a:r>
              <a:rPr lang="en-US" dirty="0"/>
              <a:t> notation.</a:t>
            </a:r>
          </a:p>
          <a:p>
            <a:pPr lvl="1"/>
            <a:r>
              <a:rPr lang="en-US" dirty="0"/>
              <a:t>That’s the capital letter O.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Example: O(1), O(log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), O(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3D693-BCD2-DB4A-A4CE-BB0FE609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60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DC21-5065-B041-98C3-BA93DE30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O(1): Constant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5E21-D916-3145-990F-D88DD37C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676404"/>
          </a:xfrm>
        </p:spPr>
        <p:txBody>
          <a:bodyPr/>
          <a:lstStyle/>
          <a:p>
            <a:r>
              <a:rPr lang="en-US" dirty="0"/>
              <a:t>A query runs in </a:t>
            </a:r>
            <a:r>
              <a:rPr lang="en-US" u="sng" dirty="0"/>
              <a:t>constant time</a:t>
            </a:r>
            <a:r>
              <a:rPr lang="en-US" dirty="0"/>
              <a:t> if it </a:t>
            </a:r>
            <a:r>
              <a:rPr lang="en-US" u="sng" dirty="0"/>
              <a:t>doesn’t matter</a:t>
            </a:r>
            <a:r>
              <a:rPr lang="en-US" dirty="0"/>
              <a:t> how large the table is.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74DD7-4D8D-374D-A873-AE377695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DA4AB-4CF6-E744-B52D-0BBE7B96C7C4}"/>
              </a:ext>
            </a:extLst>
          </p:cNvPr>
          <p:cNvSpPr txBox="1"/>
          <p:nvPr/>
        </p:nvSpPr>
        <p:spPr>
          <a:xfrm>
            <a:off x="3017537" y="2430817"/>
            <a:ext cx="2528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TOP 1 t.*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t</a:t>
            </a:r>
          </a:p>
        </p:txBody>
      </p:sp>
    </p:spTree>
    <p:extLst>
      <p:ext uri="{BB962C8B-B14F-4D97-AF65-F5344CB8AC3E}">
        <p14:creationId xmlns:p14="http://schemas.microsoft.com/office/powerpoint/2010/main" val="271968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3D1B-C874-464D-A958-569ECD89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): Linear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FB3C-ED70-BD49-986A-7B49B719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runs in </a:t>
            </a:r>
            <a:r>
              <a:rPr lang="en-US" u="sng" dirty="0"/>
              <a:t>linear tim</a:t>
            </a:r>
            <a:r>
              <a:rPr lang="en-US" dirty="0"/>
              <a:t>e if its execution time is </a:t>
            </a:r>
            <a:r>
              <a:rPr lang="en-US" u="sng" dirty="0"/>
              <a:t>directly proportional</a:t>
            </a:r>
            <a:r>
              <a:rPr lang="en-US" dirty="0"/>
              <a:t> to the table size.</a:t>
            </a:r>
          </a:p>
          <a:p>
            <a:pPr lvl="1"/>
            <a:r>
              <a:rPr lang="en-US" dirty="0"/>
              <a:t>Double the table size, double the time, etc.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entire table</a:t>
            </a:r>
            <a:r>
              <a:rPr lang="en-US" dirty="0"/>
              <a:t> must be scanned to count the rows.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However, if the row count is stored for the table,</a:t>
            </a:r>
            <a:br>
              <a:rPr lang="en-US" dirty="0"/>
            </a:br>
            <a:r>
              <a:rPr lang="en-US" dirty="0"/>
              <a:t>then the time complexity is O(1).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4AE8F-0CFA-F544-9D5C-1661818F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DB0BA-6013-5943-8B1D-2EA72DBB12E0}"/>
              </a:ext>
            </a:extLst>
          </p:cNvPr>
          <p:cNvSpPr txBox="1"/>
          <p:nvPr/>
        </p:nvSpPr>
        <p:spPr>
          <a:xfrm>
            <a:off x="2926098" y="2880366"/>
            <a:ext cx="23903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COUNT(*)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Teachers;</a:t>
            </a:r>
          </a:p>
        </p:txBody>
      </p:sp>
    </p:spTree>
    <p:extLst>
      <p:ext uri="{BB962C8B-B14F-4D97-AF65-F5344CB8AC3E}">
        <p14:creationId xmlns:p14="http://schemas.microsoft.com/office/powerpoint/2010/main" val="157974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F072-AF68-C845-B27D-5C42294C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O(log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): Logarithmic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5264-BF97-7D47-B5AD-177F03A4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runs in </a:t>
            </a:r>
            <a:r>
              <a:rPr lang="en-US" u="sng" dirty="0"/>
              <a:t>logarithmic time</a:t>
            </a:r>
            <a:r>
              <a:rPr lang="en-US" dirty="0"/>
              <a:t> if its execution time is proportional to the </a:t>
            </a:r>
            <a:r>
              <a:rPr lang="en-US" u="sng" dirty="0"/>
              <a:t>logarithm</a:t>
            </a:r>
            <a:r>
              <a:rPr lang="en-US" dirty="0"/>
              <a:t> of the table size.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If the table is indexed 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teacher_id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then the DBMS can use a </a:t>
            </a:r>
            <a:r>
              <a:rPr lang="en-US" u="sng" dirty="0"/>
              <a:t>binary search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 time complexity is O(log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).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However, if there is no index, </a:t>
            </a:r>
            <a:br>
              <a:rPr lang="en-US" dirty="0"/>
            </a:br>
            <a:r>
              <a:rPr lang="en-US" dirty="0"/>
              <a:t>then the time complexity is O(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666B2-2899-7D45-8C91-9F17E230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431E1-C568-F641-A3A8-EED9D79A84BF}"/>
              </a:ext>
            </a:extLst>
          </p:cNvPr>
          <p:cNvSpPr txBox="1"/>
          <p:nvPr/>
        </p:nvSpPr>
        <p:spPr>
          <a:xfrm>
            <a:off x="3017537" y="2916115"/>
            <a:ext cx="34932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teacher_name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teachers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12345</a:t>
            </a:r>
          </a:p>
        </p:txBody>
      </p:sp>
    </p:spTree>
    <p:extLst>
      <p:ext uri="{BB962C8B-B14F-4D97-AF65-F5344CB8AC3E}">
        <p14:creationId xmlns:p14="http://schemas.microsoft.com/office/powerpoint/2010/main" val="186006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4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C9A4-3815-DF4A-9F20-8CA400CC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/>
              <a:t>2</a:t>
            </a:r>
            <a:r>
              <a:rPr lang="en-US" dirty="0"/>
              <a:t>): Quadratic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CBAE-70CB-6C42-941A-FD2E9B6C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runs in </a:t>
            </a:r>
            <a:r>
              <a:rPr lang="en-US" u="sng" dirty="0"/>
              <a:t>quadratic time</a:t>
            </a:r>
            <a:r>
              <a:rPr lang="en-US" dirty="0"/>
              <a:t> if its execution time is proportional to the </a:t>
            </a:r>
            <a:r>
              <a:rPr lang="en-US" u="sng" dirty="0"/>
              <a:t>square</a:t>
            </a:r>
            <a:r>
              <a:rPr lang="en-US" dirty="0"/>
              <a:t> of the table size.</a:t>
            </a:r>
          </a:p>
          <a:p>
            <a:pPr lvl="4"/>
            <a:endParaRPr lang="en-US" dirty="0"/>
          </a:p>
          <a:p>
            <a:r>
              <a:rPr lang="en-US" dirty="0"/>
              <a:t>Example: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For each row of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dirty="0"/>
              <a:t> table, </a:t>
            </a:r>
            <a:br>
              <a:rPr lang="en-US" dirty="0"/>
            </a:br>
            <a:r>
              <a:rPr lang="en-US" dirty="0"/>
              <a:t>every row of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teachers</a:t>
            </a:r>
            <a:r>
              <a:rPr lang="en-US" dirty="0"/>
              <a:t> table </a:t>
            </a:r>
            <a:br>
              <a:rPr lang="en-US" dirty="0"/>
            </a:br>
            <a:r>
              <a:rPr lang="en-US" dirty="0"/>
              <a:t>must be checked.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0213D-FD38-8D4B-8C03-3CC29ED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3B576-725E-C849-80D4-84A6BD2FDBF7}"/>
              </a:ext>
            </a:extLst>
          </p:cNvPr>
          <p:cNvSpPr txBox="1"/>
          <p:nvPr/>
        </p:nvSpPr>
        <p:spPr>
          <a:xfrm>
            <a:off x="2743220" y="2971805"/>
            <a:ext cx="54232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teacher_name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students, teachers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students_advisor_id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teacher_id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44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7282-8D91-8943-87E1-FEEBC2BB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Complexities Compared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829CE-8BCB-DA47-A342-F1263235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6990D-69EB-5A41-B872-70764EB5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9" y="1155670"/>
            <a:ext cx="7223731" cy="5092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7EFE9-6E7E-2544-AB88-FF3273873E07}"/>
              </a:ext>
            </a:extLst>
          </p:cNvPr>
          <p:cNvSpPr txBox="1"/>
          <p:nvPr/>
        </p:nvSpPr>
        <p:spPr>
          <a:xfrm>
            <a:off x="5029195" y="6570974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42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IBM 1401:</a:t>
            </a:r>
          </a:p>
          <a:p>
            <a:pPr lvl="4"/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General info: </a:t>
            </a:r>
            <a:r>
              <a:rPr lang="en-US" sz="2200" dirty="0">
                <a:hlinkClick r:id="rId2"/>
              </a:rPr>
              <a:t>http://en.wikipedia.org/wiki/IBM_1401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My summer seminar: </a:t>
            </a:r>
            <a:r>
              <a:rPr lang="en-US" sz="2200" dirty="0">
                <a:hlinkClick r:id="rId3"/>
              </a:rPr>
              <a:t>http://www.cs.sjsu.edu/~mak/1401/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Restoration: </a:t>
            </a:r>
            <a:r>
              <a:rPr lang="en-US" sz="2200" dirty="0">
                <a:hlinkClick r:id="rId4"/>
              </a:rPr>
              <a:t>http://ed-thelen.org/1401Project/1401RestorationPage.html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34FB-53A8-CE46-AEE1-9362F827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Query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EDD37-0057-1343-AC40-841E1E2F4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to improve query performance:</a:t>
            </a:r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You can write </a:t>
            </a:r>
            <a:r>
              <a:rPr lang="en-US" u="sng" dirty="0"/>
              <a:t>better queries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can use </a:t>
            </a:r>
            <a:r>
              <a:rPr lang="en-US" u="sng" dirty="0"/>
              <a:t>smarter indexing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database server does </a:t>
            </a:r>
            <a:r>
              <a:rPr lang="en-US" u="sng" dirty="0"/>
              <a:t>query optimization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353BF-E327-F242-A360-201CDE62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0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9B9B-EC47-294D-8C73-2E490A84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Minimize Data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1395-C55B-F34D-B115-CF45A3CE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queries that retrieve </a:t>
            </a:r>
            <a:br>
              <a:rPr lang="en-US" dirty="0"/>
            </a:br>
            <a:r>
              <a:rPr lang="en-US" dirty="0"/>
              <a:t>only the data that you need.</a:t>
            </a:r>
          </a:p>
          <a:p>
            <a:pPr lvl="1"/>
            <a:r>
              <a:rPr lang="en-US" dirty="0"/>
              <a:t>more data = more disk I/O</a:t>
            </a:r>
          </a:p>
          <a:p>
            <a:pPr lvl="1"/>
            <a:r>
              <a:rPr lang="en-US" dirty="0"/>
              <a:t>more data = more network traffic</a:t>
            </a:r>
          </a:p>
          <a:p>
            <a:pPr lvl="4"/>
            <a:endParaRPr lang="en-US" dirty="0"/>
          </a:p>
          <a:p>
            <a:r>
              <a:rPr lang="en-US" dirty="0"/>
              <a:t>Instead of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  <a:r>
              <a:rPr lang="en-US" dirty="0"/>
              <a:t>, specify the columns </a:t>
            </a:r>
            <a:br>
              <a:rPr lang="en-US" dirty="0"/>
            </a:br>
            <a:r>
              <a:rPr lang="en-US" dirty="0"/>
              <a:t>that you want.</a:t>
            </a:r>
          </a:p>
          <a:p>
            <a:pPr lvl="1"/>
            <a:r>
              <a:rPr lang="en-US" dirty="0"/>
              <a:t>Include only the columns that you need.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AF426-8A52-0249-87B4-747C8559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70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7AE7-182A-9243-B041-FEF6B80D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Limit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5656-2850-A541-A745-C31A6C69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Add the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dirty="0"/>
              <a:t> or 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dirty="0"/>
              <a:t> clauses to queries to set a maximum number of rows for the result set.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ROWNUM </a:t>
            </a:r>
            <a:r>
              <a:rPr lang="en-US" dirty="0"/>
              <a:t>is equivalent to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1A7F6-024C-C541-82CD-18B213EE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717F8-BCD3-DB4E-B14F-1147F803CAF2}"/>
              </a:ext>
            </a:extLst>
          </p:cNvPr>
          <p:cNvSpPr txBox="1"/>
          <p:nvPr/>
        </p:nvSpPr>
        <p:spPr>
          <a:xfrm>
            <a:off x="1332170" y="2880366"/>
            <a:ext cx="647965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FROM Drivers LIMIT 2;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TOP 3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FROM Drivers;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Drivers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driverslicensenr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123456 AND ROWNUM &lt;= 3;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14EB2-83E6-A14A-BD65-2493EB14D2B7}"/>
              </a:ext>
            </a:extLst>
          </p:cNvPr>
          <p:cNvSpPr txBox="1"/>
          <p:nvPr/>
        </p:nvSpPr>
        <p:spPr>
          <a:xfrm>
            <a:off x="5126896" y="6582489"/>
            <a:ext cx="3876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https://www.datacamp.com/community/tutorials/sql-tutorial-query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78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D2C2-7B7B-C548-AC9C-44BFE113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Queries: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EEF0-7E43-FD47-B1FB-4712FD27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dirty="0"/>
              <a:t> returns only </a:t>
            </a:r>
            <a:br>
              <a:rPr lang="en-US" dirty="0"/>
            </a:br>
            <a:r>
              <a:rPr lang="en-US" dirty="0"/>
              <a:t>distinct values.</a:t>
            </a:r>
          </a:p>
          <a:p>
            <a:pPr lvl="4"/>
            <a:endParaRPr lang="en-US" dirty="0"/>
          </a:p>
          <a:p>
            <a:r>
              <a:rPr lang="en-US" dirty="0"/>
              <a:t>Avoid if possible.</a:t>
            </a:r>
          </a:p>
          <a:p>
            <a:pPr lvl="1"/>
            <a:r>
              <a:rPr lang="en-US" dirty="0"/>
              <a:t>Increases execution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6DDC8-E56E-6A4B-B746-82B117F6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2596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36074</TotalTime>
  <Words>1911</Words>
  <Application>Microsoft Macintosh PowerPoint</Application>
  <PresentationFormat>On-screen Show (4:3)</PresentationFormat>
  <Paragraphs>429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Courier</vt:lpstr>
      <vt:lpstr>Courier New</vt:lpstr>
      <vt:lpstr>Times New Roman</vt:lpstr>
      <vt:lpstr>Wingdings</vt:lpstr>
      <vt:lpstr>Quadrant</vt:lpstr>
      <vt:lpstr>CS/SE 157B Database Management Systems II April 24 Class Meeting</vt:lpstr>
      <vt:lpstr>Unofficial Field Trip</vt:lpstr>
      <vt:lpstr>Unofficial Field Trip, cont’d</vt:lpstr>
      <vt:lpstr>Unofficial Field Trip, cont’d</vt:lpstr>
      <vt:lpstr>Unofficial Field Trip, cont’d</vt:lpstr>
      <vt:lpstr>How to Improve Query Performance</vt:lpstr>
      <vt:lpstr>Better Queries: Minimize Data Retrieval</vt:lpstr>
      <vt:lpstr>Better Queries: Limit Results</vt:lpstr>
      <vt:lpstr>Better Queries: DISTINCT</vt:lpstr>
      <vt:lpstr>Better Queries: LIKE</vt:lpstr>
      <vt:lpstr>Better Queries: Data Types</vt:lpstr>
      <vt:lpstr>Better Queries: OR Operator</vt:lpstr>
      <vt:lpstr>Better Queries: AND Operator</vt:lpstr>
      <vt:lpstr>Better Queries: NOT Operator</vt:lpstr>
      <vt:lpstr>Better Queries: Use De Morgan’s Set Laws</vt:lpstr>
      <vt:lpstr>Better Queries: UNION Operator</vt:lpstr>
      <vt:lpstr>Better Queries: EXISTS</vt:lpstr>
      <vt:lpstr>Better Queries: EXISTS, cont’d</vt:lpstr>
      <vt:lpstr>Better Queries: GROUP BY HAVING</vt:lpstr>
      <vt:lpstr>Better Queries: GROUP BY HAVING, cont’d</vt:lpstr>
      <vt:lpstr>Better Queries: Aggregation Operators</vt:lpstr>
      <vt:lpstr>Better Queries: Isolate Columns in Conditions</vt:lpstr>
      <vt:lpstr>Better Queries: Joins</vt:lpstr>
      <vt:lpstr>Query Optimization</vt:lpstr>
      <vt:lpstr>Optimal Execution Plan</vt:lpstr>
      <vt:lpstr>Optimal Execution Plan, cont’d</vt:lpstr>
      <vt:lpstr>Current State of the Database</vt:lpstr>
      <vt:lpstr>Cost of an Execution Plan</vt:lpstr>
      <vt:lpstr>Cost of an Execution Plan, cont’d</vt:lpstr>
      <vt:lpstr>Query Execution</vt:lpstr>
      <vt:lpstr>EXPLAIN</vt:lpstr>
      <vt:lpstr>EXPLAIN Example</vt:lpstr>
      <vt:lpstr>EXPLAIN Example, cont’d</vt:lpstr>
      <vt:lpstr>EXPLAIN Example, cont’d</vt:lpstr>
      <vt:lpstr>EXPLAIN Example, cont’d</vt:lpstr>
      <vt:lpstr>Time Complexity</vt:lpstr>
      <vt:lpstr>O(1): Constant Time</vt:lpstr>
      <vt:lpstr>O(N): Linear Time</vt:lpstr>
      <vt:lpstr>O(log N): Logarithmic Time</vt:lpstr>
      <vt:lpstr>O(N2): Quadratic Time</vt:lpstr>
      <vt:lpstr>Time Complexities Compared</vt:lpstr>
    </vt:vector>
  </TitlesOfParts>
  <Company>Apropos Logic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760</cp:revision>
  <dcterms:created xsi:type="dcterms:W3CDTF">2008-01-12T03:52:55Z</dcterms:created>
  <dcterms:modified xsi:type="dcterms:W3CDTF">2018-04-24T04:43:34Z</dcterms:modified>
</cp:coreProperties>
</file>