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82" r:id="rId2"/>
    <p:sldId id="355" r:id="rId3"/>
    <p:sldId id="356" r:id="rId4"/>
    <p:sldId id="357" r:id="rId5"/>
    <p:sldId id="358" r:id="rId6"/>
    <p:sldId id="360" r:id="rId7"/>
    <p:sldId id="362" r:id="rId8"/>
    <p:sldId id="361" r:id="rId9"/>
    <p:sldId id="364" r:id="rId10"/>
    <p:sldId id="408" r:id="rId11"/>
    <p:sldId id="409" r:id="rId12"/>
    <p:sldId id="410" r:id="rId13"/>
    <p:sldId id="411" r:id="rId14"/>
    <p:sldId id="412" r:id="rId15"/>
    <p:sldId id="365" r:id="rId16"/>
    <p:sldId id="369" r:id="rId17"/>
    <p:sldId id="366" r:id="rId18"/>
    <p:sldId id="367" r:id="rId19"/>
    <p:sldId id="371" r:id="rId20"/>
    <p:sldId id="372" r:id="rId21"/>
    <p:sldId id="373" r:id="rId22"/>
    <p:sldId id="374" r:id="rId23"/>
    <p:sldId id="381" r:id="rId24"/>
    <p:sldId id="383" r:id="rId25"/>
    <p:sldId id="384" r:id="rId26"/>
    <p:sldId id="385" r:id="rId27"/>
    <p:sldId id="386" r:id="rId28"/>
    <p:sldId id="387" r:id="rId29"/>
    <p:sldId id="388" r:id="rId30"/>
    <p:sldId id="392" r:id="rId31"/>
    <p:sldId id="391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400" r:id="rId40"/>
    <p:sldId id="401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432FF"/>
    <a:srgbClr val="0033CC"/>
    <a:srgbClr val="008F00"/>
    <a:srgbClr val="8F00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00" autoAdjust="0"/>
    <p:restoredTop sz="50000" autoAdjust="0"/>
  </p:normalViewPr>
  <p:slideViewPr>
    <p:cSldViewPr>
      <p:cViewPr varScale="1">
        <p:scale>
          <a:sx n="134" d="100"/>
          <a:sy n="134" d="100"/>
        </p:scale>
        <p:origin x="200" y="9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April 19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April 19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Support in MySQL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MySQL is normally in </a:t>
            </a:r>
            <a:r>
              <a:rPr lang="en-US" dirty="0">
                <a:solidFill>
                  <a:srgbClr val="B23C00"/>
                </a:solidFill>
              </a:rPr>
              <a:t>auto-commit </a:t>
            </a:r>
            <a:r>
              <a:rPr lang="en-US" dirty="0"/>
              <a:t>mode.</a:t>
            </a:r>
          </a:p>
          <a:p>
            <a:pPr lvl="1"/>
            <a:r>
              <a:rPr lang="en-US" dirty="0"/>
              <a:t>Each statement is committed </a:t>
            </a:r>
            <a:br>
              <a:rPr lang="en-US" dirty="0"/>
            </a:br>
            <a:r>
              <a:rPr lang="en-US" dirty="0"/>
              <a:t>as soon as it has executed.</a:t>
            </a:r>
          </a:p>
          <a:p>
            <a:pPr lvl="1"/>
            <a:r>
              <a:rPr lang="en-US" dirty="0"/>
              <a:t>Each statement is its own transaction.</a:t>
            </a:r>
          </a:p>
          <a:p>
            <a:pPr lvl="5"/>
            <a:endParaRPr lang="en-US" dirty="0"/>
          </a:p>
          <a:p>
            <a:r>
              <a:rPr lang="en-US" dirty="0"/>
              <a:t>To perform an explicit transaction, turn off </a:t>
            </a:r>
            <a:br>
              <a:rPr lang="en-US" dirty="0"/>
            </a:br>
            <a:r>
              <a:rPr lang="en-US" dirty="0"/>
              <a:t>auto-commit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START TRANSACTION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ROLLBACK</a:t>
            </a:r>
            <a:r>
              <a:rPr lang="en-US" dirty="0"/>
              <a:t> 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COMMIT</a:t>
            </a:r>
            <a:r>
              <a:rPr lang="en-US" dirty="0"/>
              <a:t> a transaction.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6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Transaction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88757" y="1234464"/>
            <a:ext cx="5303462" cy="550920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use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superhakerz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create table test (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Empty set (0.00 sec)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 values (10);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start transaction;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 values (20);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 values (30);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de-DE" sz="1600" b="1" dirty="0">
                <a:latin typeface="Courier New" charset="0"/>
                <a:ea typeface="Courier New" charset="0"/>
                <a:cs typeface="Courier New" charset="0"/>
              </a:rPr>
              <a:t>|   20 |</a:t>
            </a:r>
          </a:p>
          <a:p>
            <a:r>
              <a:rPr lang="de-DE" sz="1600" b="1" dirty="0">
                <a:latin typeface="Courier New" charset="0"/>
                <a:ea typeface="Courier New" charset="0"/>
                <a:cs typeface="Courier New" charset="0"/>
              </a:rPr>
              <a:t>|   30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</p:txBody>
      </p:sp>
    </p:spTree>
    <p:extLst>
      <p:ext uri="{BB962C8B-B14F-4D97-AF65-F5344CB8AC3E}">
        <p14:creationId xmlns:p14="http://schemas.microsoft.com/office/powerpoint/2010/main" val="361623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Transaction Example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3592" y="1417342"/>
            <a:ext cx="7096815" cy="437042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foo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 values (40);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ERROR 1054 (42S22): Unknown column 'foo' in 'field list'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de-DE" sz="1600" b="1" dirty="0">
                <a:latin typeface="Courier New" charset="0"/>
                <a:ea typeface="Courier New" charset="0"/>
                <a:cs typeface="Courier New" charset="0"/>
              </a:rPr>
              <a:t>|   20 |</a:t>
            </a:r>
          </a:p>
          <a:p>
            <a:r>
              <a:rPr lang="de-DE" sz="1600" b="1" dirty="0">
                <a:latin typeface="Courier New" charset="0"/>
                <a:ea typeface="Courier New" charset="0"/>
                <a:cs typeface="Courier New" charset="0"/>
              </a:rPr>
              <a:t>|   30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rollback;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</p:txBody>
      </p:sp>
    </p:spTree>
    <p:extLst>
      <p:ext uri="{BB962C8B-B14F-4D97-AF65-F5344CB8AC3E}">
        <p14:creationId xmlns:p14="http://schemas.microsoft.com/office/powerpoint/2010/main" val="333054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Transaction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6" y="1304121"/>
            <a:ext cx="4846267" cy="5401479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start transaction;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 values (40);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 values (50);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commit;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5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|   40 |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  50 |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start transaction;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 values (60);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5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|   40 |</a:t>
            </a:r>
          </a:p>
          <a:p>
            <a:r>
              <a:rPr lang="hr-HR" sz="1500" b="1" dirty="0">
                <a:latin typeface="Courier New" charset="0"/>
                <a:ea typeface="Courier New" charset="0"/>
                <a:cs typeface="Courier New" charset="0"/>
              </a:rPr>
              <a:t>|   50 |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|   60 |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</p:txBody>
      </p:sp>
    </p:spTree>
    <p:extLst>
      <p:ext uri="{BB962C8B-B14F-4D97-AF65-F5344CB8AC3E}">
        <p14:creationId xmlns:p14="http://schemas.microsoft.com/office/powerpoint/2010/main" val="318455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MySQL Transaction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3592" y="1417342"/>
            <a:ext cx="7096815" cy="2831544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insert into test (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foo</a:t>
            </a:r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) values (70);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ERROR 1054 (42S22): Unknown column 'foo' in 'field list’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rollback;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&gt; select * from test;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</a:t>
            </a:r>
            <a:r>
              <a:rPr lang="hr-HR" sz="1600" b="1" dirty="0" err="1">
                <a:latin typeface="Courier New" charset="0"/>
                <a:ea typeface="Courier New" charset="0"/>
                <a:cs typeface="Courier New" charset="0"/>
              </a:rPr>
              <a:t>fld</a:t>
            </a:r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 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10 |</a:t>
            </a:r>
          </a:p>
          <a:p>
            <a:r>
              <a:rPr lang="de-DE" sz="1600" b="1" dirty="0">
                <a:latin typeface="Courier New" charset="0"/>
                <a:ea typeface="Courier New" charset="0"/>
                <a:cs typeface="Courier New" charset="0"/>
              </a:rPr>
              <a:t>|   40 |</a:t>
            </a:r>
          </a:p>
          <a:p>
            <a:r>
              <a:rPr lang="hr-HR" sz="1600" b="1" dirty="0">
                <a:latin typeface="Courier New" charset="0"/>
                <a:ea typeface="Courier New" charset="0"/>
                <a:cs typeface="Courier New" charset="0"/>
              </a:rPr>
              <a:t>|   50 |</a:t>
            </a:r>
          </a:p>
          <a:p>
            <a:r>
              <a:rPr lang="en-US" sz="1600" b="1" dirty="0">
                <a:latin typeface="Courier New" charset="0"/>
                <a:ea typeface="Courier New" charset="0"/>
                <a:cs typeface="Courier New" charset="0"/>
              </a:rPr>
              <a:t>+------+</a:t>
            </a:r>
          </a:p>
        </p:txBody>
      </p:sp>
    </p:spTree>
    <p:extLst>
      <p:ext uri="{BB962C8B-B14F-4D97-AF65-F5344CB8AC3E}">
        <p14:creationId xmlns:p14="http://schemas.microsoft.com/office/powerpoint/2010/main" val="2297293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6838"/>
            <a:ext cx="8229600" cy="460245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B23C00"/>
                </a:solidFill>
              </a:rPr>
              <a:t>Concurrency control </a:t>
            </a:r>
            <a:r>
              <a:rPr lang="en-US" dirty="0"/>
              <a:t>is needed when transactions are permitted to execute simultaneously, if at least one is an update.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Potential problems due to lack of </a:t>
            </a:r>
            <a:br>
              <a:rPr lang="en-US" dirty="0"/>
            </a:br>
            <a:r>
              <a:rPr lang="en-US" dirty="0"/>
              <a:t>concurrency control: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Lost update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Uncommitted update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Inconsistent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Problems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09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1" descr="9781284079050_CH09_FIGF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96" y="1325903"/>
            <a:ext cx="6297984" cy="356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Lost Update Problem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1642" y="4983463"/>
            <a:ext cx="231028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A12A03"/>
                </a:solidFill>
              </a:rPr>
              <a:t>Jack’s update is lost.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66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6" descr="9781284079050_CH09_FIGF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374" y="1377925"/>
            <a:ext cx="6016625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Uncommitted Update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62" y="5349219"/>
            <a:ext cx="2382383" cy="584775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A12A03"/>
                </a:solidFill>
              </a:rPr>
              <a:t>The rollback invalidates </a:t>
            </a:r>
            <a:br>
              <a:rPr lang="en-US" sz="1600" dirty="0">
                <a:solidFill>
                  <a:srgbClr val="A12A03"/>
                </a:solidFill>
              </a:rPr>
            </a:br>
            <a:r>
              <a:rPr lang="en-US" sz="1600" dirty="0">
                <a:solidFill>
                  <a:srgbClr val="A12A03"/>
                </a:solidFill>
              </a:rPr>
              <a:t>data used by the other.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4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6" descr="9781284079050_CH09_FIGF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37" y="1340140"/>
            <a:ext cx="5303462" cy="4727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Inconsistent Analysis Problem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8684" y="1874537"/>
            <a:ext cx="2428870" cy="1846659"/>
          </a:xfrm>
          <a:prstGeom prst="rect">
            <a:avLst/>
          </a:prstGeom>
          <a:solidFill>
            <a:srgbClr val="FFFFC2"/>
          </a:solidFill>
          <a:ln>
            <a:solidFill>
              <a:srgbClr val="A12A03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A12A03"/>
                </a:solidFill>
              </a:rPr>
              <a:t>Transaction SUMBAL</a:t>
            </a:r>
          </a:p>
          <a:p>
            <a:r>
              <a:rPr lang="en-US" sz="1600" dirty="0">
                <a:solidFill>
                  <a:srgbClr val="A12A03"/>
                </a:solidFill>
              </a:rPr>
              <a:t>reads several values</a:t>
            </a:r>
          </a:p>
          <a:p>
            <a:r>
              <a:rPr lang="en-US" sz="1600" dirty="0">
                <a:solidFill>
                  <a:srgbClr val="A12A03"/>
                </a:solidFill>
              </a:rPr>
              <a:t>to sum them.</a:t>
            </a:r>
          </a:p>
          <a:p>
            <a:r>
              <a:rPr lang="en-US" sz="1600" dirty="0">
                <a:solidFill>
                  <a:srgbClr val="A12A03"/>
                </a:solidFill>
              </a:rPr>
              <a:t> </a:t>
            </a:r>
          </a:p>
          <a:p>
            <a:r>
              <a:rPr lang="en-US" sz="1600" dirty="0">
                <a:solidFill>
                  <a:srgbClr val="A12A03"/>
                </a:solidFill>
              </a:rPr>
              <a:t>But meanwhile,</a:t>
            </a:r>
          </a:p>
          <a:p>
            <a:r>
              <a:rPr lang="en-US" sz="1600" dirty="0">
                <a:solidFill>
                  <a:srgbClr val="A12A03"/>
                </a:solidFill>
              </a:rPr>
              <a:t>transaction TRANSFER</a:t>
            </a:r>
          </a:p>
          <a:p>
            <a:r>
              <a:rPr lang="en-US" sz="1600" dirty="0">
                <a:solidFill>
                  <a:srgbClr val="A12A03"/>
                </a:solidFill>
              </a:rPr>
              <a:t>updates those values.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01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Non-Repeatable Read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transaction reads an item.</a:t>
            </a:r>
          </a:p>
          <a:p>
            <a:pPr lvl="5"/>
            <a:endParaRPr lang="en-US" dirty="0"/>
          </a:p>
          <a:p>
            <a:r>
              <a:rPr lang="en-US" dirty="0"/>
              <a:t>The second transaction writes </a:t>
            </a:r>
            <a:br>
              <a:rPr lang="en-US" dirty="0"/>
            </a:br>
            <a:r>
              <a:rPr lang="en-US" dirty="0"/>
              <a:t>a new value for the item.</a:t>
            </a:r>
          </a:p>
          <a:p>
            <a:pPr lvl="5"/>
            <a:endParaRPr lang="en-US" dirty="0"/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The first transaction rereads the item </a:t>
            </a:r>
            <a:br>
              <a:rPr lang="en-US" sz="2800" dirty="0"/>
            </a:br>
            <a:r>
              <a:rPr lang="en-US" sz="2800" dirty="0"/>
              <a:t>and gets a different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4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the database during transactions.</a:t>
            </a:r>
          </a:p>
          <a:p>
            <a:pPr lvl="5"/>
            <a:endParaRPr lang="en-US" dirty="0"/>
          </a:p>
          <a:p>
            <a:pPr eaLnBrk="1" hangingPunct="1">
              <a:defRPr/>
            </a:pPr>
            <a:r>
              <a:rPr lang="en-US" dirty="0"/>
              <a:t>Concurrency control</a:t>
            </a:r>
          </a:p>
          <a:p>
            <a:pPr lvl="1">
              <a:defRPr/>
            </a:pPr>
            <a:r>
              <a:rPr lang="en-US" dirty="0"/>
              <a:t>Allow simultaneous use of the database </a:t>
            </a:r>
            <a:br>
              <a:rPr lang="en-US" dirty="0"/>
            </a:br>
            <a:r>
              <a:rPr lang="en-US" dirty="0"/>
              <a:t>without users interfering with one another.</a:t>
            </a:r>
          </a:p>
          <a:p>
            <a:pPr lvl="3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Recovery</a:t>
            </a:r>
          </a:p>
          <a:p>
            <a:pPr lvl="1">
              <a:defRPr/>
            </a:pPr>
            <a:r>
              <a:rPr lang="en-US" dirty="0"/>
              <a:t>Restore the database to </a:t>
            </a:r>
            <a:br>
              <a:rPr lang="en-US" dirty="0"/>
            </a:br>
            <a:r>
              <a:rPr lang="en-US" dirty="0"/>
              <a:t>a correct state after a failure.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6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Phantom Data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transaction T1 reads a set of rows.</a:t>
            </a:r>
          </a:p>
          <a:p>
            <a:pPr lvl="5"/>
            <a:endParaRPr lang="en-US" dirty="0"/>
          </a:p>
          <a:p>
            <a:r>
              <a:rPr lang="en-US" dirty="0"/>
              <a:t>The transaction T2 inserts a row.</a:t>
            </a:r>
          </a:p>
          <a:p>
            <a:pPr lvl="5"/>
            <a:endParaRPr lang="en-US" dirty="0"/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The transaction T1 reads the rows again </a:t>
            </a:r>
            <a:br>
              <a:rPr lang="en-US" sz="2800" dirty="0"/>
            </a:br>
            <a:r>
              <a:rPr lang="en-US" sz="2800" dirty="0"/>
              <a:t>and sees the new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23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Conflicts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If two transactions are only reading data items, they do </a:t>
            </a:r>
            <a:r>
              <a:rPr lang="en-US" u="sng" dirty="0"/>
              <a:t>not</a:t>
            </a:r>
            <a:r>
              <a:rPr lang="en-US" dirty="0"/>
              <a:t> conflict and order is not important.</a:t>
            </a:r>
          </a:p>
          <a:p>
            <a:pPr lvl="5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If two transactions operate on completely separate data items, they do </a:t>
            </a:r>
            <a:r>
              <a:rPr lang="en-US" u="sng" dirty="0"/>
              <a:t>not</a:t>
            </a:r>
            <a:r>
              <a:rPr lang="en-US" dirty="0"/>
              <a:t> conflict and order is not important.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588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Conflicts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/>
              <a:t>If one transaction writes to a data item and another either reads or writes to the same data item, then the </a:t>
            </a:r>
            <a:r>
              <a:rPr lang="en-US" u="sng" dirty="0"/>
              <a:t>order of execution</a:t>
            </a:r>
            <a:r>
              <a:rPr lang="en-US" dirty="0"/>
              <a:t> is important.</a:t>
            </a:r>
          </a:p>
          <a:p>
            <a:pPr lvl="4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Therefore, two operations </a:t>
            </a:r>
            <a:r>
              <a:rPr lang="en-US" u="sng" dirty="0"/>
              <a:t>conflict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only if all of these are true:</a:t>
            </a:r>
          </a:p>
          <a:p>
            <a:pPr lvl="4">
              <a:lnSpc>
                <a:spcPct val="80000"/>
              </a:lnSpc>
              <a:defRPr/>
            </a:pPr>
            <a:endParaRPr lang="en-US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They belong to different transactions.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They access the same data item.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At least one of them writes the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6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/>
              <a:t>A transaction can ask the DBMS to place </a:t>
            </a:r>
            <a:r>
              <a:rPr lang="en-US" altLang="en-US" u="sng" dirty="0"/>
              <a:t>locks</a:t>
            </a:r>
            <a:r>
              <a:rPr lang="en-US" altLang="en-US" dirty="0"/>
              <a:t> on database objects to prevent another transaction from modifying the objects.</a:t>
            </a:r>
          </a:p>
          <a:p>
            <a:pPr lvl="4">
              <a:lnSpc>
                <a:spcPct val="80000"/>
              </a:lnSpc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Transactions may be made to wait 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until locks are released before their </a:t>
            </a:r>
            <a:br>
              <a:rPr lang="en-US" altLang="en-US" dirty="0">
                <a:ea typeface="ＭＳ Ｐゴシック" pitchFamily="34" charset="-128"/>
              </a:rPr>
            </a:br>
            <a:r>
              <a:rPr lang="en-US" altLang="en-US" dirty="0">
                <a:ea typeface="ＭＳ Ｐゴシック" pitchFamily="34" charset="-128"/>
              </a:rPr>
              <a:t>lock requests can be granted.</a:t>
            </a:r>
          </a:p>
          <a:p>
            <a:pPr lvl="4">
              <a:lnSpc>
                <a:spcPct val="80000"/>
              </a:lnSpc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Objects of various sizes (DB, table, page, record, data item) can be locked.</a:t>
            </a:r>
          </a:p>
          <a:p>
            <a:pPr lvl="4">
              <a:lnSpc>
                <a:spcPct val="80000"/>
              </a:lnSpc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ea typeface="ＭＳ Ｐゴシック" pitchFamily="34" charset="-128"/>
              </a:rPr>
              <a:t>Size determines the </a:t>
            </a:r>
            <a:r>
              <a:rPr lang="en-US" altLang="en-US" u="sng" dirty="0"/>
              <a:t>granularity</a:t>
            </a:r>
            <a:r>
              <a:rPr lang="en-US" altLang="en-US" dirty="0"/>
              <a:t> </a:t>
            </a:r>
            <a:r>
              <a:rPr lang="en-US" altLang="en-US" dirty="0">
                <a:ea typeface="ＭＳ Ｐゴシック" pitchFamily="34" charset="-128"/>
              </a:rPr>
              <a:t>of the 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72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and Exclusive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transaction must acquire a lock on any item </a:t>
            </a:r>
            <a:br>
              <a:rPr lang="en-US" dirty="0"/>
            </a:br>
            <a:r>
              <a:rPr lang="en-US" dirty="0"/>
              <a:t>that it needs to read or write.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A12A03"/>
                </a:solidFill>
              </a:rPr>
              <a:t>Shared lock</a:t>
            </a:r>
          </a:p>
          <a:p>
            <a:pPr lvl="1"/>
            <a:r>
              <a:rPr lang="en-US" dirty="0"/>
              <a:t>Can read but not update the item.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A12A03"/>
                </a:solidFill>
              </a:rPr>
              <a:t>Exclusive lock</a:t>
            </a:r>
          </a:p>
          <a:p>
            <a:pPr lvl="1"/>
            <a:r>
              <a:rPr lang="en-US" dirty="0"/>
              <a:t>Can both read and update the item.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21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3" descr="9781284079050_CH09_FIGF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708" y="1691659"/>
            <a:ext cx="5029145" cy="197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128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Two transactions are each waiting for locks </a:t>
            </a:r>
            <a:br>
              <a:rPr lang="en-US" dirty="0"/>
            </a:br>
            <a:r>
              <a:rPr lang="en-US" dirty="0"/>
              <a:t>held by the other to be released.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 descr="9781284079050_CH09_FIGF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181" y="2423171"/>
            <a:ext cx="4775672" cy="347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858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Guarantees </a:t>
            </a:r>
            <a:r>
              <a:rPr lang="en-US" dirty="0" err="1">
                <a:solidFill>
                  <a:srgbClr val="B23C00"/>
                </a:solidFill>
              </a:rPr>
              <a:t>serializability</a:t>
            </a:r>
            <a:r>
              <a:rPr lang="en-US" dirty="0"/>
              <a:t>.</a:t>
            </a:r>
          </a:p>
          <a:p>
            <a:pPr lvl="4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Every transaction acquires all its locks before releasing any, but not necessarily all at once.</a:t>
            </a:r>
          </a:p>
          <a:p>
            <a:pPr lvl="4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A transaction has two phases:</a:t>
            </a:r>
          </a:p>
          <a:p>
            <a:pPr lvl="4">
              <a:lnSpc>
                <a:spcPct val="80000"/>
              </a:lnSpc>
              <a:defRPr/>
            </a:pPr>
            <a:endParaRPr lang="en-US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u="sng" dirty="0"/>
              <a:t>Growing phase</a:t>
            </a:r>
            <a:r>
              <a:rPr lang="en-US" dirty="0"/>
              <a:t>: The transaction obtains locks.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u="sng" dirty="0"/>
              <a:t>Shrinking phase</a:t>
            </a:r>
            <a:r>
              <a:rPr lang="en-US" dirty="0"/>
              <a:t>: The transaction releases locks.</a:t>
            </a:r>
          </a:p>
          <a:p>
            <a:pPr lvl="5">
              <a:lnSpc>
                <a:spcPct val="80000"/>
              </a:lnSpc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Once it enters its shrinking phase, a transaction can never obtain a new lock.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0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Protocol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Recall: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Picture 1" descr="9781284079050_CH09_FIGF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96" y="1965976"/>
            <a:ext cx="6297984" cy="356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205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Protocol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After application of two-phase locking: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Picture 5" descr="9781284079050_CH09_FIGF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74" y="1893541"/>
            <a:ext cx="6209954" cy="427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78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Simple Update of One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3291849" cy="48355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/>
              <a:t>Locate the record to be updated.</a:t>
            </a:r>
          </a:p>
          <a:p>
            <a:pPr lvl="4">
              <a:lnSpc>
                <a:spcPct val="90000"/>
              </a:lnSpc>
              <a:defRPr/>
            </a:pP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Bring the page into the buffer</a:t>
            </a:r>
          </a:p>
          <a:p>
            <a:pPr lvl="4">
              <a:lnSpc>
                <a:spcPct val="90000"/>
              </a:lnSpc>
              <a:defRPr/>
            </a:pP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Write the update to the buffer.</a:t>
            </a:r>
          </a:p>
          <a:p>
            <a:pPr lvl="4">
              <a:lnSpc>
                <a:spcPct val="90000"/>
              </a:lnSpc>
              <a:defRPr/>
            </a:pPr>
            <a:endParaRPr lang="en-US" altLang="en-US" dirty="0"/>
          </a:p>
          <a:p>
            <a:pPr>
              <a:lnSpc>
                <a:spcPct val="90000"/>
              </a:lnSpc>
              <a:defRPr/>
            </a:pPr>
            <a:r>
              <a:rPr lang="en-US" altLang="en-US" dirty="0"/>
              <a:t>Write the modified page out to disk.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1" descr="9781284079050_CH09_FIGF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5" y="1325903"/>
            <a:ext cx="4022725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43585" y="6172170"/>
            <a:ext cx="180744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Databases Illuminated, 3</a:t>
            </a:r>
            <a:r>
              <a:rPr lang="en-US" sz="9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 ed.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Ricardo &amp; Urban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Jones &amp; Bartlett Learning, 2017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978-1-284-05694-5</a:t>
            </a:r>
          </a:p>
        </p:txBody>
      </p:sp>
    </p:spTree>
    <p:extLst>
      <p:ext uri="{BB962C8B-B14F-4D97-AF65-F5344CB8AC3E}">
        <p14:creationId xmlns:p14="http://schemas.microsoft.com/office/powerpoint/2010/main" val="2009158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Optimistic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rgbClr val="A12A03"/>
                </a:solidFill>
              </a:rPr>
              <a:t>validation techniques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Assume that conflicts will be rare.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Transactions proceed as if there were no concurrency problems.</a:t>
            </a:r>
          </a:p>
          <a:p>
            <a:pPr lvl="5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Before a transaction commits, perform a check to determine whether a conflict has occurred.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If there is a conflict, must roll back the transaction.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Assume rollback will be rare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Rollback is the price to be paid for eliminating locks.</a:t>
            </a:r>
          </a:p>
          <a:p>
            <a:pPr lvl="5"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/>
              <a:t>Allow more concurrency, since no locking.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3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types of failures can affect database processing:</a:t>
            </a:r>
          </a:p>
          <a:p>
            <a:pPr lvl="4"/>
            <a:endParaRPr lang="en-US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Natural physical disasters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Sabotage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Carelessness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Disk malfunctions that result in loss of stored data.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System crashes due to hardware malfunctions that result in loss of main and cache memory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System software errors that result in abnormal termination or damage to the DBMS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Application software 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042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Effects of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Loss of main memory, </a:t>
            </a:r>
            <a:br>
              <a:rPr lang="en-US" dirty="0"/>
            </a:br>
            <a:r>
              <a:rPr lang="en-US" dirty="0"/>
              <a:t>including database buffers.</a:t>
            </a:r>
          </a:p>
          <a:p>
            <a:pPr eaLnBrk="1" hangingPunct="1">
              <a:defRPr/>
            </a:pPr>
            <a:r>
              <a:rPr lang="en-US" dirty="0"/>
              <a:t>Loss of the disk copy of the database.</a:t>
            </a:r>
          </a:p>
          <a:p>
            <a:pPr eaLnBrk="1" hangingPunct="1">
              <a:defRPr/>
            </a:pPr>
            <a:r>
              <a:rPr lang="en-US" dirty="0"/>
              <a:t>Failure to write data safely to disk.</a:t>
            </a:r>
          </a:p>
          <a:p>
            <a:pPr lvl="4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 DBMS </a:t>
            </a:r>
            <a:r>
              <a:rPr lang="en-US" dirty="0">
                <a:solidFill>
                  <a:srgbClr val="A12A03"/>
                </a:solidFill>
              </a:rPr>
              <a:t>recovery subsystem </a:t>
            </a:r>
            <a:r>
              <a:rPr lang="en-US" dirty="0"/>
              <a:t>uses techniques that minimize these effects.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37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DBMS subsystem responsible for ensuring atomicity and durability for transactions in the event of failure.</a:t>
            </a:r>
          </a:p>
          <a:p>
            <a:pPr eaLnBrk="1" hangingPunct="1">
              <a:defRPr/>
            </a:pPr>
            <a:r>
              <a:rPr lang="en-US" altLang="en-US" u="sng" dirty="0"/>
              <a:t>Atomicity</a:t>
            </a:r>
            <a:r>
              <a:rPr lang="en-US" altLang="en-US" dirty="0"/>
              <a:t>: Perform all or none of a transaction.</a:t>
            </a:r>
          </a:p>
          <a:p>
            <a:pPr lvl="1">
              <a:defRPr/>
            </a:pPr>
            <a:r>
              <a:rPr lang="en-US" altLang="en-US" dirty="0"/>
              <a:t>All the effects of committed transactions must reach the database, and that the effects of any uncommitted transactions must be undone.</a:t>
            </a:r>
          </a:p>
          <a:p>
            <a:pPr eaLnBrk="1" hangingPunct="1">
              <a:defRPr/>
            </a:pPr>
            <a:r>
              <a:rPr lang="en-US" altLang="en-US" u="sng" dirty="0"/>
              <a:t>Durability</a:t>
            </a:r>
            <a:r>
              <a:rPr lang="en-US" altLang="en-US" dirty="0"/>
              <a:t>: Effects of a committed transaction are permanent.</a:t>
            </a:r>
          </a:p>
          <a:p>
            <a:pPr lvl="1" eaLnBrk="1" hangingPunct="1">
              <a:defRPr/>
            </a:pPr>
            <a:r>
              <a:rPr lang="en-US" altLang="en-US" dirty="0"/>
              <a:t>All effects must survive loss of main memory, loss of disk storage, and failure to write safely to disk.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6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of Disk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Do frequent backups.</a:t>
            </a:r>
          </a:p>
          <a:p>
            <a:pPr lvl="4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In case of disk failure, the backup can be brought up to date using a log of transactions.</a:t>
            </a:r>
          </a:p>
          <a:p>
            <a:pPr lvl="4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Good practices:</a:t>
            </a:r>
          </a:p>
          <a:p>
            <a:pPr lvl="1">
              <a:defRPr/>
            </a:pPr>
            <a:r>
              <a:rPr lang="en-US" dirty="0"/>
              <a:t>mirrored disks</a:t>
            </a:r>
          </a:p>
          <a:p>
            <a:pPr lvl="1">
              <a:defRPr/>
            </a:pPr>
            <a:r>
              <a:rPr lang="en-US" dirty="0"/>
              <a:t>RAID storage</a:t>
            </a:r>
          </a:p>
          <a:p>
            <a:pPr lvl="1">
              <a:defRPr/>
            </a:pPr>
            <a:r>
              <a:rPr lang="en-US" dirty="0"/>
              <a:t>remote live backup 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872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 to 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pPr>
              <a:defRPr/>
            </a:pPr>
            <a:r>
              <a:rPr lang="en-US" dirty="0"/>
              <a:t>Write modified pages first to the local disk </a:t>
            </a:r>
            <a:br>
              <a:rPr lang="en-US" dirty="0"/>
            </a:br>
            <a:r>
              <a:rPr lang="en-US" dirty="0"/>
              <a:t>and then to the mirror or remote disk.</a:t>
            </a:r>
          </a:p>
          <a:p>
            <a:pPr lvl="1">
              <a:defRPr/>
            </a:pPr>
            <a:r>
              <a:rPr lang="en-US" dirty="0"/>
              <a:t>The output is considered done </a:t>
            </a:r>
            <a:br>
              <a:rPr lang="en-US" dirty="0"/>
            </a:br>
            <a:r>
              <a:rPr lang="en-US" dirty="0"/>
              <a:t>after both writes are complete.</a:t>
            </a:r>
          </a:p>
          <a:p>
            <a:pPr lvl="5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If a data transfer error is detected, </a:t>
            </a:r>
            <a:br>
              <a:rPr lang="en-US" dirty="0"/>
            </a:br>
            <a:r>
              <a:rPr lang="en-US" dirty="0"/>
              <a:t>examine both copies.</a:t>
            </a:r>
          </a:p>
          <a:p>
            <a:pPr lvl="1">
              <a:defRPr/>
            </a:pPr>
            <a:r>
              <a:rPr lang="en-US" dirty="0"/>
              <a:t>If they are identical, the data is correct.</a:t>
            </a:r>
          </a:p>
          <a:p>
            <a:pPr lvl="1">
              <a:defRPr/>
            </a:pPr>
            <a:r>
              <a:rPr lang="en-US" dirty="0"/>
              <a:t>If one has an error condition, use the other copy to replace the faulty data.</a:t>
            </a:r>
          </a:p>
          <a:p>
            <a:pPr lvl="1">
              <a:defRPr/>
            </a:pPr>
            <a:r>
              <a:rPr lang="en-US" dirty="0"/>
              <a:t>If neither has an error condition but they have different values, undo the writes.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7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If system failure occurs:</a:t>
            </a:r>
          </a:p>
          <a:p>
            <a:pPr lvl="4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Database buffers are lost.</a:t>
            </a:r>
          </a:p>
          <a:p>
            <a:pPr lvl="1" eaLnBrk="1" hangingPunct="1">
              <a:defRPr/>
            </a:pPr>
            <a:r>
              <a:rPr lang="en-US" dirty="0"/>
              <a:t>Disk copy of the database survives, but it may be incorrect due to partial transactions.</a:t>
            </a:r>
          </a:p>
          <a:p>
            <a:pPr lvl="5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 transaction can commit once its writes are made to the database buffers.</a:t>
            </a:r>
          </a:p>
          <a:p>
            <a:pPr lvl="4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Updates made to buffers are not automatically written to disk, even for committed transactions.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Failure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There may be a delay between a commit </a:t>
            </a:r>
            <a:br>
              <a:rPr lang="en-US" dirty="0"/>
            </a:br>
            <a:r>
              <a:rPr lang="en-US" dirty="0"/>
              <a:t>and actual disk writing.</a:t>
            </a:r>
          </a:p>
          <a:p>
            <a:pPr lvl="4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If the system fails during this delay, we must ensure that these updates reach the disk copy of the database.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10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Contains records of each transaction showing:</a:t>
            </a:r>
          </a:p>
          <a:p>
            <a:pPr lvl="1" eaLnBrk="1" hangingPunct="1">
              <a:defRPr/>
            </a:pPr>
            <a:r>
              <a:rPr lang="en-US" dirty="0"/>
              <a:t>the start of a transaction</a:t>
            </a:r>
          </a:p>
          <a:p>
            <a:pPr lvl="1" eaLnBrk="1" hangingPunct="1">
              <a:defRPr/>
            </a:pPr>
            <a:r>
              <a:rPr lang="en-US" dirty="0"/>
              <a:t>the write operations of a transaction</a:t>
            </a:r>
          </a:p>
          <a:p>
            <a:pPr lvl="1" eaLnBrk="1" hangingPunct="1">
              <a:defRPr/>
            </a:pPr>
            <a:r>
              <a:rPr lang="en-US" dirty="0"/>
              <a:t>the end of a transaction</a:t>
            </a:r>
          </a:p>
          <a:p>
            <a:pPr eaLnBrk="1" hangingPunct="1">
              <a:defRPr/>
            </a:pPr>
            <a:r>
              <a:rPr lang="en-US" dirty="0"/>
              <a:t>If system fails, the log is examined: </a:t>
            </a:r>
          </a:p>
          <a:p>
            <a:pPr lvl="1">
              <a:defRPr/>
            </a:pPr>
            <a:r>
              <a:rPr lang="en-US" dirty="0"/>
              <a:t>what transactions to redo </a:t>
            </a:r>
          </a:p>
          <a:p>
            <a:pPr lvl="1">
              <a:defRPr/>
            </a:pPr>
            <a:r>
              <a:rPr lang="en-US" dirty="0"/>
              <a:t>what transactions to undo</a:t>
            </a:r>
          </a:p>
          <a:p>
            <a:pPr eaLnBrk="1" hangingPunct="1">
              <a:defRPr/>
            </a:pPr>
            <a:r>
              <a:rPr lang="en-US" u="sng" dirty="0"/>
              <a:t>Redo</a:t>
            </a:r>
            <a:r>
              <a:rPr lang="en-US" dirty="0"/>
              <a:t>: Redo writes, </a:t>
            </a:r>
            <a:br>
              <a:rPr lang="en-US" dirty="0"/>
            </a:br>
            <a:r>
              <a:rPr lang="en-US" dirty="0"/>
              <a:t>not re-execute the transaction.</a:t>
            </a:r>
          </a:p>
          <a:p>
            <a:pPr eaLnBrk="1" hangingPunct="1">
              <a:defRPr/>
            </a:pPr>
            <a:r>
              <a:rPr lang="en-US" u="sng" dirty="0"/>
              <a:t>Undo</a:t>
            </a:r>
            <a:r>
              <a:rPr lang="en-US" dirty="0"/>
              <a:t>: Roll back writes.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7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Deferred Update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DBMS does all database writes in the log, and does not write to the database until the transaction is ready to commit.</a:t>
            </a:r>
          </a:p>
          <a:p>
            <a:pPr lvl="4"/>
            <a:endParaRPr lang="en-US" dirty="0"/>
          </a:p>
          <a:p>
            <a:r>
              <a:rPr lang="en-US" dirty="0"/>
              <a:t>The log protects against system failures.</a:t>
            </a:r>
          </a:p>
          <a:p>
            <a:pPr lvl="4"/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Use log records to perform the updates to the database buffers.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Later, these updated pages will be written to disk.</a:t>
            </a:r>
          </a:p>
          <a:p>
            <a:pPr lvl="5">
              <a:lnSpc>
                <a:spcPct val="80000"/>
              </a:lnSpc>
              <a:defRPr/>
            </a:pPr>
            <a:endParaRPr lang="en-US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If the transaction aborts, ignore the log records.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a Transaction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More complicated transactions may involve several updates.</a:t>
            </a:r>
          </a:p>
          <a:p>
            <a:pPr lvl="4">
              <a:lnSpc>
                <a:spcPct val="90000"/>
              </a:lnSpc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A modified buffer page might not be written to disk immediately after transaction terminates.</a:t>
            </a:r>
          </a:p>
          <a:p>
            <a:pPr lvl="4">
              <a:lnSpc>
                <a:spcPct val="90000"/>
              </a:lnSpc>
              <a:defRPr/>
            </a:pPr>
            <a:endParaRPr lang="en-US" alt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There could be a delay before the actual disk write is done.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199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After a failure, we may not know how far back in the log to search for redo of transactions.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Limit log searching by using </a:t>
            </a:r>
            <a:r>
              <a:rPr lang="en-US" dirty="0">
                <a:solidFill>
                  <a:srgbClr val="B23C00"/>
                </a:solidFill>
              </a:rPr>
              <a:t>checkpoints</a:t>
            </a:r>
            <a:r>
              <a:rPr lang="en-US" b="1" dirty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Scheduled at predetermined intervals.</a:t>
            </a:r>
          </a:p>
          <a:p>
            <a:pPr lvl="5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Checkpoint operations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 modified blocks in the database buffers to disk.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 a checkpoint record to the log that contains the names of all the transactions that are active at the time of the checkpoint.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 all log records now in main memory out to disk.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9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Ideas About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A12A03"/>
                </a:solidFill>
              </a:rPr>
              <a:t>Transaction</a:t>
            </a:r>
            <a:r>
              <a:rPr lang="en-US" dirty="0"/>
              <a:t>: a logical unit of work that takes the database from </a:t>
            </a:r>
            <a:r>
              <a:rPr lang="en-US" u="sng" dirty="0"/>
              <a:t>one consistent state to another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Transactions can </a:t>
            </a:r>
            <a:r>
              <a:rPr lang="en-US" u="sng" dirty="0"/>
              <a:t>terminate successfully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A12A03"/>
                </a:solidFill>
              </a:rPr>
              <a:t>commit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  <a:defRPr/>
            </a:pPr>
            <a:endParaRPr lang="en-US" dirty="0">
              <a:solidFill>
                <a:srgbClr val="A12A03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/>
              <a:t>Transactions can </a:t>
            </a:r>
            <a:r>
              <a:rPr lang="en-US" u="sng" dirty="0"/>
              <a:t>terminate unsuccessfully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be </a:t>
            </a:r>
            <a:r>
              <a:rPr lang="en-US" dirty="0">
                <a:solidFill>
                  <a:srgbClr val="A12A03"/>
                </a:solidFill>
              </a:rPr>
              <a:t>aborted.</a:t>
            </a:r>
          </a:p>
          <a:p>
            <a:pPr lvl="4">
              <a:lnSpc>
                <a:spcPct val="90000"/>
              </a:lnSpc>
              <a:defRPr/>
            </a:pPr>
            <a:endParaRPr lang="en-US" dirty="0">
              <a:solidFill>
                <a:srgbClr val="A12A03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Aborted transactions must be </a:t>
            </a:r>
            <a:r>
              <a:rPr lang="en-US" dirty="0">
                <a:solidFill>
                  <a:srgbClr val="A12A03"/>
                </a:solidFill>
              </a:rPr>
              <a:t>rolled back </a:t>
            </a:r>
            <a:r>
              <a:rPr lang="en-US" dirty="0"/>
              <a:t>(undone) if they changed the database.</a:t>
            </a:r>
          </a:p>
          <a:p>
            <a:pPr lvl="4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Committed transactions cannot be rolled back.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7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Properties of Transactions: Atomicity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entire set of database update operations </a:t>
            </a:r>
            <a:br>
              <a:rPr lang="en-US" dirty="0"/>
            </a:br>
            <a:r>
              <a:rPr lang="en-US" dirty="0"/>
              <a:t>are </a:t>
            </a:r>
            <a:r>
              <a:rPr lang="en-US" u="sng" dirty="0"/>
              <a:t>all</a:t>
            </a:r>
            <a:r>
              <a:rPr lang="en-US" dirty="0"/>
              <a:t> carried out, or </a:t>
            </a:r>
            <a:r>
              <a:rPr lang="en-US" u="sng" dirty="0"/>
              <a:t>none</a:t>
            </a:r>
            <a:r>
              <a:rPr lang="en-US" dirty="0"/>
              <a:t> are.</a:t>
            </a:r>
          </a:p>
          <a:p>
            <a:pPr lvl="4"/>
            <a:endParaRPr lang="en-US" dirty="0"/>
          </a:p>
          <a:p>
            <a:r>
              <a:rPr lang="en-US" dirty="0"/>
              <a:t>The DBMS must roll back</a:t>
            </a:r>
            <a:r>
              <a:rPr lang="en-US" dirty="0">
                <a:solidFill>
                  <a:srgbClr val="A12A03"/>
                </a:solidFill>
              </a:rPr>
              <a:t> </a:t>
            </a:r>
            <a:r>
              <a:rPr lang="en-US" dirty="0"/>
              <a:t>transactions </a:t>
            </a:r>
            <a:br>
              <a:rPr lang="en-US" dirty="0"/>
            </a:br>
            <a:r>
              <a:rPr lang="en-US" dirty="0"/>
              <a:t>if they have changed the database but </a:t>
            </a:r>
            <a:br>
              <a:rPr lang="en-US" dirty="0"/>
            </a:br>
            <a:r>
              <a:rPr lang="en-US" dirty="0"/>
              <a:t>will not be able to complete successfully.</a:t>
            </a:r>
          </a:p>
          <a:p>
            <a:pPr lvl="4"/>
            <a:endParaRPr lang="en-US" dirty="0"/>
          </a:p>
          <a:p>
            <a:r>
              <a:rPr lang="en-US" dirty="0"/>
              <a:t>The rollback process uses the log </a:t>
            </a:r>
            <a:br>
              <a:rPr lang="en-US" dirty="0"/>
            </a:br>
            <a:r>
              <a:rPr lang="en-US" dirty="0"/>
              <a:t>of the transaction writes.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2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dirty="0"/>
              <a:t>ACID Properties of Transactions: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are responsible for ensuring that each transaction, if executed </a:t>
            </a:r>
            <a:r>
              <a:rPr lang="en-US" u="sng" dirty="0"/>
              <a:t>individually</a:t>
            </a:r>
            <a:r>
              <a:rPr lang="en-US" dirty="0"/>
              <a:t>, leaves </a:t>
            </a:r>
            <a:br>
              <a:rPr lang="en-US" dirty="0"/>
            </a:br>
            <a:r>
              <a:rPr lang="en-US" dirty="0"/>
              <a:t>the database in a consistent state.</a:t>
            </a:r>
          </a:p>
          <a:p>
            <a:pPr lvl="4"/>
            <a:endParaRPr lang="en-US" dirty="0"/>
          </a:p>
          <a:p>
            <a:r>
              <a:rPr lang="en-US" dirty="0"/>
              <a:t>The concurrency control subsystem must ensure this for </a:t>
            </a:r>
            <a:r>
              <a:rPr lang="en-US" u="sng" dirty="0"/>
              <a:t>multiple</a:t>
            </a:r>
            <a:r>
              <a:rPr lang="en-US" dirty="0"/>
              <a:t> transactions.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4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Properties of Transactions: 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transactions execute </a:t>
            </a:r>
            <a:r>
              <a:rPr lang="en-US" u="sng" dirty="0"/>
              <a:t>simultaneously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DBMS ensures that the final effect is </a:t>
            </a:r>
            <a:br>
              <a:rPr lang="en-US" dirty="0"/>
            </a:br>
            <a:r>
              <a:rPr lang="en-US" dirty="0"/>
              <a:t>as if the transactions were executed </a:t>
            </a:r>
            <a:r>
              <a:rPr lang="en-US" u="sng" dirty="0"/>
              <a:t>serially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3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Properties of Transactions: Durability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effect of any </a:t>
            </a:r>
            <a:r>
              <a:rPr lang="en-US" dirty="0">
                <a:solidFill>
                  <a:srgbClr val="B23C00"/>
                </a:solidFill>
              </a:rPr>
              <a:t>committed</a:t>
            </a:r>
            <a:r>
              <a:rPr lang="en-US" dirty="0"/>
              <a:t> transaction </a:t>
            </a:r>
            <a:br>
              <a:rPr lang="en-US" dirty="0"/>
            </a:br>
            <a:r>
              <a:rPr lang="en-US" dirty="0"/>
              <a:t>is recorded in the database.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Even if the system crashes before all its writes </a:t>
            </a:r>
            <a:br>
              <a:rPr lang="en-US" dirty="0"/>
            </a:br>
            <a:r>
              <a:rPr lang="en-US" dirty="0"/>
              <a:t>are made to the database.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recovery subsystem</a:t>
            </a:r>
            <a:r>
              <a:rPr lang="en-US" dirty="0">
                <a:solidFill>
                  <a:srgbClr val="A12A03"/>
                </a:solidFill>
              </a:rPr>
              <a:t> </a:t>
            </a:r>
            <a:r>
              <a:rPr lang="en-US" dirty="0"/>
              <a:t>guarantees durability.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2421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35498</TotalTime>
  <Words>1424</Words>
  <Application>Microsoft Macintosh PowerPoint</Application>
  <PresentationFormat>On-screen Show (4:3)</PresentationFormat>
  <Paragraphs>354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ＭＳ Ｐゴシック</vt:lpstr>
      <vt:lpstr>Arial</vt:lpstr>
      <vt:lpstr>Courier New</vt:lpstr>
      <vt:lpstr>Times New Roman</vt:lpstr>
      <vt:lpstr>Wingdings</vt:lpstr>
      <vt:lpstr>Quadrant</vt:lpstr>
      <vt:lpstr>CS/SE 157B Database Management Systems II April 19 Class Meeting</vt:lpstr>
      <vt:lpstr>Transaction Management</vt:lpstr>
      <vt:lpstr>Simple Update of One Record</vt:lpstr>
      <vt:lpstr>Steps in a Transaction</vt:lpstr>
      <vt:lpstr>Basic Ideas About Transactions</vt:lpstr>
      <vt:lpstr>ACID Properties of Transactions: Atomicity</vt:lpstr>
      <vt:lpstr>ACID Properties of Transactions: Consistency</vt:lpstr>
      <vt:lpstr>ACID Properties of Transactions: Isolation</vt:lpstr>
      <vt:lpstr>ACID Properties of Transactions: Durability</vt:lpstr>
      <vt:lpstr>Transaction Support in MySQL</vt:lpstr>
      <vt:lpstr>MySQL Transaction Example</vt:lpstr>
      <vt:lpstr>MySQL Transaction Example, cont’d</vt:lpstr>
      <vt:lpstr>MySQL Transaction Example, cont’d</vt:lpstr>
      <vt:lpstr>MySQL Transaction Example, cont’d</vt:lpstr>
      <vt:lpstr>Concurrency Problems</vt:lpstr>
      <vt:lpstr>Lost Update Problem</vt:lpstr>
      <vt:lpstr>Uncommitted Update Problem</vt:lpstr>
      <vt:lpstr>Inconsistent Analysis Problem</vt:lpstr>
      <vt:lpstr>Non-Repeatable Read Problem</vt:lpstr>
      <vt:lpstr>Phantom Data Problem</vt:lpstr>
      <vt:lpstr>Transaction Conflicts</vt:lpstr>
      <vt:lpstr>Transaction Conflicts, cont’d</vt:lpstr>
      <vt:lpstr>Locking</vt:lpstr>
      <vt:lpstr>Shared and Exclusive Locks</vt:lpstr>
      <vt:lpstr>Lock Compatibility</vt:lpstr>
      <vt:lpstr>Deadlocks</vt:lpstr>
      <vt:lpstr>Two-Phase Locking Protocol</vt:lpstr>
      <vt:lpstr>Two-Phase Locking Protocol, cont’d</vt:lpstr>
      <vt:lpstr>Two-Phase Locking Protocol, cont’d</vt:lpstr>
      <vt:lpstr>Optimistic Techniques</vt:lpstr>
      <vt:lpstr>Need for Recovery</vt:lpstr>
      <vt:lpstr>Possible Effects of Failure</vt:lpstr>
      <vt:lpstr>Recovery Manager</vt:lpstr>
      <vt:lpstr>Loss of Disk Data</vt:lpstr>
      <vt:lpstr>Failure to Write</vt:lpstr>
      <vt:lpstr>System Failure</vt:lpstr>
      <vt:lpstr>System Failure, cont’d</vt:lpstr>
      <vt:lpstr>Recovery Log</vt:lpstr>
      <vt:lpstr>Deferred Update Protocol</vt:lpstr>
      <vt:lpstr>Checkpoints</vt:lpstr>
    </vt:vector>
  </TitlesOfParts>
  <Company>Apropos Logic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703</cp:revision>
  <dcterms:created xsi:type="dcterms:W3CDTF">2008-01-12T03:52:55Z</dcterms:created>
  <dcterms:modified xsi:type="dcterms:W3CDTF">2018-04-19T04:13:34Z</dcterms:modified>
</cp:coreProperties>
</file>