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82" r:id="rId2"/>
    <p:sldId id="438" r:id="rId3"/>
    <p:sldId id="435" r:id="rId4"/>
    <p:sldId id="436" r:id="rId5"/>
    <p:sldId id="437" r:id="rId6"/>
    <p:sldId id="439" r:id="rId7"/>
    <p:sldId id="398" r:id="rId8"/>
    <p:sldId id="425" r:id="rId9"/>
    <p:sldId id="399" r:id="rId10"/>
    <p:sldId id="426" r:id="rId11"/>
    <p:sldId id="427" r:id="rId12"/>
    <p:sldId id="428" r:id="rId13"/>
    <p:sldId id="409" r:id="rId14"/>
    <p:sldId id="410" r:id="rId15"/>
    <p:sldId id="440" r:id="rId16"/>
    <p:sldId id="411" r:id="rId17"/>
    <p:sldId id="412" r:id="rId18"/>
    <p:sldId id="431" r:id="rId19"/>
    <p:sldId id="432" r:id="rId20"/>
    <p:sldId id="429" r:id="rId21"/>
    <p:sldId id="430" r:id="rId22"/>
    <p:sldId id="433" r:id="rId23"/>
    <p:sldId id="441" r:id="rId24"/>
    <p:sldId id="434" r:id="rId25"/>
    <p:sldId id="413" r:id="rId26"/>
    <p:sldId id="445" r:id="rId27"/>
    <p:sldId id="443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33CC"/>
    <a:srgbClr val="B23C00"/>
    <a:srgbClr val="008F00"/>
    <a:srgbClr val="8F0000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32" autoAdjust="0"/>
    <p:restoredTop sz="50000" autoAdjust="0"/>
  </p:normalViewPr>
  <p:slideViewPr>
    <p:cSldViewPr>
      <p:cViewPr varScale="1">
        <p:scale>
          <a:sx n="156" d="100"/>
          <a:sy n="156" d="100"/>
        </p:scale>
        <p:origin x="200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4D777DC-EEC6-B24B-A940-A08F0F5C17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38A946-5A26-A148-98B4-30EAE90F4B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F39048D0-8D98-3A40-805F-FB1D74AF4B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BF7D9E24-0466-0A44-A620-8AC7A643F0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308DCDE-B378-2743-A7BC-A5E13BE35D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C064818-43A0-E44E-AA35-DB66DBFD41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5B20B09-3436-8F4F-A8FC-8EEB489B2F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0B5B2A00-B444-7342-B06D-9549FD463D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DB8B30E-42D1-6D4A-BD68-E5AAE38778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23236465-6AAA-6E4E-85DC-47368E3721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643DFE89-C2A0-A84F-B554-5F289F368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39B6C4-E182-AC41-8F83-8B97840752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CE86EF0-E3EA-6842-9585-8C9DF770C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DF9D5FD-0082-8E4E-8EA0-B9E56D9D9D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569F2A52-F5A2-B041-B91D-3AF42E801E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D2FDBAC5-2063-674A-8CE7-4D557216DD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8DE0543F-7168-5C4C-8C98-9096C369620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0728" name="Group 8">
            <a:extLst>
              <a:ext uri="{FF2B5EF4-FFF2-40B4-BE49-F238E27FC236}">
                <a16:creationId xmlns:a16="http://schemas.microsoft.com/office/drawing/2014/main" id="{F59FC627-F401-474B-8029-9A22A9861A2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>
              <a:extLst>
                <a:ext uri="{FF2B5EF4-FFF2-40B4-BE49-F238E27FC236}">
                  <a16:creationId xmlns:a16="http://schemas.microsoft.com/office/drawing/2014/main" id="{00D0BD8E-628C-904D-82F3-A8BFBAC3A4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0" name="Rectangle 10">
              <a:extLst>
                <a:ext uri="{FF2B5EF4-FFF2-40B4-BE49-F238E27FC236}">
                  <a16:creationId xmlns:a16="http://schemas.microsoft.com/office/drawing/2014/main" id="{52A12FEC-61C5-E340-BFD2-07D4EBDB50A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1" name="Rectangle 11">
              <a:extLst>
                <a:ext uri="{FF2B5EF4-FFF2-40B4-BE49-F238E27FC236}">
                  <a16:creationId xmlns:a16="http://schemas.microsoft.com/office/drawing/2014/main" id="{2AA00ECA-6E95-2B4D-B765-3722BF71FA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2" name="Rectangle 12">
              <a:extLst>
                <a:ext uri="{FF2B5EF4-FFF2-40B4-BE49-F238E27FC236}">
                  <a16:creationId xmlns:a16="http://schemas.microsoft.com/office/drawing/2014/main" id="{1179854E-CC37-F142-81D8-9B07891317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3" name="Line 13">
              <a:extLst>
                <a:ext uri="{FF2B5EF4-FFF2-40B4-BE49-F238E27FC236}">
                  <a16:creationId xmlns:a16="http://schemas.microsoft.com/office/drawing/2014/main" id="{2A9DD04D-270E-A648-9A27-EA7FBB345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>
              <a:extLst>
                <a:ext uri="{FF2B5EF4-FFF2-40B4-BE49-F238E27FC236}">
                  <a16:creationId xmlns:a16="http://schemas.microsoft.com/office/drawing/2014/main" id="{4A16A6BB-20C0-F347-9C22-5BEA89862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C145-6432-264E-AE83-E73A66C2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64CE-8242-B54C-8541-A945633B4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sz="8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F421-2014-5E45-B486-73565910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46A8E-C89D-6A49-A5A6-08508A988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9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79FBDC9-5072-F249-A482-B39C20177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FC11CB9-1932-9D4D-8754-E171E7255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38DBEA2A-545F-2B47-BBCC-2102DE5774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0BC81C3-CC32-3E4C-BF3B-2452B4FBD58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9703" name="Group 7">
            <a:extLst>
              <a:ext uri="{FF2B5EF4-FFF2-40B4-BE49-F238E27FC236}">
                <a16:creationId xmlns:a16="http://schemas.microsoft.com/office/drawing/2014/main" id="{F0A46A85-54BE-5349-8E0E-6D21662AFED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>
              <a:extLst>
                <a:ext uri="{FF2B5EF4-FFF2-40B4-BE49-F238E27FC236}">
                  <a16:creationId xmlns:a16="http://schemas.microsoft.com/office/drawing/2014/main" id="{C80EB377-C793-7540-BE5B-0F771F382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>
              <a:extLst>
                <a:ext uri="{FF2B5EF4-FFF2-40B4-BE49-F238E27FC236}">
                  <a16:creationId xmlns:a16="http://schemas.microsoft.com/office/drawing/2014/main" id="{F2C93639-4C96-FE46-B323-5160A25C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6" name="Rectangle 10">
              <a:extLst>
                <a:ext uri="{FF2B5EF4-FFF2-40B4-BE49-F238E27FC236}">
                  <a16:creationId xmlns:a16="http://schemas.microsoft.com/office/drawing/2014/main" id="{F53832C0-CB35-7348-8668-DC9AC60F0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7" name="Rectangle 11">
              <a:extLst>
                <a:ext uri="{FF2B5EF4-FFF2-40B4-BE49-F238E27FC236}">
                  <a16:creationId xmlns:a16="http://schemas.microsoft.com/office/drawing/2014/main" id="{17EE294E-0706-B141-8A62-5D341F3C6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8" name="Rectangle 12">
              <a:extLst>
                <a:ext uri="{FF2B5EF4-FFF2-40B4-BE49-F238E27FC236}">
                  <a16:creationId xmlns:a16="http://schemas.microsoft.com/office/drawing/2014/main" id="{E3B67A5C-926C-CB4F-B376-01A4D6BF7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pic>
        <p:nvPicPr>
          <p:cNvPr id="29709" name="Picture 13" descr="SJSU-logo">
            <a:extLst>
              <a:ext uri="{FF2B5EF4-FFF2-40B4-BE49-F238E27FC236}">
                <a16:creationId xmlns:a16="http://schemas.microsoft.com/office/drawing/2014/main" id="{070C1224-50B3-4D42-8C90-BEE0FA23C2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04EE39-FE72-E842-B4C3-9CE290CA7A49}"/>
              </a:ext>
            </a:extLst>
          </p:cNvPr>
          <p:cNvSpPr txBox="1"/>
          <p:nvPr userDrawn="1"/>
        </p:nvSpPr>
        <p:spPr>
          <a:xfrm>
            <a:off x="1097318" y="6263609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Science Dept.</a:t>
            </a:r>
          </a:p>
          <a:p>
            <a:r>
              <a:rPr lang="en-US" sz="1000" baseline="0" dirty="0"/>
              <a:t>Spring 2018: April 12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E9493-3338-AA4E-ACB7-D117BC14009A}"/>
              </a:ext>
            </a:extLst>
          </p:cNvPr>
          <p:cNvSpPr txBox="1"/>
          <p:nvPr userDrawn="1"/>
        </p:nvSpPr>
        <p:spPr>
          <a:xfrm>
            <a:off x="3350683" y="6263609"/>
            <a:ext cx="2720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CS 157B: Database Management Systems II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ositesw.com/data-virtualizatio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/CS157B/cis/InstallationGuide.pdf" TargetMode="External"/><Relationship Id="rId2" Type="http://schemas.openxmlformats.org/officeDocument/2006/relationships/hyperlink" Target="http://www.cs.sjsu.edu/~mak/CS157B/cis/Studio-7.0.5-windows-x64-installer.ex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.data.gov/dataset?res_format=CSV" TargetMode="External"/><Relationship Id="rId2" Type="http://schemas.openxmlformats.org/officeDocument/2006/relationships/hyperlink" Target="https://www.kaggle.com/datase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ockaroo.com/" TargetMode="External"/><Relationship Id="rId4" Type="http://schemas.openxmlformats.org/officeDocument/2006/relationships/hyperlink" Target="https://perso.telecom-paristech.fr/eagan/class/igr204/dataset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10544374-24E7-C844-8F09-A9767EDD6F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200" b="1" dirty="0"/>
              <a:t>CS/SE 157B</a:t>
            </a:r>
            <a:br>
              <a:rPr lang="en-US" altLang="en-US" sz="3200" b="1" dirty="0"/>
            </a:br>
            <a:r>
              <a:rPr lang="en-US" altLang="en-US" sz="3200" b="1" dirty="0"/>
              <a:t>Database Management Systems II</a:t>
            </a:r>
            <a:br>
              <a:rPr lang="en-US" altLang="en-US" sz="3600" dirty="0"/>
            </a:br>
            <a:r>
              <a:rPr lang="en-US" altLang="en-US" sz="2400" dirty="0"/>
              <a:t>April 12 Class Meeting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CA396163-1B5C-4745-BBA6-17B35A9391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altLang="en-US" dirty="0"/>
              <a:t>Department of Computer Science</a:t>
            </a:r>
            <a:br>
              <a:rPr lang="en-US" altLang="en-US" dirty="0"/>
            </a:br>
            <a:r>
              <a:rPr lang="en-US" altLang="en-US" dirty="0"/>
              <a:t>San Jose State University</a:t>
            </a:r>
            <a:br>
              <a:rPr lang="en-US" altLang="en-US" dirty="0"/>
            </a:br>
            <a:br>
              <a:rPr lang="en-US" altLang="en-US" sz="1200" dirty="0"/>
            </a:br>
            <a:r>
              <a:rPr lang="en-US" altLang="en-US" dirty="0"/>
              <a:t>Spring 2018</a:t>
            </a:r>
            <a:br>
              <a:rPr lang="en-US" altLang="en-US" dirty="0"/>
            </a:br>
            <a:r>
              <a:rPr lang="en-US" altLang="en-US" dirty="0"/>
              <a:t>Instructor: Ron Mak</a:t>
            </a:r>
          </a:p>
          <a:p>
            <a:pPr algn="ctr"/>
            <a:r>
              <a:rPr lang="en-US" altLang="en-US" dirty="0">
                <a:hlinkClick r:id="rId2"/>
              </a:rPr>
              <a:t>www.cs.sjsu.edu/~mak</a:t>
            </a:r>
            <a:r>
              <a:rPr lang="en-US" altLang="en-US" dirty="0"/>
              <a:t> </a:t>
            </a:r>
          </a:p>
        </p:txBody>
      </p:sp>
      <p:pic>
        <p:nvPicPr>
          <p:cNvPr id="313348" name="Picture 4" descr="sjsu_logo2">
            <a:extLst>
              <a:ext uri="{FF2B5EF4-FFF2-40B4-BE49-F238E27FC236}">
                <a16:creationId xmlns:a16="http://schemas.microsoft.com/office/drawing/2014/main" id="{939E77DB-7F6A-614E-88B7-42563AE6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>
            <a:extLst>
              <a:ext uri="{FF2B5EF4-FFF2-40B4-BE49-F238E27FC236}">
                <a16:creationId xmlns:a16="http://schemas.microsoft.com/office/drawing/2014/main" id="{D2D74441-8C85-CE4E-B852-6DEAA8C45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FF4C4-FBA8-E54A-9A69-78B416146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E0543F-7168-5C4C-8C98-9096C369620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Team Accounts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25368" y="1417342"/>
            <a:ext cx="3493264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show databases;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+--------------------+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 Database           |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+--------------------+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information_schema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|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name404 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|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 test               |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+--------------------+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 rows in set (0.00 sec)</a:t>
            </a:r>
          </a:p>
        </p:txBody>
      </p:sp>
    </p:spTree>
    <p:extLst>
      <p:ext uri="{BB962C8B-B14F-4D97-AF65-F5344CB8AC3E}">
        <p14:creationId xmlns:p14="http://schemas.microsoft.com/office/powerpoint/2010/main" val="1698715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Files to the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Use the </a:t>
            </a:r>
            <a:r>
              <a:rPr lang="en-US" u="sng" dirty="0"/>
              <a:t>secure copy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command on your local machine to upload a file to your home directory on the server: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9392" y="2841306"/>
            <a:ext cx="8454559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~: ls *.txt</a:t>
            </a:r>
          </a:p>
          <a:p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HomeSiteSerialNos.txt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greeting.txt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profile.txt</a:t>
            </a: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bash_profile.txt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hello.txt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ron.txt</a:t>
            </a: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bashrc.txt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lorem.txt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svnlist.txt</a:t>
            </a: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6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foo.txt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			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phpInfo.txt</a:t>
            </a: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~: </a:t>
            </a:r>
            <a:r>
              <a:rPr lang="en-US" sz="16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scp</a:t>
            </a:r>
            <a:r>
              <a:rPr lang="en-US" sz="16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foo.txt</a:t>
            </a:r>
            <a:r>
              <a:rPr lang="en-US" sz="16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ron@130.65.159.87:</a:t>
            </a:r>
          </a:p>
          <a:p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ron@130.65.159.87's password: </a:t>
            </a:r>
          </a:p>
          <a:p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foo.txt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                               100%    0     0.0KB/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s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   00:00</a:t>
            </a: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349219"/>
            <a:ext cx="388760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ron@coe-cmpe-cis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 ~]$ ls *.txt</a:t>
            </a:r>
          </a:p>
          <a:p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bar.txt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6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foo.txt</a:t>
            </a:r>
            <a:endParaRPr lang="en-US" sz="1600" b="1" dirty="0">
              <a:solidFill>
                <a:srgbClr val="B23C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3218" y="2672029"/>
            <a:ext cx="67358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Local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472329"/>
            <a:ext cx="78899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Server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FF385-B1E7-CB4E-8191-C6AAA944F7B1}"/>
              </a:ext>
            </a:extLst>
          </p:cNvPr>
          <p:cNvSpPr txBox="1"/>
          <p:nvPr/>
        </p:nvSpPr>
        <p:spPr>
          <a:xfrm>
            <a:off x="4655218" y="4287329"/>
            <a:ext cx="221567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Upload local </a:t>
            </a:r>
            <a:r>
              <a:rPr lang="en-US" sz="1600" dirty="0">
                <a:solidFill>
                  <a:srgbClr val="0432FF"/>
                </a:solidFill>
                <a:sym typeface="Wingdings" pitchFamily="2" charset="2"/>
              </a:rPr>
              <a:t> server</a:t>
            </a:r>
            <a:endParaRPr lang="en-US" sz="16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1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Files from the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59283"/>
          </a:xfrm>
        </p:spPr>
        <p:txBody>
          <a:bodyPr/>
          <a:lstStyle/>
          <a:p>
            <a:r>
              <a:rPr lang="en-US" dirty="0"/>
              <a:t>Use the same command </a:t>
            </a:r>
            <a:r>
              <a:rPr lang="en-US" u="sng" dirty="0"/>
              <a:t>on your local machine</a:t>
            </a:r>
            <a:r>
              <a:rPr lang="en-US" dirty="0"/>
              <a:t> to download files from your home directory on the server to the current directory (or any other directory) of your local machine.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3498090"/>
            <a:ext cx="8701421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1600" b="1" dirty="0">
                <a:latin typeface="Courier New" charset="0"/>
                <a:ea typeface="Courier New" charset="0"/>
                <a:cs typeface="Courier New" charset="0"/>
              </a:rPr>
              <a:t>~: </a:t>
            </a:r>
            <a:r>
              <a:rPr lang="pt-BR" sz="16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scp</a:t>
            </a:r>
            <a:r>
              <a:rPr lang="pt-BR" sz="16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ron@130.65.159.87:bar.txt .</a:t>
            </a:r>
          </a:p>
          <a:p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ron@130.65.159.87's password: </a:t>
            </a:r>
          </a:p>
          <a:p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bar.txt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                               100%    0     0.0KB/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s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   00:00  </a:t>
            </a: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~: ls *.txt</a:t>
            </a:r>
          </a:p>
          <a:p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HomeSiteSerialNos.txt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foo.txt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			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phpInfo.txt</a:t>
            </a: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6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bar.txt</a:t>
            </a:r>
            <a:r>
              <a:rPr lang="en-US" sz="16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greeting.txt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profile.txt</a:t>
            </a: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bash_profile.txt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hello.txt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ron.txt</a:t>
            </a: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bashrc.txt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lorem.txt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svnlist.txt</a:t>
            </a: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3218" y="3273324"/>
            <a:ext cx="67358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Local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6FF29-5D08-1946-99A4-CB758FC62E2C}"/>
              </a:ext>
            </a:extLst>
          </p:cNvPr>
          <p:cNvSpPr txBox="1"/>
          <p:nvPr/>
        </p:nvSpPr>
        <p:spPr>
          <a:xfrm>
            <a:off x="4572000" y="3547641"/>
            <a:ext cx="247696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Download server </a:t>
            </a:r>
            <a:r>
              <a:rPr lang="en-US" sz="1600" dirty="0">
                <a:solidFill>
                  <a:srgbClr val="0432FF"/>
                </a:solidFill>
                <a:sym typeface="Wingdings" pitchFamily="2" charset="2"/>
              </a:rPr>
              <a:t> local</a:t>
            </a:r>
            <a:endParaRPr lang="en-US" sz="16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20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Cisco Information Server (CIS)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961"/>
            <a:ext cx="8229600" cy="94489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Cisco Information Server </a:t>
            </a:r>
            <a:r>
              <a:rPr lang="en-US" dirty="0"/>
              <a:t>(CIS) forms the core of the Cisco Data Virtualization Platform.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Screen Shot 2015-10-27 at 2.41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2183142"/>
            <a:ext cx="6126413" cy="4674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9268" y="6535244"/>
            <a:ext cx="3474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http://www.compositesw.com/data-virtualization/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3628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the CIS 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Studio</a:t>
            </a:r>
            <a:r>
              <a:rPr lang="en-US" dirty="0"/>
              <a:t> is the </a:t>
            </a:r>
            <a:r>
              <a:rPr lang="en-US" u="sng" dirty="0"/>
              <a:t>client-side application</a:t>
            </a:r>
            <a:r>
              <a:rPr lang="en-US" dirty="0"/>
              <a:t> that connects to the CIS server.</a:t>
            </a:r>
          </a:p>
          <a:p>
            <a:pPr lvl="1"/>
            <a:r>
              <a:rPr lang="en-US" dirty="0"/>
              <a:t>As delivered, it runs only on Windows.</a:t>
            </a:r>
          </a:p>
          <a:p>
            <a:pPr lvl="5"/>
            <a:endParaRPr lang="en-US" dirty="0"/>
          </a:p>
          <a:p>
            <a:r>
              <a:rPr lang="en-US" dirty="0"/>
              <a:t>It’s a Java app, so it should be able to run </a:t>
            </a:r>
            <a:br>
              <a:rPr lang="en-US" dirty="0"/>
            </a:br>
            <a:r>
              <a:rPr lang="en-US" dirty="0"/>
              <a:t>on Mac and Linux.</a:t>
            </a:r>
          </a:p>
          <a:p>
            <a:pPr lvl="1"/>
            <a:r>
              <a:rPr lang="en-US" dirty="0"/>
              <a:t>Can someone convert the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studio.bat</a:t>
            </a:r>
            <a:r>
              <a:rPr lang="en-US" dirty="0"/>
              <a:t> DOS script </a:t>
            </a:r>
            <a:br>
              <a:rPr lang="en-US" dirty="0"/>
            </a:br>
            <a:r>
              <a:rPr lang="en-US" dirty="0"/>
              <a:t>to a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studio.sh</a:t>
            </a:r>
            <a:r>
              <a:rPr lang="en-US" dirty="0"/>
              <a:t> bash script for the Mac and Linux?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the CIS 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Download and install Studio.</a:t>
            </a:r>
          </a:p>
          <a:p>
            <a:pPr lvl="1"/>
            <a:r>
              <a:rPr lang="en-US" dirty="0">
                <a:hlinkClick r:id="rId2"/>
              </a:rPr>
              <a:t>http://www.cs.sjsu.edu/~mak/CS157B/cis/Studio-7.0.5-windows-x64-installer.exe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r>
              <a:rPr lang="en-US" dirty="0"/>
              <a:t>If necessary, see the </a:t>
            </a:r>
            <a:r>
              <a:rPr lang="en-US" u="sng" dirty="0"/>
              <a:t>Installation Guide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hlinkClick r:id="rId3"/>
              </a:rPr>
              <a:t>http://www.cs.sjsu.edu/~mak/CS157B/cis/InstallationGuide.pdf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2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 Team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93891"/>
          </a:xfrm>
        </p:spPr>
        <p:txBody>
          <a:bodyPr/>
          <a:lstStyle/>
          <a:p>
            <a:r>
              <a:rPr lang="en-US" dirty="0"/>
              <a:t>Each team has a CIS account.</a:t>
            </a:r>
          </a:p>
          <a:p>
            <a:pPr lvl="4"/>
            <a:endParaRPr lang="en-US" dirty="0"/>
          </a:p>
          <a:p>
            <a:r>
              <a:rPr lang="en-US" dirty="0"/>
              <a:t>Your username is based on your team name</a:t>
            </a:r>
            <a:br>
              <a:rPr lang="en-US" dirty="0"/>
            </a:br>
            <a:r>
              <a:rPr lang="en-US" dirty="0"/>
              <a:t>(same as the username for your MySQL account).</a:t>
            </a:r>
          </a:p>
          <a:p>
            <a:pPr lvl="4"/>
            <a:endParaRPr lang="en-US" dirty="0"/>
          </a:p>
          <a:p>
            <a:r>
              <a:rPr lang="en-US" dirty="0"/>
              <a:t>Your password is the same as your username.</a:t>
            </a:r>
          </a:p>
          <a:p>
            <a:pPr lvl="1"/>
            <a:r>
              <a:rPr lang="en-US" dirty="0"/>
              <a:t>However, CIS requires passwords to be at least 6 characters, so I padded short team names with x’s.</a:t>
            </a:r>
          </a:p>
          <a:p>
            <a:pPr lvl="1"/>
            <a:r>
              <a:rPr lang="en-US" dirty="0"/>
              <a:t>Example: </a:t>
            </a:r>
            <a:r>
              <a:rPr lang="en-US" dirty="0" err="1"/>
              <a:t>ezxxxx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83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into CIS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To log in, start the client-side Studio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50023" y="4271246"/>
            <a:ext cx="3291804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marL="58738" lvl="1"/>
            <a:r>
              <a:rPr lang="en-US" sz="1600" dirty="0">
                <a:solidFill>
                  <a:srgbClr val="0033CC"/>
                </a:solidFill>
              </a:rPr>
              <a:t>Username: Same as group name</a:t>
            </a:r>
          </a:p>
          <a:p>
            <a:pPr marL="58738" lvl="1"/>
            <a:r>
              <a:rPr lang="en-US" sz="1600" dirty="0">
                <a:solidFill>
                  <a:srgbClr val="0033CC"/>
                </a:solidFill>
              </a:rPr>
              <a:t>Password: Same as username. If less than 6 characters, pad with x’s to 6 characters.</a:t>
            </a:r>
          </a:p>
          <a:p>
            <a:pPr marL="58738" lvl="1"/>
            <a:r>
              <a:rPr lang="en-US" sz="1600" dirty="0">
                <a:solidFill>
                  <a:srgbClr val="0033CC"/>
                </a:solidFill>
              </a:rPr>
              <a:t>Domain: composite</a:t>
            </a:r>
          </a:p>
          <a:p>
            <a:pPr marL="58738" lvl="1"/>
            <a:r>
              <a:rPr lang="en-US" sz="1600" dirty="0">
                <a:solidFill>
                  <a:srgbClr val="0033CC"/>
                </a:solidFill>
              </a:rPr>
              <a:t>Server: 130.65.159.87</a:t>
            </a:r>
          </a:p>
          <a:p>
            <a:r>
              <a:rPr lang="en-US" sz="1600" dirty="0">
                <a:solidFill>
                  <a:srgbClr val="0033CC"/>
                </a:solidFill>
              </a:rPr>
              <a:t> Port: 9400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376400-BB2F-CB44-8513-75815DAD5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2" y="1855018"/>
            <a:ext cx="4795709" cy="423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28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 Database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8" y="1050011"/>
            <a:ext cx="7559040" cy="567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74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 XML Data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3EAB4A-8C05-8A46-8627-E3EE256D6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19426"/>
            <a:ext cx="7955193" cy="551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5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will be your final Assignment #9.</a:t>
            </a:r>
          </a:p>
          <a:p>
            <a:pPr lvl="1"/>
            <a:r>
              <a:rPr lang="en-US" dirty="0"/>
              <a:t>Yes, there will be an Assignment #8.</a:t>
            </a:r>
          </a:p>
          <a:p>
            <a:pPr lvl="4"/>
            <a:endParaRPr lang="en-US" dirty="0"/>
          </a:p>
          <a:p>
            <a:r>
              <a:rPr lang="en-US" dirty="0"/>
              <a:t>Put your emphasis on </a:t>
            </a:r>
            <a:r>
              <a:rPr lang="en-US" u="sng" dirty="0"/>
              <a:t>data management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How you manage the data are you are using.</a:t>
            </a:r>
          </a:p>
          <a:p>
            <a:pPr lvl="1"/>
            <a:r>
              <a:rPr lang="en-US" dirty="0"/>
              <a:t>Fancy client-side GUI </a:t>
            </a:r>
            <a:r>
              <a:rPr lang="en-US" u="sng" dirty="0"/>
              <a:t>not</a:t>
            </a:r>
            <a:r>
              <a:rPr lang="en-US" dirty="0"/>
              <a:t> required.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69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Data </a:t>
            </a:r>
            <a:r>
              <a:rPr lang="en-US" dirty="0">
                <a:sym typeface="Wingdings"/>
              </a:rPr>
              <a:t> Database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define a transformation that maps </a:t>
            </a:r>
            <a:br>
              <a:rPr lang="en-US" dirty="0"/>
            </a:br>
            <a:r>
              <a:rPr lang="en-US" dirty="0"/>
              <a:t>an XML file to a relational database table.</a:t>
            </a:r>
          </a:p>
          <a:p>
            <a:pPr lvl="4"/>
            <a:endParaRPr lang="en-US" dirty="0"/>
          </a:p>
          <a:p>
            <a:r>
              <a:rPr lang="en-US" dirty="0"/>
              <a:t>Then CIS can dynamically load </a:t>
            </a:r>
            <a:br>
              <a:rPr lang="en-US" dirty="0"/>
            </a:br>
            <a:r>
              <a:rPr lang="en-US" dirty="0"/>
              <a:t>the XML data into the database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04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Data </a:t>
            </a:r>
            <a:r>
              <a:rPr lang="en-US" dirty="0">
                <a:sym typeface="Wingdings"/>
              </a:rPr>
              <a:t> Database Table</a:t>
            </a:r>
            <a:r>
              <a:rPr lang="en-US" i="1" dirty="0">
                <a:sym typeface="Wingdings"/>
              </a:rPr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07D67-8640-0744-818E-CEDDE2104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7" y="1234464"/>
            <a:ext cx="8696409" cy="551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0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Views by Joining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2D86E-04EA-1C4A-8C5C-73BE976E0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6" y="1234464"/>
            <a:ext cx="7926537" cy="54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71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468B-B46F-5641-907D-F87739442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Relational Tables to Transformed XML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8E8BC-6A87-294B-8B70-6189C628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9DBE2-1C47-204B-81A5-D1618A6BE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3" y="1277196"/>
            <a:ext cx="7873687" cy="54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57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 the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“Publish” the transformations and views.</a:t>
            </a:r>
          </a:p>
          <a:p>
            <a:pPr lvl="4"/>
            <a:endParaRPr lang="en-US" dirty="0"/>
          </a:p>
          <a:p>
            <a:r>
              <a:rPr lang="en-US" dirty="0"/>
              <a:t>Applications can then access them as if</a:t>
            </a:r>
            <a:br>
              <a:rPr lang="en-US" dirty="0"/>
            </a:br>
            <a:r>
              <a:rPr lang="en-US" dirty="0"/>
              <a:t>they were actual relational database tables.</a:t>
            </a:r>
          </a:p>
          <a:p>
            <a:pPr lvl="1"/>
            <a:r>
              <a:rPr lang="en-US" dirty="0"/>
              <a:t>Cisco provides a JDBC driver for Java programs.</a:t>
            </a:r>
          </a:p>
          <a:p>
            <a:pPr lvl="1"/>
            <a:r>
              <a:rPr lang="en-US" dirty="0"/>
              <a:t>Also various ODBC drivers.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53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the demo described in the </a:t>
            </a:r>
            <a:br>
              <a:rPr lang="en-US" dirty="0"/>
            </a:br>
            <a:r>
              <a:rPr lang="en-US" u="sng" dirty="0"/>
              <a:t>Getting Started Guide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Upload a relational database and an XML file </a:t>
            </a:r>
            <a:br>
              <a:rPr lang="en-US" dirty="0"/>
            </a:br>
            <a:r>
              <a:rPr lang="en-US" dirty="0"/>
              <a:t>to the server.</a:t>
            </a:r>
          </a:p>
          <a:p>
            <a:pPr lvl="1"/>
            <a:r>
              <a:rPr lang="en-US" dirty="0"/>
              <a:t>Do a database dump on the client.</a:t>
            </a:r>
          </a:p>
          <a:p>
            <a:pPr lvl="1"/>
            <a:r>
              <a:rPr lang="en-US" dirty="0"/>
              <a:t>Upload the dump to the server.</a:t>
            </a:r>
          </a:p>
          <a:p>
            <a:pPr lvl="1"/>
            <a:r>
              <a:rPr lang="en-US" dirty="0"/>
              <a:t>Start MySQL on the server and “source” the dump.</a:t>
            </a:r>
          </a:p>
          <a:p>
            <a:pPr lvl="5"/>
            <a:endParaRPr lang="en-US" dirty="0"/>
          </a:p>
          <a:p>
            <a:r>
              <a:rPr lang="en-US" dirty="0"/>
              <a:t>Use Studio to import your data into CIS.</a:t>
            </a:r>
          </a:p>
          <a:p>
            <a:pPr lvl="1"/>
            <a:r>
              <a:rPr lang="en-US" dirty="0"/>
              <a:t>Import into </a:t>
            </a:r>
            <a:r>
              <a:rPr lang="en-US" u="sng" dirty="0"/>
              <a:t>My Home</a:t>
            </a:r>
            <a:r>
              <a:rPr lang="en-US" dirty="0"/>
              <a:t>, not the Shared folder.</a:t>
            </a:r>
          </a:p>
          <a:p>
            <a:pPr lvl="5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08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604C8-E6E3-4243-8388-DD54E2A1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#8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3D72B-280B-1B4D-9625-C83974AAE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table joins graphically.</a:t>
            </a:r>
          </a:p>
          <a:p>
            <a:pPr lvl="1"/>
            <a:r>
              <a:rPr lang="en-US" dirty="0"/>
              <a:t>Display the results.</a:t>
            </a:r>
          </a:p>
          <a:p>
            <a:pPr lvl="5"/>
            <a:endParaRPr lang="en-US" dirty="0"/>
          </a:p>
          <a:p>
            <a:r>
              <a:rPr lang="en-US" dirty="0"/>
              <a:t>Transform your XML data to a relational table.</a:t>
            </a:r>
          </a:p>
          <a:p>
            <a:pPr lvl="4"/>
            <a:endParaRPr lang="en-US" dirty="0"/>
          </a:p>
          <a:p>
            <a:r>
              <a:rPr lang="en-US" dirty="0"/>
              <a:t>Graphically join the transformed XML data </a:t>
            </a:r>
            <a:br>
              <a:rPr lang="en-US" dirty="0"/>
            </a:br>
            <a:r>
              <a:rPr lang="en-US" dirty="0"/>
              <a:t>to a relational table.</a:t>
            </a:r>
          </a:p>
          <a:p>
            <a:pPr lvl="1"/>
            <a:r>
              <a:rPr lang="en-US" dirty="0"/>
              <a:t>Display the results.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F11D0-5E62-C544-964C-159733C8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567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63239-E62B-2C42-9BB0-3CE09F12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#8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8E225-A0E8-F24F-87B6-A016B6813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short report describing:</a:t>
            </a:r>
          </a:p>
          <a:p>
            <a:pPr lvl="1"/>
            <a:r>
              <a:rPr lang="en-US" dirty="0"/>
              <a:t>What you uploaded and imported into CIS.</a:t>
            </a:r>
          </a:p>
          <a:p>
            <a:pPr lvl="1"/>
            <a:r>
              <a:rPr lang="en-US" dirty="0"/>
              <a:t>Your CIS operations with Studio screen shots.</a:t>
            </a:r>
          </a:p>
          <a:p>
            <a:pPr lvl="5"/>
            <a:endParaRPr lang="en-US" dirty="0"/>
          </a:p>
          <a:p>
            <a:r>
              <a:rPr lang="en-US" dirty="0"/>
              <a:t>Due Friday, April 27.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21CBD-F365-8E4B-BBDF-CFE1B9C68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98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Required data models:</a:t>
            </a:r>
          </a:p>
          <a:p>
            <a:pPr lvl="1"/>
            <a:r>
              <a:rPr lang="en-US" dirty="0"/>
              <a:t>Operational tables</a:t>
            </a:r>
          </a:p>
          <a:p>
            <a:pPr lvl="2"/>
            <a:r>
              <a:rPr lang="en-US" dirty="0"/>
              <a:t>MySQL and/or MongoDB</a:t>
            </a:r>
          </a:p>
          <a:p>
            <a:pPr lvl="2"/>
            <a:r>
              <a:rPr lang="en-US" dirty="0"/>
              <a:t>Extra credit: Data virtualization with CIS</a:t>
            </a:r>
          </a:p>
          <a:p>
            <a:pPr lvl="1"/>
            <a:r>
              <a:rPr lang="en-US" dirty="0"/>
              <a:t>Analytical tables</a:t>
            </a:r>
          </a:p>
          <a:p>
            <a:pPr lvl="2"/>
            <a:r>
              <a:rPr lang="en-US" dirty="0"/>
              <a:t>MySQL</a:t>
            </a:r>
          </a:p>
          <a:p>
            <a:pPr lvl="5"/>
            <a:endParaRPr lang="en-US" dirty="0"/>
          </a:p>
          <a:p>
            <a:r>
              <a:rPr lang="en-US" dirty="0"/>
              <a:t>Data operations:</a:t>
            </a:r>
          </a:p>
          <a:p>
            <a:pPr lvl="1"/>
            <a:r>
              <a:rPr lang="en-US" dirty="0"/>
              <a:t>Queries and updates of the operational tables.</a:t>
            </a:r>
          </a:p>
          <a:p>
            <a:pPr lvl="1"/>
            <a:r>
              <a:rPr lang="en-US" dirty="0"/>
              <a:t>How the analytical tables are loaded.</a:t>
            </a:r>
          </a:p>
          <a:p>
            <a:pPr lvl="1"/>
            <a:r>
              <a:rPr lang="en-US" dirty="0"/>
              <a:t>Queries of the analytical tables for data analysis.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4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user application that invokes </a:t>
            </a:r>
            <a:br>
              <a:rPr lang="en-US" dirty="0"/>
            </a:br>
            <a:r>
              <a:rPr lang="en-US" dirty="0"/>
              <a:t>the data operations. </a:t>
            </a:r>
          </a:p>
          <a:p>
            <a:pPr lvl="1"/>
            <a:r>
              <a:rPr lang="en-US" dirty="0"/>
              <a:t>RESTful API for the operational database.</a:t>
            </a:r>
          </a:p>
          <a:p>
            <a:pPr lvl="5"/>
            <a:endParaRPr lang="en-US" dirty="0"/>
          </a:p>
          <a:p>
            <a:r>
              <a:rPr lang="en-US" dirty="0"/>
              <a:t>How well did you use the technologies you learned during the semester?</a:t>
            </a:r>
          </a:p>
          <a:p>
            <a:pPr lvl="1"/>
            <a:r>
              <a:rPr lang="en-US" dirty="0"/>
              <a:t>RDBM, DW, XML, NoSQL, Express, REST, </a:t>
            </a:r>
            <a:br>
              <a:rPr lang="en-US" dirty="0"/>
            </a:br>
            <a:r>
              <a:rPr lang="en-US" dirty="0"/>
              <a:t>data virtualization with CIS</a:t>
            </a:r>
          </a:p>
          <a:p>
            <a:pPr lvl="1"/>
            <a:r>
              <a:rPr lang="en-US" dirty="0"/>
              <a:t>Not all technologies have to be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2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Written report</a:t>
            </a:r>
          </a:p>
          <a:p>
            <a:pPr lvl="1"/>
            <a:r>
              <a:rPr lang="en-US" dirty="0"/>
              <a:t>What is the application?</a:t>
            </a:r>
          </a:p>
          <a:p>
            <a:pPr lvl="1"/>
            <a:r>
              <a:rPr lang="en-US" dirty="0"/>
              <a:t>What data did you use, and where did you get it?</a:t>
            </a:r>
          </a:p>
          <a:p>
            <a:pPr lvl="1"/>
            <a:r>
              <a:rPr lang="en-US" dirty="0"/>
              <a:t>Overview of your data models (in words).</a:t>
            </a:r>
          </a:p>
          <a:p>
            <a:pPr lvl="1"/>
            <a:r>
              <a:rPr lang="en-US" dirty="0"/>
              <a:t>ER diagram</a:t>
            </a:r>
          </a:p>
          <a:p>
            <a:pPr lvl="1"/>
            <a:r>
              <a:rPr lang="en-US" dirty="0"/>
              <a:t>Relational schemas</a:t>
            </a:r>
          </a:p>
          <a:p>
            <a:pPr lvl="1"/>
            <a:r>
              <a:rPr lang="en-US" dirty="0"/>
              <a:t>Star schemas</a:t>
            </a:r>
          </a:p>
          <a:p>
            <a:pPr lvl="1"/>
            <a:r>
              <a:rPr lang="en-US" dirty="0"/>
              <a:t>Example user actions and screen shots of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0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2B2F-D486-2645-8FA2-52CAFEE45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E65A5-440E-C748-BB6D-FFD3635F2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datasets available online.</a:t>
            </a:r>
          </a:p>
          <a:p>
            <a:pPr lvl="1"/>
            <a:r>
              <a:rPr lang="en-US" dirty="0"/>
              <a:t>Google “sample datasets”</a:t>
            </a:r>
          </a:p>
          <a:p>
            <a:pPr lvl="5"/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>
                <a:hlinkClick r:id="rId2"/>
              </a:rPr>
              <a:t>https://www.kaggle.com/datasets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https://catalog.data.gov/dataset?res_format=CSV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https://perso.telecom-paristech.fr/eagan/class/igr204/datasets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r>
              <a:rPr lang="en-US" dirty="0"/>
              <a:t>Generate fake but realistic data</a:t>
            </a:r>
          </a:p>
          <a:p>
            <a:pPr lvl="1"/>
            <a:r>
              <a:rPr lang="en-US" dirty="0"/>
              <a:t>Example: </a:t>
            </a:r>
            <a:r>
              <a:rPr lang="en-US" dirty="0">
                <a:hlinkClick r:id="rId5"/>
              </a:rPr>
              <a:t>https://www.mockaroo.com/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84BDF-7308-4C4B-84AC-FB22B5AB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41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Host </a:t>
            </a:r>
            <a:r>
              <a:rPr lang="nb-NO" dirty="0"/>
              <a:t>130.65.159.87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33599"/>
          </a:xfrm>
        </p:spPr>
        <p:txBody>
          <a:bodyPr/>
          <a:lstStyle/>
          <a:p>
            <a:r>
              <a:rPr lang="en-US" u="sng" dirty="0"/>
              <a:t>Each student</a:t>
            </a:r>
            <a:r>
              <a:rPr lang="en-US" dirty="0"/>
              <a:t> has an individual account.</a:t>
            </a:r>
          </a:p>
          <a:p>
            <a:r>
              <a:rPr lang="en-US" dirty="0"/>
              <a:t>Account name is your last name.</a:t>
            </a:r>
          </a:p>
          <a:p>
            <a:r>
              <a:rPr lang="en-US" dirty="0"/>
              <a:t>Password is your student id </a:t>
            </a:r>
            <a:br>
              <a:rPr lang="en-US" dirty="0"/>
            </a:br>
            <a:r>
              <a:rPr lang="en-US" dirty="0"/>
              <a:t>without leading zeros.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1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660024"/>
            <a:ext cx="8207696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baglin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do     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nguyenh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soe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bhargava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fidel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kuroshima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liu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nguyenq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ruan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song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gandhi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liw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ruvalcaba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torres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hong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lau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luong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parikh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salom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zheng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cmpeadmin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hu     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liang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polangcos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shin</a:t>
            </a:r>
          </a:p>
        </p:txBody>
      </p:sp>
    </p:spTree>
    <p:extLst>
      <p:ext uri="{BB962C8B-B14F-4D97-AF65-F5344CB8AC3E}">
        <p14:creationId xmlns:p14="http://schemas.microsoft.com/office/powerpoint/2010/main" val="2529049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Host </a:t>
            </a:r>
            <a:r>
              <a:rPr lang="nb-NO" dirty="0"/>
              <a:t>130.65.159.87</a:t>
            </a:r>
            <a:r>
              <a:rPr lang="nb-NO" i="1" dirty="0"/>
              <a:t>, </a:t>
            </a:r>
            <a:r>
              <a:rPr lang="nb-NO" i="1" dirty="0" err="1"/>
              <a:t>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93892"/>
          </a:xfrm>
        </p:spPr>
        <p:txBody>
          <a:bodyPr/>
          <a:lstStyle/>
          <a:p>
            <a:r>
              <a:rPr lang="en-US" dirty="0"/>
              <a:t>Log in using the </a:t>
            </a:r>
            <a:r>
              <a:rPr lang="en-US" u="sng" dirty="0"/>
              <a:t>secure shell</a:t>
            </a:r>
            <a:r>
              <a:rPr lang="en-US" dirty="0"/>
              <a:t> command.</a:t>
            </a:r>
          </a:p>
          <a:p>
            <a:pPr lvl="1"/>
            <a:r>
              <a:rPr lang="en-US" dirty="0"/>
              <a:t>Example:</a:t>
            </a:r>
          </a:p>
          <a:p>
            <a:pPr lvl="5"/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r>
              <a:rPr lang="en-US" dirty="0"/>
              <a:t>Each student belongs to a group </a:t>
            </a:r>
            <a:br>
              <a:rPr lang="en-US" dirty="0"/>
            </a:br>
            <a:r>
              <a:rPr lang="en-US" dirty="0"/>
              <a:t>based on his or her team name.</a:t>
            </a:r>
          </a:p>
          <a:p>
            <a:pPr lvl="1"/>
            <a:r>
              <a:rPr lang="en-US" dirty="0"/>
              <a:t>One word, all lower case.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Team members can share files by enabling group read/write/execute access: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12073" y="5437082"/>
            <a:ext cx="280397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chmod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g+rwx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foo.txt</a:t>
            </a: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4297" y="1889746"/>
            <a:ext cx="335540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/>
                <a:cs typeface="Courier New"/>
              </a:rPr>
              <a:t>ssh</a:t>
            </a:r>
            <a:r>
              <a:rPr lang="en-US" sz="1800" b="1" dirty="0">
                <a:latin typeface="Courier New"/>
                <a:cs typeface="Courier New"/>
              </a:rPr>
              <a:t> brown@130.65.159.87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61A968-AC53-C244-A450-8A96DE430EFB}"/>
              </a:ext>
            </a:extLst>
          </p:cNvPr>
          <p:cNvSpPr txBox="1"/>
          <p:nvPr/>
        </p:nvSpPr>
        <p:spPr>
          <a:xfrm>
            <a:off x="6391994" y="2533234"/>
            <a:ext cx="1563248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acedb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caby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dropthatdb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ez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name404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six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tngf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watercats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Team Accounts on the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596623"/>
          </a:xfrm>
        </p:spPr>
        <p:txBody>
          <a:bodyPr/>
          <a:lstStyle/>
          <a:p>
            <a:r>
              <a:rPr lang="en-US" dirty="0"/>
              <a:t>MySQL is running on the server.</a:t>
            </a:r>
          </a:p>
          <a:p>
            <a:pPr lvl="4"/>
            <a:endParaRPr lang="en-US" dirty="0"/>
          </a:p>
          <a:p>
            <a:r>
              <a:rPr lang="en-US" u="sng" dirty="0"/>
              <a:t>Each team</a:t>
            </a:r>
            <a:r>
              <a:rPr lang="en-US" dirty="0"/>
              <a:t> has a MySQL account.</a:t>
            </a:r>
          </a:p>
          <a:p>
            <a:pPr lvl="1"/>
            <a:r>
              <a:rPr lang="en-US" dirty="0"/>
              <a:t>Your username is based on your team name</a:t>
            </a:r>
            <a:br>
              <a:rPr lang="en-US" dirty="0"/>
            </a:br>
            <a:r>
              <a:rPr lang="en-US" dirty="0"/>
              <a:t>(same as the group names).</a:t>
            </a:r>
          </a:p>
          <a:p>
            <a:pPr lvl="1"/>
            <a:r>
              <a:rPr lang="en-US" dirty="0"/>
              <a:t>Your initial password is the same as your username.</a:t>
            </a:r>
          </a:p>
          <a:p>
            <a:pPr lvl="5"/>
            <a:endParaRPr lang="en-US" dirty="0"/>
          </a:p>
          <a:p>
            <a:r>
              <a:rPr lang="en-US" dirty="0"/>
              <a:t>Each team has access to a database with the same name as the team name: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5895" y="4983463"/>
            <a:ext cx="549220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/opt/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lampp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-u </a:t>
            </a:r>
            <a:r>
              <a:rPr lang="en-US" sz="16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name404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-p</a:t>
            </a:r>
            <a:r>
              <a:rPr lang="en-US" sz="16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name404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 </a:t>
            </a:r>
          </a:p>
        </p:txBody>
      </p:sp>
    </p:spTree>
    <p:extLst>
      <p:ext uri="{BB962C8B-B14F-4D97-AF65-F5344CB8AC3E}">
        <p14:creationId xmlns:p14="http://schemas.microsoft.com/office/powerpoint/2010/main" val="46047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35464</TotalTime>
  <Words>821</Words>
  <Application>Microsoft Macintosh PowerPoint</Application>
  <PresentationFormat>On-screen Show (4:3)</PresentationFormat>
  <Paragraphs>221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Courier New</vt:lpstr>
      <vt:lpstr>Times New Roman</vt:lpstr>
      <vt:lpstr>Wingdings</vt:lpstr>
      <vt:lpstr>Quadrant</vt:lpstr>
      <vt:lpstr>CS/SE 157B Database Management Systems II April 12 Class Meeting</vt:lpstr>
      <vt:lpstr>Final Project</vt:lpstr>
      <vt:lpstr>Final Project, cont’d</vt:lpstr>
      <vt:lpstr>Final Project, cont’d</vt:lpstr>
      <vt:lpstr>Final Project, cont’d</vt:lpstr>
      <vt:lpstr>Sample Datasets</vt:lpstr>
      <vt:lpstr>Server Host 130.65.159.87</vt:lpstr>
      <vt:lpstr>Server Host 130.65.159.87, cont’d</vt:lpstr>
      <vt:lpstr>MySQL Team Accounts on the Server</vt:lpstr>
      <vt:lpstr>MySQL Team Accounts, cont’d</vt:lpstr>
      <vt:lpstr>Uploading Files to the Server</vt:lpstr>
      <vt:lpstr>Downloading Files from the Server</vt:lpstr>
      <vt:lpstr>Cisco Information Server (CIS)</vt:lpstr>
      <vt:lpstr>Install the CIS Studio</vt:lpstr>
      <vt:lpstr>Install the CIS Studio</vt:lpstr>
      <vt:lpstr>CIS Team Accounts</vt:lpstr>
      <vt:lpstr>Log into CIS</vt:lpstr>
      <vt:lpstr>Browse Database Sources</vt:lpstr>
      <vt:lpstr>Browse XML Data Sources</vt:lpstr>
      <vt:lpstr>XML Data  Database Table</vt:lpstr>
      <vt:lpstr>XML Data  Database Table, cont’d</vt:lpstr>
      <vt:lpstr>Create Views by Joining Tables</vt:lpstr>
      <vt:lpstr>Join Relational Tables to Transformed XML</vt:lpstr>
      <vt:lpstr>Publish the Results</vt:lpstr>
      <vt:lpstr>Assignment #8</vt:lpstr>
      <vt:lpstr>Assignment #8, cont’d</vt:lpstr>
      <vt:lpstr>Assignment #8, cont’d</vt:lpstr>
    </vt:vector>
  </TitlesOfParts>
  <Company>Apropos Logic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creator>Ronald Mak</dc:creator>
  <cp:lastModifiedBy>Ronald Mak</cp:lastModifiedBy>
  <cp:revision>699</cp:revision>
  <dcterms:created xsi:type="dcterms:W3CDTF">2008-01-12T03:52:55Z</dcterms:created>
  <dcterms:modified xsi:type="dcterms:W3CDTF">2018-04-17T05:38:32Z</dcterms:modified>
</cp:coreProperties>
</file>