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82" r:id="rId2"/>
    <p:sldId id="335" r:id="rId3"/>
    <p:sldId id="334" r:id="rId4"/>
    <p:sldId id="273" r:id="rId5"/>
    <p:sldId id="410" r:id="rId6"/>
    <p:sldId id="337" r:id="rId7"/>
    <p:sldId id="338" r:id="rId8"/>
    <p:sldId id="304" r:id="rId9"/>
    <p:sldId id="284" r:id="rId10"/>
    <p:sldId id="290" r:id="rId11"/>
    <p:sldId id="289" r:id="rId12"/>
    <p:sldId id="339" r:id="rId13"/>
    <p:sldId id="293" r:id="rId14"/>
    <p:sldId id="340" r:id="rId15"/>
    <p:sldId id="341" r:id="rId16"/>
    <p:sldId id="291" r:id="rId17"/>
    <p:sldId id="292" r:id="rId18"/>
    <p:sldId id="336" r:id="rId19"/>
    <p:sldId id="342" r:id="rId20"/>
    <p:sldId id="343" r:id="rId21"/>
    <p:sldId id="344" r:id="rId22"/>
    <p:sldId id="405" r:id="rId23"/>
    <p:sldId id="406" r:id="rId24"/>
    <p:sldId id="407" r:id="rId25"/>
    <p:sldId id="408" r:id="rId26"/>
    <p:sldId id="409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B23C00"/>
    <a:srgbClr val="008F00"/>
    <a:srgbClr val="8F0000"/>
    <a:srgbClr val="0033CC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4" autoAdjust="0"/>
    <p:restoredTop sz="50000" autoAdjust="0"/>
  </p:normalViewPr>
  <p:slideViewPr>
    <p:cSldViewPr>
      <p:cViewPr varScale="1">
        <p:scale>
          <a:sx n="152" d="100"/>
          <a:sy n="152" d="100"/>
        </p:scale>
        <p:origin x="192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April 12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ositesw.com/data-virtualization/" TargetMode="External"/><Relationship Id="rId2" Type="http://schemas.openxmlformats.org/officeDocument/2006/relationships/hyperlink" Target="https://en.wikipedia.org/wiki/Data_virtualization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ata_virtualizatio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ata_virtualization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ositesw.com/data-virtualizatio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April 12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route is a mapping from an incoming HTTP request to the appropriate controller code.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Associates a </a:t>
            </a:r>
            <a:r>
              <a:rPr lang="en-US" u="sng" dirty="0"/>
              <a:t>URI</a:t>
            </a:r>
            <a:r>
              <a:rPr lang="en-US" dirty="0"/>
              <a:t> plus an </a:t>
            </a:r>
            <a:r>
              <a:rPr lang="en-US" u="sng" dirty="0"/>
              <a:t>HTTP method</a:t>
            </a:r>
            <a:r>
              <a:rPr lang="en-US" dirty="0"/>
              <a:t> (get or post) with a particular controller </a:t>
            </a:r>
            <a:r>
              <a:rPr lang="en-US" u="sng" dirty="0"/>
              <a:t>action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HTTP method also called </a:t>
            </a:r>
            <a:r>
              <a:rPr lang="en-US" u="sng" dirty="0"/>
              <a:t>HTTP verb</a:t>
            </a:r>
          </a:p>
          <a:p>
            <a:pPr lvl="5"/>
            <a:endParaRPr lang="en-US" u="sng" dirty="0"/>
          </a:p>
          <a:p>
            <a:r>
              <a:rPr lang="en-US" dirty="0"/>
              <a:t>Most widely used HTTP methods in web apps are </a:t>
            </a:r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POST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PUT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DELETE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Defined by the HTTP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53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u="sng" dirty="0">
                <a:solidFill>
                  <a:srgbClr val="B23C00"/>
                </a:solidFill>
              </a:rPr>
              <a:t>Re</a:t>
            </a:r>
            <a:r>
              <a:rPr lang="en-US" dirty="0">
                <a:solidFill>
                  <a:srgbClr val="B23C00"/>
                </a:solidFill>
              </a:rPr>
              <a:t>presentational </a:t>
            </a:r>
            <a:r>
              <a:rPr lang="en-US" u="sng" dirty="0">
                <a:solidFill>
                  <a:srgbClr val="B23C00"/>
                </a:solidFill>
              </a:rPr>
              <a:t>S</a:t>
            </a:r>
            <a:r>
              <a:rPr lang="en-US" dirty="0">
                <a:solidFill>
                  <a:srgbClr val="B23C00"/>
                </a:solidFill>
              </a:rPr>
              <a:t>tate </a:t>
            </a:r>
            <a:r>
              <a:rPr lang="en-US" u="sng" dirty="0">
                <a:solidFill>
                  <a:srgbClr val="B23C00"/>
                </a:solidFill>
              </a:rPr>
              <a:t>T</a:t>
            </a:r>
            <a:r>
              <a:rPr lang="en-US" dirty="0">
                <a:solidFill>
                  <a:srgbClr val="B23C00"/>
                </a:solidFill>
              </a:rPr>
              <a:t>ransfer</a:t>
            </a:r>
          </a:p>
          <a:p>
            <a:pPr lvl="1"/>
            <a:r>
              <a:rPr lang="en-US" dirty="0"/>
              <a:t>First developed by Roy Fielding in his Ph.D. dissertation in 2000.</a:t>
            </a:r>
          </a:p>
          <a:p>
            <a:pPr lvl="5"/>
            <a:endParaRPr lang="en-US" dirty="0"/>
          </a:p>
          <a:p>
            <a:r>
              <a:rPr lang="en-US" dirty="0"/>
              <a:t>An architectural style that defines a set of constraints and properties based on HTTP.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RESTful web services</a:t>
            </a:r>
            <a:r>
              <a:rPr lang="en-US" dirty="0"/>
              <a:t> provide interoperability between computer systems on the Internet.</a:t>
            </a:r>
          </a:p>
          <a:p>
            <a:pPr lvl="1"/>
            <a:r>
              <a:rPr lang="en-US" dirty="0"/>
              <a:t>Requesting systems can access and manipulate </a:t>
            </a:r>
            <a:r>
              <a:rPr lang="en-US" u="sng" dirty="0"/>
              <a:t>textual representations</a:t>
            </a:r>
            <a:r>
              <a:rPr lang="en-US" dirty="0"/>
              <a:t> of </a:t>
            </a:r>
            <a:r>
              <a:rPr lang="en-US" u="sng" dirty="0"/>
              <a:t>web resources</a:t>
            </a:r>
            <a:r>
              <a:rPr lang="en-US" dirty="0"/>
              <a:t> by using a uniform and predefined set of </a:t>
            </a:r>
            <a:r>
              <a:rPr lang="en-US" u="sng" dirty="0"/>
              <a:t>stateless operations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65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Entities manipulated by a web app are </a:t>
            </a:r>
            <a:r>
              <a:rPr lang="en-US" u="sng" dirty="0"/>
              <a:t>resources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Originally files identified by URLs.</a:t>
            </a:r>
          </a:p>
          <a:p>
            <a:pPr lvl="1"/>
            <a:r>
              <a:rPr lang="en-US" dirty="0"/>
              <a:t>Now defined more generically and abstractly.</a:t>
            </a:r>
          </a:p>
          <a:p>
            <a:pPr lvl="1"/>
            <a:r>
              <a:rPr lang="en-US" dirty="0"/>
              <a:t>Described often with XML or JSON.</a:t>
            </a:r>
          </a:p>
          <a:p>
            <a:pPr lvl="4"/>
            <a:endParaRPr lang="en-US" dirty="0"/>
          </a:p>
          <a:p>
            <a:r>
              <a:rPr lang="en-US" dirty="0"/>
              <a:t>Think of a web application primarily as a </a:t>
            </a:r>
            <a:r>
              <a:rPr lang="en-US" u="sng" dirty="0"/>
              <a:t>collection of resources</a:t>
            </a:r>
            <a:r>
              <a:rPr lang="en-US" dirty="0"/>
              <a:t> accessible via </a:t>
            </a:r>
            <a:br>
              <a:rPr lang="en-US" dirty="0"/>
            </a:br>
            <a:r>
              <a:rPr lang="en-US" u="sng" dirty="0"/>
              <a:t>RESTful APIs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4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74502"/>
          </a:xfrm>
        </p:spPr>
        <p:txBody>
          <a:bodyPr/>
          <a:lstStyle/>
          <a:p>
            <a:r>
              <a:rPr lang="en-US" dirty="0"/>
              <a:t>Design routes such that any HTTP request contains all the information necessary to identify both a resource and the action to perform on it.</a:t>
            </a:r>
          </a:p>
          <a:p>
            <a:pPr lvl="4"/>
            <a:endParaRPr lang="en-US" dirty="0"/>
          </a:p>
          <a:p>
            <a:r>
              <a:rPr lang="en-US" dirty="0"/>
              <a:t>“Expose RESTful APIs”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67095" y="6172170"/>
            <a:ext cx="1871025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Engineering Software as a Service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Armando Fox &amp; David Patterson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self-published, 2014-2016</a:t>
            </a:r>
          </a:p>
        </p:txBody>
      </p:sp>
    </p:spTree>
    <p:extLst>
      <p:ext uri="{BB962C8B-B14F-4D97-AF65-F5344CB8AC3E}">
        <p14:creationId xmlns:p14="http://schemas.microsoft.com/office/powerpoint/2010/main" val="176183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A9D49-3DAD-384C-8730-45E81E28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Guiding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B9EF9-8C97-7C48-B30F-B45002D5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Client-server</a:t>
            </a:r>
          </a:p>
          <a:p>
            <a:pPr lvl="1"/>
            <a:r>
              <a:rPr lang="en-US" dirty="0"/>
              <a:t>Separate the user interface from </a:t>
            </a:r>
            <a:br>
              <a:rPr lang="en-US" dirty="0"/>
            </a:br>
            <a:r>
              <a:rPr lang="en-US" dirty="0"/>
              <a:t>the web and database servers.</a:t>
            </a:r>
          </a:p>
          <a:p>
            <a:pPr lvl="5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Stateless</a:t>
            </a:r>
          </a:p>
          <a:p>
            <a:pPr lvl="1"/>
            <a:r>
              <a:rPr lang="en-US" dirty="0"/>
              <a:t>Each request from client to server must contain all of the information necessary to understand the request.</a:t>
            </a:r>
          </a:p>
          <a:p>
            <a:pPr lvl="1"/>
            <a:r>
              <a:rPr lang="en-US" dirty="0"/>
              <a:t>Cannot use any stored context on the server.</a:t>
            </a:r>
          </a:p>
          <a:p>
            <a:pPr lvl="5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Cacheable</a:t>
            </a:r>
          </a:p>
          <a:p>
            <a:pPr lvl="1"/>
            <a:r>
              <a:rPr lang="en-US" dirty="0"/>
              <a:t>A client cache can reuse cacheable response data for later, equivalent requests.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E5F24-CA01-634A-9178-DCE35ECE3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7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43B3-A659-1042-BF70-6B90AE36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Guiding Principles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10599-17C9-C540-B97A-DE1601513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Uniform interface</a:t>
            </a:r>
          </a:p>
          <a:p>
            <a:pPr lvl="1"/>
            <a:r>
              <a:rPr lang="en-US" dirty="0"/>
              <a:t>Simplify overall system architecture.</a:t>
            </a:r>
          </a:p>
          <a:p>
            <a:pPr lvl="1"/>
            <a:r>
              <a:rPr lang="en-US" dirty="0"/>
              <a:t>Need multiple architectural constraints </a:t>
            </a:r>
            <a:br>
              <a:rPr lang="en-US" dirty="0"/>
            </a:br>
            <a:r>
              <a:rPr lang="en-US" dirty="0"/>
              <a:t>to guide the behavior of components.</a:t>
            </a:r>
          </a:p>
          <a:p>
            <a:pPr lvl="5"/>
            <a:endParaRPr lang="en-US" dirty="0"/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Layered system</a:t>
            </a:r>
          </a:p>
          <a:p>
            <a:pPr lvl="1"/>
            <a:r>
              <a:rPr lang="en-US" dirty="0"/>
              <a:t>Hierarchical layers.</a:t>
            </a:r>
          </a:p>
          <a:p>
            <a:pPr lvl="1"/>
            <a:r>
              <a:rPr lang="en-US" dirty="0"/>
              <a:t>Each layer has specific functionality and responsibility.</a:t>
            </a:r>
          </a:p>
          <a:p>
            <a:pPr lvl="5"/>
            <a:endParaRPr lang="en-US" dirty="0"/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Code on demand (optional)</a:t>
            </a:r>
          </a:p>
          <a:p>
            <a:pPr lvl="1"/>
            <a:r>
              <a:rPr lang="en-US" dirty="0"/>
              <a:t>Extend functionality by downloading and executing applet or script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16D41-3272-1B40-BCA4-07A8040EC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005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Actions and HTTP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1"/>
          </a:xfrm>
        </p:spPr>
        <p:txBody>
          <a:bodyPr/>
          <a:lstStyle/>
          <a:p>
            <a:r>
              <a:rPr lang="en-US" dirty="0"/>
              <a:t>Mapping between database CRUD actions </a:t>
            </a:r>
            <a:br>
              <a:rPr lang="en-US" dirty="0"/>
            </a:br>
            <a:r>
              <a:rPr lang="en-US" dirty="0"/>
              <a:t>and HTTP verbs: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 web browser is only able to issue </a:t>
            </a:r>
            <a:br>
              <a:rPr lang="en-US" dirty="0"/>
            </a:br>
            <a:r>
              <a:rPr lang="en-US" dirty="0"/>
              <a:t>GET and POST requests.</a:t>
            </a:r>
          </a:p>
          <a:p>
            <a:r>
              <a:rPr lang="en-US" dirty="0"/>
              <a:t>Therefore, Express “fakes” the PUT and DELETE requests with framework logic.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05244"/>
              </p:ext>
            </p:extLst>
          </p:nvPr>
        </p:nvGraphicFramePr>
        <p:xfrm>
          <a:off x="4023366" y="1965976"/>
          <a:ext cx="3566121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04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Database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 verb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0" u="sng" dirty="0"/>
                        <a:t>C</a:t>
                      </a:r>
                      <a:r>
                        <a:rPr lang="en-US" dirty="0"/>
                        <a:t>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R</a:t>
                      </a:r>
                      <a:r>
                        <a:rPr lang="en-US" dirty="0"/>
                        <a:t>ead (list or show)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U</a:t>
                      </a:r>
                      <a:r>
                        <a:rPr lang="en-US" dirty="0"/>
                        <a:t>pdate (edit)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sng" dirty="0"/>
                        <a:t>D</a:t>
                      </a:r>
                      <a:r>
                        <a:rPr lang="en-US" dirty="0"/>
                        <a:t>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19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RESTful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402087"/>
          </a:xfrm>
        </p:spPr>
        <p:txBody>
          <a:bodyPr/>
          <a:lstStyle/>
          <a:p>
            <a:r>
              <a:rPr lang="en-US" dirty="0"/>
              <a:t>Express uses REST, which expands the </a:t>
            </a:r>
            <a:br>
              <a:rPr lang="en-US" dirty="0"/>
            </a:br>
            <a:r>
              <a:rPr lang="en-US" dirty="0"/>
              <a:t>read database action (HTTP </a:t>
            </a:r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) into </a:t>
            </a:r>
            <a:br>
              <a:rPr lang="en-US" dirty="0"/>
            </a:br>
            <a:r>
              <a:rPr lang="en-US" dirty="0"/>
              <a:t>four RESTful actions: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84527"/>
              </p:ext>
            </p:extLst>
          </p:nvPr>
        </p:nvGraphicFramePr>
        <p:xfrm>
          <a:off x="685820" y="2788927"/>
          <a:ext cx="7772360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3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RESTful</a:t>
                      </a:r>
                      <a:r>
                        <a:rPr lang="en-US" sz="1600" baseline="0" dirty="0"/>
                        <a:t> a</a:t>
                      </a:r>
                      <a:r>
                        <a:rPr lang="en-US" sz="1600" dirty="0"/>
                        <a:t>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HTTP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B23C00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Read (list) all documents.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B23C00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Read (show) one document.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B23C00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Show a form to</a:t>
                      </a:r>
                      <a:r>
                        <a:rPr lang="en-US" sz="1600" baseline="0" dirty="0"/>
                        <a:t> create a new </a:t>
                      </a:r>
                      <a:r>
                        <a:rPr lang="en-US" sz="1600" dirty="0"/>
                        <a:t>document</a:t>
                      </a:r>
                      <a:r>
                        <a:rPr lang="en-US" sz="1600" baseline="0" dirty="0"/>
                        <a:t>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B23C00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Show a form to update</a:t>
                      </a:r>
                      <a:r>
                        <a:rPr lang="en-US" sz="1600" baseline="0" dirty="0"/>
                        <a:t> (edit) an existing </a:t>
                      </a:r>
                      <a:r>
                        <a:rPr lang="en-US" sz="1600" dirty="0"/>
                        <a:t>document</a:t>
                      </a:r>
                      <a:r>
                        <a:rPr lang="en-US" sz="1600" baseline="0" dirty="0"/>
                        <a:t>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Create a new document.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Update an existing document.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destroy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Delete</a:t>
                      </a:r>
                      <a:r>
                        <a:rPr lang="en-US" sz="1600" baseline="0" dirty="0"/>
                        <a:t> a </a:t>
                      </a:r>
                      <a:r>
                        <a:rPr lang="en-US" sz="1600" dirty="0"/>
                        <a:t>document</a:t>
                      </a:r>
                      <a:r>
                        <a:rPr lang="en-US" sz="1600" baseline="0" dirty="0"/>
                        <a:t>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769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RESTful App Example</a:t>
            </a:r>
            <a:r>
              <a:rPr lang="en-US" i="1" dirty="0"/>
              <a:t>, cont’d</a:t>
            </a:r>
            <a:endParaRPr lang="en-US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012" y="4356288"/>
            <a:ext cx="783740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ctrlMain.get_userlist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ctrlMain.get_showuser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newuser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ctrlMain.get_newuser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edituser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ctrlMain.get_edituser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router.post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adduser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ctrlMain.post_adduser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router.post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ctrlMain.post_updateuser</a:t>
            </a:r>
            <a:r>
              <a:rPr lang="en-US" sz="1600" b="1" dirty="0">
                <a:solidFill>
                  <a:srgbClr val="0432FF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router.post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deleteuser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ctrlMain.get_deleteuser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79B56-1903-B043-B307-21572DBC97E6}"/>
              </a:ext>
            </a:extLst>
          </p:cNvPr>
          <p:cNvSpPr txBox="1"/>
          <p:nvPr/>
        </p:nvSpPr>
        <p:spPr>
          <a:xfrm>
            <a:off x="7271050" y="4187714"/>
            <a:ext cx="1507144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3CC412-0DBF-D34B-BA1B-70B0AC59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65459"/>
              </p:ext>
            </p:extLst>
          </p:nvPr>
        </p:nvGraphicFramePr>
        <p:xfrm>
          <a:off x="366936" y="1235146"/>
          <a:ext cx="8533553" cy="2788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27230">
                  <a:extLst>
                    <a:ext uri="{9D8B030D-6E8A-4147-A177-3AD203B41FA5}">
                      <a16:colId xmlns:a16="http://schemas.microsoft.com/office/drawing/2014/main" val="3468468413"/>
                    </a:ext>
                  </a:extLst>
                </a:gridCol>
                <a:gridCol w="1027230">
                  <a:extLst>
                    <a:ext uri="{9D8B030D-6E8A-4147-A177-3AD203B41FA5}">
                      <a16:colId xmlns:a16="http://schemas.microsoft.com/office/drawing/2014/main" val="586142568"/>
                    </a:ext>
                  </a:extLst>
                </a:gridCol>
                <a:gridCol w="3249002">
                  <a:extLst>
                    <a:ext uri="{9D8B030D-6E8A-4147-A177-3AD203B41FA5}">
                      <a16:colId xmlns:a16="http://schemas.microsoft.com/office/drawing/2014/main" val="2699611423"/>
                    </a:ext>
                  </a:extLst>
                </a:gridCol>
                <a:gridCol w="323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RESTful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HTTP verb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Browser method and URL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Operation on resource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GET 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userlist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Read </a:t>
                      </a:r>
                      <a:r>
                        <a:rPr lang="en-US" sz="1500" baseline="0" dirty="0"/>
                        <a:t>(list) all users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show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GET 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userlist</a:t>
                      </a:r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/:username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Read</a:t>
                      </a:r>
                      <a:r>
                        <a:rPr lang="en-US" sz="1500" baseline="0" dirty="0"/>
                        <a:t> (show) a user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GET 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newuser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Display form to create a new 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GET 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edituser</a:t>
                      </a:r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/:username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0432FF"/>
                          </a:solidFill>
                        </a:rPr>
                        <a:t>Display form to update (edit)</a:t>
                      </a:r>
                      <a:r>
                        <a:rPr lang="en-US" sz="1500" baseline="0" dirty="0">
                          <a:solidFill>
                            <a:srgbClr val="0432FF"/>
                          </a:solidFill>
                        </a:rPr>
                        <a:t> a user</a:t>
                      </a:r>
                      <a:endParaRPr lang="en-US" sz="1500" dirty="0">
                        <a:solidFill>
                          <a:srgbClr val="0432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adduser</a:t>
                      </a:r>
                      <a:endParaRPr lang="en-US" sz="15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Create a new user from</a:t>
                      </a:r>
                      <a:r>
                        <a:rPr lang="en-US" sz="1500" baseline="0" dirty="0"/>
                        <a:t> form data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userlist</a:t>
                      </a:r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/:username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0432FF"/>
                          </a:solidFill>
                        </a:rPr>
                        <a:t>Update a user from form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41">
                <a:tc>
                  <a:txBody>
                    <a:bodyPr/>
                    <a:lstStyle/>
                    <a:p>
                      <a:r>
                        <a:rPr lang="en-US" sz="1500" dirty="0"/>
                        <a:t>destroy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 /</a:t>
                      </a:r>
                      <a:r>
                        <a:rPr lang="en-US" sz="15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deleteuser</a:t>
                      </a:r>
                      <a:r>
                        <a:rPr lang="en-US" sz="15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/:username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Delete a user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872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8AF2F-E368-604F-9CFC-61D839E2E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/>
              <a:t>Assignment #7. MongoDB, Express, and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1007-B434-4143-AF12-FA3DA582A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simple web application that uses </a:t>
            </a:r>
            <a:r>
              <a:rPr lang="en-US" dirty="0" err="1"/>
              <a:t>node.js</a:t>
            </a:r>
            <a:r>
              <a:rPr lang="en-US" dirty="0"/>
              <a:t>, Express, and your MongoDB database.</a:t>
            </a:r>
          </a:p>
          <a:p>
            <a:pPr lvl="1"/>
            <a:r>
              <a:rPr lang="en-US" dirty="0"/>
              <a:t>You can use your database from Assignment #6</a:t>
            </a:r>
            <a:br>
              <a:rPr lang="en-US" dirty="0"/>
            </a:br>
            <a:r>
              <a:rPr lang="en-US" dirty="0"/>
              <a:t>or create a new one.</a:t>
            </a:r>
          </a:p>
          <a:p>
            <a:pPr lvl="1"/>
            <a:r>
              <a:rPr lang="en-US" dirty="0"/>
              <a:t>This application can be part of your final project</a:t>
            </a:r>
            <a:br>
              <a:rPr lang="en-US" dirty="0"/>
            </a:br>
            <a:r>
              <a:rPr lang="en-US" dirty="0"/>
              <a:t>or it can be a separate app just for this assignment. </a:t>
            </a:r>
          </a:p>
          <a:p>
            <a:pPr lvl="4"/>
            <a:endParaRPr lang="en-US" dirty="0"/>
          </a:p>
          <a:p>
            <a:r>
              <a:rPr lang="en-US" dirty="0"/>
              <a:t>Expose a RESTful API that implements the CRUD operations on your database.</a:t>
            </a:r>
          </a:p>
          <a:p>
            <a:pPr lvl="1"/>
            <a:r>
              <a:rPr lang="en-US" dirty="0"/>
              <a:t>Implement each of the list, show, new, edit, create, update, and delete RESTful actions.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CC23-7D69-114B-BABF-64250288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3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8298-3265-914D-8E7B-E14954BDE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Dangers of URL Auto-Completion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4A57-D4C6-FB4E-890B-CF7D27CC6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did deleting a user in Tuesday’s Express-MongoDB demo fail to behave properly?</a:t>
            </a:r>
          </a:p>
          <a:p>
            <a:pPr lvl="4"/>
            <a:endParaRPr lang="en-US" dirty="0"/>
          </a:p>
          <a:p>
            <a:r>
              <a:rPr lang="en-US" dirty="0"/>
              <a:t>The problem was Apple Safari browser’s auto-completion feature for the URL address.</a:t>
            </a:r>
          </a:p>
          <a:p>
            <a:pPr lvl="4"/>
            <a:endParaRPr lang="en-US" dirty="0"/>
          </a:p>
          <a:p>
            <a:r>
              <a:rPr lang="en-US" dirty="0"/>
              <a:t>Watch the demo again carefully!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FE221-9850-464A-A203-82228039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32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EC636-59DF-744E-AB0D-859F380EC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FA36D-8F59-0743-BC62-8D2A11502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 zip file of your project.</a:t>
            </a:r>
          </a:p>
          <a:p>
            <a:pPr lvl="1"/>
            <a:r>
              <a:rPr lang="en-US" dirty="0"/>
              <a:t>Do </a:t>
            </a:r>
            <a:r>
              <a:rPr lang="en-US" u="sng" dirty="0"/>
              <a:t>not</a:t>
            </a:r>
            <a:r>
              <a:rPr lang="en-US" dirty="0"/>
              <a:t> include the </a:t>
            </a:r>
            <a:r>
              <a:rPr lang="en-US" dirty="0" err="1"/>
              <a:t>node_modules</a:t>
            </a:r>
            <a:r>
              <a:rPr lang="en-US" dirty="0"/>
              <a:t> folder.</a:t>
            </a:r>
          </a:p>
          <a:p>
            <a:pPr lvl="1"/>
            <a:r>
              <a:rPr lang="en-US" dirty="0"/>
              <a:t>Instructions on how to run the application.</a:t>
            </a:r>
          </a:p>
          <a:p>
            <a:pPr lvl="2"/>
            <a:r>
              <a:rPr lang="en-US" dirty="0"/>
              <a:t>Include any required user names and passwords.</a:t>
            </a:r>
          </a:p>
          <a:p>
            <a:pPr marL="2743200" lvl="6" indent="0">
              <a:buNone/>
            </a:pPr>
            <a:endParaRPr lang="en-US" dirty="0"/>
          </a:p>
          <a:p>
            <a:r>
              <a:rPr lang="en-US" dirty="0"/>
              <a:t>Write a short report:</a:t>
            </a:r>
          </a:p>
          <a:p>
            <a:pPr lvl="1"/>
            <a:r>
              <a:rPr lang="en-US" dirty="0"/>
              <a:t>What is your MongoDB database? What data? </a:t>
            </a:r>
          </a:p>
          <a:p>
            <a:pPr lvl="2"/>
            <a:r>
              <a:rPr lang="en-US" dirty="0"/>
              <a:t>Copy from Assignment #6 if it’s the same database.</a:t>
            </a:r>
          </a:p>
          <a:p>
            <a:pPr lvl="1"/>
            <a:r>
              <a:rPr lang="en-US" dirty="0"/>
              <a:t>What do each of the RESTful actions do?</a:t>
            </a:r>
          </a:p>
          <a:p>
            <a:pPr lvl="2"/>
            <a:r>
              <a:rPr lang="en-US" dirty="0"/>
              <a:t>Show screen shots.</a:t>
            </a:r>
          </a:p>
          <a:p>
            <a:pPr lvl="2"/>
            <a:r>
              <a:rPr lang="en-US" dirty="0"/>
              <a:t>Indicate where in your Express JavaScript files each action is implemented (file names and function names).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510A-F940-DB48-8613-153FA828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4217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832D-90F6-5F43-B283-2579E8FF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#7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B40F7-A63E-D74A-9E02-F808298B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Friday, April 20.</a:t>
            </a:r>
          </a:p>
          <a:p>
            <a:pPr lvl="1"/>
            <a:r>
              <a:rPr lang="en-US" dirty="0"/>
              <a:t>Write-up and assignment available soon in Canvas.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949FE-D006-B846-A189-DD4EB76D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42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Virtualization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693892"/>
          </a:xfrm>
        </p:spPr>
        <p:txBody>
          <a:bodyPr/>
          <a:lstStyle/>
          <a:p>
            <a:r>
              <a:rPr lang="en-US" dirty="0"/>
              <a:t>An approach to data management that allows an application to retrieve and manipulate data </a:t>
            </a:r>
            <a:r>
              <a:rPr lang="en-US" u="sng" dirty="0"/>
              <a:t>without requiring technical details</a:t>
            </a:r>
            <a:r>
              <a:rPr lang="en-US" dirty="0"/>
              <a:t> about the data, such as how it is formatted or where it is physically located.</a:t>
            </a:r>
          </a:p>
          <a:p>
            <a:pPr lvl="5"/>
            <a:endParaRPr lang="en-US" dirty="0"/>
          </a:p>
          <a:p>
            <a:r>
              <a:rPr lang="en-US" dirty="0"/>
              <a:t>An agile data integration approach that organizations use to </a:t>
            </a:r>
            <a:r>
              <a:rPr lang="en-US" u="sng" dirty="0"/>
              <a:t>gain more insight</a:t>
            </a:r>
            <a:r>
              <a:rPr lang="en-US" dirty="0"/>
              <a:t> from their data, respond faster to ever changing analytics and BI needs and save 50-75% over data replication and consolidation.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5" y="3154683"/>
            <a:ext cx="4480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https://en.wikipedia.org/wiki/Data_virtualization</a:t>
            </a:r>
            <a:r>
              <a:rPr lang="en-US" sz="16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6244" y="5897853"/>
            <a:ext cx="458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3"/>
              </a:rPr>
              <a:t>http://www.compositesw.com/data-virtualization/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721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Virtualization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5029145"/>
          </a:xfrm>
        </p:spPr>
        <p:txBody>
          <a:bodyPr/>
          <a:lstStyle/>
          <a:p>
            <a:r>
              <a:rPr lang="en-US" dirty="0"/>
              <a:t>Differs from traditional ETL.</a:t>
            </a:r>
          </a:p>
          <a:p>
            <a:pPr lvl="1"/>
            <a:r>
              <a:rPr lang="en-US" dirty="0"/>
              <a:t>The original data remains in place.</a:t>
            </a:r>
          </a:p>
          <a:p>
            <a:pPr lvl="1"/>
            <a:r>
              <a:rPr lang="en-US" dirty="0"/>
              <a:t>A real-time process accesses the data sources.</a:t>
            </a:r>
          </a:p>
          <a:p>
            <a:pPr marL="2743200" lvl="6" indent="0">
              <a:buNone/>
            </a:pPr>
            <a:endParaRPr lang="en-US" dirty="0"/>
          </a:p>
          <a:p>
            <a:r>
              <a:rPr lang="en-US" dirty="0"/>
              <a:t>Reduces the risk of data errors.</a:t>
            </a:r>
          </a:p>
          <a:p>
            <a:r>
              <a:rPr lang="en-US" dirty="0"/>
              <a:t>Reduces the workload of extracting, transforming, and loading data that may never be used by an application.</a:t>
            </a:r>
          </a:p>
          <a:p>
            <a:pPr lvl="5"/>
            <a:endParaRPr lang="en-US" dirty="0"/>
          </a:p>
          <a:p>
            <a:r>
              <a:rPr lang="en-US" dirty="0"/>
              <a:t>Provides applications a “virtual view” of the data.</a:t>
            </a:r>
          </a:p>
          <a:p>
            <a:pPr lvl="1"/>
            <a:r>
              <a:rPr lang="en-US" dirty="0"/>
              <a:t>Applications can treat the </a:t>
            </a:r>
            <a:r>
              <a:rPr lang="en-US" u="sng" dirty="0"/>
              <a:t>disparate and heterogeneous data</a:t>
            </a:r>
            <a:r>
              <a:rPr lang="en-US" dirty="0"/>
              <a:t> as a </a:t>
            </a:r>
            <a:r>
              <a:rPr lang="en-US" u="sng" dirty="0"/>
              <a:t>single relational database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8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Virtualization Functionality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  <a:p>
            <a:pPr lvl="1"/>
            <a:r>
              <a:rPr lang="en-US" dirty="0"/>
              <a:t>Abstract the technical aspects of stored data, </a:t>
            </a:r>
            <a:br>
              <a:rPr lang="en-US" dirty="0"/>
            </a:br>
            <a:r>
              <a:rPr lang="en-US" dirty="0"/>
              <a:t>such as location, storage structure, API, </a:t>
            </a:r>
            <a:br>
              <a:rPr lang="en-US" dirty="0"/>
            </a:br>
            <a:r>
              <a:rPr lang="en-US" dirty="0"/>
              <a:t>access language, and storage technology.</a:t>
            </a:r>
          </a:p>
          <a:p>
            <a:pPr lvl="5"/>
            <a:endParaRPr lang="en-US" dirty="0"/>
          </a:p>
          <a:p>
            <a:r>
              <a:rPr lang="en-US" dirty="0"/>
              <a:t>Virtualized data access</a:t>
            </a:r>
          </a:p>
          <a:p>
            <a:pPr lvl="1"/>
            <a:r>
              <a:rPr lang="en-US" dirty="0"/>
              <a:t>Connect to different data sources and make them accessible from a common logical data access point.</a:t>
            </a:r>
          </a:p>
          <a:p>
            <a:pPr lvl="5"/>
            <a:endParaRPr lang="en-US" dirty="0"/>
          </a:p>
          <a:p>
            <a:r>
              <a:rPr lang="en-US" dirty="0"/>
              <a:t>Transformation</a:t>
            </a:r>
          </a:p>
          <a:p>
            <a:pPr lvl="1"/>
            <a:r>
              <a:rPr lang="en-US" dirty="0"/>
              <a:t>Transform, improve quality, reformat, etc. </a:t>
            </a:r>
            <a:br>
              <a:rPr lang="en-US" dirty="0"/>
            </a:br>
            <a:r>
              <a:rPr lang="en-US" dirty="0"/>
              <a:t>source data for consumer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80561" y="5909846"/>
            <a:ext cx="4480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https://en.wikipedia.org/wiki/Data_virtualization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680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Virtualization Functionality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federation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Combine result sets from across </a:t>
            </a:r>
            <a:br>
              <a:rPr lang="en-US" dirty="0"/>
            </a:br>
            <a:r>
              <a:rPr lang="en-US" dirty="0"/>
              <a:t>multiple source systems.</a:t>
            </a:r>
          </a:p>
          <a:p>
            <a:pPr lvl="5"/>
            <a:endParaRPr lang="en-US" dirty="0"/>
          </a:p>
          <a:p>
            <a:r>
              <a:rPr lang="en-US" dirty="0"/>
              <a:t>Data delivery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Publish result sets as views and/or data services executed by client applications or users when requested.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5806414"/>
            <a:ext cx="44807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https://en.wikipedia.org/wiki/Data_virtualization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706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Cisco Information Server (CIS)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1"/>
            <a:ext cx="8229600" cy="94489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Cisco Information Server </a:t>
            </a:r>
            <a:r>
              <a:rPr lang="en-US" dirty="0"/>
              <a:t>(CIS) forms the core of the Cisco Data Virtualization Platform.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 descr="Screen Shot 2015-10-27 at 2.41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57" y="2183142"/>
            <a:ext cx="6126413" cy="46748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9268" y="6535244"/>
            <a:ext cx="3474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3"/>
              </a:rPr>
              <a:t>http://www.compositesw.com/data-virtualization/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72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8298-3265-914D-8E7B-E14954BDE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The Dangers of URL Auto-Completion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4A57-D4C6-FB4E-890B-CF7D27CC6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Moral: GET requests should not make changes to the model (i.e., the backend database).</a:t>
            </a:r>
          </a:p>
          <a:p>
            <a:pPr lvl="4"/>
            <a:endParaRPr lang="en-US" dirty="0"/>
          </a:p>
          <a:p>
            <a:r>
              <a:rPr lang="en-US" dirty="0"/>
              <a:t>How would you fix this problem?</a:t>
            </a:r>
          </a:p>
          <a:p>
            <a:pPr lvl="1"/>
            <a:r>
              <a:rPr lang="en-US" dirty="0"/>
              <a:t>Note that when you enter a URL into the browser’s address field, or click on a link, that generates a GET request.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FE221-9850-464A-A203-82228039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64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(Old Version)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014" y="1626911"/>
            <a:ext cx="783740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express = require('express');</a:t>
            </a: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router =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express.Router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var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  = require("../controllers/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cntrlMain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require("../models/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US" sz="1600" b="1" dirty="0">
              <a:solidFill>
                <a:srgbClr val="008F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console.log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("Router:");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console.log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(router);</a:t>
            </a:r>
          </a:p>
          <a:p>
            <a:endParaRPr lang="en-US" sz="16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('/',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ctrlMain.home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newuser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ctrlMain.get_newuser</a:t>
            </a:r>
            <a:r>
              <a:rPr lang="en-US" sz="16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.get_showuser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router.post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adduser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.post_adduser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deleteuser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.get_deleteuser</a:t>
            </a:r>
            <a:r>
              <a:rPr lang="en-US" sz="1600" b="1" dirty="0">
                <a:solidFill>
                  <a:srgbClr val="008F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1600" b="1" dirty="0">
              <a:solidFill>
                <a:srgbClr val="008F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module.exports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= router;</a:t>
            </a:r>
          </a:p>
        </p:txBody>
      </p:sp>
    </p:spTree>
    <p:extLst>
      <p:ext uri="{BB962C8B-B14F-4D97-AF65-F5344CB8AC3E}">
        <p14:creationId xmlns:p14="http://schemas.microsoft.com/office/powerpoint/2010/main" val="3095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DF4D-5D4D-5C49-A90D-56074927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a User (</a:t>
            </a:r>
            <a:r>
              <a:rPr lang="en-US"/>
              <a:t>Old Version)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5927F-9EF2-0141-BA43-E87E04CA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B9967-555B-7C4A-BE37-7932C80B8E33}"/>
              </a:ext>
            </a:extLst>
          </p:cNvPr>
          <p:cNvSpPr txBox="1"/>
          <p:nvPr/>
        </p:nvSpPr>
        <p:spPr>
          <a:xfrm>
            <a:off x="266975" y="1467658"/>
            <a:ext cx="8610049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get_deleteuser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req.params.username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Submit to the database.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collection.remove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{ "username" :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function (err, doc)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if (err)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("Delete failed.");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else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("Successfully deleted "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64117-9E89-8C4D-992F-A5F7CCE170EB}"/>
              </a:ext>
            </a:extLst>
          </p:cNvPr>
          <p:cNvSpPr txBox="1"/>
          <p:nvPr/>
        </p:nvSpPr>
        <p:spPr>
          <a:xfrm>
            <a:off x="6583658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66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(New Version)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014" y="1626911"/>
            <a:ext cx="808426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router = </a:t>
            </a:r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express.Router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ctrlMain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= require("../controllers/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cntrlMain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require("../models/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endParaRPr lang="en-US" sz="1600" b="1" dirty="0">
              <a:solidFill>
                <a:srgbClr val="008F00"/>
              </a:solidFill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console.log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("Router:"); </a:t>
            </a:r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console.log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(router);</a:t>
            </a:r>
          </a:p>
          <a:p>
            <a:endParaRPr lang="en-US" sz="16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('/', 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ctrlMain.home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newuser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ctrlMain.get_newuser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deleteuser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/:username', 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ctrlMain.get_deleteuser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.get_userlist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router.get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userlist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.get_showuser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router.post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adduser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.post_adduser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router.post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deleteuser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/:username', </a:t>
            </a:r>
            <a:r>
              <a:rPr lang="en-US" sz="16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modelMain.post_deleteuser</a:t>
            </a:r>
            <a:r>
              <a:rPr lang="en-US" sz="1600" b="1" dirty="0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solidFill>
                <a:srgbClr val="008F00"/>
              </a:solidFill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module.exports</a:t>
            </a:r>
            <a:r>
              <a:rPr lang="en-US" sz="16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 router;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679B56-1903-B043-B307-21572DBC97E6}"/>
              </a:ext>
            </a:extLst>
          </p:cNvPr>
          <p:cNvSpPr txBox="1"/>
          <p:nvPr/>
        </p:nvSpPr>
        <p:spPr>
          <a:xfrm>
            <a:off x="6766536" y="1417342"/>
            <a:ext cx="1507144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routes/</a:t>
            </a:r>
            <a:r>
              <a:rPr lang="en-US" sz="1600" dirty="0" err="1">
                <a:solidFill>
                  <a:srgbClr val="FFFF00"/>
                </a:solidFill>
              </a:rPr>
              <a:t>index.js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D85C62DE-96FB-A74E-BBC0-0D4BE767CAB0}"/>
              </a:ext>
            </a:extLst>
          </p:cNvPr>
          <p:cNvSpPr/>
          <p:nvPr/>
        </p:nvSpPr>
        <p:spPr bwMode="auto">
          <a:xfrm>
            <a:off x="506841" y="3917192"/>
            <a:ext cx="274317" cy="182878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AA3CD18C-31C3-FA46-B2AE-AB02E5ADFAC9}"/>
              </a:ext>
            </a:extLst>
          </p:cNvPr>
          <p:cNvSpPr/>
          <p:nvPr/>
        </p:nvSpPr>
        <p:spPr bwMode="auto">
          <a:xfrm>
            <a:off x="506841" y="4885836"/>
            <a:ext cx="274317" cy="182878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4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705F-6D7A-0E48-B49C-9B85FE4C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a User (New Version)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91364-F652-0E42-A960-FC98CB5A4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ED82D-4A0A-114A-B677-012FA3E1D4F9}"/>
              </a:ext>
            </a:extLst>
          </p:cNvPr>
          <p:cNvSpPr txBox="1"/>
          <p:nvPr/>
        </p:nvSpPr>
        <p:spPr>
          <a:xfrm>
            <a:off x="1208739" y="1778383"/>
            <a:ext cx="6726521" cy="13542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get_deleteuser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req.params.username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res.render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deleteuser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{ "</a:t>
            </a:r>
            <a:r>
              <a:rPr 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9D4222-BE4B-544D-B574-816C659E21D0}"/>
              </a:ext>
            </a:extLst>
          </p:cNvPr>
          <p:cNvSpPr txBox="1"/>
          <p:nvPr/>
        </p:nvSpPr>
        <p:spPr>
          <a:xfrm>
            <a:off x="206061" y="3944142"/>
            <a:ext cx="8731878" cy="14927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 layout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 content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h1 Delete User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 OK to delete #{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}?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form#formDeleteUser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(name="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adduser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",method="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post",action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="/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deleteuser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/#{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}")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button#btnSubmit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(type="submit") Delete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A0C68-855B-4E4A-A132-FD2FB8635850}"/>
              </a:ext>
            </a:extLst>
          </p:cNvPr>
          <p:cNvSpPr txBox="1"/>
          <p:nvPr/>
        </p:nvSpPr>
        <p:spPr>
          <a:xfrm>
            <a:off x="5852146" y="1503391"/>
            <a:ext cx="2282997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controllers/</a:t>
            </a:r>
            <a:r>
              <a:rPr lang="en-US" sz="1600" dirty="0" err="1">
                <a:solidFill>
                  <a:srgbClr val="FFFF00"/>
                </a:solidFill>
              </a:rPr>
              <a:t>cntrlMain.js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1B4A78-162C-6844-AE95-8238E6F5E343}"/>
              </a:ext>
            </a:extLst>
          </p:cNvPr>
          <p:cNvSpPr txBox="1"/>
          <p:nvPr/>
        </p:nvSpPr>
        <p:spPr>
          <a:xfrm>
            <a:off x="5991736" y="3774865"/>
            <a:ext cx="2143407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views/</a:t>
            </a:r>
            <a:r>
              <a:rPr lang="en-US" sz="1600" dirty="0" err="1">
                <a:solidFill>
                  <a:srgbClr val="FFFF00"/>
                </a:solidFill>
              </a:rPr>
              <a:t>deleteuser.jade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1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3DF4D-5D4D-5C49-A90D-56074927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a User (New Version)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5927F-9EF2-0141-BA43-E87E04CA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6B9967-555B-7C4A-BE37-7932C80B8E33}"/>
              </a:ext>
            </a:extLst>
          </p:cNvPr>
          <p:cNvSpPr txBox="1"/>
          <p:nvPr/>
        </p:nvSpPr>
        <p:spPr>
          <a:xfrm>
            <a:off x="266975" y="1467658"/>
            <a:ext cx="8610049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</a:t>
            </a:r>
            <a:r>
              <a:rPr lang="en-US" sz="1500" b="1" dirty="0" err="1">
                <a:solidFill>
                  <a:srgbClr val="008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post_deleteuser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req.params.username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req.db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collection =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db.get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usercollection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Submit to the database.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collection.remove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{ "username" :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function (err, doc)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if (err)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("Delete failed.");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else 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("Successfully deleted " +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});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E64117-9E89-8C4D-992F-A5F7CCE170EB}"/>
              </a:ext>
            </a:extLst>
          </p:cNvPr>
          <p:cNvSpPr txBox="1"/>
          <p:nvPr/>
        </p:nvSpPr>
        <p:spPr>
          <a:xfrm>
            <a:off x="6583658" y="1256091"/>
            <a:ext cx="2109873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models/</a:t>
            </a:r>
            <a:r>
              <a:rPr lang="en-US" sz="1600" dirty="0" err="1">
                <a:solidFill>
                  <a:srgbClr val="FFFF00"/>
                </a:solidFill>
              </a:rPr>
              <a:t>modelMain.js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BC3761-66B2-354B-B202-3FB2FF594B99}"/>
              </a:ext>
            </a:extLst>
          </p:cNvPr>
          <p:cNvSpPr txBox="1"/>
          <p:nvPr/>
        </p:nvSpPr>
        <p:spPr>
          <a:xfrm>
            <a:off x="6583658" y="6208846"/>
            <a:ext cx="800219" cy="369332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21910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Architecture (MVC)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Design goal: Identify which objects </a:t>
            </a:r>
            <a:br>
              <a:rPr lang="en-US" dirty="0"/>
            </a:br>
            <a:r>
              <a:rPr lang="en-US" dirty="0"/>
              <a:t>are model, view, or controller.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8900" y="2337411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59489" y="5800734"/>
            <a:ext cx="382502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33CC"/>
                </a:solidFill>
              </a:rPr>
              <a:t>A user cannot directly modify the model.</a:t>
            </a:r>
          </a:p>
        </p:txBody>
      </p:sp>
    </p:spTree>
    <p:extLst>
      <p:ext uri="{BB962C8B-B14F-4D97-AF65-F5344CB8AC3E}">
        <p14:creationId xmlns:p14="http://schemas.microsoft.com/office/powerpoint/2010/main" val="379764717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35151</TotalTime>
  <Words>1470</Words>
  <Application>Microsoft Macintosh PowerPoint</Application>
  <PresentationFormat>On-screen Show (4:3)</PresentationFormat>
  <Paragraphs>328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Quadrant</vt:lpstr>
      <vt:lpstr>CS/SE 157B Database Management Systems II April 12 Class Meeting</vt:lpstr>
      <vt:lpstr>The Dangers of URL Auto-Completion</vt:lpstr>
      <vt:lpstr>The Dangers of URL Auto-Completion, cont’d</vt:lpstr>
      <vt:lpstr>Routing (Old Version)</vt:lpstr>
      <vt:lpstr>Delete a User (Old Version)</vt:lpstr>
      <vt:lpstr>Routing (New Version)</vt:lpstr>
      <vt:lpstr>Delete a User (New Version)</vt:lpstr>
      <vt:lpstr>Delete a User (New Version), cont’d</vt:lpstr>
      <vt:lpstr>Model-View-Controller Architecture (MVC)</vt:lpstr>
      <vt:lpstr>Routes</vt:lpstr>
      <vt:lpstr>REST</vt:lpstr>
      <vt:lpstr>REST Resources</vt:lpstr>
      <vt:lpstr>REST Routes</vt:lpstr>
      <vt:lpstr>REST Guiding Principles</vt:lpstr>
      <vt:lpstr>REST Guiding Principles, cont’d</vt:lpstr>
      <vt:lpstr>Database Actions and HTTP Verbs</vt:lpstr>
      <vt:lpstr>Default RESTful Actions</vt:lpstr>
      <vt:lpstr>RESTful App Example, cont’d</vt:lpstr>
      <vt:lpstr>Assignment #7. MongoDB, Express, and REST</vt:lpstr>
      <vt:lpstr>Assignment #7, cont’d</vt:lpstr>
      <vt:lpstr>Assignment #7, cont’d</vt:lpstr>
      <vt:lpstr>Data Virtualization</vt:lpstr>
      <vt:lpstr>Data Virtualization, cont’d</vt:lpstr>
      <vt:lpstr>Data Virtualization Functionality</vt:lpstr>
      <vt:lpstr>Data Virtualization Functionality, cont’d</vt:lpstr>
      <vt:lpstr>Cisco Information Server (CIS)</vt:lpstr>
    </vt:vector>
  </TitlesOfParts>
  <Company>Apropos Logic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678</cp:revision>
  <dcterms:created xsi:type="dcterms:W3CDTF">2008-01-12T03:52:55Z</dcterms:created>
  <dcterms:modified xsi:type="dcterms:W3CDTF">2018-04-12T08:51:31Z</dcterms:modified>
</cp:coreProperties>
</file>