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82" r:id="rId2"/>
    <p:sldId id="307" r:id="rId3"/>
    <p:sldId id="316" r:id="rId4"/>
    <p:sldId id="301" r:id="rId5"/>
    <p:sldId id="306" r:id="rId6"/>
    <p:sldId id="331" r:id="rId7"/>
    <p:sldId id="310" r:id="rId8"/>
    <p:sldId id="312" r:id="rId9"/>
    <p:sldId id="333" r:id="rId10"/>
    <p:sldId id="284" r:id="rId11"/>
    <p:sldId id="257" r:id="rId12"/>
    <p:sldId id="268" r:id="rId13"/>
    <p:sldId id="269" r:id="rId14"/>
    <p:sldId id="270" r:id="rId15"/>
    <p:sldId id="271" r:id="rId16"/>
    <p:sldId id="305" r:id="rId17"/>
    <p:sldId id="265" r:id="rId18"/>
    <p:sldId id="272" r:id="rId19"/>
    <p:sldId id="273" r:id="rId20"/>
    <p:sldId id="332" r:id="rId21"/>
    <p:sldId id="302" r:id="rId22"/>
    <p:sldId id="303" r:id="rId23"/>
    <p:sldId id="275" r:id="rId24"/>
    <p:sldId id="278" r:id="rId25"/>
    <p:sldId id="277" r:id="rId26"/>
    <p:sldId id="304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8F0000"/>
    <a:srgbClr val="008F00"/>
    <a:srgbClr val="0033CC"/>
    <a:srgbClr val="0432FF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38" autoAdjust="0"/>
    <p:restoredTop sz="50000" autoAdjust="0"/>
  </p:normalViewPr>
  <p:slideViewPr>
    <p:cSldViewPr>
      <p:cViewPr varScale="1">
        <p:scale>
          <a:sx n="127" d="100"/>
          <a:sy n="127" d="100"/>
        </p:scale>
        <p:origin x="200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April 10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mjs.com/package/mon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April 10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From “hu</a:t>
            </a:r>
            <a:r>
              <a:rPr lang="en-US" dirty="0">
                <a:solidFill>
                  <a:srgbClr val="A12A03"/>
                </a:solidFill>
              </a:rPr>
              <a:t>mongo</a:t>
            </a:r>
            <a:r>
              <a:rPr lang="en-US" dirty="0">
                <a:solidFill>
                  <a:srgbClr val="000000"/>
                </a:solidFill>
              </a:rPr>
              <a:t>us”</a:t>
            </a:r>
          </a:p>
          <a:p>
            <a:pPr lvl="4"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Scalable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High performance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Open-source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Document-oriented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Schema-free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74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Express/MongoDB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very simple example of Express on the </a:t>
            </a:r>
            <a:br>
              <a:rPr lang="en-US" dirty="0"/>
            </a:br>
            <a:r>
              <a:rPr lang="en-US" dirty="0"/>
              <a:t>server side accessing a MongoDB database.</a:t>
            </a:r>
          </a:p>
          <a:p>
            <a:pPr lvl="4"/>
            <a:endParaRPr lang="en-US" dirty="0"/>
          </a:p>
          <a:p>
            <a:r>
              <a:rPr lang="en-US" dirty="0"/>
              <a:t>We will display some </a:t>
            </a:r>
            <a:r>
              <a:rPr lang="en-US" u="sng" dirty="0"/>
              <a:t>user documents</a:t>
            </a:r>
            <a:r>
              <a:rPr lang="en-US" dirty="0"/>
              <a:t> that each contains a </a:t>
            </a:r>
            <a:r>
              <a:rPr lang="en-US" u="sng" dirty="0"/>
              <a:t>user name</a:t>
            </a:r>
            <a:r>
              <a:rPr lang="en-US" dirty="0"/>
              <a:t> and an </a:t>
            </a:r>
            <a:r>
              <a:rPr lang="en-US" u="sng" dirty="0"/>
              <a:t>email address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Recall that a </a:t>
            </a:r>
            <a:r>
              <a:rPr lang="en-US" u="sng" dirty="0"/>
              <a:t>document</a:t>
            </a:r>
            <a:r>
              <a:rPr lang="en-US" dirty="0"/>
              <a:t> is analogous to a </a:t>
            </a:r>
            <a:r>
              <a:rPr lang="en-US" u="sng" dirty="0"/>
              <a:t>record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relational database.</a:t>
            </a:r>
          </a:p>
          <a:p>
            <a:pPr lvl="1"/>
            <a:r>
              <a:rPr lang="en-US" dirty="0"/>
              <a:t>Recall that a </a:t>
            </a:r>
            <a:r>
              <a:rPr lang="en-US" u="sng" dirty="0"/>
              <a:t>collection</a:t>
            </a:r>
            <a:r>
              <a:rPr lang="en-US" dirty="0"/>
              <a:t> is analogous to to a </a:t>
            </a:r>
            <a:br>
              <a:rPr lang="en-US" dirty="0"/>
            </a:br>
            <a:r>
              <a:rPr lang="en-US" dirty="0"/>
              <a:t>relational </a:t>
            </a:r>
            <a:r>
              <a:rPr lang="en-US" u="sng" dirty="0"/>
              <a:t>table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will add new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3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the MongoDB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595311" cy="1036332"/>
          </a:xfrm>
        </p:spPr>
        <p:txBody>
          <a:bodyPr/>
          <a:lstStyle/>
          <a:p>
            <a:r>
              <a:rPr lang="en-US" dirty="0"/>
              <a:t>Start the MongoDB driver and the MongoDB shell.</a:t>
            </a:r>
          </a:p>
          <a:p>
            <a:r>
              <a:rPr lang="en-US" dirty="0"/>
              <a:t>Use the shell to insert the first document: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806" y="2423171"/>
            <a:ext cx="8577989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usr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/local/Cellar/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mongodb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/3.2.10: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mongo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MongoDB shell version: 3.2.10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connecting to: test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Server has startup warnings: 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2017-10-19T02:30:02.649-0700 I CONTROL  [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initandlisten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] 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2017-10-19T02:30:02.649-0700 I CONTROL  [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initandlisten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] </a:t>
            </a:r>
            <a:br>
              <a:rPr lang="en-US" sz="16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** WARNING: soft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rlimits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too low. Number of files is 256, </a:t>
            </a:r>
            <a:br>
              <a:rPr lang="en-US" sz="16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should be at least 1000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 nodetest1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switched to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db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nodetest1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db.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usercollection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.insert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({ "username" : "testuser1", </a:t>
            </a:r>
            <a:b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                         "email" : "testuser1@testdomain.com" })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WriteResult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({ "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nInserted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 : 1 })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538516" y="5417403"/>
            <a:ext cx="286809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Collection 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usercollection</a:t>
            </a:r>
            <a:endParaRPr lang="en-US" sz="1600" dirty="0">
              <a:solidFill>
                <a:srgbClr val="008F00"/>
              </a:solidFill>
            </a:endParaRPr>
          </a:p>
          <a:p>
            <a:r>
              <a:rPr lang="en-US" sz="1600" dirty="0">
                <a:solidFill>
                  <a:srgbClr val="0033CC"/>
                </a:solidFill>
              </a:rPr>
              <a:t>is automatically created the</a:t>
            </a:r>
          </a:p>
          <a:p>
            <a:r>
              <a:rPr lang="en-US" sz="1600" dirty="0">
                <a:solidFill>
                  <a:srgbClr val="0033CC"/>
                </a:solidFill>
              </a:rPr>
              <a:t>first time we insert into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8E5810-518A-1948-929F-C287ECF7C5D2}"/>
              </a:ext>
            </a:extLst>
          </p:cNvPr>
          <p:cNvSpPr txBox="1"/>
          <p:nvPr/>
        </p:nvSpPr>
        <p:spPr>
          <a:xfrm>
            <a:off x="3474732" y="4400664"/>
            <a:ext cx="29274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Create database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nodetest1</a:t>
            </a:r>
            <a:r>
              <a:rPr lang="en-US" sz="16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3776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the MongoDB Database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62"/>
            <a:ext cx="8229600" cy="2793364"/>
          </a:xfrm>
        </p:spPr>
        <p:txBody>
          <a:bodyPr/>
          <a:lstStyle/>
          <a:p>
            <a:r>
              <a:rPr lang="en-US" dirty="0"/>
              <a:t>Yes, it was successfully inserted.</a:t>
            </a:r>
          </a:p>
          <a:p>
            <a:r>
              <a:rPr lang="en-US" dirty="0"/>
              <a:t>So insert two more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708" y="1508781"/>
            <a:ext cx="573907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db.usercollection.find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().pretty()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"_id" :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ObjectId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("59e8711733b5f794be534cda"),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"username" : "testuser1",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"email" : "testuser1@testdomain.com"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0230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the MongoDB Database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48800"/>
            <a:ext cx="8412388" cy="4693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newstuff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[{ "username" : "testuser2", "email" : "testuser2@testdomain.com" }, 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          { "username" : "testuser3", "email" : "testuser3@testdomain.com" }]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[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"username" : "testuser2",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"email" : "testuser2@testdomain.com"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"username" : "testuser3",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"email" : "testuser3@testdomain.com"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]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db.usercollection.insert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newstuff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BulkWriteResult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writeErrors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[ ],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writeConcernErrors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[ ],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nInserted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2,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nUpserted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0,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nMatched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0,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nModified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0,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nRemoved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0,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upserted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 : [ ]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43429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the MongoDB Database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2464" y="1417342"/>
            <a:ext cx="5739072" cy="4124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db.usercollection.find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().pretty()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"_id" :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ObjectId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("59e8711733b5f794be534cda"),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"username" : "testuser1",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"email" : "testuser1@testdomain.com"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"_id" :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ObjectId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("59e8715233b5f794be534cdb"),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"username" : "testuser2",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"email" : "testuser2@testdomain.com"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"_id" :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ObjectId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("59e8715233b5f794be534cdc"),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"username" : "testuser3",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"email" : "testuser3@testdomain.com"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2504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8E6E0-5457-2C4B-BCBD-6E6D604D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Eclipse Express Project </a:t>
            </a:r>
            <a:r>
              <a:rPr lang="en-US" dirty="0" err="1"/>
              <a:t>MongoDBExample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7AFF6-B5B7-0E49-9852-1A4BDDE1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709F26C-3800-654B-BF7F-9C2F3FE93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27" y="1295400"/>
            <a:ext cx="4754872" cy="4835525"/>
          </a:xfrm>
        </p:spPr>
        <p:txBody>
          <a:bodyPr/>
          <a:lstStyle/>
          <a:p>
            <a:r>
              <a:rPr lang="en-US" dirty="0"/>
              <a:t>We introduce the use of </a:t>
            </a:r>
            <a:r>
              <a:rPr lang="en-US" dirty="0">
                <a:solidFill>
                  <a:srgbClr val="B23C00"/>
                </a:solidFill>
              </a:rPr>
              <a:t>page templates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.jade</a:t>
            </a:r>
            <a:r>
              <a:rPr lang="en-US" dirty="0"/>
              <a:t> template files are views.</a:t>
            </a:r>
          </a:p>
          <a:p>
            <a:pPr lvl="5"/>
            <a:endParaRPr lang="en-US" dirty="0"/>
          </a:p>
          <a:p>
            <a:r>
              <a:rPr lang="en-US" dirty="0"/>
              <a:t>Express uses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Jade template engine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dynamically generate HTML pages from the page templates.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450CB60-509C-1A47-97B4-4199959D3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15" y="1257300"/>
            <a:ext cx="2070100" cy="54483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40F7B3A-2354-864A-B8BA-E291BB42EF40}"/>
              </a:ext>
            </a:extLst>
          </p:cNvPr>
          <p:cNvSpPr/>
          <p:nvPr/>
        </p:nvSpPr>
        <p:spPr bwMode="auto">
          <a:xfrm>
            <a:off x="1463074" y="4069073"/>
            <a:ext cx="1737341" cy="1554463"/>
          </a:xfrm>
          <a:prstGeom prst="rect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Dependencies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373538"/>
            <a:ext cx="401103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"name":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MongoDBExample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"version": "0.0.0",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"private": true,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"scripts":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"start": "node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app.js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"dependencies":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"body-parser": "~1.18.2",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"debug": "~2.6.9",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"express": "~4.15.5",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"jade": "~1.11.0",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"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mongodb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"^2.2.25",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"monk": "^4.0.0",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morgan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"~1.9.0",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nodeunit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"^0.11.2"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20634" y="4328193"/>
            <a:ext cx="3733586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Monk</a:t>
            </a:r>
            <a:r>
              <a:rPr lang="en-US" sz="1600" dirty="0">
                <a:solidFill>
                  <a:srgbClr val="0033CC"/>
                </a:solidFill>
              </a:rPr>
              <a:t>: “A tiny layer that provides </a:t>
            </a:r>
          </a:p>
          <a:p>
            <a:r>
              <a:rPr lang="en-US" sz="1600" dirty="0">
                <a:solidFill>
                  <a:srgbClr val="0033CC"/>
                </a:solidFill>
              </a:rPr>
              <a:t>simple yet substantial usability </a:t>
            </a:r>
          </a:p>
          <a:p>
            <a:r>
              <a:rPr lang="en-US" sz="1600" dirty="0">
                <a:solidFill>
                  <a:srgbClr val="0033CC"/>
                </a:solidFill>
              </a:rPr>
              <a:t>improvements for MongoDB </a:t>
            </a:r>
          </a:p>
          <a:p>
            <a:r>
              <a:rPr lang="en-US" sz="1600" dirty="0">
                <a:solidFill>
                  <a:srgbClr val="0033CC"/>
                </a:solidFill>
              </a:rPr>
              <a:t>usage within </a:t>
            </a:r>
            <a:r>
              <a:rPr lang="en-US" sz="1600" dirty="0" err="1">
                <a:solidFill>
                  <a:srgbClr val="0033CC"/>
                </a:solidFill>
              </a:rPr>
              <a:t>Node.JS</a:t>
            </a:r>
            <a:r>
              <a:rPr lang="en-US" sz="1600" dirty="0">
                <a:solidFill>
                  <a:srgbClr val="0033CC"/>
                </a:solidFill>
              </a:rPr>
              <a:t>.”</a:t>
            </a:r>
          </a:p>
          <a:p>
            <a:endParaRPr lang="en-US" sz="1600" dirty="0"/>
          </a:p>
          <a:p>
            <a:r>
              <a:rPr lang="en-US" sz="1600" dirty="0">
                <a:hlinkClick r:id="rId2"/>
              </a:rPr>
              <a:t>https://www.npmjs.com/package/monk</a:t>
            </a:r>
            <a:r>
              <a:rPr lang="en-US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D63AC3-4C01-844D-BE00-793439A969B3}"/>
              </a:ext>
            </a:extLst>
          </p:cNvPr>
          <p:cNvSpPr txBox="1"/>
          <p:nvPr/>
        </p:nvSpPr>
        <p:spPr>
          <a:xfrm>
            <a:off x="3576622" y="1234464"/>
            <a:ext cx="1544012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package.json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0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to the MongoDB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11"/>
            <a:ext cx="8229600" cy="2285974"/>
          </a:xfrm>
        </p:spPr>
        <p:txBody>
          <a:bodyPr/>
          <a:lstStyle/>
          <a:p>
            <a:r>
              <a:rPr lang="en-US" dirty="0"/>
              <a:t>Use Monk to connect to the database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nodetest1</a:t>
            </a:r>
            <a:r>
              <a:rPr lang="en-US" dirty="0"/>
              <a:t> at the default MongoDB port 27017.</a:t>
            </a:r>
          </a:p>
          <a:p>
            <a:r>
              <a:rPr lang="en-US" dirty="0"/>
              <a:t>Make the database accessible to the controller and model code: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5894" y="1512367"/>
            <a:ext cx="549220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mongo = require('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mongodb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');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monk = require('monk');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db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= monk('localhost:27017/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nodetest1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');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4765" y="4940170"/>
            <a:ext cx="4134465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res, next)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    next();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A7CA9B-9EDD-164B-BD2A-A3D61B371564}"/>
              </a:ext>
            </a:extLst>
          </p:cNvPr>
          <p:cNvSpPr txBox="1"/>
          <p:nvPr/>
        </p:nvSpPr>
        <p:spPr>
          <a:xfrm>
            <a:off x="6766758" y="1288869"/>
            <a:ext cx="731290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9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014" y="1626911"/>
            <a:ext cx="783740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express = require('express');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router =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express.Router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= require("../controllers/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cntrlMain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require("../models/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US" sz="1600" b="1" dirty="0">
              <a:solidFill>
                <a:srgbClr val="008F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console.log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("Router:");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console.log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(router);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('/',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ctrlMain.home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newuser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ctrlMain.get_newuser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.get_showuser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router.post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adduser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.post_adduser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deleteuser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.get_deleteuser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1600" b="1" dirty="0">
              <a:solidFill>
                <a:srgbClr val="008F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module.exports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= router;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79B56-1903-B043-B307-21572DBC97E6}"/>
              </a:ext>
            </a:extLst>
          </p:cNvPr>
          <p:cNvSpPr txBox="1"/>
          <p:nvPr/>
        </p:nvSpPr>
        <p:spPr>
          <a:xfrm>
            <a:off x="6766536" y="1417342"/>
            <a:ext cx="1507144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Web Apps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65805" y="1325903"/>
            <a:ext cx="3593057" cy="2926048"/>
            <a:chOff x="731562" y="1508781"/>
            <a:chExt cx="3318740" cy="292604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1562" y="1508781"/>
              <a:ext cx="3108926" cy="2926048"/>
            </a:xfrm>
            <a:prstGeom prst="roundRect">
              <a:avLst/>
            </a:prstGeom>
            <a:solidFill>
              <a:srgbClr val="FFFDC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05879" y="1691659"/>
              <a:ext cx="3044423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Client Side</a:t>
              </a:r>
            </a:p>
            <a:p>
              <a:r>
                <a:rPr lang="en-US" sz="2800" dirty="0"/>
                <a:t>Web Browser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Chrome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Firefox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Safari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Microsoft Edge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60707" y="1325903"/>
            <a:ext cx="3108926" cy="2926048"/>
            <a:chOff x="5486390" y="1508781"/>
            <a:chExt cx="3108926" cy="2926048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5486390" y="1508781"/>
              <a:ext cx="3108926" cy="2926048"/>
            </a:xfrm>
            <a:prstGeom prst="roundRect">
              <a:avLst/>
            </a:prstGeom>
            <a:solidFill>
              <a:srgbClr val="E2E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9365" y="1783098"/>
              <a:ext cx="2254143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Server Side</a:t>
              </a:r>
            </a:p>
            <a:p>
              <a:r>
                <a:rPr lang="en-US" sz="2800" dirty="0"/>
                <a:t>Web Server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 err="1"/>
                <a:t>node.js</a:t>
              </a:r>
              <a:r>
                <a:rPr lang="en-US" sz="2800" dirty="0"/>
                <a:t> </a:t>
              </a:r>
              <a:br>
                <a:rPr lang="en-US" sz="2800" dirty="0"/>
              </a:br>
              <a:r>
                <a:rPr lang="en-US" sz="2800" dirty="0"/>
                <a:t>+ Express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735340" y="1946814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Right Arrow 13"/>
          <p:cNvSpPr/>
          <p:nvPr/>
        </p:nvSpPr>
        <p:spPr bwMode="auto">
          <a:xfrm>
            <a:off x="3840489" y="1965976"/>
            <a:ext cx="1828780" cy="731512"/>
          </a:xfrm>
          <a:prstGeom prst="rightArrow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request</a:t>
            </a:r>
          </a:p>
        </p:txBody>
      </p:sp>
      <p:sp>
        <p:nvSpPr>
          <p:cNvPr id="15" name="Left Arrow 14"/>
          <p:cNvSpPr/>
          <p:nvPr/>
        </p:nvSpPr>
        <p:spPr bwMode="auto">
          <a:xfrm>
            <a:off x="3840488" y="2880366"/>
            <a:ext cx="1828780" cy="731512"/>
          </a:xfrm>
          <a:prstGeom prst="leftArrow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response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343390"/>
            <a:ext cx="8229600" cy="1920219"/>
          </a:xfrm>
        </p:spPr>
        <p:txBody>
          <a:bodyPr/>
          <a:lstStyle/>
          <a:p>
            <a:r>
              <a:rPr lang="en-US" u="sng" dirty="0"/>
              <a:t>HTTP request</a:t>
            </a:r>
          </a:p>
          <a:p>
            <a:pPr lvl="1"/>
            <a:r>
              <a:rPr lang="en-US" dirty="0"/>
              <a:t>User’s form data</a:t>
            </a:r>
          </a:p>
          <a:p>
            <a:r>
              <a:rPr lang="en-US" u="sng" dirty="0"/>
              <a:t>HTTP response</a:t>
            </a:r>
          </a:p>
          <a:p>
            <a:pPr lvl="1"/>
            <a:r>
              <a:rPr lang="en-US" dirty="0"/>
              <a:t>Dynamically generated HTML page</a:t>
            </a:r>
          </a:p>
        </p:txBody>
      </p:sp>
    </p:spTree>
    <p:extLst>
      <p:ext uri="{BB962C8B-B14F-4D97-AF65-F5344CB8AC3E}">
        <p14:creationId xmlns:p14="http://schemas.microsoft.com/office/powerpoint/2010/main" val="2682090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83D0-AE45-544D-A5BE-39EF08442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all the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4D35-E533-8A4A-AA2B-920946F98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6B229-E668-6A46-A3B4-3F94B4AFD90A}"/>
              </a:ext>
            </a:extLst>
          </p:cNvPr>
          <p:cNvSpPr txBox="1"/>
          <p:nvPr/>
        </p:nvSpPr>
        <p:spPr>
          <a:xfrm>
            <a:off x="182928" y="1417342"/>
            <a:ext cx="8824852" cy="26161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get_userlist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collection.find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({}, {},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function(err,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{ "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: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});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9AE6CA-E930-034D-A83B-9B1EBA146055}"/>
              </a:ext>
            </a:extLst>
          </p:cNvPr>
          <p:cNvSpPr txBox="1"/>
          <p:nvPr/>
        </p:nvSpPr>
        <p:spPr>
          <a:xfrm>
            <a:off x="738368" y="4296848"/>
            <a:ext cx="771397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block content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h1.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User List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ul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each 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user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 in </a:t>
            </a:r>
            <a:r>
              <a:rPr lang="is-I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li</a:t>
            </a:r>
          </a:p>
          <a:p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                a(href="mailto:#{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user.email</a:t>
            </a:r>
            <a:r>
              <a:rPr lang="is-IS" sz="1600" b="1" dirty="0">
                <a:latin typeface="Courier New" charset="0"/>
                <a:ea typeface="Courier New" charset="0"/>
                <a:cs typeface="Courier New" charset="0"/>
              </a:rPr>
              <a:t>}")= </a:t>
            </a:r>
            <a:r>
              <a:rPr lang="is-I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user.username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C5704-603E-5B4D-B276-5A4DE4C9000D}"/>
              </a:ext>
            </a:extLst>
          </p:cNvPr>
          <p:cNvSpPr txBox="1"/>
          <p:nvPr/>
        </p:nvSpPr>
        <p:spPr>
          <a:xfrm>
            <a:off x="6766536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A2F010-9DB7-A344-8471-A9EC7856B6B2}"/>
              </a:ext>
            </a:extLst>
          </p:cNvPr>
          <p:cNvSpPr txBox="1"/>
          <p:nvPr/>
        </p:nvSpPr>
        <p:spPr>
          <a:xfrm>
            <a:off x="6492219" y="4107557"/>
            <a:ext cx="1846980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views/</a:t>
            </a:r>
            <a:r>
              <a:rPr lang="en-US" sz="1600" dirty="0" err="1">
                <a:solidFill>
                  <a:srgbClr val="FFFF00"/>
                </a:solidFill>
              </a:rPr>
              <a:t>userlist.jade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80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735E5-EE6C-A943-9D61-27C64F23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a User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2E8DA-BC98-534E-89C1-456EE366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3EB26-AF6F-BD4D-8A64-3CF405472ADF}"/>
              </a:ext>
            </a:extLst>
          </p:cNvPr>
          <p:cNvSpPr txBox="1"/>
          <p:nvPr/>
        </p:nvSpPr>
        <p:spPr>
          <a:xfrm>
            <a:off x="97858" y="1401633"/>
            <a:ext cx="8948283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get_showuser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req.params.username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collection.find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{ username 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},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function(err,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if (err)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("Find failed.");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{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'Show User: ' +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doc[0]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.email })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});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BC57CF-2374-034C-B226-D3575CA51330}"/>
              </a:ext>
            </a:extLst>
          </p:cNvPr>
          <p:cNvSpPr txBox="1"/>
          <p:nvPr/>
        </p:nvSpPr>
        <p:spPr>
          <a:xfrm>
            <a:off x="6766536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66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AA0C-1E8F-9240-ABA9-CF834753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a User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CF948-F206-C44F-89A5-2333B5DE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6AC183-821F-BB4B-8EBE-A7E647343F4C}"/>
              </a:ext>
            </a:extLst>
          </p:cNvPr>
          <p:cNvSpPr txBox="1"/>
          <p:nvPr/>
        </p:nvSpPr>
        <p:spPr>
          <a:xfrm>
            <a:off x="3245355" y="1691659"/>
            <a:ext cx="265329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 content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h1=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 Email: #{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D68DDB-93B6-2348-8A2B-00415D9E83F7}"/>
              </a:ext>
            </a:extLst>
          </p:cNvPr>
          <p:cNvSpPr txBox="1"/>
          <p:nvPr/>
        </p:nvSpPr>
        <p:spPr>
          <a:xfrm>
            <a:off x="4114805" y="1417342"/>
            <a:ext cx="2063257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views/</a:t>
            </a:r>
            <a:r>
              <a:rPr lang="en-US" sz="1600" dirty="0" err="1">
                <a:solidFill>
                  <a:srgbClr val="FFFF00"/>
                </a:solidFill>
              </a:rPr>
              <a:t>showuser.jade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1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the New User Form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5445" y="3520439"/>
            <a:ext cx="8533105" cy="1692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extends layout</a:t>
            </a:r>
            <a:br>
              <a:rPr lang="en-US" sz="13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block content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    h1= title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form#formAddUser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(name="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adduser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",method="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post",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action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="/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adduser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input#inputUserName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(type="text", placeholder="username", name="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username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input#inputUserEmail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(type="text", placeholder="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useremail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", name="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useremail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")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button#btnSubmit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(type="submit") submit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FBCB7F-FA40-9F41-8C3A-2B95B62F9172}"/>
              </a:ext>
            </a:extLst>
          </p:cNvPr>
          <p:cNvSpPr txBox="1"/>
          <p:nvPr/>
        </p:nvSpPr>
        <p:spPr>
          <a:xfrm>
            <a:off x="1208738" y="1600220"/>
            <a:ext cx="6726521" cy="1107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get_newuser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{ title: 'Add New User' });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4F7D41-835C-8740-ADF1-56E516FA0940}"/>
              </a:ext>
            </a:extLst>
          </p:cNvPr>
          <p:cNvSpPr txBox="1"/>
          <p:nvPr/>
        </p:nvSpPr>
        <p:spPr>
          <a:xfrm>
            <a:off x="6035024" y="1319023"/>
            <a:ext cx="2111475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controllers/</a:t>
            </a:r>
            <a:r>
              <a:rPr lang="en-US" sz="1600" dirty="0" err="1">
                <a:solidFill>
                  <a:srgbClr val="FFFF00"/>
                </a:solidFill>
              </a:rPr>
              <a:t>ctrlMain.js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E73E0B-EDD5-2C42-98E1-4D58F042881D}"/>
              </a:ext>
            </a:extLst>
          </p:cNvPr>
          <p:cNvSpPr txBox="1"/>
          <p:nvPr/>
        </p:nvSpPr>
        <p:spPr>
          <a:xfrm>
            <a:off x="6684252" y="3351162"/>
            <a:ext cx="1960665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views/</a:t>
            </a:r>
            <a:r>
              <a:rPr lang="en-US" sz="1600" dirty="0" err="1">
                <a:solidFill>
                  <a:srgbClr val="FFFF00"/>
                </a:solidFill>
              </a:rPr>
              <a:t>newuser.jade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91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New 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495180"/>
            <a:ext cx="808426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post_adduser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Set our internal DB variable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Get our form values. These rely on the "name" attributes.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Set our collection.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827C-A095-8A4C-897B-8AB1ED8719D9}"/>
              </a:ext>
            </a:extLst>
          </p:cNvPr>
          <p:cNvSpPr txBox="1"/>
          <p:nvPr/>
        </p:nvSpPr>
        <p:spPr>
          <a:xfrm>
            <a:off x="6766536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51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New User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0161" y="1600220"/>
            <a:ext cx="734367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Submit to the database.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collection.insert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{ "username" 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"email" 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},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function (err, doc)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if (err)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("Insert failed.");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// Forward to success page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res.redirect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userlist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9FF196-ACAD-D14A-8A29-81A5FF29BE0A}"/>
              </a:ext>
            </a:extLst>
          </p:cNvPr>
          <p:cNvSpPr txBox="1"/>
          <p:nvPr/>
        </p:nvSpPr>
        <p:spPr>
          <a:xfrm>
            <a:off x="6309341" y="1365068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90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DF4D-5D4D-5C49-A90D-56074927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a User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5927F-9EF2-0141-BA43-E87E04CA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B9967-555B-7C4A-BE37-7932C80B8E33}"/>
              </a:ext>
            </a:extLst>
          </p:cNvPr>
          <p:cNvSpPr txBox="1"/>
          <p:nvPr/>
        </p:nvSpPr>
        <p:spPr>
          <a:xfrm>
            <a:off x="266975" y="1467658"/>
            <a:ext cx="8610049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get_deleteuser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req.params.username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Submit to the database.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collection.remove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{ "username" :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function (err, doc)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if (err)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("Delete failed.");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else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("Successfully deleted "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64117-9E89-8C4D-992F-A5F7CCE170EB}"/>
              </a:ext>
            </a:extLst>
          </p:cNvPr>
          <p:cNvSpPr txBox="1"/>
          <p:nvPr/>
        </p:nvSpPr>
        <p:spPr>
          <a:xfrm>
            <a:off x="6583658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0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Web Application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57" y="1508781"/>
            <a:ext cx="1463024" cy="731512"/>
          </a:xfrm>
          <a:prstGeom prst="roundRect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Client</a:t>
            </a:r>
            <a:r>
              <a:rPr lang="en-US" sz="1600" dirty="0"/>
              <a:t>-side web browser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10" y="2788927"/>
            <a:ext cx="1645902" cy="1280146"/>
          </a:xfrm>
          <a:prstGeom prst="roundRect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Server-side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web server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(</a:t>
            </a:r>
            <a:r>
              <a:rPr lang="en-US" b="1" baseline="0" dirty="0">
                <a:latin typeface="Courier New"/>
                <a:cs typeface="Courier New"/>
              </a:rPr>
              <a:t>.html</a:t>
            </a:r>
            <a:r>
              <a:rPr lang="en-US" b="1" dirty="0">
                <a:latin typeface="Courier New"/>
                <a:cs typeface="Courier New"/>
              </a:rPr>
              <a:t> .</a:t>
            </a:r>
            <a:r>
              <a:rPr lang="en-US" b="1" dirty="0" err="1">
                <a:latin typeface="Courier New"/>
                <a:cs typeface="Courier New"/>
              </a:rPr>
              <a:t>js</a:t>
            </a:r>
            <a:endParaRPr lang="en-US" b="1" dirty="0">
              <a:latin typeface="Courier New"/>
              <a:cs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images,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etc.)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" name="Curved Connector 8"/>
          <p:cNvCxnSpPr>
            <a:stCxn id="5" idx="3"/>
            <a:endCxn id="6" idx="0"/>
          </p:cNvCxnSpPr>
          <p:nvPr/>
        </p:nvCxnSpPr>
        <p:spPr bwMode="auto">
          <a:xfrm>
            <a:off x="2651781" y="1874537"/>
            <a:ext cx="1828780" cy="91439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6" idx="1"/>
            <a:endCxn id="5" idx="2"/>
          </p:cNvCxnSpPr>
          <p:nvPr/>
        </p:nvCxnSpPr>
        <p:spPr bwMode="auto">
          <a:xfrm rot="10800000">
            <a:off x="1920270" y="2240294"/>
            <a:ext cx="1737341" cy="118870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83293" y="1691659"/>
            <a:ext cx="111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 data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480561" y="3063244"/>
            <a:ext cx="2834610" cy="2990285"/>
            <a:chOff x="4480561" y="3063244"/>
            <a:chExt cx="2834610" cy="2990285"/>
          </a:xfrm>
        </p:grpSpPr>
        <p:sp>
          <p:nvSpPr>
            <p:cNvPr id="7" name="Can 6"/>
            <p:cNvSpPr/>
            <p:nvPr/>
          </p:nvSpPr>
          <p:spPr bwMode="auto">
            <a:xfrm>
              <a:off x="6035024" y="3977634"/>
              <a:ext cx="1280147" cy="1463024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Back-end</a:t>
              </a:r>
              <a:r>
                <a:rPr kumimoji="0" lang="en-US" sz="16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 database server, e.g.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aseline="0" dirty="0"/>
                <a:t>MongoDB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Curved Connector 10"/>
            <p:cNvCxnSpPr>
              <a:stCxn id="6" idx="3"/>
              <a:endCxn id="7" idx="1"/>
            </p:cNvCxnSpPr>
            <p:nvPr/>
          </p:nvCxnSpPr>
          <p:spPr bwMode="auto">
            <a:xfrm>
              <a:off x="5303512" y="3429000"/>
              <a:ext cx="1371586" cy="548634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Curved Connector 12"/>
            <p:cNvCxnSpPr>
              <a:stCxn id="7" idx="3"/>
              <a:endCxn id="6" idx="2"/>
            </p:cNvCxnSpPr>
            <p:nvPr/>
          </p:nvCxnSpPr>
          <p:spPr bwMode="auto">
            <a:xfrm rot="5400000" flipH="1">
              <a:off x="4892037" y="3657598"/>
              <a:ext cx="1371585" cy="2194537"/>
            </a:xfrm>
            <a:prstGeom prst="curvedConnector3">
              <a:avLst>
                <a:gd name="adj1" fmla="val -16667"/>
              </a:avLst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5852146" y="3063244"/>
              <a:ext cx="903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Queries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195" y="5714975"/>
              <a:ext cx="6180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80196" y="3063244"/>
            <a:ext cx="15087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Static (.html)</a:t>
            </a:r>
          </a:p>
          <a:p>
            <a:r>
              <a:rPr lang="en-US" dirty="0"/>
              <a:t>or </a:t>
            </a:r>
          </a:p>
          <a:p>
            <a:r>
              <a:rPr lang="en-US" dirty="0"/>
              <a:t>dynamically</a:t>
            </a:r>
          </a:p>
          <a:p>
            <a:r>
              <a:rPr lang="en-US" dirty="0"/>
              <a:t>generated (.</a:t>
            </a:r>
            <a:r>
              <a:rPr lang="en-US" dirty="0" err="1"/>
              <a:t>js</a:t>
            </a:r>
            <a:r>
              <a:rPr lang="en-US" dirty="0"/>
              <a:t>)</a:t>
            </a:r>
          </a:p>
          <a:p>
            <a:r>
              <a:rPr lang="en-US" dirty="0"/>
              <a:t>web pages</a:t>
            </a:r>
          </a:p>
        </p:txBody>
      </p:sp>
    </p:spTree>
    <p:extLst>
      <p:ext uri="{BB962C8B-B14F-4D97-AF65-F5344CB8AC3E}">
        <p14:creationId xmlns:p14="http://schemas.microsoft.com/office/powerpoint/2010/main" val="248687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Architecture (MVC)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Design goal: Identify which application components are </a:t>
            </a:r>
            <a:r>
              <a:rPr lang="en-US" u="sng" dirty="0"/>
              <a:t>model</a:t>
            </a:r>
            <a:r>
              <a:rPr lang="en-US" dirty="0"/>
              <a:t>, </a:t>
            </a:r>
            <a:r>
              <a:rPr lang="en-US" u="sng" dirty="0"/>
              <a:t>view</a:t>
            </a:r>
            <a:r>
              <a:rPr lang="en-US" dirty="0"/>
              <a:t>, or </a:t>
            </a:r>
            <a:r>
              <a:rPr lang="en-US" u="sng" dirty="0"/>
              <a:t>controller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337411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59489" y="5800734"/>
            <a:ext cx="382502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A user cannot directly modify the model.</a:t>
            </a:r>
          </a:p>
        </p:txBody>
      </p:sp>
    </p:spTree>
    <p:extLst>
      <p:ext uri="{BB962C8B-B14F-4D97-AF65-F5344CB8AC3E}">
        <p14:creationId xmlns:p14="http://schemas.microsoft.com/office/powerpoint/2010/main" val="88232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and 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to the appropriate controller code.</a:t>
            </a:r>
          </a:p>
          <a:p>
            <a:pPr lvl="1"/>
            <a:r>
              <a:rPr lang="en-US" dirty="0"/>
              <a:t>Associates a </a:t>
            </a:r>
            <a:r>
              <a:rPr lang="en-US" u="sng" dirty="0"/>
              <a:t>URI</a:t>
            </a:r>
            <a:r>
              <a:rPr lang="en-US" dirty="0"/>
              <a:t> plus an </a:t>
            </a:r>
            <a:r>
              <a:rPr lang="en-US" u="sng" dirty="0"/>
              <a:t>HTTP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particular </a:t>
            </a:r>
            <a:r>
              <a:rPr lang="en-US" u="sng" dirty="0"/>
              <a:t>controller action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HTTP method</a:t>
            </a:r>
            <a:r>
              <a:rPr lang="en-US" dirty="0"/>
              <a:t> is also called an </a:t>
            </a:r>
            <a:r>
              <a:rPr lang="en-US" dirty="0">
                <a:solidFill>
                  <a:srgbClr val="B23C00"/>
                </a:solidFill>
              </a:rPr>
              <a:t>HTTP verb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Most widely used HTTP methods in web apps are GET, POST, PUT, and DELETE.</a:t>
            </a:r>
          </a:p>
          <a:p>
            <a:pPr lvl="1"/>
            <a:r>
              <a:rPr lang="en-US" dirty="0"/>
              <a:t>Defined by the HTTP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8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D60DB-39B5-D54E-8340-F17CD672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Ways to Use GET and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6D66-70C0-EE47-9564-CD0BB553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GET to </a:t>
            </a:r>
            <a:r>
              <a:rPr lang="en-US" u="sng" dirty="0"/>
              <a:t>request a form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the web server.</a:t>
            </a:r>
          </a:p>
          <a:p>
            <a:pPr lvl="1"/>
            <a:r>
              <a:rPr lang="en-US" dirty="0"/>
              <a:t>The web server responds by sending the web page containing the form.</a:t>
            </a:r>
          </a:p>
          <a:p>
            <a:pPr lvl="4"/>
            <a:endParaRPr lang="en-US" dirty="0"/>
          </a:p>
          <a:p>
            <a:r>
              <a:rPr lang="en-US" dirty="0"/>
              <a:t>Use POST to </a:t>
            </a:r>
            <a:r>
              <a:rPr lang="en-US" u="sng" dirty="0"/>
              <a:t>send form data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web server.</a:t>
            </a:r>
          </a:p>
          <a:p>
            <a:pPr lvl="1"/>
            <a:r>
              <a:rPr lang="en-US" dirty="0"/>
              <a:t>The web server processes the data and responds with a dynamically generated web page.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ABB9A-9E40-8D4D-9A2C-385B68B1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9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Apache web server is very popular.</a:t>
            </a:r>
          </a:p>
          <a:p>
            <a:pPr lvl="1"/>
            <a:r>
              <a:rPr lang="en-US" dirty="0"/>
              <a:t>It’s the A in LAMP (Linux, Apache, MySQL, PHP).</a:t>
            </a:r>
          </a:p>
          <a:p>
            <a:pPr lvl="1"/>
            <a:r>
              <a:rPr lang="en-US" dirty="0"/>
              <a:t>Programmed with PHP.</a:t>
            </a:r>
          </a:p>
          <a:p>
            <a:pPr lvl="5"/>
            <a:endParaRPr lang="en-US" dirty="0"/>
          </a:p>
          <a:p>
            <a:r>
              <a:rPr lang="en-US" dirty="0"/>
              <a:t>Now we will switch to the </a:t>
            </a:r>
            <a:r>
              <a:rPr lang="en-US" dirty="0" err="1">
                <a:solidFill>
                  <a:srgbClr val="B23C00"/>
                </a:solidFill>
              </a:rPr>
              <a:t>node.js</a:t>
            </a:r>
            <a:r>
              <a:rPr lang="en-US" dirty="0"/>
              <a:t> web server.</a:t>
            </a:r>
          </a:p>
          <a:p>
            <a:pPr lvl="1"/>
            <a:r>
              <a:rPr lang="en-US" dirty="0"/>
              <a:t>A lean and fast web server.</a:t>
            </a:r>
          </a:p>
          <a:p>
            <a:pPr lvl="1"/>
            <a:r>
              <a:rPr lang="en-US" dirty="0"/>
              <a:t>Created in 2009 as an alternative to </a:t>
            </a:r>
            <a:br>
              <a:rPr lang="en-US" dirty="0"/>
            </a:br>
            <a:r>
              <a:rPr lang="en-US" dirty="0"/>
              <a:t>the Apache web server.</a:t>
            </a:r>
          </a:p>
          <a:p>
            <a:pPr lvl="1"/>
            <a:r>
              <a:rPr lang="en-US" dirty="0"/>
              <a:t>Programmed with </a:t>
            </a:r>
            <a:r>
              <a:rPr lang="en-US" u="sng" dirty="0"/>
              <a:t>JavaScript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Traditionally, JavaScript is a client-side language </a:t>
            </a:r>
            <a:br>
              <a:rPr lang="en-US" dirty="0"/>
            </a:br>
            <a:r>
              <a:rPr lang="en-US" dirty="0"/>
              <a:t>for programming web browsers.</a:t>
            </a:r>
          </a:p>
          <a:p>
            <a:pPr lvl="2"/>
            <a:r>
              <a:rPr lang="en-US" dirty="0"/>
              <a:t>Created by </a:t>
            </a:r>
            <a:r>
              <a:rPr lang="en-US" dirty="0" err="1"/>
              <a:t>NetScape</a:t>
            </a:r>
            <a:r>
              <a:rPr lang="en-US" dirty="0"/>
              <a:t> in 1995.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7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r>
              <a:rPr lang="en-US" dirty="0"/>
              <a:t> and 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dirty="0" err="1"/>
              <a:t>node.js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https://nodejs.org/en/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 err="1"/>
              <a:t>node.js</a:t>
            </a:r>
            <a:r>
              <a:rPr lang="en-US" dirty="0"/>
              <a:t> relies on packages for functionality.</a:t>
            </a:r>
          </a:p>
          <a:p>
            <a:pPr lvl="1"/>
            <a:r>
              <a:rPr lang="en-US" dirty="0"/>
              <a:t>Install packages with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</a:t>
            </a:r>
            <a:r>
              <a:rPr lang="en-US" sz="2800" dirty="0">
                <a:solidFill>
                  <a:srgbClr val="B23C00"/>
                </a:solidFill>
                <a:cs typeface="+mn-cs"/>
              </a:rPr>
              <a:t>node package manager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will use the </a:t>
            </a:r>
            <a:r>
              <a:rPr lang="en-US" dirty="0">
                <a:solidFill>
                  <a:srgbClr val="B23C00"/>
                </a:solidFill>
              </a:rPr>
              <a:t>Express</a:t>
            </a:r>
            <a:r>
              <a:rPr lang="en-US" dirty="0"/>
              <a:t> framework.</a:t>
            </a:r>
          </a:p>
          <a:p>
            <a:pPr lvl="1"/>
            <a:r>
              <a:rPr lang="en-US" dirty="0"/>
              <a:t>Supports the MVC architecture.</a:t>
            </a:r>
          </a:p>
          <a:p>
            <a:pPr lvl="1"/>
            <a:r>
              <a:rPr lang="en-US" dirty="0"/>
              <a:t>Install at the Linux/Mac OS/DOS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5166341"/>
            <a:ext cx="4185761" cy="7078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express 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g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nodeunit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-g</a:t>
            </a:r>
          </a:p>
        </p:txBody>
      </p:sp>
    </p:spTree>
    <p:extLst>
      <p:ext uri="{BB962C8B-B14F-4D97-AF65-F5344CB8AC3E}">
        <p14:creationId xmlns:p14="http://schemas.microsoft.com/office/powerpoint/2010/main" val="3926087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F7178A-86C9-3E44-90C6-76F370729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95" y="3724051"/>
            <a:ext cx="4056367" cy="2524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C59B20-8CE5-0D4E-B292-A81981E01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Eclipse </a:t>
            </a:r>
            <a:r>
              <a:rPr lang="en-US" dirty="0" err="1"/>
              <a:t>Node.js</a:t>
            </a:r>
            <a:r>
              <a:rPr lang="en-US" dirty="0"/>
              <a:t> Plug-in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FE2C1-F888-4A49-A294-1ECCF0C11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11014"/>
          </a:xfrm>
        </p:spPr>
        <p:txBody>
          <a:bodyPr/>
          <a:lstStyle/>
          <a:p>
            <a:r>
              <a:rPr lang="en-US" dirty="0"/>
              <a:t>To install the </a:t>
            </a:r>
            <a:r>
              <a:rPr lang="en-US" u="sng" dirty="0" err="1"/>
              <a:t>node.js</a:t>
            </a:r>
            <a:r>
              <a:rPr lang="en-US" u="sng" dirty="0"/>
              <a:t> plug-in</a:t>
            </a:r>
            <a:r>
              <a:rPr lang="en-US" dirty="0"/>
              <a:t> for Eclipse:</a:t>
            </a:r>
          </a:p>
          <a:p>
            <a:pPr lvl="1"/>
            <a:r>
              <a:rPr lang="en-US" dirty="0"/>
              <a:t>Start Eclipse</a:t>
            </a:r>
          </a:p>
          <a:p>
            <a:pPr lvl="2"/>
            <a:r>
              <a:rPr lang="en-US" dirty="0"/>
              <a:t>Latest version is Oxygen.</a:t>
            </a:r>
          </a:p>
          <a:p>
            <a:pPr lvl="1"/>
            <a:r>
              <a:rPr lang="en-US" dirty="0"/>
              <a:t>Help </a:t>
            </a:r>
            <a:r>
              <a:rPr lang="en-US" dirty="0">
                <a:sym typeface="Wingdings" pitchFamily="2" charset="2"/>
              </a:rPr>
              <a:t> Eclipse Marketplace</a:t>
            </a:r>
          </a:p>
          <a:p>
            <a:pPr lvl="1"/>
            <a:r>
              <a:rPr lang="en-US" dirty="0">
                <a:sym typeface="Wingdings" pitchFamily="2" charset="2"/>
              </a:rPr>
              <a:t>Find: </a:t>
            </a:r>
            <a:r>
              <a:rPr lang="en-US" dirty="0" err="1">
                <a:sym typeface="Wingdings" pitchFamily="2" charset="2"/>
              </a:rPr>
              <a:t>node.js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Install: </a:t>
            </a:r>
            <a:r>
              <a:rPr lang="en-US" dirty="0" err="1">
                <a:solidFill>
                  <a:srgbClr val="B23C00"/>
                </a:solidFill>
                <a:sym typeface="Wingdings" pitchFamily="2" charset="2"/>
              </a:rPr>
              <a:t>Enide</a:t>
            </a:r>
            <a:r>
              <a:rPr lang="en-US" dirty="0">
                <a:solidFill>
                  <a:srgbClr val="B23C00"/>
                </a:solidFill>
                <a:sym typeface="Wingdings" pitchFamily="2" charset="2"/>
              </a:rPr>
              <a:t> Studio 2014</a:t>
            </a:r>
          </a:p>
          <a:p>
            <a:pPr lvl="2"/>
            <a:r>
              <a:rPr lang="en-US" dirty="0" err="1">
                <a:sym typeface="Wingdings" pitchFamily="2" charset="2"/>
              </a:rPr>
              <a:t>Node.js</a:t>
            </a:r>
            <a:r>
              <a:rPr lang="en-US" dirty="0">
                <a:sym typeface="Wingdings" pitchFamily="2" charset="2"/>
              </a:rPr>
              <a:t>, JavaScript,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Java and Web Tools 1.0.1</a:t>
            </a:r>
          </a:p>
          <a:p>
            <a:pPr lvl="4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Create a new </a:t>
            </a:r>
            <a:br>
              <a:rPr lang="en-US" dirty="0">
                <a:sym typeface="Wingdings" pitchFamily="2" charset="2"/>
              </a:rPr>
            </a:br>
            <a:r>
              <a:rPr lang="en-US" u="sng" dirty="0" err="1">
                <a:sym typeface="Wingdings" pitchFamily="2" charset="2"/>
              </a:rPr>
              <a:t>Node.js</a:t>
            </a:r>
            <a:r>
              <a:rPr lang="en-US" u="sng" dirty="0">
                <a:sym typeface="Wingdings" pitchFamily="2" charset="2"/>
              </a:rPr>
              <a:t> Express project</a:t>
            </a:r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AA482-46E6-604F-8A96-5DF9E5E0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9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34428</TotalTime>
  <Words>1133</Words>
  <Application>Microsoft Macintosh PowerPoint</Application>
  <PresentationFormat>On-screen Show (4:3)</PresentationFormat>
  <Paragraphs>365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April 10 Class Meeting</vt:lpstr>
      <vt:lpstr>Client-Server Web Apps </vt:lpstr>
      <vt:lpstr>Three-Tier Web Application Architecture</vt:lpstr>
      <vt:lpstr>Model-View-Controller Architecture (MVC)</vt:lpstr>
      <vt:lpstr>Routes and HTTP Methods</vt:lpstr>
      <vt:lpstr>Suggested Ways to Use GET and POST</vt:lpstr>
      <vt:lpstr>node.js</vt:lpstr>
      <vt:lpstr>node.js and Express</vt:lpstr>
      <vt:lpstr>The Eclipse Node.js Plug-in</vt:lpstr>
      <vt:lpstr>MongoDB</vt:lpstr>
      <vt:lpstr>Express/MongoDB Example</vt:lpstr>
      <vt:lpstr>Initialize the MongoDB Database</vt:lpstr>
      <vt:lpstr>Initialize the MongoDB Database, cont’d</vt:lpstr>
      <vt:lpstr>Initialize the MongoDB Database, cont’d</vt:lpstr>
      <vt:lpstr>Initialize the MongoDB Database, cont’d</vt:lpstr>
      <vt:lpstr>Eclipse Express Project MongoDBExample</vt:lpstr>
      <vt:lpstr>Project Dependencies</vt:lpstr>
      <vt:lpstr>Connect to the MongoDB Database</vt:lpstr>
      <vt:lpstr>Routing</vt:lpstr>
      <vt:lpstr>Display all the Users</vt:lpstr>
      <vt:lpstr>Show a User</vt:lpstr>
      <vt:lpstr>Show a User, cont’d</vt:lpstr>
      <vt:lpstr>Display the New User Form</vt:lpstr>
      <vt:lpstr>Add a New User</vt:lpstr>
      <vt:lpstr>Add a New User, cont’d</vt:lpstr>
      <vt:lpstr>Delete a User</vt:lpstr>
    </vt:vector>
  </TitlesOfParts>
  <Company>Apropos Logic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655</cp:revision>
  <dcterms:created xsi:type="dcterms:W3CDTF">2008-01-12T03:52:55Z</dcterms:created>
  <dcterms:modified xsi:type="dcterms:W3CDTF">2018-04-10T15:44:00Z</dcterms:modified>
</cp:coreProperties>
</file>