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82" r:id="rId2"/>
    <p:sldId id="352" r:id="rId3"/>
    <p:sldId id="301" r:id="rId4"/>
    <p:sldId id="307" r:id="rId5"/>
    <p:sldId id="308" r:id="rId6"/>
    <p:sldId id="306" r:id="rId7"/>
    <p:sldId id="309" r:id="rId8"/>
    <p:sldId id="310" r:id="rId9"/>
    <p:sldId id="311" r:id="rId10"/>
    <p:sldId id="312" r:id="rId11"/>
    <p:sldId id="313" r:id="rId12"/>
    <p:sldId id="314" r:id="rId13"/>
    <p:sldId id="331" r:id="rId14"/>
    <p:sldId id="316" r:id="rId15"/>
    <p:sldId id="332" r:id="rId16"/>
    <p:sldId id="333" r:id="rId17"/>
    <p:sldId id="334" r:id="rId18"/>
    <p:sldId id="335" r:id="rId19"/>
    <p:sldId id="34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21" r:id="rId28"/>
    <p:sldId id="343" r:id="rId29"/>
    <p:sldId id="344" r:id="rId30"/>
    <p:sldId id="346" r:id="rId31"/>
    <p:sldId id="347" r:id="rId32"/>
    <p:sldId id="348" r:id="rId33"/>
    <p:sldId id="350" r:id="rId34"/>
    <p:sldId id="351" r:id="rId35"/>
    <p:sldId id="349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8F00"/>
    <a:srgbClr val="0432FF"/>
    <a:srgbClr val="0033CC"/>
    <a:srgbClr val="8F0000"/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15" autoAdjust="0"/>
    <p:restoredTop sz="50000" autoAdjust="0"/>
  </p:normalViewPr>
  <p:slideViewPr>
    <p:cSldViewPr>
      <p:cViewPr varScale="1">
        <p:scale>
          <a:sx n="141" d="100"/>
          <a:sy n="141" d="100"/>
        </p:scale>
        <p:origin x="11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April 5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odejs.org/e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expressjs/index.ht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April 5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node.js</a:t>
            </a:r>
            <a:r>
              <a:rPr lang="en-US" dirty="0"/>
              <a:t> and Express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</a:t>
            </a:r>
            <a:r>
              <a:rPr lang="en-US" dirty="0" err="1"/>
              <a:t>node.js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https://nodejs.org/en/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 err="1"/>
              <a:t>node.js</a:t>
            </a:r>
            <a:r>
              <a:rPr lang="en-US" dirty="0"/>
              <a:t> relies on packages for functionality.</a:t>
            </a:r>
          </a:p>
          <a:p>
            <a:pPr lvl="1"/>
            <a:r>
              <a:rPr lang="en-US" dirty="0"/>
              <a:t>Install packages with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 </a:t>
            </a:r>
            <a:r>
              <a:rPr lang="en-US" sz="2800" dirty="0">
                <a:solidFill>
                  <a:srgbClr val="B23C00"/>
                </a:solidFill>
                <a:cs typeface="+mn-cs"/>
              </a:rPr>
              <a:t>node package manager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We will use the </a:t>
            </a:r>
            <a:r>
              <a:rPr lang="en-US" dirty="0">
                <a:solidFill>
                  <a:srgbClr val="B23C00"/>
                </a:solidFill>
              </a:rPr>
              <a:t>Express</a:t>
            </a:r>
            <a:r>
              <a:rPr lang="en-US" dirty="0"/>
              <a:t> framework.</a:t>
            </a:r>
          </a:p>
          <a:p>
            <a:pPr lvl="1"/>
            <a:r>
              <a:rPr lang="en-US" dirty="0"/>
              <a:t>Supports the MVC architecture.</a:t>
            </a:r>
          </a:p>
          <a:p>
            <a:pPr lvl="1"/>
            <a:r>
              <a:rPr lang="en-US" dirty="0"/>
              <a:t>Install at the Linux/Mac OS/DOS command line: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79119" y="5166341"/>
            <a:ext cx="4185761" cy="70788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install -S express 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g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install -S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nodeunit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-g</a:t>
            </a:r>
          </a:p>
        </p:txBody>
      </p:sp>
    </p:spTree>
    <p:extLst>
      <p:ext uri="{BB962C8B-B14F-4D97-AF65-F5344CB8AC3E}">
        <p14:creationId xmlns:p14="http://schemas.microsoft.com/office/powerpoint/2010/main" val="392608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user can input data into an HTML form displayed on a client-side web browser.</a:t>
            </a:r>
          </a:p>
          <a:p>
            <a:pPr lvl="4"/>
            <a:endParaRPr lang="en-US" dirty="0"/>
          </a:p>
          <a:p>
            <a:r>
              <a:rPr lang="en-US" dirty="0"/>
              <a:t>When the user presses a Submit button, the browser sends to form data to a specified</a:t>
            </a:r>
            <a:br>
              <a:rPr lang="en-US" dirty="0"/>
            </a:br>
            <a:r>
              <a:rPr lang="en-US" u="sng" dirty="0"/>
              <a:t>JavaScript program</a:t>
            </a:r>
            <a:r>
              <a:rPr lang="en-US" dirty="0"/>
              <a:t> running on the web server.</a:t>
            </a:r>
          </a:p>
          <a:p>
            <a:pPr lvl="4"/>
            <a:endParaRPr lang="en-US" dirty="0"/>
          </a:p>
          <a:p>
            <a:r>
              <a:rPr lang="en-US" dirty="0"/>
              <a:t>The JavaScript program can use the data to</a:t>
            </a:r>
          </a:p>
          <a:p>
            <a:pPr lvl="1"/>
            <a:r>
              <a:rPr lang="en-US" dirty="0"/>
              <a:t>Query the back-end database.</a:t>
            </a:r>
          </a:p>
          <a:p>
            <a:pPr lvl="1"/>
            <a:r>
              <a:rPr lang="en-US" dirty="0"/>
              <a:t>Generate a new HTML page to send </a:t>
            </a:r>
            <a:br>
              <a:rPr lang="en-US" dirty="0"/>
            </a:br>
            <a:r>
              <a:rPr lang="en-US" dirty="0"/>
              <a:t>to the user’s client-side web browser.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5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Send Form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A browser sends form data to a JavaScript program on the web server when the user presses the Submit button.</a:t>
            </a:r>
          </a:p>
          <a:p>
            <a:pPr lvl="5"/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action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attribute of the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&lt;FORM&gt; </a:t>
            </a:r>
            <a:r>
              <a:rPr lang="en-US" dirty="0"/>
              <a:t>tag indicates where to send the form data.</a:t>
            </a:r>
          </a:p>
          <a:p>
            <a:pPr lvl="4"/>
            <a:endParaRPr lang="en-US" dirty="0"/>
          </a:p>
          <a:p>
            <a:r>
              <a:rPr lang="en-US" dirty="0"/>
              <a:t>Two HTTP methods to send form data: </a:t>
            </a:r>
            <a:br>
              <a:rPr lang="en-US" dirty="0"/>
            </a:br>
            <a:r>
              <a:rPr lang="en-US" dirty="0"/>
              <a:t>GET and POST.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47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D60DB-39B5-D54E-8340-F17CD672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Ways to Use GET and POST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D6D66-70C0-EE47-9564-CD0BB5531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GET to </a:t>
            </a:r>
            <a:r>
              <a:rPr lang="en-US" u="sng" dirty="0"/>
              <a:t>request a form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from the web server.</a:t>
            </a:r>
          </a:p>
          <a:p>
            <a:pPr lvl="1"/>
            <a:r>
              <a:rPr lang="en-US" dirty="0"/>
              <a:t>The web server responds by sending the web page containing the form.</a:t>
            </a:r>
          </a:p>
          <a:p>
            <a:pPr lvl="4"/>
            <a:endParaRPr lang="en-US" dirty="0"/>
          </a:p>
          <a:p>
            <a:r>
              <a:rPr lang="en-US" dirty="0"/>
              <a:t>Use POST to </a:t>
            </a:r>
            <a:r>
              <a:rPr lang="en-US" u="sng" dirty="0"/>
              <a:t>send form data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the web server.</a:t>
            </a:r>
          </a:p>
          <a:p>
            <a:pPr lvl="1"/>
            <a:r>
              <a:rPr lang="en-US" dirty="0"/>
              <a:t>The web server processes the data and responds with a dynamically generated web page.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ABB9A-9E40-8D4D-9A2C-385B68B1D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92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Three-Tier Web Application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188757" y="1508781"/>
            <a:ext cx="1463024" cy="731512"/>
          </a:xfrm>
          <a:prstGeom prst="roundRect">
            <a:avLst/>
          </a:prstGeom>
          <a:solidFill>
            <a:srgbClr val="FFFDC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Client</a:t>
            </a:r>
            <a:r>
              <a:rPr lang="en-US" sz="1600" dirty="0"/>
              <a:t>-side web browser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57610" y="2788927"/>
            <a:ext cx="1645902" cy="1280146"/>
          </a:xfrm>
          <a:prstGeom prst="roundRect">
            <a:avLst/>
          </a:prstGeom>
          <a:solidFill>
            <a:srgbClr val="E2E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Server-side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web server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/>
              <a:t>(</a:t>
            </a:r>
            <a:r>
              <a:rPr lang="en-US" b="1" baseline="0" dirty="0">
                <a:latin typeface="Courier New"/>
                <a:cs typeface="Courier New"/>
              </a:rPr>
              <a:t>.html</a:t>
            </a:r>
            <a:r>
              <a:rPr lang="en-US" b="1" dirty="0">
                <a:latin typeface="Courier New"/>
                <a:cs typeface="Courier New"/>
              </a:rPr>
              <a:t> .</a:t>
            </a:r>
            <a:r>
              <a:rPr lang="en-US" b="1" dirty="0" err="1">
                <a:latin typeface="Courier New"/>
                <a:cs typeface="Courier New"/>
              </a:rPr>
              <a:t>js</a:t>
            </a:r>
            <a:endParaRPr lang="en-US" b="1" dirty="0">
              <a:latin typeface="Courier New"/>
              <a:cs typeface="Courier New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images,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etc.)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9" name="Curved Connector 8"/>
          <p:cNvCxnSpPr>
            <a:stCxn id="5" idx="3"/>
            <a:endCxn id="6" idx="0"/>
          </p:cNvCxnSpPr>
          <p:nvPr/>
        </p:nvCxnSpPr>
        <p:spPr bwMode="auto">
          <a:xfrm>
            <a:off x="2651781" y="1874537"/>
            <a:ext cx="1828780" cy="91439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Curved Connector 14"/>
          <p:cNvCxnSpPr>
            <a:stCxn id="6" idx="1"/>
            <a:endCxn id="5" idx="2"/>
          </p:cNvCxnSpPr>
          <p:nvPr/>
        </p:nvCxnSpPr>
        <p:spPr bwMode="auto">
          <a:xfrm rot="10800000">
            <a:off x="1920270" y="2240294"/>
            <a:ext cx="1737341" cy="1188707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3383293" y="1691659"/>
            <a:ext cx="1119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Form data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480561" y="3063244"/>
            <a:ext cx="2834610" cy="2990285"/>
            <a:chOff x="4480561" y="3063244"/>
            <a:chExt cx="2834610" cy="2990285"/>
          </a:xfrm>
        </p:grpSpPr>
        <p:sp>
          <p:nvSpPr>
            <p:cNvPr id="7" name="Can 6"/>
            <p:cNvSpPr/>
            <p:nvPr/>
          </p:nvSpPr>
          <p:spPr bwMode="auto">
            <a:xfrm>
              <a:off x="6035024" y="3977634"/>
              <a:ext cx="1280147" cy="1463024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Back-end</a:t>
              </a:r>
              <a:r>
                <a:rPr kumimoji="0" lang="en-US" sz="16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 database server, e.g.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aseline="0" dirty="0"/>
                <a:t>MongoDB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1" name="Curved Connector 10"/>
            <p:cNvCxnSpPr>
              <a:stCxn id="6" idx="3"/>
              <a:endCxn id="7" idx="1"/>
            </p:cNvCxnSpPr>
            <p:nvPr/>
          </p:nvCxnSpPr>
          <p:spPr bwMode="auto">
            <a:xfrm>
              <a:off x="5303512" y="3429000"/>
              <a:ext cx="1371586" cy="548634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Curved Connector 12"/>
            <p:cNvCxnSpPr>
              <a:stCxn id="7" idx="3"/>
              <a:endCxn id="6" idx="2"/>
            </p:cNvCxnSpPr>
            <p:nvPr/>
          </p:nvCxnSpPr>
          <p:spPr bwMode="auto">
            <a:xfrm rot="5400000" flipH="1">
              <a:off x="4892037" y="3657598"/>
              <a:ext cx="1371585" cy="2194537"/>
            </a:xfrm>
            <a:prstGeom prst="curvedConnector3">
              <a:avLst>
                <a:gd name="adj1" fmla="val -16667"/>
              </a:avLst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1" name="TextBox 40"/>
            <p:cNvSpPr txBox="1"/>
            <p:nvPr/>
          </p:nvSpPr>
          <p:spPr>
            <a:xfrm>
              <a:off x="5852146" y="3063244"/>
              <a:ext cx="9031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Queries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29195" y="5714975"/>
              <a:ext cx="6180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280196" y="3063244"/>
            <a:ext cx="15087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Static (.html)</a:t>
            </a:r>
          </a:p>
          <a:p>
            <a:r>
              <a:rPr lang="en-US" dirty="0"/>
              <a:t>or </a:t>
            </a:r>
          </a:p>
          <a:p>
            <a:r>
              <a:rPr lang="en-US" dirty="0"/>
              <a:t>dynamically</a:t>
            </a:r>
          </a:p>
          <a:p>
            <a:r>
              <a:rPr lang="en-US" dirty="0"/>
              <a:t>generated (.</a:t>
            </a:r>
            <a:r>
              <a:rPr lang="en-US" dirty="0" err="1"/>
              <a:t>js</a:t>
            </a:r>
            <a:r>
              <a:rPr lang="en-US" dirty="0"/>
              <a:t>)</a:t>
            </a:r>
          </a:p>
          <a:p>
            <a:r>
              <a:rPr lang="en-US" dirty="0"/>
              <a:t>web pages</a:t>
            </a:r>
          </a:p>
        </p:txBody>
      </p:sp>
    </p:spTree>
    <p:extLst>
      <p:ext uri="{BB962C8B-B14F-4D97-AF65-F5344CB8AC3E}">
        <p14:creationId xmlns:p14="http://schemas.microsoft.com/office/powerpoint/2010/main" val="248687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3D939-0977-DB42-B643-975F762A0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1D053-B5AE-9846-9B0C-B71769785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28136"/>
          </a:xfrm>
        </p:spPr>
        <p:txBody>
          <a:bodyPr/>
          <a:lstStyle/>
          <a:p>
            <a:r>
              <a:rPr lang="en-US" dirty="0"/>
              <a:t>The initial Hello, World application </a:t>
            </a:r>
            <a:br>
              <a:rPr lang="en-US" dirty="0"/>
            </a:br>
            <a:r>
              <a:rPr lang="en-US" dirty="0"/>
              <a:t>using </a:t>
            </a:r>
            <a:r>
              <a:rPr lang="en-US" dirty="0" err="1"/>
              <a:t>node.js</a:t>
            </a:r>
            <a:r>
              <a:rPr lang="en-US" dirty="0"/>
              <a:t> and Express.</a:t>
            </a:r>
          </a:p>
          <a:p>
            <a:pPr lvl="1"/>
            <a:r>
              <a:rPr lang="en-US" dirty="0"/>
              <a:t>Refer to online </a:t>
            </a:r>
            <a:r>
              <a:rPr lang="en-US" dirty="0" err="1"/>
              <a:t>node.js</a:t>
            </a:r>
            <a:r>
              <a:rPr lang="en-US" dirty="0"/>
              <a:t> and Express tutorials.</a:t>
            </a:r>
          </a:p>
          <a:p>
            <a:pPr lvl="1"/>
            <a:r>
              <a:rPr lang="en-US" dirty="0"/>
              <a:t>Example:</a:t>
            </a:r>
          </a:p>
          <a:p>
            <a:pPr lvl="4"/>
            <a:endParaRPr lang="en-US" dirty="0"/>
          </a:p>
          <a:p>
            <a:r>
              <a:rPr lang="en-US" dirty="0"/>
              <a:t>Use the </a:t>
            </a:r>
            <a:r>
              <a:rPr lang="en-US" dirty="0" err="1"/>
              <a:t>node.js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plug-in for Eclipse.</a:t>
            </a:r>
          </a:p>
          <a:p>
            <a:pPr lvl="1"/>
            <a:r>
              <a:rPr lang="en-US" dirty="0"/>
              <a:t>Create the HelloWorld </a:t>
            </a:r>
            <a:br>
              <a:rPr lang="en-US" dirty="0"/>
            </a:br>
            <a:r>
              <a:rPr lang="en-US" dirty="0" err="1"/>
              <a:t>node.js</a:t>
            </a:r>
            <a:r>
              <a:rPr lang="en-US" dirty="0"/>
              <a:t> project: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9AAA6-BB27-BE40-829E-1F6C7E2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8567D9-2981-A44F-BF56-E4A3F28DE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585" y="3260074"/>
            <a:ext cx="2095500" cy="32639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FD9BE94-080D-6D45-AE14-80D7790EDD7B}"/>
              </a:ext>
            </a:extLst>
          </p:cNvPr>
          <p:cNvSpPr txBox="1"/>
          <p:nvPr/>
        </p:nvSpPr>
        <p:spPr>
          <a:xfrm>
            <a:off x="2834659" y="2724690"/>
            <a:ext cx="4828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https://www.tutorialspoint.com/expressjs/index.htm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490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4EF8C-E8D8-8242-B916-7DC41EF2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7D85C-47C5-DE41-9F1A-35424BEEC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The main application file.</a:t>
            </a:r>
          </a:p>
          <a:p>
            <a:pPr lvl="1"/>
            <a:r>
              <a:rPr lang="en-US" dirty="0"/>
              <a:t>Mostly boiler-plate code for now.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58832-AC2D-EE44-A902-6E61C984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681186-F334-2843-85DF-7A241BDA62ED}"/>
              </a:ext>
            </a:extLst>
          </p:cNvPr>
          <p:cNvSpPr txBox="1"/>
          <p:nvPr/>
        </p:nvSpPr>
        <p:spPr>
          <a:xfrm>
            <a:off x="365806" y="2331732"/>
            <a:ext cx="684354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require('express');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path = require('path');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bodyParser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require('body-parser');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session = require('express-session');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 = require('./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app_server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/routes/index');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app = express();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//View engine setup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app.set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('views',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path.join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,'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app_server','views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app.set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('view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engine','jade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bodyParser.json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bodyParser.urlencoded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extended:true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})); 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path.join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,'public')));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(session( {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secret:"String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encrypting cookies."} ));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('/', index);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app;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(3000);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F077D-70AE-EE43-9A87-1FFA7F965281}"/>
              </a:ext>
            </a:extLst>
          </p:cNvPr>
          <p:cNvSpPr txBox="1"/>
          <p:nvPr/>
        </p:nvSpPr>
        <p:spPr>
          <a:xfrm>
            <a:off x="5748819" y="4343390"/>
            <a:ext cx="233243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We’ll learn about the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Jade template engine later.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4FB646-333F-8D4A-A63C-1C02A0973819}"/>
              </a:ext>
            </a:extLst>
          </p:cNvPr>
          <p:cNvSpPr txBox="1"/>
          <p:nvPr/>
        </p:nvSpPr>
        <p:spPr>
          <a:xfrm>
            <a:off x="2845072" y="6080731"/>
            <a:ext cx="171713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web server will</a:t>
            </a:r>
          </a:p>
          <a:p>
            <a:r>
              <a:rPr lang="en-US" sz="1400" dirty="0">
                <a:solidFill>
                  <a:srgbClr val="0033CC"/>
                </a:solidFill>
              </a:rPr>
              <a:t>listen to port 3000.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7D6F6C-39A2-5741-8DDF-4FCE993C59C1}"/>
              </a:ext>
            </a:extLst>
          </p:cNvPr>
          <p:cNvSpPr txBox="1"/>
          <p:nvPr/>
        </p:nvSpPr>
        <p:spPr>
          <a:xfrm>
            <a:off x="6675097" y="2212541"/>
            <a:ext cx="73129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4ECEF3-50A9-2743-B21C-8FDB4A03CBD1}"/>
              </a:ext>
            </a:extLst>
          </p:cNvPr>
          <p:cNvSpPr txBox="1"/>
          <p:nvPr/>
        </p:nvSpPr>
        <p:spPr>
          <a:xfrm>
            <a:off x="5917838" y="2698800"/>
            <a:ext cx="2988319" cy="120032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i="1" dirty="0"/>
              <a:t>Before running the server:</a:t>
            </a:r>
          </a:p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install -S body-parser</a:t>
            </a:r>
          </a:p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install -S line-reader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-S </a:t>
            </a:r>
            <a:r>
              <a:rPr lang="en-US" sz="1400" dirty="0"/>
              <a:t>to enter into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package.json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85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A7C97-DF34-1A47-97AC-F2F5174C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D3C71-27CE-1944-BB3A-3478D1210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225038"/>
          </a:xfrm>
        </p:spPr>
        <p:txBody>
          <a:bodyPr/>
          <a:lstStyle/>
          <a:p>
            <a:r>
              <a:rPr lang="en-US" dirty="0"/>
              <a:t>Recall that a </a:t>
            </a:r>
            <a:r>
              <a:rPr lang="en-US" u="sng" dirty="0"/>
              <a:t>route</a:t>
            </a:r>
            <a:r>
              <a:rPr lang="en-US" dirty="0"/>
              <a:t> is a mapping from an incoming HTTP request to the appropriate controller code:</a:t>
            </a:r>
          </a:p>
          <a:p>
            <a:pPr lvl="1"/>
            <a:r>
              <a:rPr lang="en-US" dirty="0"/>
              <a:t>The URL is </a:t>
            </a:r>
            <a:r>
              <a:rPr lang="en-US" b="1" dirty="0">
                <a:solidFill>
                  <a:srgbClr val="0033CC"/>
                </a:solidFill>
              </a:rPr>
              <a:t>/</a:t>
            </a:r>
            <a:r>
              <a:rPr lang="en-US" dirty="0"/>
              <a:t> and the HTTP method is GET.</a:t>
            </a:r>
          </a:p>
          <a:p>
            <a:pPr lvl="1"/>
            <a:r>
              <a:rPr lang="en-US" dirty="0"/>
              <a:t>Route to controller code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ctrlMain.index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9CBD8-51E6-1241-9FE3-41142A19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63CC9E-DB07-BA43-815E-3C6DED558D97}"/>
              </a:ext>
            </a:extLst>
          </p:cNvPr>
          <p:cNvSpPr txBox="1"/>
          <p:nvPr/>
        </p:nvSpPr>
        <p:spPr>
          <a:xfrm>
            <a:off x="1463074" y="3617625"/>
            <a:ext cx="5862502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require('express');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router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express.Router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require("../controllers/main");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router.get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('/', 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ctrlMain.index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router;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23F8B4-A13E-AD46-B262-17F1BA19D7ED}"/>
              </a:ext>
            </a:extLst>
          </p:cNvPr>
          <p:cNvSpPr txBox="1"/>
          <p:nvPr/>
        </p:nvSpPr>
        <p:spPr>
          <a:xfrm>
            <a:off x="4846317" y="5961580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/routes/</a:t>
            </a:r>
            <a:r>
              <a:rPr lang="en-US" sz="1600" dirty="0" err="1">
                <a:solidFill>
                  <a:srgbClr val="FFFF00"/>
                </a:solidFill>
              </a:rPr>
              <a:t>index.js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058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8D093-1D5B-1447-B55B-5EA8CF293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54738-9A18-7C49-82DF-95C5B1AAE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Here’s the controller code.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C72BD-107F-7D42-AE6B-9DA0210D3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28D866-ED51-FB4A-99AC-E89BFA123F0E}"/>
              </a:ext>
            </a:extLst>
          </p:cNvPr>
          <p:cNvSpPr txBox="1"/>
          <p:nvPr/>
        </p:nvSpPr>
        <p:spPr>
          <a:xfrm>
            <a:off x="1237797" y="1965427"/>
            <a:ext cx="6109365" cy="43088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module.exports.index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html = '&lt;!DOCTYPE html&gt;\n'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'&lt;html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-US"&gt;\n'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'&lt;head&gt;\n'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   &lt;meta charset="UTF-8"&gt;\n'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   &lt;title&gt;Hello, world&lt;/title&gt;\n'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'&lt;/head&gt;\n'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'&lt;body&gt;\n'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   &lt;h1&gt;Hello, world!&lt;/h1&gt;\n'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'&lt;/body&gt;\n'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'&lt;/html&gt;\n';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(html);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7DEC5A-E77E-1245-A514-E399D422B0D8}"/>
              </a:ext>
            </a:extLst>
          </p:cNvPr>
          <p:cNvSpPr txBox="1"/>
          <p:nvPr/>
        </p:nvSpPr>
        <p:spPr>
          <a:xfrm>
            <a:off x="4480561" y="18424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1FE1D-46B2-A34D-8FC4-FA618DF56DB3}"/>
              </a:ext>
            </a:extLst>
          </p:cNvPr>
          <p:cNvSpPr txBox="1"/>
          <p:nvPr/>
        </p:nvSpPr>
        <p:spPr>
          <a:xfrm>
            <a:off x="6655250" y="2781035"/>
            <a:ext cx="116891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 response,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 simple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dynamically</a:t>
            </a:r>
          </a:p>
          <a:p>
            <a:r>
              <a:rPr lang="en-US" sz="1400" dirty="0">
                <a:solidFill>
                  <a:srgbClr val="0033CC"/>
                </a:solidFill>
              </a:rPr>
              <a:t>generated</a:t>
            </a:r>
          </a:p>
          <a:p>
            <a:r>
              <a:rPr lang="en-US" sz="1400" dirty="0">
                <a:solidFill>
                  <a:srgbClr val="0033CC"/>
                </a:solidFill>
              </a:rPr>
              <a:t>web page!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23F088-5151-564D-96D2-B9E312E41B7B}"/>
              </a:ext>
            </a:extLst>
          </p:cNvPr>
          <p:cNvSpPr txBox="1"/>
          <p:nvPr/>
        </p:nvSpPr>
        <p:spPr>
          <a:xfrm>
            <a:off x="6949636" y="6369767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77830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3CD94-E316-4F4B-8837-A9D087EEF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29BCF-C19A-E24B-8290-ED8DBE481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Application dependencies: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 default file is created when you create </a:t>
            </a:r>
            <a:br>
              <a:rPr lang="en-US" dirty="0"/>
            </a:br>
            <a:r>
              <a:rPr lang="en-US" dirty="0"/>
              <a:t>the Express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B34F5B-FF89-E444-BA06-A9A0ABE1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0F2065-0217-2747-AC85-D44B165762CA}"/>
              </a:ext>
            </a:extLst>
          </p:cNvPr>
          <p:cNvSpPr txBox="1"/>
          <p:nvPr/>
        </p:nvSpPr>
        <p:spPr>
          <a:xfrm>
            <a:off x="2813345" y="1996687"/>
            <a:ext cx="364074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name":"HelloWorld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"version":"0.0.1",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private":true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"scripts":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start":"node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app.ps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},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"dependencies":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"body-parser":"^1.18.2",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"debug":"^2.6.9",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"express":"^4.15.5"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AAF263-38B2-CE4D-8368-BD375E335FCC}"/>
              </a:ext>
            </a:extLst>
          </p:cNvPr>
          <p:cNvSpPr txBox="1"/>
          <p:nvPr/>
        </p:nvSpPr>
        <p:spPr>
          <a:xfrm>
            <a:off x="5120634" y="1783098"/>
            <a:ext cx="139172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package.json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49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2CA7A-B8EA-DE49-9002-6917149E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#6: MongoDB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C6E51-804B-3741-95A7-4CE17DA3F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59648"/>
          </a:xfrm>
        </p:spPr>
        <p:txBody>
          <a:bodyPr/>
          <a:lstStyle/>
          <a:p>
            <a:r>
              <a:rPr lang="en-US" dirty="0"/>
              <a:t>Create a MongoDB database and use its JavaScript API to perform CRUD operations.</a:t>
            </a:r>
          </a:p>
          <a:p>
            <a:pPr lvl="1"/>
            <a:r>
              <a:rPr lang="en-US" dirty="0"/>
              <a:t>At least 4 different create operations.</a:t>
            </a:r>
          </a:p>
          <a:p>
            <a:pPr lvl="2"/>
            <a:r>
              <a:rPr lang="en-US" dirty="0"/>
              <a:t>Create (insert) documents into collections.</a:t>
            </a:r>
          </a:p>
          <a:p>
            <a:pPr lvl="2"/>
            <a:r>
              <a:rPr lang="en-US" dirty="0"/>
              <a:t>Note that the first time you insert a document into a collection, that operation also creates the collection.</a:t>
            </a:r>
          </a:p>
          <a:p>
            <a:pPr lvl="1"/>
            <a:r>
              <a:rPr lang="en-US" dirty="0"/>
              <a:t>At least 8 different read (find) operations.</a:t>
            </a:r>
          </a:p>
          <a:p>
            <a:pPr lvl="2"/>
            <a:r>
              <a:rPr lang="en-US" dirty="0"/>
              <a:t>Output with “pretty” format.</a:t>
            </a:r>
          </a:p>
          <a:p>
            <a:pPr lvl="1"/>
            <a:r>
              <a:rPr lang="en-US" dirty="0"/>
              <a:t>At least 4 different update operations.</a:t>
            </a:r>
          </a:p>
          <a:p>
            <a:pPr lvl="1"/>
            <a:r>
              <a:rPr lang="en-US" dirty="0"/>
              <a:t>At least 4 different delete operations.</a:t>
            </a:r>
          </a:p>
          <a:p>
            <a:r>
              <a:rPr lang="en-US" dirty="0"/>
              <a:t>Due Friday, </a:t>
            </a:r>
            <a:r>
              <a:rPr lang="en-US"/>
              <a:t>April 12</a:t>
            </a:r>
            <a:endParaRPr lang="en-US" dirty="0"/>
          </a:p>
          <a:p>
            <a:pPr lvl="1"/>
            <a:r>
              <a:rPr lang="en-US" dirty="0"/>
              <a:t>Official write-up coming soon.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5A351-675E-6340-BE1F-2454A3B58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6166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369A1-4A21-CF49-A01F-096637182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E97B-9A88-9D43-826C-60AAE1D49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575"/>
          </a:xfrm>
        </p:spPr>
        <p:txBody>
          <a:bodyPr/>
          <a:lstStyle/>
          <a:p>
            <a:r>
              <a:rPr lang="en-US" dirty="0"/>
              <a:t>Process HTML form data using </a:t>
            </a:r>
            <a:r>
              <a:rPr lang="en-US" dirty="0" err="1"/>
              <a:t>node.js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Express.</a:t>
            </a:r>
          </a:p>
          <a:p>
            <a:pPr lvl="4"/>
            <a:endParaRPr lang="en-US" dirty="0"/>
          </a:p>
          <a:p>
            <a:r>
              <a:rPr lang="en-US" dirty="0"/>
              <a:t>GET to request a form.</a:t>
            </a:r>
          </a:p>
          <a:p>
            <a:pPr lvl="4"/>
            <a:endParaRPr lang="en-US" dirty="0"/>
          </a:p>
          <a:p>
            <a:r>
              <a:rPr lang="en-US" dirty="0"/>
              <a:t>POST request to process </a:t>
            </a:r>
            <a:br>
              <a:rPr lang="en-US" dirty="0"/>
            </a:br>
            <a:r>
              <a:rPr lang="en-US" dirty="0"/>
              <a:t>form data.</a:t>
            </a:r>
          </a:p>
          <a:p>
            <a:pPr lvl="1"/>
            <a:r>
              <a:rPr lang="en-US" dirty="0"/>
              <a:t>Express dynamically </a:t>
            </a:r>
            <a:br>
              <a:rPr lang="en-US" dirty="0"/>
            </a:br>
            <a:r>
              <a:rPr lang="en-US" dirty="0"/>
              <a:t>generates a web page in</a:t>
            </a:r>
            <a:br>
              <a:rPr lang="en-US" dirty="0"/>
            </a:br>
            <a:r>
              <a:rPr lang="en-US" dirty="0"/>
              <a:t>response that incorporates </a:t>
            </a:r>
            <a:br>
              <a:rPr lang="en-US" dirty="0"/>
            </a:br>
            <a:r>
              <a:rPr lang="en-US" dirty="0"/>
              <a:t>data from the form.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5E2AD-5E28-6847-B2A9-C3978742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D6444F-5492-464A-AAB4-4B4477F2C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34" y="1874537"/>
            <a:ext cx="21971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2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B2DEB-BD07-AE4A-916F-C0E339B0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Home 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03088-194A-B647-9ACC-74512C88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8120" y="6248400"/>
            <a:ext cx="548679" cy="457200"/>
          </a:xfrm>
        </p:spPr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DE579B-DEC4-A24C-8449-77F076515CED}"/>
              </a:ext>
            </a:extLst>
          </p:cNvPr>
          <p:cNvSpPr txBox="1"/>
          <p:nvPr/>
        </p:nvSpPr>
        <p:spPr>
          <a:xfrm>
            <a:off x="640123" y="1443457"/>
            <a:ext cx="7096815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DOCTYPEhtml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-US"&gt;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&lt;meta charset="UTF-8"&gt;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&lt;title&gt;Forms Examples&lt;/title&gt;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&lt;h1&gt;Form Examples&lt;/h1&gt;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textfields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"&gt;text fields&lt;/a&gt;&lt;/li&gt;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="checkboxes"&gt;check boxes&lt;/a&gt;&lt;/li&gt;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"&gt;radio buttons&lt;/a&gt;&lt;/li&gt;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="menu"&gt;menu&lt;/a&gt;&lt;/li&gt;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8085E-FE71-3E4E-A3D4-B787CC589487}"/>
              </a:ext>
            </a:extLst>
          </p:cNvPr>
          <p:cNvSpPr txBox="1"/>
          <p:nvPr/>
        </p:nvSpPr>
        <p:spPr>
          <a:xfrm>
            <a:off x="6836026" y="1234464"/>
            <a:ext cx="11192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index.html</a:t>
            </a:r>
            <a:endParaRPr lang="en-US" sz="1600" dirty="0">
              <a:solidFill>
                <a:srgbClr val="FFFF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95837C-C175-294C-858C-D7A34BCB8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024" y="4826700"/>
            <a:ext cx="2217046" cy="13019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8424580-95FA-2748-BC2E-6B26C34D868A}"/>
              </a:ext>
            </a:extLst>
          </p:cNvPr>
          <p:cNvSpPr txBox="1"/>
          <p:nvPr/>
        </p:nvSpPr>
        <p:spPr>
          <a:xfrm>
            <a:off x="6363490" y="2244681"/>
            <a:ext cx="203613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Request this form: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</a:t>
            </a:r>
          </a:p>
        </p:txBody>
      </p:sp>
    </p:spTree>
    <p:extLst>
      <p:ext uri="{BB962C8B-B14F-4D97-AF65-F5344CB8AC3E}">
        <p14:creationId xmlns:p14="http://schemas.microsoft.com/office/powerpoint/2010/main" val="2676111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32A0E-D6D5-DD4D-A56B-36C46C4F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Home Page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82B26-04CD-F04D-8270-85D1CC4C7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2560292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FEFE8-88C5-C948-B7AE-BDE8224F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E04B43-834E-2E48-982F-97426F162A8D}"/>
              </a:ext>
            </a:extLst>
          </p:cNvPr>
          <p:cNvSpPr txBox="1"/>
          <p:nvPr/>
        </p:nvSpPr>
        <p:spPr>
          <a:xfrm>
            <a:off x="731562" y="1798858"/>
            <a:ext cx="4011034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router.get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ctrlMain.home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B9EE95-2BCF-9D47-8E9B-70E2723929BE}"/>
              </a:ext>
            </a:extLst>
          </p:cNvPr>
          <p:cNvSpPr txBox="1"/>
          <p:nvPr/>
        </p:nvSpPr>
        <p:spPr>
          <a:xfrm>
            <a:off x="2926098" y="1629581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/routes/</a:t>
            </a:r>
            <a:r>
              <a:rPr lang="en-US" sz="1600" dirty="0" err="1">
                <a:solidFill>
                  <a:srgbClr val="FFFF00"/>
                </a:solidFill>
              </a:rPr>
              <a:t>index.js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042E94-640F-7B4A-BDE9-DC15895CDC1E}"/>
              </a:ext>
            </a:extLst>
          </p:cNvPr>
          <p:cNvSpPr txBox="1"/>
          <p:nvPr/>
        </p:nvSpPr>
        <p:spPr>
          <a:xfrm>
            <a:off x="731562" y="3977634"/>
            <a:ext cx="6109365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module.exports.home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B3243B-75B8-7F4E-9C81-1B2EE786449F}"/>
              </a:ext>
            </a:extLst>
          </p:cNvPr>
          <p:cNvSpPr txBox="1"/>
          <p:nvPr/>
        </p:nvSpPr>
        <p:spPr>
          <a:xfrm>
            <a:off x="4023366" y="3719077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7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3B49-4258-484B-ADC6-6A45C4EBC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Home Page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AAF77-5F8A-994B-88E4-234276044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52" y="1295401"/>
            <a:ext cx="3749044" cy="4145258"/>
          </a:xfrm>
        </p:spPr>
        <p:txBody>
          <a:bodyPr/>
          <a:lstStyle/>
          <a:p>
            <a:r>
              <a:rPr lang="en-US" dirty="0"/>
              <a:t>Controller</a:t>
            </a:r>
            <a:r>
              <a:rPr lang="en-US" i="1" dirty="0"/>
              <a:t>, cont’d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Instead of hard-coding the contents of file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dirty="0"/>
              <a:t> in the controller as we did in the Hello World example,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dirty="0"/>
              <a:t> reads and sends the file to the client.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00C26-6D47-3B45-9352-5D219816F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FB579-8CC6-0E41-984F-AB4ED1B99F44}"/>
              </a:ext>
            </a:extLst>
          </p:cNvPr>
          <p:cNvSpPr txBox="1"/>
          <p:nvPr/>
        </p:nvSpPr>
        <p:spPr>
          <a:xfrm>
            <a:off x="4183735" y="1323795"/>
            <a:ext cx="4373313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result)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html = '';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// Read the file one line at a time.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lineReader.eachLine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function(line, last)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html += line + '\n';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if (last)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{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(html);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return false;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return true;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61EC53-C838-A943-BDB4-CDECC7AA4913}"/>
              </a:ext>
            </a:extLst>
          </p:cNvPr>
          <p:cNvSpPr txBox="1"/>
          <p:nvPr/>
        </p:nvSpPr>
        <p:spPr>
          <a:xfrm>
            <a:off x="7863804" y="2788927"/>
            <a:ext cx="96853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B23C00"/>
                </a:solidFill>
              </a:rPr>
              <a:t>Callback</a:t>
            </a:r>
          </a:p>
          <a:p>
            <a:r>
              <a:rPr lang="en-US" sz="1600" dirty="0">
                <a:solidFill>
                  <a:srgbClr val="B23C00"/>
                </a:solidFill>
              </a:rPr>
              <a:t>function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6A947D-0C96-4B4C-9392-4ADB70A04749}"/>
              </a:ext>
            </a:extLst>
          </p:cNvPr>
          <p:cNvSpPr txBox="1"/>
          <p:nvPr/>
        </p:nvSpPr>
        <p:spPr>
          <a:xfrm>
            <a:off x="5800086" y="5806409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CA786E-06DF-5045-B926-DB719526744A}"/>
              </a:ext>
            </a:extLst>
          </p:cNvPr>
          <p:cNvSpPr txBox="1"/>
          <p:nvPr/>
        </p:nvSpPr>
        <p:spPr>
          <a:xfrm>
            <a:off x="6949636" y="6369767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691637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5E005-8FC5-EB46-BE71-13E9CA63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Text Input Fields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B9EB-5B69-FF44-8C95-27A7C44C9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929132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2D151-B19C-A44E-99A5-0751D5FC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ABBAA1-FBD0-EB45-A51C-FCF2C3C18885}"/>
              </a:ext>
            </a:extLst>
          </p:cNvPr>
          <p:cNvSpPr txBox="1"/>
          <p:nvPr/>
        </p:nvSpPr>
        <p:spPr>
          <a:xfrm>
            <a:off x="671012" y="1965976"/>
            <a:ext cx="6726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textfields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ctrlMain.get_textfields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textfields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ctrlMain.post_textfields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06FB8E-3478-9C4D-8FF4-DC16EF73751B}"/>
              </a:ext>
            </a:extLst>
          </p:cNvPr>
          <p:cNvSpPr txBox="1"/>
          <p:nvPr/>
        </p:nvSpPr>
        <p:spPr>
          <a:xfrm>
            <a:off x="671012" y="3282920"/>
            <a:ext cx="7467109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get_textfields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text.html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post_textfields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= '   Hello, ' + 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result);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3CCEF1-3D6B-9C4D-BD97-2C2AF6B2BEBB}"/>
              </a:ext>
            </a:extLst>
          </p:cNvPr>
          <p:cNvSpPr txBox="1"/>
          <p:nvPr/>
        </p:nvSpPr>
        <p:spPr>
          <a:xfrm>
            <a:off x="5394951" y="5650738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FFC5EF-F2EC-4440-8C7D-111563E7CF61}"/>
              </a:ext>
            </a:extLst>
          </p:cNvPr>
          <p:cNvSpPr txBox="1"/>
          <p:nvPr/>
        </p:nvSpPr>
        <p:spPr>
          <a:xfrm>
            <a:off x="4937756" y="1682399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/routes/</a:t>
            </a:r>
            <a:r>
              <a:rPr lang="en-US" sz="1600" dirty="0" err="1">
                <a:solidFill>
                  <a:srgbClr val="FFFF00"/>
                </a:solidFill>
              </a:rPr>
              <a:t>index.js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49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23160-DFCB-2647-B566-423E61F0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Text Input Fields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1416F-428E-E145-9D38-18809DEA6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Controller, </a:t>
            </a:r>
            <a:r>
              <a:rPr lang="en-US" i="1" dirty="0"/>
              <a:t>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8F7B7-18EA-9E4D-9C36-E795DE415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65BB4E-5F23-B140-A11B-DBB1A0CA4233}"/>
              </a:ext>
            </a:extLst>
          </p:cNvPr>
          <p:cNvSpPr txBox="1"/>
          <p:nvPr/>
        </p:nvSpPr>
        <p:spPr>
          <a:xfrm>
            <a:off x="481693" y="1910443"/>
            <a:ext cx="7220246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Extract the first and last names from the request.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request the HTTP request.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@returns a string containing the first and last names.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request.param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request.param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 '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'!';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BE64A0-0C4B-374F-BCEF-4A4D470380A5}"/>
              </a:ext>
            </a:extLst>
          </p:cNvPr>
          <p:cNvSpPr txBox="1"/>
          <p:nvPr/>
        </p:nvSpPr>
        <p:spPr>
          <a:xfrm>
            <a:off x="4937756" y="1677494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24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1F145-22CC-BA4F-B32B-4D781B46D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Text Input Fields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7E8FF-0065-3345-A27C-4CABB982B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A6C72F-7499-244C-9BF0-856B2EC4F377}"/>
              </a:ext>
            </a:extLst>
          </p:cNvPr>
          <p:cNvSpPr txBox="1"/>
          <p:nvPr/>
        </p:nvSpPr>
        <p:spPr>
          <a:xfrm>
            <a:off x="1169275" y="1417342"/>
            <a:ext cx="660309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Send the contents of an HTML page to the client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with an inserted body text.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the body text.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the HTTP result.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result)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html = '&lt;!DOCTYPE html&gt;\n'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'&lt;html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-US"&gt;\n'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'&lt;head&gt;\n'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   &lt;meta charset="UTF-8"&gt;\n'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   &lt;title&gt;Form Examples&lt;/title&gt;\n'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'&lt;/head&gt;\n'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'&lt;body&gt;\n'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   ' +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'\n' // insert the body text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'&lt;/body&gt;\n'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'&lt;/html&gt;\n';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(html);  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FF69D2-61EC-CD48-AE9A-BEFDCECF3193}"/>
              </a:ext>
            </a:extLst>
          </p:cNvPr>
          <p:cNvSpPr txBox="1"/>
          <p:nvPr/>
        </p:nvSpPr>
        <p:spPr>
          <a:xfrm>
            <a:off x="4937756" y="1248065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5D67BC-1C93-2747-989F-EC063C96D0C5}"/>
              </a:ext>
            </a:extLst>
          </p:cNvPr>
          <p:cNvSpPr txBox="1"/>
          <p:nvPr/>
        </p:nvSpPr>
        <p:spPr>
          <a:xfrm>
            <a:off x="7955509" y="5714975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694429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Check Boxes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223" y="1246850"/>
            <a:ext cx="6232796" cy="501675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&lt;form action="</a:t>
            </a:r>
            <a:r>
              <a:rPr lang="en-US" sz="1600" b="1" dirty="0">
                <a:solidFill>
                  <a:srgbClr val="0033CC"/>
                </a:solidFill>
                <a:latin typeface="Courier New"/>
                <a:cs typeface="Courier New"/>
              </a:rPr>
              <a:t>checkboxes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method="post"&gt;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&lt;</a:t>
            </a:r>
            <a:r>
              <a:rPr lang="en-US" sz="1600" b="1" dirty="0" err="1">
                <a:latin typeface="Courier New"/>
                <a:cs typeface="Courier New"/>
              </a:rPr>
              <a:t>fieldset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...</a:t>
            </a:r>
            <a:endParaRPr lang="de-DE" sz="1600" b="1" dirty="0">
              <a:latin typeface="Courier New"/>
              <a:cs typeface="Courier New"/>
            </a:endParaRPr>
          </a:p>
          <a:p>
            <a:r>
              <a:rPr lang="de-DE" sz="1600" b="1" dirty="0">
                <a:latin typeface="Courier New"/>
                <a:cs typeface="Courier New"/>
              </a:rPr>
              <a:t>            </a:t>
            </a:r>
          </a:p>
          <a:p>
            <a:r>
              <a:rPr lang="de-DE" sz="16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   &lt;label&gt;Any formatting?&lt;/label&gt;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   </a:t>
            </a:r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&lt;input type="checkbox"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name="</a:t>
            </a:r>
            <a:r>
              <a:rPr lang="en-US" sz="1600" b="1" dirty="0">
                <a:solidFill>
                  <a:srgbClr val="7030A0"/>
                </a:solidFill>
                <a:latin typeface="Courier New"/>
                <a:cs typeface="Courier New"/>
              </a:rPr>
              <a:t>strong</a:t>
            </a:r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fi-FI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</a:t>
            </a:r>
            <a:r>
              <a:rPr lang="fi-FI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value="strong</a:t>
            </a:r>
            <a:r>
              <a:rPr lang="fi-FI" sz="1600" b="1" dirty="0">
                <a:solidFill>
                  <a:srgbClr val="008000"/>
                </a:solidFill>
                <a:latin typeface="Courier New"/>
                <a:cs typeface="Courier New"/>
              </a:rPr>
              <a:t>" /&gt; </a:t>
            </a:r>
            <a:r>
              <a:rPr lang="fi-FI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Strong</a:t>
            </a:r>
            <a:r>
              <a:rPr lang="fi-FI" sz="1600" b="1" dirty="0">
                <a:solidFill>
                  <a:srgbClr val="008000"/>
                </a:solidFill>
                <a:latin typeface="Courier New"/>
                <a:cs typeface="Courier New"/>
              </a:rPr>
              <a:t>!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&lt;input type="checkbox"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name="</a:t>
            </a:r>
            <a:r>
              <a:rPr lang="en-US" sz="1600" b="1" dirty="0" err="1">
                <a:solidFill>
                  <a:srgbClr val="7030A0"/>
                </a:solidFill>
                <a:latin typeface="Courier New"/>
                <a:cs typeface="Courier New"/>
              </a:rPr>
              <a:t>em</a:t>
            </a:r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value="</a:t>
            </a:r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em</a:t>
            </a:r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" /&gt;  Emphasized!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...</a:t>
            </a:r>
            <a:endParaRPr lang="fi-FI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      &lt;/</a:t>
            </a:r>
            <a:r>
              <a:rPr lang="en-US" sz="1600" b="1" dirty="0" err="1">
                <a:latin typeface="Courier New"/>
                <a:cs typeface="Courier New"/>
              </a:rPr>
              <a:t>fieldset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&lt;/body&gt;</a:t>
            </a:r>
          </a:p>
        </p:txBody>
      </p:sp>
      <p:pic>
        <p:nvPicPr>
          <p:cNvPr id="6" name="Picture 5" descr="Screen Shot 2015-01-26 at 10.41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93" y="4800585"/>
            <a:ext cx="4389072" cy="2030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52543" y="1185478"/>
            <a:ext cx="155363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checkbox.html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B47CD0-B7C3-CA4D-B19E-383D532886A8}"/>
              </a:ext>
            </a:extLst>
          </p:cNvPr>
          <p:cNvSpPr txBox="1"/>
          <p:nvPr/>
        </p:nvSpPr>
        <p:spPr>
          <a:xfrm>
            <a:off x="5394951" y="1743510"/>
            <a:ext cx="3405035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Request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GET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localhost:3000/checkboxes</a:t>
            </a: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Process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POST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localhost:3000/checkboxes</a:t>
            </a:r>
          </a:p>
        </p:txBody>
      </p:sp>
    </p:spTree>
    <p:extLst>
      <p:ext uri="{BB962C8B-B14F-4D97-AF65-F5344CB8AC3E}">
        <p14:creationId xmlns:p14="http://schemas.microsoft.com/office/powerpoint/2010/main" val="4151139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Check Boxes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52C96-B693-FB49-9A47-6BFBA95D4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7D3FE-BFD6-194F-BC9F-7AA4771D6525}"/>
              </a:ext>
            </a:extLst>
          </p:cNvPr>
          <p:cNvSpPr txBox="1"/>
          <p:nvPr/>
        </p:nvSpPr>
        <p:spPr>
          <a:xfrm>
            <a:off x="457200" y="1838396"/>
            <a:ext cx="6726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('/checkboxes',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ctrlMain.get_checkboxes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('/checkboxes',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ctrlMain.post_checkboxes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457200" y="3246122"/>
            <a:ext cx="7467109" cy="2831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get_checkboxes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checkbox.html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post_checkboxes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= '   Hello, '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(request);  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request);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result);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5190973" y="5799774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E9E9B5-C062-F54F-8EB4-D873A5EF5A33}"/>
              </a:ext>
            </a:extLst>
          </p:cNvPr>
          <p:cNvSpPr txBox="1"/>
          <p:nvPr/>
        </p:nvSpPr>
        <p:spPr>
          <a:xfrm>
            <a:off x="4724396" y="1554819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/routes/</a:t>
            </a:r>
            <a:r>
              <a:rPr lang="en-US" sz="1600" dirty="0" err="1">
                <a:solidFill>
                  <a:srgbClr val="FFFF00"/>
                </a:solidFill>
              </a:rPr>
              <a:t>index.js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1575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325A3-27BD-364E-B144-2E501F107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Check Boxes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6D85C-8B70-C24F-9672-8FA852915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02A30D-0F0B-0B47-8BE9-7DD77E66AF8C}"/>
              </a:ext>
            </a:extLst>
          </p:cNvPr>
          <p:cNvSpPr txBox="1"/>
          <p:nvPr/>
        </p:nvSpPr>
        <p:spPr>
          <a:xfrm>
            <a:off x="424150" y="1234464"/>
            <a:ext cx="7713971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Extract the strong and emphasized values from the request.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Surround the text with&lt;strong&gt;or&lt;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&gt;tags.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the text to surround.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request the HTTP request.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@returns a string containing the surrounded text.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request)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strong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text = '&lt;strong&gt;' +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'&lt;/strong&gt;';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text = '&lt;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&gt;' +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'&lt;/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&gt;';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return text;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9C1696-D8AC-164E-AB3B-F4EA257F72EC}"/>
              </a:ext>
            </a:extLst>
          </p:cNvPr>
          <p:cNvSpPr txBox="1"/>
          <p:nvPr/>
        </p:nvSpPr>
        <p:spPr>
          <a:xfrm>
            <a:off x="8229560" y="5834194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8E86A8-62EC-A84E-99C9-0F7699B04010}"/>
              </a:ext>
            </a:extLst>
          </p:cNvPr>
          <p:cNvSpPr txBox="1"/>
          <p:nvPr/>
        </p:nvSpPr>
        <p:spPr>
          <a:xfrm>
            <a:off x="5125689" y="6307723"/>
            <a:ext cx="2571538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app_server</a:t>
            </a:r>
            <a:r>
              <a:rPr lang="en-US" sz="1400" dirty="0">
                <a:solidFill>
                  <a:srgbClr val="FFFF00"/>
                </a:solidFill>
              </a:rPr>
              <a:t>/controllers/</a:t>
            </a:r>
            <a:r>
              <a:rPr lang="en-US" sz="1400" dirty="0" err="1">
                <a:solidFill>
                  <a:srgbClr val="FFFF00"/>
                </a:solidFill>
              </a:rPr>
              <a:t>main.js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97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Model-View-Controller Architecture (MVC)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Design goal: Identify which application components are </a:t>
            </a:r>
            <a:r>
              <a:rPr lang="en-US" u="sng" dirty="0"/>
              <a:t>model</a:t>
            </a:r>
            <a:r>
              <a:rPr lang="en-US" dirty="0"/>
              <a:t>, </a:t>
            </a:r>
            <a:r>
              <a:rPr lang="en-US" u="sng" dirty="0"/>
              <a:t>view</a:t>
            </a:r>
            <a:r>
              <a:rPr lang="en-US" dirty="0"/>
              <a:t>, or </a:t>
            </a:r>
            <a:r>
              <a:rPr lang="en-US" u="sng" dirty="0"/>
              <a:t>controller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2337411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59489" y="5800734"/>
            <a:ext cx="382502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user cannot directly modify the model.</a:t>
            </a:r>
          </a:p>
        </p:txBody>
      </p:sp>
    </p:spTree>
    <p:extLst>
      <p:ext uri="{BB962C8B-B14F-4D97-AF65-F5344CB8AC3E}">
        <p14:creationId xmlns:p14="http://schemas.microsoft.com/office/powerpoint/2010/main" val="8823216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Radio Buttons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226099"/>
            <a:ext cx="5610831" cy="550920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&lt;form action="</a:t>
            </a:r>
            <a:r>
              <a:rPr lang="en-US" sz="1600" b="1" dirty="0" err="1">
                <a:solidFill>
                  <a:srgbClr val="0033CC"/>
                </a:solidFill>
                <a:latin typeface="Courier New"/>
                <a:cs typeface="Courier New"/>
              </a:rPr>
              <a:t>radiobuttons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method="post"&gt;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&lt;</a:t>
            </a:r>
            <a:r>
              <a:rPr lang="en-US" sz="1600" b="1" dirty="0" err="1">
                <a:latin typeface="Courier New"/>
                <a:cs typeface="Courier New"/>
              </a:rPr>
              <a:t>fieldset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...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	&lt;label&gt;Direction&gt;&lt;/label&gt;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	</a:t>
            </a:r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&lt;input type="radio"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name="</a:t>
            </a:r>
            <a:r>
              <a:rPr lang="en-US" sz="1600" b="1" dirty="0">
                <a:solidFill>
                  <a:srgbClr val="7030A0"/>
                </a:solidFill>
                <a:latin typeface="Courier New"/>
                <a:cs typeface="Courier New"/>
              </a:rPr>
              <a:t>direction</a:t>
            </a:r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fi-FI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</a:t>
            </a:r>
            <a:r>
              <a:rPr lang="fi-FI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value="coming</a:t>
            </a:r>
            <a:r>
              <a:rPr lang="fi-FI" sz="1600" b="1" dirty="0">
                <a:solidFill>
                  <a:srgbClr val="008000"/>
                </a:solidFill>
                <a:latin typeface="Courier New"/>
                <a:cs typeface="Courier New"/>
              </a:rPr>
              <a:t>" 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checked /&gt; Coming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	&lt;input type="radio"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name="</a:t>
            </a:r>
            <a:r>
              <a:rPr lang="en-US" sz="1600" b="1" dirty="0">
                <a:solidFill>
                  <a:srgbClr val="7030A0"/>
                </a:solidFill>
                <a:latin typeface="Courier New"/>
                <a:cs typeface="Courier New"/>
              </a:rPr>
              <a:t>direction</a:t>
            </a:r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fi-FI" sz="16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</a:t>
            </a:r>
            <a:r>
              <a:rPr lang="fi-FI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value="going</a:t>
            </a:r>
            <a:r>
              <a:rPr lang="fi-FI" sz="1600" b="1" dirty="0">
                <a:solidFill>
                  <a:srgbClr val="008000"/>
                </a:solidFill>
                <a:latin typeface="Courier New"/>
                <a:cs typeface="Courier New"/>
              </a:rPr>
              <a:t>" /&gt; </a:t>
            </a:r>
            <a:r>
              <a:rPr lang="fi-FI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Going</a:t>
            </a:r>
            <a:endParaRPr lang="fi-FI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fi-FI" sz="1600" b="1" dirty="0">
                <a:latin typeface="Courier New"/>
                <a:cs typeface="Courier New"/>
              </a:rPr>
              <a:t>           	&lt;/p&gt;</a:t>
            </a:r>
          </a:p>
          <a:p>
            <a:r>
              <a:rPr lang="fi-FI" sz="1600" b="1" dirty="0">
                <a:latin typeface="Courier New"/>
                <a:cs typeface="Courier New"/>
              </a:rPr>
              <a:t>           	</a:t>
            </a:r>
          </a:p>
          <a:p>
            <a:r>
              <a:rPr lang="fi-FI" sz="1600" b="1" dirty="0">
                <a:latin typeface="Courier New"/>
                <a:cs typeface="Courier New"/>
              </a:rPr>
              <a:t>            ...</a:t>
            </a:r>
            <a:endParaRPr lang="fi-FI" sz="1600" b="1" u="sng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      &lt;/</a:t>
            </a:r>
            <a:r>
              <a:rPr lang="en-US" sz="1600" b="1" dirty="0" err="1">
                <a:latin typeface="Courier New"/>
                <a:cs typeface="Courier New"/>
              </a:rPr>
              <a:t>fieldset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&lt;/body&gt;</a:t>
            </a:r>
          </a:p>
          <a:p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9341" y="3246122"/>
            <a:ext cx="1949573" cy="1323439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Every radio button</a:t>
            </a:r>
          </a:p>
          <a:p>
            <a:r>
              <a:rPr lang="en-US" sz="1600" dirty="0">
                <a:solidFill>
                  <a:srgbClr val="0033CC"/>
                </a:solidFill>
              </a:rPr>
              <a:t>in the </a:t>
            </a:r>
            <a:r>
              <a:rPr lang="en-US" sz="1600" u="sng" dirty="0">
                <a:solidFill>
                  <a:srgbClr val="0033CC"/>
                </a:solidFill>
              </a:rPr>
              <a:t>same group</a:t>
            </a:r>
          </a:p>
          <a:p>
            <a:r>
              <a:rPr lang="en-US" sz="1600" dirty="0">
                <a:solidFill>
                  <a:srgbClr val="0033CC"/>
                </a:solidFill>
              </a:rPr>
              <a:t>must have the</a:t>
            </a:r>
          </a:p>
          <a:p>
            <a:r>
              <a:rPr lang="en-US" sz="1600" u="sng" dirty="0">
                <a:solidFill>
                  <a:srgbClr val="0033CC"/>
                </a:solidFill>
              </a:rPr>
              <a:t>same name</a:t>
            </a:r>
          </a:p>
          <a:p>
            <a:r>
              <a:rPr lang="en-US" sz="1600" dirty="0">
                <a:solidFill>
                  <a:srgbClr val="0033CC"/>
                </a:solidFill>
              </a:rPr>
              <a:t>(e.g., </a:t>
            </a:r>
            <a:r>
              <a:rPr lang="en-US" sz="1600" b="1" dirty="0">
                <a:solidFill>
                  <a:srgbClr val="0033CC"/>
                </a:solidFill>
                <a:latin typeface="Courier New"/>
                <a:cs typeface="Courier New"/>
              </a:rPr>
              <a:t>direction</a:t>
            </a:r>
            <a:r>
              <a:rPr lang="en-US" sz="1600" dirty="0">
                <a:solidFill>
                  <a:srgbClr val="0033CC"/>
                </a:solidFill>
              </a:rPr>
              <a:t>).</a:t>
            </a:r>
          </a:p>
        </p:txBody>
      </p:sp>
      <p:pic>
        <p:nvPicPr>
          <p:cNvPr id="7" name="Picture 6" descr="Screen Shot 2015-01-26 at 10.43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950" y="1325903"/>
            <a:ext cx="3566122" cy="18376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60990" y="6349314"/>
            <a:ext cx="10855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radio.html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5A91D8-F103-D447-B612-1CE4DE0CBD54}"/>
              </a:ext>
            </a:extLst>
          </p:cNvPr>
          <p:cNvSpPr txBox="1"/>
          <p:nvPr/>
        </p:nvSpPr>
        <p:spPr>
          <a:xfrm>
            <a:off x="4445721" y="5349040"/>
            <a:ext cx="3727239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Request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GET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Process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POST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174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</a:t>
            </a:r>
            <a:r>
              <a:rPr lang="en-US" dirty="0" err="1"/>
              <a:t>RadioButtons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52C96-B693-FB49-9A47-6BFBA95D4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7D3FE-BFD6-194F-BC9F-7AA4771D6525}"/>
              </a:ext>
            </a:extLst>
          </p:cNvPr>
          <p:cNvSpPr txBox="1"/>
          <p:nvPr/>
        </p:nvSpPr>
        <p:spPr>
          <a:xfrm>
            <a:off x="457200" y="1838396"/>
            <a:ext cx="7096815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ctrlMain.get_radiobuttons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ctrlMain.post_radiobutton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424150" y="3246122"/>
            <a:ext cx="7713971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get_radiobuttons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radio.html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post_radiobuttons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direction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request.body.direction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= direction === 'coming' ? 'Hello’ : 'Goodbye';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text + ', '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request);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result);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5120634" y="63077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7D9CB6-76EB-2843-B088-44997A8F21C8}"/>
              </a:ext>
            </a:extLst>
          </p:cNvPr>
          <p:cNvSpPr txBox="1"/>
          <p:nvPr/>
        </p:nvSpPr>
        <p:spPr>
          <a:xfrm>
            <a:off x="8229560" y="5834194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8913FC-8E87-934A-8AD7-D4B8C6D15012}"/>
              </a:ext>
            </a:extLst>
          </p:cNvPr>
          <p:cNvSpPr txBox="1"/>
          <p:nvPr/>
        </p:nvSpPr>
        <p:spPr>
          <a:xfrm>
            <a:off x="4846317" y="1535983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/routes/</a:t>
            </a:r>
            <a:r>
              <a:rPr lang="en-US" sz="1600" dirty="0" err="1">
                <a:solidFill>
                  <a:srgbClr val="FFFF00"/>
                </a:solidFill>
              </a:rPr>
              <a:t>index.js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6784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Menu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647" y="1234464"/>
            <a:ext cx="8148384" cy="49398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&lt;form action="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menu</a:t>
            </a:r>
            <a:r>
              <a:rPr lang="en-US" sz="1500" b="1" dirty="0">
                <a:latin typeface="Courier New"/>
                <a:cs typeface="Courier New"/>
              </a:rPr>
              <a:t>"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method="post"&gt;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&lt;</a:t>
            </a:r>
            <a:r>
              <a:rPr lang="en-US" sz="1500" b="1" dirty="0" err="1">
                <a:latin typeface="Courier New"/>
                <a:cs typeface="Courier New"/>
              </a:rPr>
              <a:t>fieldset</a:t>
            </a:r>
            <a:r>
              <a:rPr lang="en-US" sz="15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...</a:t>
            </a:r>
            <a:endParaRPr lang="fi-FI" sz="1500" b="1" dirty="0">
              <a:latin typeface="Courier New"/>
              <a:cs typeface="Courier New"/>
            </a:endParaRPr>
          </a:p>
          <a:p>
            <a:r>
              <a:rPr lang="fi-FI" sz="1500" b="1" dirty="0">
                <a:latin typeface="Courier New"/>
                <a:cs typeface="Courier New"/>
              </a:rPr>
              <a:t>               </a:t>
            </a:r>
          </a:p>
          <a:p>
            <a:r>
              <a:rPr lang="fi-FI" sz="15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&lt;label&gt;Language?&lt;/label&gt;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&lt;select name="</a:t>
            </a:r>
            <a:r>
              <a:rPr lang="en-US" sz="1500" b="1" dirty="0">
                <a:solidFill>
                  <a:srgbClr val="7030A0"/>
                </a:solidFill>
                <a:latin typeface="Courier New"/>
                <a:cs typeface="Courier New"/>
              </a:rPr>
              <a:t>language</a:t>
            </a:r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&lt;option value="</a:t>
            </a:r>
            <a:r>
              <a:rPr lang="en-US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english</a:t>
            </a:r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" selected&gt;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English</a:t>
            </a:r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&lt;/option&gt;</a:t>
            </a:r>
          </a:p>
          <a:p>
            <a:r>
              <a:rPr lang="fr-FR" sz="15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&lt;option value="</a:t>
            </a:r>
            <a:r>
              <a:rPr lang="fr-FR" sz="1500" b="1" dirty="0">
                <a:solidFill>
                  <a:srgbClr val="0033CC"/>
                </a:solidFill>
                <a:latin typeface="Courier New"/>
                <a:cs typeface="Courier New"/>
              </a:rPr>
              <a:t>french</a:t>
            </a:r>
            <a:r>
              <a:rPr lang="fr-FR" sz="1500" b="1" dirty="0">
                <a:solidFill>
                  <a:srgbClr val="008000"/>
                </a:solidFill>
                <a:latin typeface="Courier New"/>
                <a:cs typeface="Courier New"/>
              </a:rPr>
              <a:t>"&gt;</a:t>
            </a:r>
            <a:r>
              <a:rPr lang="fr-FR" sz="1500" b="1" dirty="0">
                <a:solidFill>
                  <a:srgbClr val="0033CC"/>
                </a:solidFill>
                <a:latin typeface="Courier New"/>
                <a:cs typeface="Courier New"/>
              </a:rPr>
              <a:t>Français</a:t>
            </a:r>
            <a:r>
              <a:rPr lang="fr-FR" sz="1500" b="1" dirty="0">
                <a:solidFill>
                  <a:srgbClr val="008000"/>
                </a:solidFill>
                <a:latin typeface="Courier New"/>
                <a:cs typeface="Courier New"/>
              </a:rPr>
              <a:t>&lt;/option&gt;</a:t>
            </a:r>
          </a:p>
          <a:p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&lt;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option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value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="</a:t>
            </a:r>
            <a:r>
              <a:rPr lang="de-DE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german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"&gt;</a:t>
            </a:r>
            <a:r>
              <a:rPr lang="de-DE" sz="1500" b="1" dirty="0">
                <a:solidFill>
                  <a:srgbClr val="0033CC"/>
                </a:solidFill>
                <a:latin typeface="Courier New"/>
                <a:cs typeface="Courier New"/>
              </a:rPr>
              <a:t>Deutsch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&lt;/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option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&lt;/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selct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       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sz="1500" b="1" dirty="0">
                <a:latin typeface="Courier New"/>
                <a:cs typeface="Courier New"/>
              </a:rPr>
              <a:t>                &lt;input </a:t>
            </a:r>
            <a:r>
              <a:rPr lang="fi-FI" sz="1500" b="1" dirty="0" err="1">
                <a:latin typeface="Courier New"/>
                <a:cs typeface="Courier New"/>
              </a:rPr>
              <a:t>type="submit</a:t>
            </a:r>
            <a:r>
              <a:rPr lang="fi-FI" sz="1500" b="1" dirty="0">
                <a:latin typeface="Courier New"/>
                <a:cs typeface="Courier New"/>
              </a:rPr>
              <a:t>" </a:t>
            </a:r>
            <a:r>
              <a:rPr lang="fi-FI" sz="1500" b="1" dirty="0" err="1">
                <a:latin typeface="Courier New"/>
                <a:cs typeface="Courier New"/>
              </a:rPr>
              <a:t>value="Submit</a:t>
            </a:r>
            <a:r>
              <a:rPr lang="fi-FI" sz="1500" b="1" dirty="0">
                <a:latin typeface="Courier New"/>
                <a:cs typeface="Courier New"/>
              </a:rPr>
              <a:t>" /&gt;</a:t>
            </a:r>
          </a:p>
          <a:p>
            <a:r>
              <a:rPr lang="fi-FI" sz="15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&lt;/</a:t>
            </a:r>
            <a:r>
              <a:rPr lang="en-US" sz="1500" b="1" dirty="0" err="1">
                <a:latin typeface="Courier New"/>
                <a:cs typeface="Courier New"/>
              </a:rPr>
              <a:t>fieldset</a:t>
            </a:r>
            <a:r>
              <a:rPr lang="en-US" sz="15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&lt;/body&gt;</a:t>
            </a:r>
          </a:p>
        </p:txBody>
      </p:sp>
      <p:pic>
        <p:nvPicPr>
          <p:cNvPr id="6" name="Picture 5" descr="Screen Shot 2015-01-26 at 10.45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67" y="1234464"/>
            <a:ext cx="3383244" cy="20368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46755" y="5703507"/>
            <a:ext cx="116570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select.html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37F28A-9748-8E44-B54F-78C43E994C3C}"/>
              </a:ext>
            </a:extLst>
          </p:cNvPr>
          <p:cNvSpPr txBox="1"/>
          <p:nvPr/>
        </p:nvSpPr>
        <p:spPr>
          <a:xfrm>
            <a:off x="3383293" y="5457285"/>
            <a:ext cx="2868029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Request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GET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localhost:3000/menu</a:t>
            </a: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Process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POST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localhost:3000/menu</a:t>
            </a:r>
          </a:p>
        </p:txBody>
      </p:sp>
    </p:spTree>
    <p:extLst>
      <p:ext uri="{BB962C8B-B14F-4D97-AF65-F5344CB8AC3E}">
        <p14:creationId xmlns:p14="http://schemas.microsoft.com/office/powerpoint/2010/main" val="39290485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Menu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52C96-B693-FB49-9A47-6BFBA95D4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7D3FE-BFD6-194F-BC9F-7AA4771D6525}"/>
              </a:ext>
            </a:extLst>
          </p:cNvPr>
          <p:cNvSpPr txBox="1"/>
          <p:nvPr/>
        </p:nvSpPr>
        <p:spPr>
          <a:xfrm>
            <a:off x="457200" y="1838396"/>
            <a:ext cx="5245347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('/menu',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ctrlMain.get_menu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('/menu',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ctrlMain.post_menu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424150" y="3246122"/>
            <a:ext cx="6603090" cy="1107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module.exports.get_menu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select.html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4297683" y="4076225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0C3C1F-8B75-8540-B633-52900139ECAB}"/>
              </a:ext>
            </a:extLst>
          </p:cNvPr>
          <p:cNvSpPr txBox="1"/>
          <p:nvPr/>
        </p:nvSpPr>
        <p:spPr>
          <a:xfrm>
            <a:off x="3261372" y="1535983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/routes/</a:t>
            </a:r>
            <a:r>
              <a:rPr lang="en-US" sz="1600" dirty="0" err="1">
                <a:solidFill>
                  <a:srgbClr val="FFFF00"/>
                </a:solidFill>
              </a:rPr>
              <a:t>index.js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766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Menu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365806" y="1179932"/>
            <a:ext cx="6301725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module.exports.post_menu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direction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request.body.direction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language 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request.body.language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vartext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// Process language and direction.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if(direction === "coming")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switch(language)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english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"Hello";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french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"Bonjour";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german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Guten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tag";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default: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="";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3657610" y="63077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375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Menu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365806" y="1234464"/>
            <a:ext cx="5121915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else if (direction === "going")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switch (language)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english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"Goodbye";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french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"Au revoir";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german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"Auf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wiedersehen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default: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="";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text +', '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modify(text, request);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result);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3840488" y="62696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app_server</a:t>
            </a:r>
            <a:r>
              <a:rPr lang="en-US" sz="1600" dirty="0">
                <a:solidFill>
                  <a:srgbClr val="FFFF00"/>
                </a:solidFill>
              </a:rPr>
              <a:t>/controllers/</a:t>
            </a:r>
            <a:r>
              <a:rPr lang="en-US" sz="1600" dirty="0" err="1">
                <a:solidFill>
                  <a:srgbClr val="FFFF00"/>
                </a:solidFill>
              </a:rPr>
              <a:t>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7D9CB6-76EB-2843-B088-44997A8F21C8}"/>
              </a:ext>
            </a:extLst>
          </p:cNvPr>
          <p:cNvSpPr txBox="1"/>
          <p:nvPr/>
        </p:nvSpPr>
        <p:spPr>
          <a:xfrm>
            <a:off x="7315170" y="6243769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558191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Client-Server Web Apps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65805" y="1325903"/>
            <a:ext cx="3593057" cy="2926048"/>
            <a:chOff x="731562" y="1508781"/>
            <a:chExt cx="3318740" cy="2926048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1562" y="1508781"/>
              <a:ext cx="3108926" cy="2926048"/>
            </a:xfrm>
            <a:prstGeom prst="roundRect">
              <a:avLst/>
            </a:prstGeom>
            <a:solidFill>
              <a:srgbClr val="FFFDC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05879" y="1691659"/>
              <a:ext cx="3044423" cy="26776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Client Side</a:t>
              </a:r>
            </a:p>
            <a:p>
              <a:r>
                <a:rPr lang="en-US" sz="2800" dirty="0"/>
                <a:t>Web Browser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Chrome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Firefox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Safari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Microsoft Edge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760707" y="1325903"/>
            <a:ext cx="3108926" cy="2926048"/>
            <a:chOff x="5486390" y="1508781"/>
            <a:chExt cx="3108926" cy="2926048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5486390" y="1508781"/>
              <a:ext cx="3108926" cy="2926048"/>
            </a:xfrm>
            <a:prstGeom prst="roundRect">
              <a:avLst/>
            </a:prstGeom>
            <a:solidFill>
              <a:srgbClr val="E2E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89365" y="1783098"/>
              <a:ext cx="2254143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Server Side</a:t>
              </a:r>
            </a:p>
            <a:p>
              <a:r>
                <a:rPr lang="en-US" sz="2800" dirty="0"/>
                <a:t>Web Server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 err="1"/>
                <a:t>node.js</a:t>
              </a:r>
              <a:r>
                <a:rPr lang="en-US" sz="2800" dirty="0"/>
                <a:t> </a:t>
              </a:r>
              <a:br>
                <a:rPr lang="en-US" sz="2800" dirty="0"/>
              </a:br>
              <a:r>
                <a:rPr lang="en-US" sz="2800" dirty="0"/>
                <a:t>+ Express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735340" y="1946814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Right Arrow 13"/>
          <p:cNvSpPr/>
          <p:nvPr/>
        </p:nvSpPr>
        <p:spPr bwMode="auto">
          <a:xfrm>
            <a:off x="3840489" y="1965976"/>
            <a:ext cx="1828780" cy="731512"/>
          </a:xfrm>
          <a:prstGeom prst="rightArrow">
            <a:avLst/>
          </a:prstGeom>
          <a:solidFill>
            <a:srgbClr val="FFFDC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HTTP request</a:t>
            </a:r>
          </a:p>
        </p:txBody>
      </p:sp>
      <p:sp>
        <p:nvSpPr>
          <p:cNvPr id="15" name="Left Arrow 14"/>
          <p:cNvSpPr/>
          <p:nvPr/>
        </p:nvSpPr>
        <p:spPr bwMode="auto">
          <a:xfrm>
            <a:off x="3840488" y="2880366"/>
            <a:ext cx="1828780" cy="731512"/>
          </a:xfrm>
          <a:prstGeom prst="leftArrow">
            <a:avLst/>
          </a:prstGeom>
          <a:solidFill>
            <a:srgbClr val="E2E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HTTP response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343390"/>
            <a:ext cx="8229600" cy="1920219"/>
          </a:xfrm>
        </p:spPr>
        <p:txBody>
          <a:bodyPr/>
          <a:lstStyle/>
          <a:p>
            <a:r>
              <a:rPr lang="en-US" u="sng" dirty="0"/>
              <a:t>HTTP request</a:t>
            </a:r>
          </a:p>
          <a:p>
            <a:pPr lvl="1"/>
            <a:r>
              <a:rPr lang="en-US" dirty="0"/>
              <a:t>User’s form data</a:t>
            </a:r>
          </a:p>
          <a:p>
            <a:r>
              <a:rPr lang="en-US" u="sng" dirty="0"/>
              <a:t>HTTP response</a:t>
            </a:r>
          </a:p>
          <a:p>
            <a:pPr lvl="1"/>
            <a:r>
              <a:rPr lang="en-US" dirty="0"/>
              <a:t>Dynamically generated HTML page</a:t>
            </a:r>
          </a:p>
        </p:txBody>
      </p:sp>
    </p:spTree>
    <p:extLst>
      <p:ext uri="{BB962C8B-B14F-4D97-AF65-F5344CB8AC3E}">
        <p14:creationId xmlns:p14="http://schemas.microsoft.com/office/powerpoint/2010/main" val="268209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route</a:t>
            </a:r>
            <a:r>
              <a:rPr lang="en-US" dirty="0"/>
              <a:t> is a mapping from an incoming HTTP request to the appropriate controller code.</a:t>
            </a:r>
          </a:p>
          <a:p>
            <a:pPr lvl="1"/>
            <a:r>
              <a:rPr lang="en-US" dirty="0"/>
              <a:t>Associates a </a:t>
            </a:r>
            <a:r>
              <a:rPr lang="en-US" u="sng" dirty="0"/>
              <a:t>URI</a:t>
            </a:r>
            <a:r>
              <a:rPr lang="en-US" dirty="0"/>
              <a:t> plus an </a:t>
            </a:r>
            <a:r>
              <a:rPr lang="en-US" u="sng" dirty="0"/>
              <a:t>HTTP method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a particular </a:t>
            </a:r>
            <a:r>
              <a:rPr lang="en-US" u="sng" dirty="0"/>
              <a:t>controller action</a:t>
            </a:r>
            <a:r>
              <a:rPr lang="en-US" dirty="0"/>
              <a:t>.</a:t>
            </a:r>
          </a:p>
          <a:p>
            <a:pPr lvl="5"/>
            <a:endParaRPr lang="en-US" u="sng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URI</a:t>
            </a:r>
            <a:r>
              <a:rPr lang="en-US" dirty="0"/>
              <a:t> (Uniform Resource Identifier) identifies </a:t>
            </a:r>
            <a:br>
              <a:rPr lang="en-US" dirty="0"/>
            </a:br>
            <a:r>
              <a:rPr lang="en-US" dirty="0"/>
              <a:t>a resource your application provides.</a:t>
            </a:r>
          </a:p>
          <a:p>
            <a:pPr lvl="1"/>
            <a:r>
              <a:rPr lang="en-US" dirty="0"/>
              <a:t>Example resource: a web page.</a:t>
            </a:r>
          </a:p>
          <a:p>
            <a:pPr lvl="1"/>
            <a:r>
              <a:rPr lang="en-US" dirty="0"/>
              <a:t>The most common form of URI is a URL.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5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route</a:t>
            </a:r>
            <a:r>
              <a:rPr lang="en-US" dirty="0"/>
              <a:t> is a mapping from an incoming HTTP request to the appropriate controller code.</a:t>
            </a:r>
          </a:p>
          <a:p>
            <a:pPr lvl="1"/>
            <a:r>
              <a:rPr lang="en-US" dirty="0"/>
              <a:t>Associates a </a:t>
            </a:r>
            <a:r>
              <a:rPr lang="en-US" u="sng" dirty="0"/>
              <a:t>URI</a:t>
            </a:r>
            <a:r>
              <a:rPr lang="en-US" dirty="0"/>
              <a:t> plus an </a:t>
            </a:r>
            <a:r>
              <a:rPr lang="en-US" u="sng" dirty="0"/>
              <a:t>HTTP method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a particular </a:t>
            </a:r>
            <a:r>
              <a:rPr lang="en-US" u="sng" dirty="0"/>
              <a:t>controller action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HTTP method</a:t>
            </a:r>
            <a:r>
              <a:rPr lang="en-US" dirty="0"/>
              <a:t> is also called an </a:t>
            </a:r>
            <a:r>
              <a:rPr lang="en-US" dirty="0">
                <a:solidFill>
                  <a:srgbClr val="B23C00"/>
                </a:solidFill>
              </a:rPr>
              <a:t>HTTP verb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Most widely used HTTP methods in web apps are GET, POST, PUT, and DELETE.</a:t>
            </a:r>
          </a:p>
          <a:p>
            <a:pPr lvl="1"/>
            <a:r>
              <a:rPr lang="en-US" dirty="0"/>
              <a:t>Defined by the HTTP standard.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88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Serving Web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/>
              <a:t>A web server </a:t>
            </a:r>
            <a:r>
              <a:rPr lang="en-US" u="sng" dirty="0"/>
              <a:t>serves</a:t>
            </a:r>
            <a:r>
              <a:rPr lang="en-US" dirty="0"/>
              <a:t> web pages.</a:t>
            </a:r>
          </a:p>
          <a:p>
            <a:pPr lvl="1"/>
            <a:r>
              <a:rPr lang="en-US" dirty="0"/>
              <a:t>Displayed on the client side by web browsers.</a:t>
            </a:r>
          </a:p>
          <a:p>
            <a:pPr lvl="1"/>
            <a:r>
              <a:rPr lang="en-US" dirty="0"/>
              <a:t>Web pages can be </a:t>
            </a:r>
            <a:r>
              <a:rPr lang="en-US" u="sng" dirty="0"/>
              <a:t>static</a:t>
            </a:r>
            <a:r>
              <a:rPr lang="en-US" dirty="0"/>
              <a:t> or </a:t>
            </a:r>
            <a:r>
              <a:rPr lang="en-US" u="sng" dirty="0"/>
              <a:t>dynamic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Static web pages: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.html</a:t>
            </a:r>
          </a:p>
          <a:p>
            <a:pPr lvl="1"/>
            <a:r>
              <a:rPr lang="en-US" dirty="0"/>
              <a:t>HTML files that the web server reads from disk.</a:t>
            </a:r>
          </a:p>
          <a:p>
            <a:pPr lvl="1"/>
            <a:r>
              <a:rPr lang="en-US" dirty="0"/>
              <a:t>A static page always displays the same content.</a:t>
            </a:r>
          </a:p>
          <a:p>
            <a:pPr lvl="5"/>
            <a:endParaRPr lang="en-US" dirty="0"/>
          </a:p>
          <a:p>
            <a:r>
              <a:rPr lang="en-US" dirty="0"/>
              <a:t>Dynamic web pages: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js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Generated by JavaScript code on the server.</a:t>
            </a:r>
          </a:p>
          <a:p>
            <a:pPr lvl="1"/>
            <a:r>
              <a:rPr lang="en-US" dirty="0"/>
              <a:t>Contains dynamic content.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70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node.js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Apache web server is very popular.</a:t>
            </a:r>
          </a:p>
          <a:p>
            <a:pPr lvl="1"/>
            <a:r>
              <a:rPr lang="en-US" dirty="0"/>
              <a:t>It’s the A in LAMP (Linux, Apache, MySQL, PHP).</a:t>
            </a:r>
          </a:p>
          <a:p>
            <a:pPr lvl="1"/>
            <a:r>
              <a:rPr lang="en-US" dirty="0"/>
              <a:t>Programmed with PHP.</a:t>
            </a:r>
          </a:p>
          <a:p>
            <a:pPr lvl="5"/>
            <a:endParaRPr lang="en-US" dirty="0"/>
          </a:p>
          <a:p>
            <a:r>
              <a:rPr lang="en-US" dirty="0"/>
              <a:t>Now we will switch to the </a:t>
            </a:r>
            <a:r>
              <a:rPr lang="en-US" dirty="0" err="1">
                <a:solidFill>
                  <a:srgbClr val="B23C00"/>
                </a:solidFill>
              </a:rPr>
              <a:t>node.js</a:t>
            </a:r>
            <a:r>
              <a:rPr lang="en-US" dirty="0"/>
              <a:t> web server.</a:t>
            </a:r>
          </a:p>
          <a:p>
            <a:pPr lvl="1"/>
            <a:r>
              <a:rPr lang="en-US" dirty="0"/>
              <a:t>A lean and fast web server.</a:t>
            </a:r>
          </a:p>
          <a:p>
            <a:pPr lvl="1"/>
            <a:r>
              <a:rPr lang="en-US" dirty="0"/>
              <a:t>Created in 2009 as an alternative to </a:t>
            </a:r>
            <a:br>
              <a:rPr lang="en-US" dirty="0"/>
            </a:br>
            <a:r>
              <a:rPr lang="en-US" dirty="0"/>
              <a:t>the Apache web server.</a:t>
            </a:r>
          </a:p>
          <a:p>
            <a:pPr lvl="1"/>
            <a:r>
              <a:rPr lang="en-US" dirty="0"/>
              <a:t>Programmed with </a:t>
            </a:r>
            <a:r>
              <a:rPr lang="en-US" u="sng" dirty="0"/>
              <a:t>JavaScript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Traditionally, JavaScript is a client-side language </a:t>
            </a:r>
            <a:br>
              <a:rPr lang="en-US" dirty="0"/>
            </a:br>
            <a:r>
              <a:rPr lang="en-US" dirty="0"/>
              <a:t>for programming web browsers.</a:t>
            </a:r>
          </a:p>
          <a:p>
            <a:pPr lvl="2"/>
            <a:r>
              <a:rPr lang="en-US" dirty="0"/>
              <a:t>Created by </a:t>
            </a:r>
            <a:r>
              <a:rPr lang="en-US" dirty="0" err="1"/>
              <a:t>NetScape</a:t>
            </a:r>
            <a:r>
              <a:rPr lang="en-US" dirty="0"/>
              <a:t> in 1995.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7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node.js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25903"/>
            <a:ext cx="8412433" cy="4805022"/>
          </a:xfrm>
        </p:spPr>
        <p:txBody>
          <a:bodyPr/>
          <a:lstStyle/>
          <a:p>
            <a:r>
              <a:rPr lang="en-US" dirty="0"/>
              <a:t>Uses the open-source Google Chrome V8 JavaScript engine.</a:t>
            </a:r>
          </a:p>
          <a:p>
            <a:pPr lvl="1"/>
            <a:r>
              <a:rPr lang="en-US" dirty="0"/>
              <a:t>Just-in-time compilation, automatic </a:t>
            </a:r>
            <a:r>
              <a:rPr lang="en-US" dirty="0" err="1"/>
              <a:t>inlining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dynamic code optimization, etc.</a:t>
            </a:r>
          </a:p>
          <a:p>
            <a:pPr lvl="5"/>
            <a:endParaRPr lang="en-US" dirty="0"/>
          </a:p>
          <a:p>
            <a:r>
              <a:rPr lang="en-US" u="sng" dirty="0"/>
              <a:t>Single-threaded</a:t>
            </a:r>
            <a:r>
              <a:rPr lang="en-US" dirty="0"/>
              <a:t> event loop handles connections.</a:t>
            </a:r>
          </a:p>
          <a:p>
            <a:pPr lvl="4"/>
            <a:endParaRPr lang="en-US" dirty="0"/>
          </a:p>
          <a:p>
            <a:r>
              <a:rPr lang="en-US" dirty="0"/>
              <a:t>Each connection invokes a JavaScript </a:t>
            </a:r>
            <a:br>
              <a:rPr lang="en-US" dirty="0"/>
            </a:br>
            <a:r>
              <a:rPr lang="en-US" u="sng" dirty="0"/>
              <a:t>callback function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Handle non-blocking I/O.</a:t>
            </a:r>
          </a:p>
          <a:p>
            <a:pPr lvl="1"/>
            <a:r>
              <a:rPr lang="en-US" dirty="0"/>
              <a:t>Spawn threads from a thread pool.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0851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33551</TotalTime>
  <Words>1701</Words>
  <Application>Microsoft Macintosh PowerPoint</Application>
  <PresentationFormat>On-screen Show (4:3)</PresentationFormat>
  <Paragraphs>614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ＭＳ Ｐゴシック</vt:lpstr>
      <vt:lpstr>Arial</vt:lpstr>
      <vt:lpstr>Courier New</vt:lpstr>
      <vt:lpstr>Times New Roman</vt:lpstr>
      <vt:lpstr>Wingdings</vt:lpstr>
      <vt:lpstr>Quadrant</vt:lpstr>
      <vt:lpstr>CS/SE 157B Database Management Systems II April 5 Class Meeting</vt:lpstr>
      <vt:lpstr>Assignment #6: MongoDB</vt:lpstr>
      <vt:lpstr>Model-View-Controller Architecture (MVC)</vt:lpstr>
      <vt:lpstr>Client-Server Web Apps </vt:lpstr>
      <vt:lpstr>Routes</vt:lpstr>
      <vt:lpstr>HTTP Methods</vt:lpstr>
      <vt:lpstr>Serving Web Pages</vt:lpstr>
      <vt:lpstr>node.js</vt:lpstr>
      <vt:lpstr>node.js, cont’d</vt:lpstr>
      <vt:lpstr>node.js and Express</vt:lpstr>
      <vt:lpstr>Form Data</vt:lpstr>
      <vt:lpstr>Ways to Send Form Data</vt:lpstr>
      <vt:lpstr>Suggested Ways to Use GET and POST</vt:lpstr>
      <vt:lpstr>Three-Tier Web Application Architecture</vt:lpstr>
      <vt:lpstr>Hello, World Application</vt:lpstr>
      <vt:lpstr>Hello, World Application, cont’d</vt:lpstr>
      <vt:lpstr>Hello, World Application, cont’d</vt:lpstr>
      <vt:lpstr>Hello, World Application, cont’d</vt:lpstr>
      <vt:lpstr>Hello, World Application, cont’d</vt:lpstr>
      <vt:lpstr>Form Examples</vt:lpstr>
      <vt:lpstr>Form Examples: Home Page</vt:lpstr>
      <vt:lpstr>Form Examples: Home Page, cont’d</vt:lpstr>
      <vt:lpstr>Form Examples: Home Page, cont’d</vt:lpstr>
      <vt:lpstr>Form Examples: Text Input Fields, cont’d</vt:lpstr>
      <vt:lpstr>Form Examples: Text Input Fields, cont’d</vt:lpstr>
      <vt:lpstr>Form Examples: Text Input Fields, cont’d</vt:lpstr>
      <vt:lpstr>Form Examples: Check Boxes</vt:lpstr>
      <vt:lpstr>Form Examples: Check Boxes, cont’d</vt:lpstr>
      <vt:lpstr>Form Examples: Check Boxes, cont’d</vt:lpstr>
      <vt:lpstr>Form Examples: Radio Buttons</vt:lpstr>
      <vt:lpstr>Form Examples: RadioButtons, cont’d</vt:lpstr>
      <vt:lpstr>Form Examples: Menu</vt:lpstr>
      <vt:lpstr>Form Examples: Menu, cont’d</vt:lpstr>
      <vt:lpstr>Form Examples: Menu, cont’d</vt:lpstr>
      <vt:lpstr>Form Examples: Menu, cont’d</vt:lpstr>
    </vt:vector>
  </TitlesOfParts>
  <Company>Apropos Logic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643</cp:revision>
  <dcterms:created xsi:type="dcterms:W3CDTF">2008-01-12T03:52:55Z</dcterms:created>
  <dcterms:modified xsi:type="dcterms:W3CDTF">2018-04-05T15:46:10Z</dcterms:modified>
</cp:coreProperties>
</file>