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282" r:id="rId2"/>
    <p:sldId id="257" r:id="rId3"/>
    <p:sldId id="258" r:id="rId4"/>
    <p:sldId id="259" r:id="rId5"/>
    <p:sldId id="260" r:id="rId6"/>
    <p:sldId id="30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02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303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3C00"/>
    <a:srgbClr val="008F00"/>
    <a:srgbClr val="0432FF"/>
    <a:srgbClr val="0033CC"/>
    <a:srgbClr val="8F0000"/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29" autoAdjust="0"/>
    <p:restoredTop sz="50000" autoAdjust="0"/>
  </p:normalViewPr>
  <p:slideViewPr>
    <p:cSldViewPr>
      <p:cViewPr varScale="1">
        <p:scale>
          <a:sx n="128" d="100"/>
          <a:sy n="128" d="100"/>
        </p:scale>
        <p:origin x="168" y="9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880" y="-77"/>
      </p:cViewPr>
      <p:guideLst>
        <p:guide orient="horz" pos="288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4D777DC-EEC6-B24B-A940-A08F0F5C17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838A946-5A26-A148-98B4-30EAE90F4B7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F39048D0-8D98-3A40-805F-FB1D74AF4BF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BF7D9E24-0466-0A44-A620-8AC7A643F05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308DCDE-B378-2743-A7BC-A5E13BE35D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C064818-43A0-E44E-AA35-DB66DBFD41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5B20B09-3436-8F4F-A8FC-8EEB489B2F7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0B5B2A00-B444-7342-B06D-9549FD463DE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DDB8B30E-42D1-6D4A-BD68-E5AAE38778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23236465-6AAA-6E4E-85DC-47368E3721C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643DFE89-C2A0-A84F-B554-5F289F3685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39B6C4-E182-AC41-8F83-8B97840752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CE86EF0-E3EA-6842-9585-8C9DF770C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DF9D5FD-0082-8E4E-8EA0-B9E56D9D9D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569F2A52-F5A2-B041-B91D-3AF42E801E5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D2FDBAC5-2063-674A-8CE7-4D557216DD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8DE0543F-7168-5C4C-8C98-9096C369620E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0728" name="Group 8">
            <a:extLst>
              <a:ext uri="{FF2B5EF4-FFF2-40B4-BE49-F238E27FC236}">
                <a16:creationId xmlns:a16="http://schemas.microsoft.com/office/drawing/2014/main" id="{F59FC627-F401-474B-8029-9A22A9861A24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>
              <a:extLst>
                <a:ext uri="{FF2B5EF4-FFF2-40B4-BE49-F238E27FC236}">
                  <a16:creationId xmlns:a16="http://schemas.microsoft.com/office/drawing/2014/main" id="{00D0BD8E-628C-904D-82F3-A8BFBAC3A4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0" name="Rectangle 10">
              <a:extLst>
                <a:ext uri="{FF2B5EF4-FFF2-40B4-BE49-F238E27FC236}">
                  <a16:creationId xmlns:a16="http://schemas.microsoft.com/office/drawing/2014/main" id="{52A12FEC-61C5-E340-BFD2-07D4EBDB50A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1" name="Rectangle 11">
              <a:extLst>
                <a:ext uri="{FF2B5EF4-FFF2-40B4-BE49-F238E27FC236}">
                  <a16:creationId xmlns:a16="http://schemas.microsoft.com/office/drawing/2014/main" id="{2AA00ECA-6E95-2B4D-B765-3722BF71FA3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2" name="Rectangle 12">
              <a:extLst>
                <a:ext uri="{FF2B5EF4-FFF2-40B4-BE49-F238E27FC236}">
                  <a16:creationId xmlns:a16="http://schemas.microsoft.com/office/drawing/2014/main" id="{1179854E-CC37-F142-81D8-9B078913179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3" name="Line 13">
              <a:extLst>
                <a:ext uri="{FF2B5EF4-FFF2-40B4-BE49-F238E27FC236}">
                  <a16:creationId xmlns:a16="http://schemas.microsoft.com/office/drawing/2014/main" id="{2A9DD04D-270E-A648-9A27-EA7FBB3450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>
              <a:extLst>
                <a:ext uri="{FF2B5EF4-FFF2-40B4-BE49-F238E27FC236}">
                  <a16:creationId xmlns:a16="http://schemas.microsoft.com/office/drawing/2014/main" id="{4A16A6BB-20C0-F347-9C22-5BEA89862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BC145-6432-264E-AE83-E73A66C2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664CE-8242-B54C-8541-A945633B4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sz="8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9F421-2014-5E45-B486-73565910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46A8E-C89D-6A49-A5A6-08508A988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99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79FBDC9-5072-F249-A482-B39C20177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FC11CB9-1932-9D4D-8754-E171E7255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38DBEA2A-545F-2B47-BBCC-2102DE5774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0BC81C3-CC32-3E4C-BF3B-2452B4FBD586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9703" name="Group 7">
            <a:extLst>
              <a:ext uri="{FF2B5EF4-FFF2-40B4-BE49-F238E27FC236}">
                <a16:creationId xmlns:a16="http://schemas.microsoft.com/office/drawing/2014/main" id="{F0A46A85-54BE-5349-8E0E-6D21662AFED0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>
              <a:extLst>
                <a:ext uri="{FF2B5EF4-FFF2-40B4-BE49-F238E27FC236}">
                  <a16:creationId xmlns:a16="http://schemas.microsoft.com/office/drawing/2014/main" id="{C80EB377-C793-7540-BE5B-0F771F382B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>
              <a:extLst>
                <a:ext uri="{FF2B5EF4-FFF2-40B4-BE49-F238E27FC236}">
                  <a16:creationId xmlns:a16="http://schemas.microsoft.com/office/drawing/2014/main" id="{F2C93639-4C96-FE46-B323-5160A25CB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6" name="Rectangle 10">
              <a:extLst>
                <a:ext uri="{FF2B5EF4-FFF2-40B4-BE49-F238E27FC236}">
                  <a16:creationId xmlns:a16="http://schemas.microsoft.com/office/drawing/2014/main" id="{F53832C0-CB35-7348-8668-DC9AC60F0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7" name="Rectangle 11">
              <a:extLst>
                <a:ext uri="{FF2B5EF4-FFF2-40B4-BE49-F238E27FC236}">
                  <a16:creationId xmlns:a16="http://schemas.microsoft.com/office/drawing/2014/main" id="{17EE294E-0706-B141-8A62-5D341F3C6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8" name="Rectangle 12">
              <a:extLst>
                <a:ext uri="{FF2B5EF4-FFF2-40B4-BE49-F238E27FC236}">
                  <a16:creationId xmlns:a16="http://schemas.microsoft.com/office/drawing/2014/main" id="{E3B67A5C-926C-CB4F-B376-01A4D6BF7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pic>
        <p:nvPicPr>
          <p:cNvPr id="29709" name="Picture 13" descr="SJSU-logo">
            <a:extLst>
              <a:ext uri="{FF2B5EF4-FFF2-40B4-BE49-F238E27FC236}">
                <a16:creationId xmlns:a16="http://schemas.microsoft.com/office/drawing/2014/main" id="{070C1224-50B3-4D42-8C90-BEE0FA23C2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04EE39-FE72-E842-B4C3-9CE290CA7A49}"/>
              </a:ext>
            </a:extLst>
          </p:cNvPr>
          <p:cNvSpPr txBox="1"/>
          <p:nvPr userDrawn="1"/>
        </p:nvSpPr>
        <p:spPr>
          <a:xfrm>
            <a:off x="1097318" y="6263609"/>
            <a:ext cx="1635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Science Dept.</a:t>
            </a:r>
          </a:p>
          <a:p>
            <a:r>
              <a:rPr lang="en-US" sz="1000" baseline="0" dirty="0"/>
              <a:t>Spring 2018: April 3</a:t>
            </a:r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FE9493-3338-AA4E-ACB7-D117BC14009A}"/>
              </a:ext>
            </a:extLst>
          </p:cNvPr>
          <p:cNvSpPr txBox="1"/>
          <p:nvPr userDrawn="1"/>
        </p:nvSpPr>
        <p:spPr>
          <a:xfrm>
            <a:off x="3350683" y="6263609"/>
            <a:ext cx="2720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CS 157B: Database Management Systems II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ughtworks.com/insights/blog/nosql-databases-overview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igdatalondon.files.wordpress.com/2015/06/hbase-table2.p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ughtworks.com/insights/blog/nosql-databases-overview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vinline.com/2015/01/nosql-intorduction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ongodb.com/master/administration/install-community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gdata-blog.com/nosql-definitio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ughtworks.com/insights/blog/nosql-databases-overview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10544374-24E7-C844-8F09-A9767EDD6F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200" b="1" dirty="0"/>
              <a:t>CS/SE 157B</a:t>
            </a:r>
            <a:br>
              <a:rPr lang="en-US" altLang="en-US" sz="3200" b="1" dirty="0"/>
            </a:br>
            <a:r>
              <a:rPr lang="en-US" altLang="en-US" sz="3200" b="1" dirty="0"/>
              <a:t>Database Management Systems II</a:t>
            </a:r>
            <a:br>
              <a:rPr lang="en-US" altLang="en-US" sz="3600" dirty="0"/>
            </a:br>
            <a:r>
              <a:rPr lang="en-US" altLang="en-US" sz="2400" dirty="0"/>
              <a:t>April 3 Class Meeting</a:t>
            </a:r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CA396163-1B5C-4745-BBA6-17B35A9391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03438" y="3765550"/>
            <a:ext cx="4846637" cy="2224088"/>
          </a:xfrm>
        </p:spPr>
        <p:txBody>
          <a:bodyPr/>
          <a:lstStyle/>
          <a:p>
            <a:pPr algn="ctr"/>
            <a:r>
              <a:rPr lang="en-US" altLang="en-US" dirty="0"/>
              <a:t>Department of Computer Science</a:t>
            </a:r>
            <a:br>
              <a:rPr lang="en-US" altLang="en-US" dirty="0"/>
            </a:br>
            <a:r>
              <a:rPr lang="en-US" altLang="en-US" dirty="0"/>
              <a:t>San Jose State University</a:t>
            </a:r>
            <a:br>
              <a:rPr lang="en-US" altLang="en-US" dirty="0"/>
            </a:br>
            <a:br>
              <a:rPr lang="en-US" altLang="en-US" sz="1200" dirty="0"/>
            </a:br>
            <a:r>
              <a:rPr lang="en-US" altLang="en-US" dirty="0"/>
              <a:t>Spring 2018</a:t>
            </a:r>
            <a:br>
              <a:rPr lang="en-US" altLang="en-US" dirty="0"/>
            </a:br>
            <a:r>
              <a:rPr lang="en-US" altLang="en-US" dirty="0"/>
              <a:t>Instructor: Ron Mak</a:t>
            </a:r>
          </a:p>
          <a:p>
            <a:pPr algn="ctr"/>
            <a:r>
              <a:rPr lang="en-US" altLang="en-US" dirty="0">
                <a:hlinkClick r:id="rId2"/>
              </a:rPr>
              <a:t>www.cs.sjsu.edu/~mak</a:t>
            </a:r>
            <a:r>
              <a:rPr lang="en-US" altLang="en-US" dirty="0"/>
              <a:t> </a:t>
            </a:r>
          </a:p>
        </p:txBody>
      </p:sp>
      <p:pic>
        <p:nvPicPr>
          <p:cNvPr id="313348" name="Picture 4" descr="sjsu_logo2">
            <a:extLst>
              <a:ext uri="{FF2B5EF4-FFF2-40B4-BE49-F238E27FC236}">
                <a16:creationId xmlns:a16="http://schemas.microsoft.com/office/drawing/2014/main" id="{939E77DB-7F6A-614E-88B7-42563AE6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689475"/>
            <a:ext cx="1189037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49" name="Picture 5">
            <a:extLst>
              <a:ext uri="{FF2B5EF4-FFF2-40B4-BE49-F238E27FC236}">
                <a16:creationId xmlns:a16="http://schemas.microsoft.com/office/drawing/2014/main" id="{D2D74441-8C85-CE4E-B852-6DEAA8C45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08525"/>
            <a:ext cx="1066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7FF4C4-FBA8-E54A-9A69-78B416146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E0543F-7168-5C4C-8C98-9096C369620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NoSQL Databases: Graph Stores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 information about </a:t>
            </a:r>
            <a:r>
              <a:rPr lang="en-US" u="sng" dirty="0"/>
              <a:t>connected data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such as social networks, spatial data, </a:t>
            </a:r>
            <a:br>
              <a:rPr lang="en-US" dirty="0"/>
            </a:br>
            <a:r>
              <a:rPr lang="en-US" dirty="0"/>
              <a:t>routing information for goods and money, recommendation engines, etc. </a:t>
            </a:r>
          </a:p>
          <a:p>
            <a:pPr lvl="4"/>
            <a:endParaRPr lang="en-US" dirty="0"/>
          </a:p>
          <a:p>
            <a:r>
              <a:rPr lang="en-US" dirty="0"/>
              <a:t>Examples: Neo4J and </a:t>
            </a:r>
            <a:r>
              <a:rPr lang="en-US" dirty="0" err="1"/>
              <a:t>Giraph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87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Stores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96" y="1234464"/>
            <a:ext cx="6492219" cy="41225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049" y="5589182"/>
            <a:ext cx="1538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Graph store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455" y="6599867"/>
            <a:ext cx="4190545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https://www.thoughtworks.com/insights/blog/nosql-databases-overview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0737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655637"/>
          </a:xfrm>
        </p:spPr>
        <p:txBody>
          <a:bodyPr/>
          <a:lstStyle/>
          <a:p>
            <a:r>
              <a:rPr lang="en-US" sz="2800" dirty="0"/>
              <a:t>Types of NoSQL Databases: Wide-Column Stores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Optimized for queries over large datasets.</a:t>
            </a:r>
          </a:p>
          <a:p>
            <a:r>
              <a:rPr lang="en-US" dirty="0"/>
              <a:t>Store </a:t>
            </a:r>
            <a:r>
              <a:rPr lang="en-US" u="sng" dirty="0"/>
              <a:t>columns of data</a:t>
            </a:r>
            <a:r>
              <a:rPr lang="en-US" dirty="0"/>
              <a:t> together, instead of rows.</a:t>
            </a:r>
          </a:p>
          <a:p>
            <a:r>
              <a:rPr lang="en-US" dirty="0"/>
              <a:t>The number of columns and the format of the data in a column can vary from row to row.</a:t>
            </a:r>
          </a:p>
          <a:p>
            <a:pPr lvl="4"/>
            <a:endParaRPr lang="en-US" dirty="0"/>
          </a:p>
          <a:p>
            <a:r>
              <a:rPr lang="en-US" dirty="0"/>
              <a:t>Useful for content management systems, </a:t>
            </a:r>
            <a:br>
              <a:rPr lang="en-US" dirty="0"/>
            </a:br>
            <a:r>
              <a:rPr lang="en-US" dirty="0"/>
              <a:t>blogging platforms, etc.</a:t>
            </a:r>
          </a:p>
          <a:p>
            <a:pPr lvl="4"/>
            <a:endParaRPr lang="en-US" dirty="0"/>
          </a:p>
          <a:p>
            <a:r>
              <a:rPr lang="en-US" dirty="0"/>
              <a:t>Examples: </a:t>
            </a:r>
            <a:br>
              <a:rPr lang="en-US" dirty="0"/>
            </a:br>
            <a:r>
              <a:rPr lang="en-US" dirty="0"/>
              <a:t>Apache Cassandra and Apache </a:t>
            </a:r>
            <a:r>
              <a:rPr lang="en-US" dirty="0" err="1"/>
              <a:t>HBase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7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Wide-Column Stores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83293" y="5714975"/>
            <a:ext cx="2322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Wide-column store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455" y="6599867"/>
            <a:ext cx="4099055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2"/>
              </a:rPr>
              <a:t>https://bigdatalondon.files.wordpress.com/2015/06/hbase-table2.png</a:t>
            </a:r>
            <a:r>
              <a:rPr lang="en-US" sz="1000" dirty="0"/>
              <a:t> </a:t>
            </a:r>
          </a:p>
        </p:txBody>
      </p:sp>
      <p:pic>
        <p:nvPicPr>
          <p:cNvPr id="8" name="Picture 7" descr="Screen Shot 2016-05-04 at 10.56.5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23" y="1285323"/>
            <a:ext cx="7772315" cy="433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04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2" y="411163"/>
            <a:ext cx="8595311" cy="655637"/>
          </a:xfrm>
        </p:spPr>
        <p:txBody>
          <a:bodyPr/>
          <a:lstStyle/>
          <a:p>
            <a:r>
              <a:rPr lang="en-US" sz="2800" dirty="0"/>
              <a:t>Types of NoSQL Databases: Document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903"/>
            <a:ext cx="8229600" cy="4754828"/>
          </a:xfrm>
        </p:spPr>
        <p:txBody>
          <a:bodyPr/>
          <a:lstStyle/>
          <a:p>
            <a:r>
              <a:rPr lang="en-US" dirty="0">
                <a:solidFill>
                  <a:srgbClr val="A12A03"/>
                </a:solidFill>
              </a:rPr>
              <a:t>Document: </a:t>
            </a:r>
            <a:r>
              <a:rPr lang="en-US" dirty="0"/>
              <a:t>Each key is paired </a:t>
            </a:r>
            <a:br>
              <a:rPr lang="en-US" dirty="0"/>
            </a:br>
            <a:r>
              <a:rPr lang="en-US" dirty="0"/>
              <a:t>with a complex data structure. </a:t>
            </a:r>
          </a:p>
          <a:p>
            <a:r>
              <a:rPr lang="en-US" dirty="0"/>
              <a:t>Documents can contain many different </a:t>
            </a:r>
            <a:br>
              <a:rPr lang="en-US" dirty="0"/>
            </a:br>
            <a:r>
              <a:rPr lang="en-US" dirty="0"/>
              <a:t>key-value pairs, or key-array pairs, or even nested documents.</a:t>
            </a:r>
          </a:p>
          <a:p>
            <a:pPr lvl="5"/>
            <a:endParaRPr lang="en-US" dirty="0"/>
          </a:p>
          <a:p>
            <a:r>
              <a:rPr lang="en-US" dirty="0"/>
              <a:t>Useful for content management systems, </a:t>
            </a:r>
            <a:br>
              <a:rPr lang="en-US" dirty="0"/>
            </a:br>
            <a:r>
              <a:rPr lang="en-US" dirty="0"/>
              <a:t>blogging platforms, web analytics, real-time analytics, ecommerce-applications, etc.</a:t>
            </a:r>
          </a:p>
          <a:p>
            <a:pPr lvl="4"/>
            <a:endParaRPr lang="en-US" dirty="0"/>
          </a:p>
          <a:p>
            <a:r>
              <a:rPr lang="en-US" dirty="0"/>
              <a:t>Example: </a:t>
            </a:r>
            <a:r>
              <a:rPr lang="en-US" dirty="0" err="1"/>
              <a:t>MongoDB</a:t>
            </a:r>
            <a:endParaRPr lang="en-US" dirty="0"/>
          </a:p>
          <a:p>
            <a:pPr lvl="5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78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Databases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342"/>
            <a:ext cx="9144000" cy="31775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3293" y="4709146"/>
            <a:ext cx="2480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Document database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455" y="6599867"/>
            <a:ext cx="4190545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https://www.thoughtworks.com/insights/blog/nosql-databases-overview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1088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vs. Semi-Structured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Structured data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Stored in tables of a relational database.</a:t>
            </a:r>
          </a:p>
          <a:p>
            <a:pPr lvl="1"/>
            <a:r>
              <a:rPr lang="en-US" dirty="0"/>
              <a:t>A schema describes data formats and relationships.</a:t>
            </a:r>
          </a:p>
          <a:p>
            <a:pPr lvl="6"/>
            <a:endParaRPr lang="en-US" dirty="0"/>
          </a:p>
          <a:p>
            <a:r>
              <a:rPr lang="en-US" dirty="0"/>
              <a:t>Semi-structured data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Data does not reside in a relational database.</a:t>
            </a:r>
          </a:p>
          <a:p>
            <a:pPr lvl="1"/>
            <a:r>
              <a:rPr lang="en-US" dirty="0"/>
              <a:t>Data may contain tags to separate semantic elements and enforce hierarchies of records and fields within the data (self-describing structure).</a:t>
            </a:r>
          </a:p>
          <a:p>
            <a:pPr lvl="1"/>
            <a:r>
              <a:rPr lang="en-US" dirty="0"/>
              <a:t>Examples: XML and JSON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Document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047990"/>
          </a:xfrm>
        </p:spPr>
        <p:txBody>
          <a:bodyPr/>
          <a:lstStyle/>
          <a:p>
            <a:r>
              <a:rPr lang="en-US" dirty="0"/>
              <a:t>Semi-structured data.</a:t>
            </a:r>
          </a:p>
          <a:p>
            <a:r>
              <a:rPr lang="en-US" dirty="0"/>
              <a:t>Typically </a:t>
            </a:r>
            <a:r>
              <a:rPr lang="en-US" dirty="0">
                <a:solidFill>
                  <a:srgbClr val="B23C00"/>
                </a:solidFill>
              </a:rPr>
              <a:t>JSON</a:t>
            </a:r>
            <a:r>
              <a:rPr lang="en-US" dirty="0"/>
              <a:t> (JavaScript Object Notation).</a:t>
            </a:r>
          </a:p>
          <a:p>
            <a:r>
              <a:rPr lang="en-US" dirty="0"/>
              <a:t>The document’s internal structure provides </a:t>
            </a:r>
            <a:br>
              <a:rPr lang="en-US" dirty="0"/>
            </a:br>
            <a:r>
              <a:rPr lang="en-US" dirty="0"/>
              <a:t>the metadata to use for query optimization.</a:t>
            </a:r>
          </a:p>
          <a:p>
            <a:r>
              <a:rPr lang="en-US" dirty="0"/>
              <a:t>Type information is embedded in the data.</a:t>
            </a:r>
          </a:p>
          <a:p>
            <a:r>
              <a:rPr lang="en-US" dirty="0"/>
              <a:t>Each instance of data is different from others.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09652" y="4238625"/>
            <a:ext cx="7324695" cy="2009775"/>
            <a:chOff x="913650" y="4218583"/>
            <a:chExt cx="7324695" cy="2009775"/>
          </a:xfrm>
        </p:grpSpPr>
        <p:pic>
          <p:nvPicPr>
            <p:cNvPr id="1026" name="Picture 2" descr="http://1.bp.blogspot.com/-noQH8MHOYxo/VcZUEFDIKdI/AAAAAAAAIrw/ZnRNWJUiAvw/s1600/nosql_imag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650" y="4218583"/>
              <a:ext cx="5715000" cy="200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675097" y="4848824"/>
              <a:ext cx="1563248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33CC"/>
                  </a:solidFill>
                </a:rPr>
                <a:t>Data stored as</a:t>
              </a:r>
            </a:p>
            <a:p>
              <a:r>
                <a:rPr lang="en-US" sz="1600" dirty="0">
                  <a:solidFill>
                    <a:srgbClr val="0033CC"/>
                  </a:solidFill>
                </a:rPr>
                <a:t>key-value pairs</a:t>
              </a:r>
            </a:p>
            <a:p>
              <a:r>
                <a:rPr lang="en-US" sz="1600" dirty="0">
                  <a:solidFill>
                    <a:srgbClr val="0033CC"/>
                  </a:solidFill>
                </a:rPr>
                <a:t>in a document.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20634" y="6550716"/>
            <a:ext cx="3445174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http://www.devinline.com/2015/01/nosql-intorduction.html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8315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Document Model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 on any field within a document.</a:t>
            </a:r>
          </a:p>
          <a:p>
            <a:pPr lvl="4"/>
            <a:endParaRPr lang="en-US" dirty="0"/>
          </a:p>
          <a:p>
            <a:r>
              <a:rPr lang="en-US" dirty="0"/>
              <a:t>Most natural and productive.</a:t>
            </a:r>
          </a:p>
          <a:p>
            <a:pPr lvl="5"/>
            <a:endParaRPr lang="en-US" dirty="0"/>
          </a:p>
          <a:p>
            <a:r>
              <a:rPr lang="en-US" dirty="0"/>
              <a:t>Maps directly to the objects </a:t>
            </a:r>
            <a:br>
              <a:rPr lang="en-US" dirty="0"/>
            </a:br>
            <a:r>
              <a:rPr lang="en-US" dirty="0"/>
              <a:t>of an object-oriented language.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63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 Agile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/>
              <a:t>Unlike relational databases, NoSQL does not require schemas to be defined in advance.</a:t>
            </a:r>
          </a:p>
          <a:p>
            <a:pPr lvl="1"/>
            <a:r>
              <a:rPr lang="en-US" dirty="0"/>
              <a:t>No database downtime to update a schema.</a:t>
            </a:r>
          </a:p>
          <a:p>
            <a:pPr lvl="6"/>
            <a:endParaRPr lang="en-US" dirty="0"/>
          </a:p>
          <a:p>
            <a:r>
              <a:rPr lang="en-US" dirty="0"/>
              <a:t>NoSQL can effectively address data that’s completely unstructured or unknown in advance.</a:t>
            </a:r>
          </a:p>
          <a:p>
            <a:pPr lvl="1"/>
            <a:r>
              <a:rPr lang="en-US" dirty="0"/>
              <a:t>Insert data without a predefined schema.</a:t>
            </a:r>
          </a:p>
          <a:p>
            <a:pPr lvl="6"/>
            <a:endParaRPr lang="en-US" dirty="0"/>
          </a:p>
          <a:p>
            <a:r>
              <a:rPr lang="en-US" dirty="0"/>
              <a:t>Apply validation rules within the database.</a:t>
            </a:r>
          </a:p>
          <a:p>
            <a:pPr lvl="1"/>
            <a:r>
              <a:rPr lang="en-US" dirty="0"/>
              <a:t>Enforce governance across data.</a:t>
            </a:r>
          </a:p>
          <a:p>
            <a:pPr lvl="1"/>
            <a:r>
              <a:rPr lang="en-US" dirty="0"/>
              <a:t>Maintain the agility benefits of a dynamic schema.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7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846267"/>
          </a:xfrm>
        </p:spPr>
        <p:txBody>
          <a:bodyPr/>
          <a:lstStyle/>
          <a:p>
            <a:r>
              <a:rPr lang="en-US" dirty="0"/>
              <a:t>“Not only SQL”</a:t>
            </a:r>
          </a:p>
          <a:p>
            <a:pPr lvl="4"/>
            <a:endParaRPr lang="en-US" dirty="0"/>
          </a:p>
          <a:p>
            <a:r>
              <a:rPr lang="en-US" dirty="0"/>
              <a:t>A mechanism to store and retrieve data</a:t>
            </a:r>
            <a:br>
              <a:rPr lang="en-US" dirty="0"/>
            </a:br>
            <a:r>
              <a:rPr lang="en-US" dirty="0"/>
              <a:t>that uses a model other than the tabular relations used in relational databases.</a:t>
            </a:r>
          </a:p>
          <a:p>
            <a:pPr lvl="4"/>
            <a:endParaRPr lang="en-US" dirty="0"/>
          </a:p>
          <a:p>
            <a:r>
              <a:rPr lang="en-US" dirty="0"/>
              <a:t>Big data and real-time web applications.</a:t>
            </a:r>
          </a:p>
          <a:p>
            <a:pPr lvl="4"/>
            <a:endParaRPr lang="en-US" dirty="0"/>
          </a:p>
          <a:p>
            <a:r>
              <a:rPr lang="en-US" dirty="0"/>
              <a:t>Existed since the early 1960s but the term “NoSQL” became popular with Web 2.0 companies such as Google, Facebook, </a:t>
            </a:r>
            <a:br>
              <a:rPr lang="en-US" dirty="0"/>
            </a:br>
            <a:r>
              <a:rPr lang="en-US" dirty="0"/>
              <a:t>and Amazon.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01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Scale up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Relational databases scale </a:t>
            </a:r>
            <a:r>
              <a:rPr lang="en-US" u="sng" dirty="0"/>
              <a:t>vertically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Increase the database server’s capabilities </a:t>
            </a:r>
            <a:br>
              <a:rPr lang="en-US" dirty="0"/>
            </a:br>
            <a:r>
              <a:rPr lang="en-US" dirty="0"/>
              <a:t>in order to increase performance.</a:t>
            </a:r>
          </a:p>
          <a:p>
            <a:pPr lvl="5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Scale out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Scale </a:t>
            </a:r>
            <a:r>
              <a:rPr lang="en-US" u="sng" dirty="0"/>
              <a:t>horizontally</a:t>
            </a:r>
            <a:r>
              <a:rPr lang="en-US" dirty="0"/>
              <a:t> to support rapidly growing applications by adding more servers.</a:t>
            </a:r>
          </a:p>
          <a:p>
            <a:pPr lvl="1"/>
            <a:r>
              <a:rPr lang="en-US" dirty="0"/>
              <a:t>NoSQL databases support </a:t>
            </a:r>
            <a:r>
              <a:rPr lang="en-US" dirty="0">
                <a:solidFill>
                  <a:srgbClr val="B23C00"/>
                </a:solidFill>
              </a:rPr>
              <a:t>auto-</a:t>
            </a:r>
            <a:r>
              <a:rPr lang="en-US" dirty="0" err="1">
                <a:solidFill>
                  <a:srgbClr val="B23C00"/>
                </a:solidFill>
              </a:rPr>
              <a:t>sharding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Auto-</a:t>
            </a:r>
            <a:r>
              <a:rPr lang="en-US" dirty="0" err="1"/>
              <a:t>Sharding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67" y="1295400"/>
            <a:ext cx="8778143" cy="4876770"/>
          </a:xfrm>
        </p:spPr>
        <p:txBody>
          <a:bodyPr/>
          <a:lstStyle/>
          <a:p>
            <a:r>
              <a:rPr lang="en-US" dirty="0"/>
              <a:t>NoSQL databases natively and automatically spread data across an arbitrary number of servers.</a:t>
            </a:r>
          </a:p>
          <a:p>
            <a:pPr lvl="4"/>
            <a:endParaRPr lang="en-US" dirty="0"/>
          </a:p>
          <a:p>
            <a:r>
              <a:rPr lang="en-US" dirty="0"/>
              <a:t>Applications do not need to be aware </a:t>
            </a:r>
            <a:br>
              <a:rPr lang="en-US" dirty="0"/>
            </a:br>
            <a:r>
              <a:rPr lang="en-US" dirty="0"/>
              <a:t>of the composition of the server pool.</a:t>
            </a:r>
          </a:p>
          <a:p>
            <a:pPr lvl="4"/>
            <a:endParaRPr lang="en-US" dirty="0"/>
          </a:p>
          <a:p>
            <a:r>
              <a:rPr lang="en-US" dirty="0"/>
              <a:t>Data and query load are automatically balanced across servers.</a:t>
            </a:r>
          </a:p>
          <a:p>
            <a:pPr lvl="4"/>
            <a:endParaRPr lang="en-US" dirty="0"/>
          </a:p>
          <a:p>
            <a:r>
              <a:rPr lang="en-US" dirty="0"/>
              <a:t>When a server goes down, it can be quickly </a:t>
            </a:r>
            <a:br>
              <a:rPr lang="en-US" dirty="0"/>
            </a:br>
            <a:r>
              <a:rPr lang="en-US" dirty="0"/>
              <a:t>and transparently replaced without application disruption.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00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Auto-</a:t>
            </a:r>
            <a:r>
              <a:rPr lang="en-US" dirty="0" err="1"/>
              <a:t>sharding</a:t>
            </a:r>
            <a:r>
              <a:rPr lang="en-US" dirty="0"/>
              <a:t> works well with </a:t>
            </a:r>
            <a:r>
              <a:rPr lang="en-US" u="sng" dirty="0"/>
              <a:t>cloud computing</a:t>
            </a:r>
            <a:r>
              <a:rPr lang="en-US" dirty="0"/>
              <a:t>.</a:t>
            </a:r>
          </a:p>
          <a:p>
            <a:pPr lvl="3"/>
            <a:endParaRPr lang="en-US" dirty="0"/>
          </a:p>
          <a:p>
            <a:r>
              <a:rPr lang="en-US" dirty="0"/>
              <a:t>Example: Amazon Web Services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Provides virtually unlimited capacity on demand.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Takes care of all the necessary infrastructure administration tasks.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Developers no longer need to construct complex, expensive platforms to support their applications.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4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 Data 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Automatic database replication</a:t>
            </a:r>
            <a:r>
              <a:rPr lang="en-US" dirty="0"/>
              <a:t> maintains availability in the event of outages or </a:t>
            </a:r>
            <a:br>
              <a:rPr lang="en-US" dirty="0"/>
            </a:br>
            <a:r>
              <a:rPr lang="en-US" dirty="0"/>
              <a:t>planned maintenance events.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Automated failover and recovery.</a:t>
            </a:r>
          </a:p>
          <a:p>
            <a:pPr lvl="4"/>
            <a:endParaRPr lang="en-US" dirty="0"/>
          </a:p>
          <a:p>
            <a:r>
              <a:rPr lang="en-US" dirty="0"/>
              <a:t>Distribute the database across multiple geographic regions to withstand regional failures and enable data localization.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No requirement for separate applications or expensive add-ons to implement replication.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9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 Data Caching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Integrated caching capabilities.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Keep frequently-used data in system memory </a:t>
            </a:r>
            <a:br>
              <a:rPr lang="en-US" dirty="0"/>
            </a:br>
            <a:r>
              <a:rPr lang="en-US" dirty="0"/>
              <a:t>as much as possible.</a:t>
            </a:r>
          </a:p>
          <a:p>
            <a:pPr lvl="1"/>
            <a:r>
              <a:rPr lang="en-US" dirty="0"/>
              <a:t>No need for a separate caching layer.</a:t>
            </a:r>
          </a:p>
          <a:p>
            <a:pPr lvl="5"/>
            <a:endParaRPr lang="en-US" dirty="0"/>
          </a:p>
          <a:p>
            <a:r>
              <a:rPr lang="en-US" dirty="0"/>
              <a:t>Available fully managed, integrated in-memory database management layer.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Support workloads that demand the highest throughput and lowest latency.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04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C</a:t>
            </a:r>
            <a:r>
              <a:rPr lang="en-US" dirty="0"/>
              <a:t>onsistency</a:t>
            </a:r>
          </a:p>
          <a:p>
            <a:pPr lvl="1"/>
            <a:r>
              <a:rPr lang="en-US" dirty="0"/>
              <a:t>All nodes of a distributed system </a:t>
            </a:r>
            <a:br>
              <a:rPr lang="en-US" dirty="0"/>
            </a:br>
            <a:r>
              <a:rPr lang="en-US" dirty="0"/>
              <a:t>see the same data at the same time.</a:t>
            </a:r>
          </a:p>
          <a:p>
            <a:pPr lvl="6"/>
            <a:endParaRPr lang="en-US" dirty="0"/>
          </a:p>
          <a:p>
            <a:r>
              <a:rPr lang="en-US" u="sng" dirty="0"/>
              <a:t>A</a:t>
            </a:r>
            <a:r>
              <a:rPr lang="en-US" dirty="0"/>
              <a:t>vailability</a:t>
            </a:r>
          </a:p>
          <a:p>
            <a:pPr lvl="1"/>
            <a:r>
              <a:rPr lang="en-US" dirty="0"/>
              <a:t>A guarantee that every request gets a response whether the request succeeded or failed.</a:t>
            </a:r>
          </a:p>
          <a:p>
            <a:pPr lvl="6"/>
            <a:endParaRPr lang="en-US" dirty="0"/>
          </a:p>
          <a:p>
            <a:r>
              <a:rPr lang="en-US" u="sng" dirty="0"/>
              <a:t>P</a:t>
            </a:r>
            <a:r>
              <a:rPr lang="en-US" dirty="0"/>
              <a:t>artition tolerance</a:t>
            </a:r>
          </a:p>
          <a:p>
            <a:pPr lvl="1"/>
            <a:r>
              <a:rPr lang="en-US" dirty="0"/>
              <a:t>The system continues to operate despite arbitrary network partitioning (splitting) due to device failures.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354" y="2331732"/>
            <a:ext cx="5693157" cy="4010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Theorem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Consistency, availability, partition tolerance:</a:t>
            </a:r>
            <a:br>
              <a:rPr lang="en-US" dirty="0"/>
            </a:br>
            <a:r>
              <a:rPr lang="en-US" dirty="0"/>
              <a:t>You can only choose </a:t>
            </a:r>
            <a:r>
              <a:rPr lang="en-US" u="sng" dirty="0"/>
              <a:t>two</a:t>
            </a:r>
            <a:r>
              <a:rPr lang="en-US" dirty="0"/>
              <a:t> out of three.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Different NoSQL</a:t>
            </a:r>
            <a:br>
              <a:rPr lang="en-US" dirty="0"/>
            </a:br>
            <a:r>
              <a:rPr lang="en-US" dirty="0"/>
              <a:t>databases </a:t>
            </a:r>
            <a:br>
              <a:rPr lang="en-US" dirty="0"/>
            </a:br>
            <a:r>
              <a:rPr lang="en-US" dirty="0"/>
              <a:t>emphasize </a:t>
            </a:r>
            <a:br>
              <a:rPr lang="en-US" dirty="0"/>
            </a:br>
            <a:r>
              <a:rPr lang="en-US" dirty="0"/>
              <a:t>different pairs</a:t>
            </a:r>
            <a:br>
              <a:rPr lang="en-US" dirty="0"/>
            </a:br>
            <a:r>
              <a:rPr lang="en-US" dirty="0"/>
              <a:t>of CAP.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2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vs. NoSQL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48685" y="1325903"/>
          <a:ext cx="8138070" cy="4790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66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8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SQL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NoSQL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SQL 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Key-value, graph, wide-column,</a:t>
                      </a:r>
                      <a:r>
                        <a:rPr lang="en-US" baseline="0" dirty="0"/>
                        <a:t> document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Development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Early 1970s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2000s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Various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Schemas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Dynamic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Horizontal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Development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Mix of closed- </a:t>
                      </a:r>
                    </a:p>
                    <a:p>
                      <a:r>
                        <a:rPr lang="en-US" dirty="0"/>
                        <a:t>and open-source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Open-source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Transaction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 certain</a:t>
                      </a:r>
                      <a:r>
                        <a:rPr lang="en-US" baseline="0" dirty="0"/>
                        <a:t> levels (e.g., document vs. database) depending on the application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manipulation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Via SQL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Via</a:t>
                      </a:r>
                      <a:r>
                        <a:rPr lang="en-US" baseline="0" dirty="0"/>
                        <a:t> object-oriented API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Consistency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</a:t>
                      </a:r>
                      <a:r>
                        <a:rPr lang="en-US" baseline="0" dirty="0"/>
                        <a:t> be strong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Depends</a:t>
                      </a:r>
                      <a:r>
                        <a:rPr lang="en-US" baseline="0" dirty="0"/>
                        <a:t> on the database product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953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From “hu</a:t>
            </a:r>
            <a:r>
              <a:rPr lang="en-US" dirty="0">
                <a:solidFill>
                  <a:srgbClr val="A12A03"/>
                </a:solidFill>
              </a:rPr>
              <a:t>mongo</a:t>
            </a:r>
            <a:r>
              <a:rPr lang="en-US" dirty="0">
                <a:solidFill>
                  <a:srgbClr val="000000"/>
                </a:solidFill>
              </a:rPr>
              <a:t>us”</a:t>
            </a:r>
          </a:p>
          <a:p>
            <a:pPr lvl="4"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Scalable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High performance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Open-source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Document-oriented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Schema-free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65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Horizontal scaling</a:t>
            </a:r>
            <a:endParaRPr lang="en-US" sz="1800" i="1" dirty="0"/>
          </a:p>
          <a:p>
            <a:pPr>
              <a:defRPr/>
            </a:pPr>
            <a:r>
              <a:rPr lang="en-US" dirty="0"/>
              <a:t>Indexing</a:t>
            </a:r>
          </a:p>
          <a:p>
            <a:pPr>
              <a:defRPr/>
            </a:pPr>
            <a:r>
              <a:rPr lang="en-US" dirty="0"/>
              <a:t>Replication/failover support</a:t>
            </a:r>
          </a:p>
          <a:p>
            <a:pPr lvl="4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Documents are stored in </a:t>
            </a:r>
            <a:r>
              <a:rPr lang="en-US" dirty="0">
                <a:solidFill>
                  <a:srgbClr val="B23C00"/>
                </a:solidFill>
              </a:rPr>
              <a:t>BSON</a:t>
            </a:r>
            <a:r>
              <a:rPr lang="en-US" dirty="0"/>
              <a:t> (binary JSON)</a:t>
            </a:r>
          </a:p>
          <a:p>
            <a:pPr lvl="1">
              <a:defRPr/>
            </a:pPr>
            <a:r>
              <a:rPr lang="en-US" dirty="0"/>
              <a:t>Binary serialization of JSON-like objects.</a:t>
            </a:r>
          </a:p>
          <a:p>
            <a:pPr lvl="1">
              <a:defRPr/>
            </a:pPr>
            <a:r>
              <a:rPr lang="en-US" dirty="0"/>
              <a:t>Import or query any valid JSON object.</a:t>
            </a:r>
          </a:p>
          <a:p>
            <a:pPr lvl="4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Query syntax based on JavaScript.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24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70"/>
          </a:xfrm>
        </p:spPr>
        <p:txBody>
          <a:bodyPr/>
          <a:lstStyle/>
          <a:p>
            <a:r>
              <a:rPr lang="en-US" u="sng" dirty="0"/>
              <a:t>Simpler design.</a:t>
            </a:r>
          </a:p>
          <a:p>
            <a:pPr lvl="1"/>
            <a:r>
              <a:rPr lang="en-US" dirty="0"/>
              <a:t>Object-oriented programming that is </a:t>
            </a:r>
            <a:br>
              <a:rPr lang="en-US" dirty="0"/>
            </a:br>
            <a:r>
              <a:rPr lang="en-US" dirty="0"/>
              <a:t>easier to use and more flexible.</a:t>
            </a:r>
          </a:p>
          <a:p>
            <a:pPr marL="2316163" lvl="5" indent="-469900">
              <a:buSzPct val="70000"/>
            </a:pPr>
            <a:endParaRPr lang="en-US" dirty="0"/>
          </a:p>
          <a:p>
            <a:pPr marL="469900" lvl="1" indent="-469900"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/>
              <a:t>Data structures are </a:t>
            </a:r>
            <a:r>
              <a:rPr lang="en-US" sz="2800" u="sng" dirty="0"/>
              <a:t>more flexible </a:t>
            </a:r>
            <a:br>
              <a:rPr lang="en-US" sz="2800" dirty="0">
                <a:solidFill>
                  <a:srgbClr val="A12A03"/>
                </a:solidFill>
              </a:rPr>
            </a:br>
            <a:r>
              <a:rPr lang="en-US" sz="2800" dirty="0"/>
              <a:t>than relational tables.</a:t>
            </a:r>
          </a:p>
          <a:p>
            <a:pPr lvl="5"/>
            <a:endParaRPr lang="en-US" dirty="0"/>
          </a:p>
          <a:p>
            <a:r>
              <a:rPr lang="en-US" u="sng" dirty="0"/>
              <a:t>More scalable and better performance</a:t>
            </a:r>
            <a:r>
              <a:rPr lang="en-US" dirty="0"/>
              <a:t> than relational databases for certain applications.</a:t>
            </a:r>
          </a:p>
          <a:p>
            <a:pPr lvl="1"/>
            <a:r>
              <a:rPr lang="en-US" dirty="0"/>
              <a:t>Large volumes of rapidly changing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1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Documents and Collections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Documents</a:t>
            </a:r>
            <a:r>
              <a:rPr lang="en-US" dirty="0"/>
              <a:t> are analogous to </a:t>
            </a:r>
            <a:r>
              <a:rPr lang="en-US" u="sng" dirty="0"/>
              <a:t>records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 a relational database.</a:t>
            </a:r>
          </a:p>
          <a:p>
            <a:pPr lvl="1"/>
            <a:r>
              <a:rPr lang="en-US" dirty="0"/>
              <a:t>JSON objects stored in a binary format.</a:t>
            </a:r>
          </a:p>
          <a:p>
            <a:pPr lvl="4"/>
            <a:endParaRPr lang="en-US" dirty="0"/>
          </a:p>
          <a:p>
            <a:r>
              <a:rPr lang="en-US" u="sng" dirty="0"/>
              <a:t>Collections</a:t>
            </a:r>
            <a:r>
              <a:rPr lang="en-US" dirty="0"/>
              <a:t> are analogous to relational </a:t>
            </a:r>
            <a:r>
              <a:rPr lang="en-US" u="sng" dirty="0"/>
              <a:t>tables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A MongoDB query returns a </a:t>
            </a:r>
            <a:r>
              <a:rPr lang="en-US" u="sng" dirty="0"/>
              <a:t>cursor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instead of records.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35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Cursor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query returns a cursor.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Use the cursor to iterate through a result set.</a:t>
            </a:r>
          </a:p>
          <a:p>
            <a:pPr lvl="4"/>
            <a:endParaRPr lang="en-US" dirty="0"/>
          </a:p>
          <a:p>
            <a:r>
              <a:rPr lang="en-US" dirty="0"/>
              <a:t>Better performance.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More efficient than loading all the objects </a:t>
            </a:r>
            <a:br>
              <a:rPr lang="en-US" dirty="0"/>
            </a:br>
            <a:r>
              <a:rPr lang="en-US" dirty="0"/>
              <a:t>into memory.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247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document model (and the graph model) can be consistent or eventually consistent.</a:t>
            </a:r>
          </a:p>
          <a:p>
            <a:pPr lvl="1"/>
            <a:r>
              <a:rPr lang="en-US" u="sng" dirty="0"/>
              <a:t>Eventually consistent</a:t>
            </a:r>
            <a:r>
              <a:rPr lang="en-US" dirty="0"/>
              <a:t>: Database changes are propagated to all nodes “eventually”.</a:t>
            </a:r>
          </a:p>
          <a:p>
            <a:pPr lvl="2"/>
            <a:r>
              <a:rPr lang="en-US" dirty="0"/>
              <a:t>Typically within milliseconds</a:t>
            </a:r>
          </a:p>
          <a:p>
            <a:pPr lvl="1"/>
            <a:r>
              <a:rPr lang="en-US" u="sng" dirty="0"/>
              <a:t>Stale reads</a:t>
            </a:r>
            <a:r>
              <a:rPr lang="en-US" dirty="0"/>
              <a:t>: Updated data not immediately returned.</a:t>
            </a:r>
          </a:p>
          <a:p>
            <a:pPr lvl="5"/>
            <a:endParaRPr lang="en-US" dirty="0"/>
          </a:p>
          <a:p>
            <a:r>
              <a:rPr lang="en-US" dirty="0"/>
              <a:t>MongoDB consistency is tunable.</a:t>
            </a:r>
          </a:p>
          <a:p>
            <a:pPr lvl="1"/>
            <a:r>
              <a:rPr lang="en-US" dirty="0"/>
              <a:t>By default, all data is consistent.</a:t>
            </a:r>
          </a:p>
          <a:p>
            <a:pPr lvl="1"/>
            <a:r>
              <a:rPr lang="en-US" dirty="0"/>
              <a:t>All reads and writes access the primary data copy.</a:t>
            </a:r>
          </a:p>
          <a:p>
            <a:pPr lvl="1"/>
            <a:r>
              <a:rPr lang="en-US" dirty="0"/>
              <a:t>Read operations possible on the secondary copies.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6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Eventually Consistent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Fast data inserts.</a:t>
            </a:r>
          </a:p>
          <a:p>
            <a:pPr lvl="5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Updates and deletes are more complex.</a:t>
            </a:r>
          </a:p>
          <a:p>
            <a:pPr lvl="1"/>
            <a:r>
              <a:rPr lang="en-US" dirty="0"/>
              <a:t>Periods of time during which not all copies </a:t>
            </a:r>
            <a:br>
              <a:rPr lang="en-US" dirty="0"/>
            </a:br>
            <a:r>
              <a:rPr lang="en-US" dirty="0"/>
              <a:t>of the data are synchronized.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10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865111"/>
          </a:xfrm>
        </p:spPr>
        <p:txBody>
          <a:bodyPr/>
          <a:lstStyle/>
          <a:p>
            <a:r>
              <a:rPr lang="en-US" dirty="0"/>
              <a:t>Install MongoDB: </a:t>
            </a:r>
            <a:r>
              <a:rPr lang="en-US" sz="2000" dirty="0">
                <a:hlinkClick r:id="rId2"/>
              </a:rPr>
              <a:t>https://docs.mongodb.com/master/administration/install-community/</a:t>
            </a:r>
            <a:endParaRPr lang="en-US" sz="2000" dirty="0"/>
          </a:p>
          <a:p>
            <a:pPr lvl="5"/>
            <a:endParaRPr lang="en-US" dirty="0"/>
          </a:p>
          <a:p>
            <a:r>
              <a:rPr lang="en-US" dirty="0"/>
              <a:t>Start the MongoDB server:</a:t>
            </a:r>
          </a:p>
          <a:p>
            <a:endParaRPr lang="en-US" dirty="0"/>
          </a:p>
          <a:p>
            <a:pPr lvl="7"/>
            <a:endParaRPr lang="en-US" dirty="0"/>
          </a:p>
          <a:p>
            <a:r>
              <a:rPr lang="en-US" dirty="0"/>
              <a:t>Start the MongoDB interactive shell: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15714" y="2880366"/>
            <a:ext cx="611257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/local/Cellar/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mongodb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/3.2.10/bin/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mongod</a:t>
            </a:r>
            <a:endParaRPr lang="en-US" sz="18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5714" y="4160512"/>
            <a:ext cx="6112571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/local/Cellar/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mongodb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/3.2.10/bin/mongo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MongoDB shell version: 3.2.10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connecting to: test</a:t>
            </a:r>
          </a:p>
          <a:p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&gt;</a:t>
            </a:r>
            <a:endParaRPr lang="en-US" sz="18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82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Demo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the </a:t>
            </a:r>
            <a:r>
              <a:rPr lang="en-US" dirty="0">
                <a:solidFill>
                  <a:srgbClr val="0033CC"/>
                </a:solidFill>
              </a:rPr>
              <a:t>school </a:t>
            </a:r>
            <a:r>
              <a:rPr lang="en-US" dirty="0"/>
              <a:t>database:</a:t>
            </a:r>
          </a:p>
          <a:p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Insert a document into the </a:t>
            </a:r>
            <a:r>
              <a:rPr lang="en-US" dirty="0">
                <a:solidFill>
                  <a:srgbClr val="0033CC"/>
                </a:solidFill>
              </a:rPr>
              <a:t>teacher </a:t>
            </a:r>
            <a:r>
              <a:rPr lang="en-US" dirty="0"/>
              <a:t>collection:</a:t>
            </a:r>
          </a:p>
          <a:p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Who’s in there now?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32155" y="1874537"/>
            <a:ext cx="307968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use school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switched to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db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school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31" y="3246122"/>
            <a:ext cx="886973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db.teacher.insert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( {id: 7003, last: "Rogers", first: "Tom"} )</a:t>
            </a:r>
          </a:p>
          <a:p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WriteResult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({ "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nInserted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" : 1 })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4280" y="4720228"/>
            <a:ext cx="7215437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db.teacher.find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()</a:t>
            </a:r>
          </a:p>
          <a:p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{ "_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: 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ObjectId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("582a7630f22e3c2f12d899ac"), </a:t>
            </a:r>
            <a:endParaRPr lang="en-US" sz="18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: 7003, 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Rogers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", 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first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Tom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}</a:t>
            </a:r>
          </a:p>
        </p:txBody>
      </p:sp>
    </p:spTree>
    <p:extLst>
      <p:ext uri="{BB962C8B-B14F-4D97-AF65-F5344CB8AC3E}">
        <p14:creationId xmlns:p14="http://schemas.microsoft.com/office/powerpoint/2010/main" val="8340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Demo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the rest of the teachers </a:t>
            </a:r>
            <a:br>
              <a:rPr lang="en-US" dirty="0"/>
            </a:br>
            <a:r>
              <a:rPr lang="en-US" dirty="0"/>
              <a:t>as an array of documents: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2140" y="2331732"/>
            <a:ext cx="6939720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db.teacher.insert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([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... { id: 7008, last: "Thompson", first: "Art" },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... { id: 7012, last: "Lane", first: "John" },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... { id: 7051, last: "Flynn", first: "Mabel" }</a:t>
            </a:r>
          </a:p>
          <a:p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... ])</a:t>
            </a:r>
            <a:endParaRPr lang="en-US" sz="18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62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Demo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2560337" cy="1493528"/>
          </a:xfrm>
        </p:spPr>
        <p:txBody>
          <a:bodyPr/>
          <a:lstStyle/>
          <a:p>
            <a:r>
              <a:rPr lang="en-US" dirty="0"/>
              <a:t>Find all of</a:t>
            </a:r>
            <a:br>
              <a:rPr lang="en-US" dirty="0"/>
            </a:br>
            <a:r>
              <a:rPr lang="en-US" dirty="0"/>
              <a:t>them and pretty print: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26098" y="1234464"/>
            <a:ext cx="5941050" cy="5478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sz="14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db.teacher.find</a:t>
            </a:r>
            <a:r>
              <a:rPr lang="en-US" sz="14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().pretty()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"_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ObjectId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("582a7630f22e3c2f12d899ac"),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7003,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Rogers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",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first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Tom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"_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ObjectId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("582a7808f22e3c2f12d899ad"),</a:t>
            </a:r>
          </a:p>
          <a:p>
            <a:r>
              <a:rPr lang="fr-FR" sz="1400" b="1" dirty="0">
                <a:latin typeface="Courier New" charset="0"/>
                <a:ea typeface="Courier New" charset="0"/>
                <a:cs typeface="Courier New" charset="0"/>
              </a:rPr>
              <a:t>	"id" : 7008,</a:t>
            </a:r>
          </a:p>
          <a:p>
            <a:r>
              <a:rPr lang="fr-FR" sz="1400" b="1" dirty="0">
                <a:latin typeface="Courier New" charset="0"/>
                <a:ea typeface="Courier New" charset="0"/>
                <a:cs typeface="Courier New" charset="0"/>
              </a:rPr>
              <a:t>	"last" : "Thompson",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first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Art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"_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ObjectId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("582a7808f22e3c2f12d899ae"),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7012,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Lane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",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first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John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"_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ObjectId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("582a7808f22e3c2f12d899af"),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7051,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Flynn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",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	"first" : "Mabel"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74611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Demo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simple query with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$or</a:t>
            </a:r>
            <a:r>
              <a:rPr lang="en-US" dirty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6191" y="1883608"/>
            <a:ext cx="7311617" cy="42473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db.teacher.find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...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{ $or: [ {id: 7008}, {first: "John"} ] }</a:t>
            </a:r>
          </a:p>
          <a:p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... </a:t>
            </a:r>
            <a:r>
              <a:rPr lang="mr-IN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).</a:t>
            </a:r>
            <a:r>
              <a:rPr lang="mr-IN" sz="18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pretty</a:t>
            </a:r>
            <a:r>
              <a:rPr lang="mr-IN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()</a:t>
            </a:r>
          </a:p>
          <a:p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	"_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: 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ObjectId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("582a7808f22e3c2f12d899ad"),</a:t>
            </a:r>
          </a:p>
          <a:p>
            <a:r>
              <a:rPr lang="fr-FR" sz="1800" b="1" dirty="0">
                <a:latin typeface="Courier New" charset="0"/>
                <a:ea typeface="Courier New" charset="0"/>
                <a:cs typeface="Courier New" charset="0"/>
              </a:rPr>
              <a:t>	"id" : 7008,</a:t>
            </a:r>
          </a:p>
          <a:p>
            <a:r>
              <a:rPr lang="fr-FR" sz="1800" b="1" dirty="0">
                <a:latin typeface="Courier New" charset="0"/>
                <a:ea typeface="Courier New" charset="0"/>
                <a:cs typeface="Courier New" charset="0"/>
              </a:rPr>
              <a:t>	"last" : "Thompson",</a:t>
            </a:r>
          </a:p>
          <a:p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first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Art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</a:t>
            </a:r>
          </a:p>
          <a:p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	"_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: 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ObjectId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("582a7808f22e3c2f12d899ae"),</a:t>
            </a:r>
          </a:p>
          <a:p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: 7012,</a:t>
            </a:r>
          </a:p>
          <a:p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Lane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",</a:t>
            </a:r>
          </a:p>
          <a:p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first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John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</a:t>
            </a:r>
          </a:p>
          <a:p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sz="18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7938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Demo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Update a document: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188" y="1874537"/>
            <a:ext cx="8595623" cy="938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sz="11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db.teacher.find</a:t>
            </a:r>
            <a:r>
              <a:rPr lang="en-US" sz="11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()</a:t>
            </a:r>
          </a:p>
          <a:p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{ "_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: 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ObjectId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("582a7630f22e3c2f12d899ac"),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: 7003,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Rogers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",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first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Tom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}</a:t>
            </a:r>
          </a:p>
          <a:p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{ "_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: 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ObjectId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("582a7808f22e3c2f12d899ad"),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: 7008,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Thompson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",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first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Art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}</a:t>
            </a:r>
          </a:p>
          <a:p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{ "_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: 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ObjectId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("582a7808f22e3c2f12d899ae"),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: 7012,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Lane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",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first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John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}</a:t>
            </a:r>
          </a:p>
          <a:p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{ "_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: 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ObjectId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("582a7808f22e3c2f12d899af"),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: 7051,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Flynn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",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first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Mabel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}</a:t>
            </a:r>
            <a:endParaRPr lang="en-US" sz="11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151" y="2928512"/>
            <a:ext cx="8207696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sz="16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db.teacher.update</a:t>
            </a:r>
            <a:r>
              <a:rPr lang="en-US" sz="16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</a:p>
          <a:p>
            <a:r>
              <a:rPr lang="is-IS" sz="1600" b="1" dirty="0">
                <a:latin typeface="Courier New" charset="0"/>
                <a:ea typeface="Courier New" charset="0"/>
                <a:cs typeface="Courier New" charset="0"/>
              </a:rPr>
              <a:t>... </a:t>
            </a:r>
            <a:r>
              <a:rPr lang="is-IS" sz="16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{id: 7051},</a:t>
            </a:r>
          </a:p>
          <a:p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... </a:t>
            </a:r>
            <a:r>
              <a:rPr lang="en-US" sz="16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{$set: {first: "</a:t>
            </a:r>
            <a:r>
              <a:rPr lang="en-US" sz="16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Mabeline</a:t>
            </a:r>
            <a:r>
              <a:rPr lang="en-US" sz="16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"}}</a:t>
            </a:r>
          </a:p>
          <a:p>
            <a:r>
              <a:rPr lang="mr-IN" sz="1600" b="1" dirty="0">
                <a:latin typeface="Courier New" charset="0"/>
                <a:ea typeface="Courier New" charset="0"/>
                <a:cs typeface="Courier New" charset="0"/>
              </a:rPr>
              <a:t>... </a:t>
            </a:r>
            <a:r>
              <a:rPr lang="mr-IN" sz="16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WriteResult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({ "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nMatched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" : 1, "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nUpserted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" : 0, "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nModified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" : 1 })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151" y="4374415"/>
            <a:ext cx="6662401" cy="18466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sz="16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db.teacher.find</a:t>
            </a:r>
            <a:r>
              <a:rPr lang="en-US" sz="16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( {id: 7051} ).pretty()</a:t>
            </a:r>
          </a:p>
          <a:p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mr-IN" sz="1600" b="1" dirty="0">
                <a:latin typeface="Courier New" charset="0"/>
                <a:ea typeface="Courier New" charset="0"/>
                <a:cs typeface="Courier New" charset="0"/>
              </a:rPr>
              <a:t>	"_</a:t>
            </a:r>
            <a:r>
              <a:rPr lang="mr-IN" sz="16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600" b="1" dirty="0">
                <a:latin typeface="Courier New" charset="0"/>
                <a:ea typeface="Courier New" charset="0"/>
                <a:cs typeface="Courier New" charset="0"/>
              </a:rPr>
              <a:t>" : </a:t>
            </a:r>
            <a:r>
              <a:rPr lang="mr-IN" sz="1600" b="1" dirty="0" err="1">
                <a:latin typeface="Courier New" charset="0"/>
                <a:ea typeface="Courier New" charset="0"/>
                <a:cs typeface="Courier New" charset="0"/>
              </a:rPr>
              <a:t>ObjectId</a:t>
            </a:r>
            <a:r>
              <a:rPr lang="mr-IN" sz="1600" b="1" dirty="0">
                <a:latin typeface="Courier New" charset="0"/>
                <a:ea typeface="Courier New" charset="0"/>
                <a:cs typeface="Courier New" charset="0"/>
              </a:rPr>
              <a:t>("582a7808f22e3c2f12d899af"),</a:t>
            </a:r>
          </a:p>
          <a:p>
            <a:r>
              <a:rPr lang="mr-IN" sz="1600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sz="16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600" b="1" dirty="0">
                <a:latin typeface="Courier New" charset="0"/>
                <a:ea typeface="Courier New" charset="0"/>
                <a:cs typeface="Courier New" charset="0"/>
              </a:rPr>
              <a:t>" : 7051,</a:t>
            </a:r>
          </a:p>
          <a:p>
            <a:r>
              <a:rPr lang="mr-IN" sz="1600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sz="1600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sz="16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600" b="1" dirty="0" err="1">
                <a:latin typeface="Courier New" charset="0"/>
                <a:ea typeface="Courier New" charset="0"/>
                <a:cs typeface="Courier New" charset="0"/>
              </a:rPr>
              <a:t>Flynn</a:t>
            </a:r>
            <a:r>
              <a:rPr lang="mr-IN" sz="1600" b="1" dirty="0">
                <a:latin typeface="Courier New" charset="0"/>
                <a:ea typeface="Courier New" charset="0"/>
                <a:cs typeface="Courier New" charset="0"/>
              </a:rPr>
              <a:t>",</a:t>
            </a:r>
          </a:p>
          <a:p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	"first" : "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Mabeline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"</a:t>
            </a:r>
          </a:p>
          <a:p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5843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 Benefits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320995" cy="4876770"/>
          </a:xfrm>
        </p:spPr>
        <p:txBody>
          <a:bodyPr/>
          <a:lstStyle/>
          <a:p>
            <a:r>
              <a:rPr lang="en-US" dirty="0"/>
              <a:t>More suitable for </a:t>
            </a:r>
            <a:r>
              <a:rPr lang="en-US" u="sng" dirty="0"/>
              <a:t>agile development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Agile sprints, quick schema iteration, </a:t>
            </a:r>
            <a:br>
              <a:rPr lang="en-US" dirty="0"/>
            </a:br>
            <a:r>
              <a:rPr lang="en-US" dirty="0"/>
              <a:t>and frequent code pushes.</a:t>
            </a:r>
          </a:p>
          <a:p>
            <a:pPr lvl="6"/>
            <a:endParaRPr lang="en-US" dirty="0"/>
          </a:p>
          <a:p>
            <a:pPr marL="469900" lvl="1" indent="-469900"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u="sng" dirty="0"/>
              <a:t>Finer control</a:t>
            </a:r>
            <a:r>
              <a:rPr lang="en-US" sz="2800" dirty="0"/>
              <a:t> over data availability.</a:t>
            </a:r>
          </a:p>
          <a:p>
            <a:pPr marL="2316163" lvl="5" indent="-469900">
              <a:buSzPct val="70000"/>
            </a:pPr>
            <a:endParaRPr lang="en-US" dirty="0"/>
          </a:p>
          <a:p>
            <a:r>
              <a:rPr lang="en-US" dirty="0"/>
              <a:t>Geographically distributed </a:t>
            </a:r>
            <a:r>
              <a:rPr lang="en-US" dirty="0">
                <a:solidFill>
                  <a:srgbClr val="B23C00"/>
                </a:solidFill>
              </a:rPr>
              <a:t>scale-out architecture</a:t>
            </a:r>
            <a:r>
              <a:rPr lang="en-US" u="sng" dirty="0"/>
              <a:t> </a:t>
            </a:r>
            <a:r>
              <a:rPr lang="en-US" dirty="0"/>
              <a:t>instead of an expensive, monolithic architecture.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scale-out</a:t>
            </a:r>
            <a:r>
              <a:rPr lang="en-US" dirty="0"/>
              <a:t>: Add </a:t>
            </a:r>
            <a:r>
              <a:rPr lang="en-US" u="sng" dirty="0"/>
              <a:t>more nodes</a:t>
            </a:r>
            <a:r>
              <a:rPr lang="en-US" dirty="0"/>
              <a:t> to a distributed system to </a:t>
            </a:r>
            <a:r>
              <a:rPr lang="en-US" u="sng" dirty="0"/>
              <a:t>expand it horizontally</a:t>
            </a:r>
            <a:r>
              <a:rPr lang="en-US" dirty="0"/>
              <a:t> rather than vertically.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9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Demo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904"/>
            <a:ext cx="8229600" cy="548634"/>
          </a:xfrm>
        </p:spPr>
        <p:txBody>
          <a:bodyPr/>
          <a:lstStyle/>
          <a:p>
            <a:r>
              <a:rPr lang="en-US" dirty="0"/>
              <a:t>Projection: Show only the ids and last names: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2140" y="1951672"/>
            <a:ext cx="6939720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db.teacher.find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( {}, {_id: 0, id: 1, last: 1} )</a:t>
            </a:r>
          </a:p>
          <a:p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{ 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: 7003, 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Rogers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}</a:t>
            </a:r>
          </a:p>
          <a:p>
            <a:r>
              <a:rPr lang="fr-FR" sz="1800" b="1" dirty="0">
                <a:latin typeface="Courier New" charset="0"/>
                <a:ea typeface="Courier New" charset="0"/>
                <a:cs typeface="Courier New" charset="0"/>
              </a:rPr>
              <a:t>{ "id" : 7008, "last" : "Thompson" }</a:t>
            </a:r>
          </a:p>
          <a:p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{ 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: 7012, 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Lane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}</a:t>
            </a:r>
          </a:p>
          <a:p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{ 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: 7051, 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Flynn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}</a:t>
            </a:r>
            <a:endParaRPr lang="en-US" sz="18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7589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Demo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/>
              <a:t>Sort in ascending or descending order </a:t>
            </a:r>
            <a:br>
              <a:rPr lang="en-US" dirty="0"/>
            </a:br>
            <a:r>
              <a:rPr lang="en-US" dirty="0"/>
              <a:t>by last name: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3137" y="2518611"/>
            <a:ext cx="8207696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sz="16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db.teacher.find</a:t>
            </a:r>
            <a:r>
              <a:rPr lang="en-US" sz="16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( {}, {_id: 0, id: 1, last: 1} ).sort({last: 1})</a:t>
            </a:r>
          </a:p>
          <a:p>
            <a:r>
              <a:rPr lang="mr-IN" sz="1600" b="1" dirty="0">
                <a:latin typeface="Courier New" charset="0"/>
                <a:ea typeface="Courier New" charset="0"/>
                <a:cs typeface="Courier New" charset="0"/>
              </a:rPr>
              <a:t>{ "</a:t>
            </a:r>
            <a:r>
              <a:rPr lang="mr-IN" sz="16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600" b="1" dirty="0">
                <a:latin typeface="Courier New" charset="0"/>
                <a:ea typeface="Courier New" charset="0"/>
                <a:cs typeface="Courier New" charset="0"/>
              </a:rPr>
              <a:t>" : 7051, "</a:t>
            </a:r>
            <a:r>
              <a:rPr lang="mr-IN" sz="1600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sz="16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600" b="1" dirty="0" err="1">
                <a:latin typeface="Courier New" charset="0"/>
                <a:ea typeface="Courier New" charset="0"/>
                <a:cs typeface="Courier New" charset="0"/>
              </a:rPr>
              <a:t>Flynn</a:t>
            </a:r>
            <a:r>
              <a:rPr lang="mr-IN" sz="1600" b="1" dirty="0">
                <a:latin typeface="Courier New" charset="0"/>
                <a:ea typeface="Courier New" charset="0"/>
                <a:cs typeface="Courier New" charset="0"/>
              </a:rPr>
              <a:t>" }</a:t>
            </a:r>
          </a:p>
          <a:p>
            <a:r>
              <a:rPr lang="mr-IN" sz="1600" b="1" dirty="0">
                <a:latin typeface="Courier New" charset="0"/>
                <a:ea typeface="Courier New" charset="0"/>
                <a:cs typeface="Courier New" charset="0"/>
              </a:rPr>
              <a:t>{ "</a:t>
            </a:r>
            <a:r>
              <a:rPr lang="mr-IN" sz="16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600" b="1" dirty="0">
                <a:latin typeface="Courier New" charset="0"/>
                <a:ea typeface="Courier New" charset="0"/>
                <a:cs typeface="Courier New" charset="0"/>
              </a:rPr>
              <a:t>" : 7012, "</a:t>
            </a:r>
            <a:r>
              <a:rPr lang="mr-IN" sz="1600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sz="16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600" b="1" dirty="0" err="1">
                <a:latin typeface="Courier New" charset="0"/>
                <a:ea typeface="Courier New" charset="0"/>
                <a:cs typeface="Courier New" charset="0"/>
              </a:rPr>
              <a:t>Lane</a:t>
            </a:r>
            <a:r>
              <a:rPr lang="mr-IN" sz="1600" b="1" dirty="0">
                <a:latin typeface="Courier New" charset="0"/>
                <a:ea typeface="Courier New" charset="0"/>
                <a:cs typeface="Courier New" charset="0"/>
              </a:rPr>
              <a:t>" }</a:t>
            </a:r>
          </a:p>
          <a:p>
            <a:r>
              <a:rPr lang="mr-IN" sz="1600" b="1" dirty="0">
                <a:latin typeface="Courier New" charset="0"/>
                <a:ea typeface="Courier New" charset="0"/>
                <a:cs typeface="Courier New" charset="0"/>
              </a:rPr>
              <a:t>{ "</a:t>
            </a:r>
            <a:r>
              <a:rPr lang="mr-IN" sz="16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600" b="1" dirty="0">
                <a:latin typeface="Courier New" charset="0"/>
                <a:ea typeface="Courier New" charset="0"/>
                <a:cs typeface="Courier New" charset="0"/>
              </a:rPr>
              <a:t>" : 7003, "</a:t>
            </a:r>
            <a:r>
              <a:rPr lang="mr-IN" sz="1600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sz="16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600" b="1" dirty="0" err="1">
                <a:latin typeface="Courier New" charset="0"/>
                <a:ea typeface="Courier New" charset="0"/>
                <a:cs typeface="Courier New" charset="0"/>
              </a:rPr>
              <a:t>Rogers</a:t>
            </a:r>
            <a:r>
              <a:rPr lang="mr-IN" sz="1600" b="1" dirty="0">
                <a:latin typeface="Courier New" charset="0"/>
                <a:ea typeface="Courier New" charset="0"/>
                <a:cs typeface="Courier New" charset="0"/>
              </a:rPr>
              <a:t>" }</a:t>
            </a:r>
          </a:p>
          <a:p>
            <a:r>
              <a:rPr lang="fr-FR" sz="1600" b="1" dirty="0">
                <a:latin typeface="Courier New" charset="0"/>
                <a:ea typeface="Courier New" charset="0"/>
                <a:cs typeface="Courier New" charset="0"/>
              </a:rPr>
              <a:t>{ "id" : 7008, "last" : "Thompson" }</a:t>
            </a:r>
            <a:endParaRPr lang="en-US" sz="16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137" y="4120368"/>
            <a:ext cx="8331127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sz="16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db.teacher.find</a:t>
            </a:r>
            <a:r>
              <a:rPr lang="en-US" sz="16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( {}, {_id: 0, id: 1, last: 1} ).sort({last: -1})</a:t>
            </a:r>
          </a:p>
          <a:p>
            <a:r>
              <a:rPr lang="fr-FR" sz="1600" b="1" dirty="0">
                <a:latin typeface="Courier New" charset="0"/>
                <a:ea typeface="Courier New" charset="0"/>
                <a:cs typeface="Courier New" charset="0"/>
              </a:rPr>
              <a:t>{ "id" : 7008, "last" : "Thompson" }</a:t>
            </a:r>
          </a:p>
          <a:p>
            <a:r>
              <a:rPr lang="mr-IN" sz="1600" b="1" dirty="0">
                <a:latin typeface="Courier New" charset="0"/>
                <a:ea typeface="Courier New" charset="0"/>
                <a:cs typeface="Courier New" charset="0"/>
              </a:rPr>
              <a:t>{ "</a:t>
            </a:r>
            <a:r>
              <a:rPr lang="mr-IN" sz="16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600" b="1" dirty="0">
                <a:latin typeface="Courier New" charset="0"/>
                <a:ea typeface="Courier New" charset="0"/>
                <a:cs typeface="Courier New" charset="0"/>
              </a:rPr>
              <a:t>" : 7003, "</a:t>
            </a:r>
            <a:r>
              <a:rPr lang="mr-IN" sz="1600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sz="16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600" b="1" dirty="0" err="1">
                <a:latin typeface="Courier New" charset="0"/>
                <a:ea typeface="Courier New" charset="0"/>
                <a:cs typeface="Courier New" charset="0"/>
              </a:rPr>
              <a:t>Rogers</a:t>
            </a:r>
            <a:r>
              <a:rPr lang="mr-IN" sz="1600" b="1" dirty="0">
                <a:latin typeface="Courier New" charset="0"/>
                <a:ea typeface="Courier New" charset="0"/>
                <a:cs typeface="Courier New" charset="0"/>
              </a:rPr>
              <a:t>" }</a:t>
            </a:r>
          </a:p>
          <a:p>
            <a:r>
              <a:rPr lang="mr-IN" sz="1600" b="1" dirty="0">
                <a:latin typeface="Courier New" charset="0"/>
                <a:ea typeface="Courier New" charset="0"/>
                <a:cs typeface="Courier New" charset="0"/>
              </a:rPr>
              <a:t>{ "</a:t>
            </a:r>
            <a:r>
              <a:rPr lang="mr-IN" sz="16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600" b="1" dirty="0">
                <a:latin typeface="Courier New" charset="0"/>
                <a:ea typeface="Courier New" charset="0"/>
                <a:cs typeface="Courier New" charset="0"/>
              </a:rPr>
              <a:t>" : 7012, "</a:t>
            </a:r>
            <a:r>
              <a:rPr lang="mr-IN" sz="1600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sz="16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600" b="1" dirty="0" err="1">
                <a:latin typeface="Courier New" charset="0"/>
                <a:ea typeface="Courier New" charset="0"/>
                <a:cs typeface="Courier New" charset="0"/>
              </a:rPr>
              <a:t>Lane</a:t>
            </a:r>
            <a:r>
              <a:rPr lang="mr-IN" sz="1600" b="1" dirty="0">
                <a:latin typeface="Courier New" charset="0"/>
                <a:ea typeface="Courier New" charset="0"/>
                <a:cs typeface="Courier New" charset="0"/>
              </a:rPr>
              <a:t>" }</a:t>
            </a:r>
          </a:p>
          <a:p>
            <a:r>
              <a:rPr lang="mr-IN" sz="1600" b="1" dirty="0">
                <a:latin typeface="Courier New" charset="0"/>
                <a:ea typeface="Courier New" charset="0"/>
                <a:cs typeface="Courier New" charset="0"/>
              </a:rPr>
              <a:t>{ "</a:t>
            </a:r>
            <a:r>
              <a:rPr lang="mr-IN" sz="16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600" b="1" dirty="0">
                <a:latin typeface="Courier New" charset="0"/>
                <a:ea typeface="Courier New" charset="0"/>
                <a:cs typeface="Courier New" charset="0"/>
              </a:rPr>
              <a:t>" : 7051, "</a:t>
            </a:r>
            <a:r>
              <a:rPr lang="mr-IN" sz="1600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sz="16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600" b="1" dirty="0" err="1">
                <a:latin typeface="Courier New" charset="0"/>
                <a:ea typeface="Courier New" charset="0"/>
                <a:cs typeface="Courier New" charset="0"/>
              </a:rPr>
              <a:t>Flynn</a:t>
            </a:r>
            <a:r>
              <a:rPr lang="mr-IN" sz="1600" b="1" dirty="0">
                <a:latin typeface="Courier New" charset="0"/>
                <a:ea typeface="Courier New" charset="0"/>
                <a:cs typeface="Courier New" charset="0"/>
              </a:rPr>
              <a:t>" }</a:t>
            </a:r>
            <a:endParaRPr lang="en-US" sz="16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61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 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NoSQL databases </a:t>
            </a:r>
            <a:r>
              <a:rPr lang="en-US" u="sng" dirty="0"/>
              <a:t>compromise consistency</a:t>
            </a:r>
            <a:r>
              <a:rPr lang="en-US" dirty="0"/>
              <a:t> in favor of availability, </a:t>
            </a:r>
            <a:br>
              <a:rPr lang="en-US" dirty="0"/>
            </a:br>
            <a:r>
              <a:rPr lang="en-US" dirty="0"/>
              <a:t>partition tolerance, and speed. </a:t>
            </a:r>
          </a:p>
          <a:p>
            <a:pPr lvl="1"/>
            <a:r>
              <a:rPr lang="en-US" dirty="0"/>
              <a:t>More on this later.</a:t>
            </a:r>
          </a:p>
          <a:p>
            <a:pPr lvl="5"/>
            <a:endParaRPr lang="en-US" dirty="0"/>
          </a:p>
          <a:p>
            <a:r>
              <a:rPr lang="en-US" dirty="0"/>
              <a:t>Low-level query languages instead of SQL.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61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NoSQL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Key-value stores</a:t>
            </a:r>
          </a:p>
          <a:p>
            <a:r>
              <a:rPr lang="en-US" dirty="0"/>
              <a:t>Graph stores</a:t>
            </a:r>
          </a:p>
          <a:p>
            <a:r>
              <a:rPr lang="en-US" dirty="0"/>
              <a:t>Wide-column stores</a:t>
            </a:r>
          </a:p>
          <a:p>
            <a:r>
              <a:rPr lang="en-US" dirty="0"/>
              <a:t>Document databases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91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NoSQL Databases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945" y="1508781"/>
            <a:ext cx="6743298" cy="3748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84885" y="6566022"/>
            <a:ext cx="2387480" cy="246221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http://bigdata-blog.com/nosql-definition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8613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89" y="411163"/>
            <a:ext cx="8961022" cy="655637"/>
          </a:xfrm>
        </p:spPr>
        <p:txBody>
          <a:bodyPr/>
          <a:lstStyle/>
          <a:p>
            <a:r>
              <a:rPr lang="en-US" dirty="0"/>
              <a:t>Types of NoSQL Databases: Key-Value Stores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simplest NoSQL databases. </a:t>
            </a:r>
          </a:p>
          <a:p>
            <a:r>
              <a:rPr lang="en-US" dirty="0"/>
              <a:t>Store a single item in the database as an </a:t>
            </a:r>
            <a:r>
              <a:rPr lang="en-US" u="sng" dirty="0"/>
              <a:t>attribute name</a:t>
            </a:r>
            <a:r>
              <a:rPr lang="en-US" dirty="0"/>
              <a:t> (or “key”), together with its </a:t>
            </a:r>
            <a:r>
              <a:rPr lang="en-US" u="sng" dirty="0"/>
              <a:t>value</a:t>
            </a:r>
            <a:r>
              <a:rPr lang="en-US" dirty="0"/>
              <a:t>.</a:t>
            </a:r>
          </a:p>
          <a:p>
            <a:r>
              <a:rPr lang="en-US" dirty="0"/>
              <a:t>Some key-value stores allow each value to have a data type, which adds functionality.</a:t>
            </a:r>
          </a:p>
          <a:p>
            <a:pPr lvl="5"/>
            <a:endParaRPr lang="en-US" dirty="0"/>
          </a:p>
          <a:p>
            <a:r>
              <a:rPr lang="en-US" dirty="0"/>
              <a:t>Store session information, user profiles, </a:t>
            </a:r>
            <a:br>
              <a:rPr lang="en-US" dirty="0"/>
            </a:br>
            <a:r>
              <a:rPr lang="en-US" dirty="0"/>
              <a:t>shopping cart data, etc.</a:t>
            </a:r>
          </a:p>
          <a:p>
            <a:pPr lvl="4"/>
            <a:endParaRPr lang="en-US" dirty="0"/>
          </a:p>
          <a:p>
            <a:r>
              <a:rPr lang="en-US" dirty="0"/>
              <a:t>Examples: </a:t>
            </a:r>
            <a:r>
              <a:rPr lang="en-US" dirty="0" err="1"/>
              <a:t>Riak</a:t>
            </a:r>
            <a:r>
              <a:rPr lang="en-US" dirty="0"/>
              <a:t>, Berkeley DB and </a:t>
            </a:r>
            <a:r>
              <a:rPr lang="en-US" dirty="0" err="1"/>
              <a:t>Redis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60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Key-Value Stores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21" y="1304438"/>
            <a:ext cx="7063957" cy="41147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10" y="5532097"/>
            <a:ext cx="1966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Key-value store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455" y="6599867"/>
            <a:ext cx="4190545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https://www.thoughtworks.com/insights/blog/nosql-databases-overview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1774466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33083</TotalTime>
  <Words>1689</Words>
  <Application>Microsoft Macintosh PowerPoint</Application>
  <PresentationFormat>On-screen Show (4:3)</PresentationFormat>
  <Paragraphs>412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Courier New</vt:lpstr>
      <vt:lpstr>Times New Roman</vt:lpstr>
      <vt:lpstr>Wingdings</vt:lpstr>
      <vt:lpstr>Quadrant</vt:lpstr>
      <vt:lpstr>CS/SE 157B Database Management Systems II April 3 Class Meeting</vt:lpstr>
      <vt:lpstr>NoSQL</vt:lpstr>
      <vt:lpstr>NoSQL Benefits</vt:lpstr>
      <vt:lpstr>NoSQL Benefits, cont’d</vt:lpstr>
      <vt:lpstr>NoSQL Disadvantages</vt:lpstr>
      <vt:lpstr>Types of NoSQL Databases</vt:lpstr>
      <vt:lpstr>Types of NoSQL Databases, cont’d</vt:lpstr>
      <vt:lpstr>Types of NoSQL Databases: Key-Value Stores</vt:lpstr>
      <vt:lpstr>Key-Value Stores, cont’d</vt:lpstr>
      <vt:lpstr>Types of NoSQL Databases: Graph Stores</vt:lpstr>
      <vt:lpstr>Graph Stores, cont’d</vt:lpstr>
      <vt:lpstr>Types of NoSQL Databases: Wide-Column Stores</vt:lpstr>
      <vt:lpstr>Wide-Column Stores, cont’d</vt:lpstr>
      <vt:lpstr>Types of NoSQL Databases: Document Databases</vt:lpstr>
      <vt:lpstr>Document Databases, cont’d</vt:lpstr>
      <vt:lpstr>Structured vs. Semi-Structured Data</vt:lpstr>
      <vt:lpstr>The Document Model</vt:lpstr>
      <vt:lpstr>The Document Model, cont’d</vt:lpstr>
      <vt:lpstr>NoSQL Agile Development</vt:lpstr>
      <vt:lpstr>Scalability</vt:lpstr>
      <vt:lpstr>Auto-Sharding</vt:lpstr>
      <vt:lpstr>Cloud Computing</vt:lpstr>
      <vt:lpstr>NoSQL Data Replication</vt:lpstr>
      <vt:lpstr>NoSQL Data Caching</vt:lpstr>
      <vt:lpstr>CAP Theorem</vt:lpstr>
      <vt:lpstr>CAP Theorem, cont’d</vt:lpstr>
      <vt:lpstr>SQL vs. NoSQL</vt:lpstr>
      <vt:lpstr>MongoDB</vt:lpstr>
      <vt:lpstr>MongoDB Features</vt:lpstr>
      <vt:lpstr>MongoDB Documents and Collections</vt:lpstr>
      <vt:lpstr>MongoDB Cursor</vt:lpstr>
      <vt:lpstr>MongoDB Consistency</vt:lpstr>
      <vt:lpstr>Eventually Consistent Data</vt:lpstr>
      <vt:lpstr>MongoDB Demo</vt:lpstr>
      <vt:lpstr>MongoDB Demo, cont’d</vt:lpstr>
      <vt:lpstr>MongoDB Demo, cont’d</vt:lpstr>
      <vt:lpstr>MongoDB Demo, cont’d</vt:lpstr>
      <vt:lpstr>MongoDB Demo, cont’d</vt:lpstr>
      <vt:lpstr>MongoDB Demo, cont’d</vt:lpstr>
      <vt:lpstr>MongoDB Demo, cont’d</vt:lpstr>
      <vt:lpstr>MongoDB Demo, cont’d</vt:lpstr>
    </vt:vector>
  </TitlesOfParts>
  <Company>Apropos Logic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160: Software Engineering</dc:title>
  <dc:creator>Ronald Mak</dc:creator>
  <cp:lastModifiedBy>Ronald Mak</cp:lastModifiedBy>
  <cp:revision>634</cp:revision>
  <dcterms:created xsi:type="dcterms:W3CDTF">2008-01-12T03:52:55Z</dcterms:created>
  <dcterms:modified xsi:type="dcterms:W3CDTF">2018-04-03T02:24:03Z</dcterms:modified>
</cp:coreProperties>
</file>