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6"/>
  </p:notesMasterIdLst>
  <p:handoutMasterIdLst>
    <p:handoutMasterId r:id="rId47"/>
  </p:handoutMasterIdLst>
  <p:sldIdLst>
    <p:sldId id="282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6" r:id="rId15"/>
    <p:sldId id="309" r:id="rId16"/>
    <p:sldId id="307" r:id="rId17"/>
    <p:sldId id="308" r:id="rId18"/>
    <p:sldId id="310" r:id="rId19"/>
    <p:sldId id="311" r:id="rId20"/>
    <p:sldId id="352" r:id="rId21"/>
    <p:sldId id="312" r:id="rId22"/>
    <p:sldId id="303" r:id="rId23"/>
    <p:sldId id="304" r:id="rId24"/>
    <p:sldId id="305" r:id="rId25"/>
    <p:sldId id="313" r:id="rId26"/>
    <p:sldId id="349" r:id="rId27"/>
    <p:sldId id="350" r:id="rId28"/>
    <p:sldId id="351" r:id="rId29"/>
    <p:sldId id="314" r:id="rId30"/>
    <p:sldId id="315" r:id="rId31"/>
    <p:sldId id="316" r:id="rId32"/>
    <p:sldId id="317" r:id="rId33"/>
    <p:sldId id="318" r:id="rId34"/>
    <p:sldId id="319" r:id="rId35"/>
    <p:sldId id="320" r:id="rId36"/>
    <p:sldId id="321" r:id="rId37"/>
    <p:sldId id="322" r:id="rId38"/>
    <p:sldId id="323" r:id="rId39"/>
    <p:sldId id="324" r:id="rId40"/>
    <p:sldId id="325" r:id="rId41"/>
    <p:sldId id="326" r:id="rId42"/>
    <p:sldId id="327" r:id="rId43"/>
    <p:sldId id="328" r:id="rId44"/>
    <p:sldId id="329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F00"/>
    <a:srgbClr val="B23C00"/>
    <a:srgbClr val="0432FF"/>
    <a:srgbClr val="0033CC"/>
    <a:srgbClr val="8F0000"/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504" autoAdjust="0"/>
    <p:restoredTop sz="50000" autoAdjust="0"/>
  </p:normalViewPr>
  <p:slideViewPr>
    <p:cSldViewPr>
      <p:cViewPr>
        <p:scale>
          <a:sx n="150" d="100"/>
          <a:sy n="150" d="100"/>
        </p:scale>
        <p:origin x="280" y="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D4D777DC-EEC6-B24B-A940-A08F0F5C17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9838A946-5A26-A148-98B4-30EAE90F4B7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F39048D0-8D98-3A40-805F-FB1D74AF4BF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BF7D9E24-0466-0A44-A620-8AC7A643F05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308DCDE-B378-2743-A7BC-A5E13BE35D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C064818-43A0-E44E-AA35-DB66DBFD41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5B20B09-3436-8F4F-A8FC-8EEB489B2F7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0B5B2A00-B444-7342-B06D-9549FD463DE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DDB8B30E-42D1-6D4A-BD68-E5AAE38778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23236465-6AAA-6E4E-85DC-47368E3721C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643DFE89-C2A0-A84F-B554-5F289F3685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39B6C4-E182-AC41-8F83-8B97840752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CE86EF0-E3EA-6842-9585-8C9DF770C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DF9D5FD-0082-8E4E-8EA0-B9E56D9D9D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569F2A52-F5A2-B041-B91D-3AF42E801E5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D2FDBAC5-2063-674A-8CE7-4D557216DD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8DE0543F-7168-5C4C-8C98-9096C369620E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0728" name="Group 8">
            <a:extLst>
              <a:ext uri="{FF2B5EF4-FFF2-40B4-BE49-F238E27FC236}">
                <a16:creationId xmlns:a16="http://schemas.microsoft.com/office/drawing/2014/main" id="{F59FC627-F401-474B-8029-9A22A9861A2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>
              <a:extLst>
                <a:ext uri="{FF2B5EF4-FFF2-40B4-BE49-F238E27FC236}">
                  <a16:creationId xmlns:a16="http://schemas.microsoft.com/office/drawing/2014/main" id="{00D0BD8E-628C-904D-82F3-A8BFBAC3A4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0" name="Rectangle 10">
              <a:extLst>
                <a:ext uri="{FF2B5EF4-FFF2-40B4-BE49-F238E27FC236}">
                  <a16:creationId xmlns:a16="http://schemas.microsoft.com/office/drawing/2014/main" id="{52A12FEC-61C5-E340-BFD2-07D4EBDB50A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1" name="Rectangle 11">
              <a:extLst>
                <a:ext uri="{FF2B5EF4-FFF2-40B4-BE49-F238E27FC236}">
                  <a16:creationId xmlns:a16="http://schemas.microsoft.com/office/drawing/2014/main" id="{2AA00ECA-6E95-2B4D-B765-3722BF71FA3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2" name="Rectangle 12">
              <a:extLst>
                <a:ext uri="{FF2B5EF4-FFF2-40B4-BE49-F238E27FC236}">
                  <a16:creationId xmlns:a16="http://schemas.microsoft.com/office/drawing/2014/main" id="{1179854E-CC37-F142-81D8-9B078913179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3" name="Line 13">
              <a:extLst>
                <a:ext uri="{FF2B5EF4-FFF2-40B4-BE49-F238E27FC236}">
                  <a16:creationId xmlns:a16="http://schemas.microsoft.com/office/drawing/2014/main" id="{2A9DD04D-270E-A648-9A27-EA7FBB3450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>
              <a:extLst>
                <a:ext uri="{FF2B5EF4-FFF2-40B4-BE49-F238E27FC236}">
                  <a16:creationId xmlns:a16="http://schemas.microsoft.com/office/drawing/2014/main" id="{4A16A6BB-20C0-F347-9C22-5BEA89862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BC145-6432-264E-AE83-E73A66C27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664CE-8242-B54C-8541-A945633B4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 sz="800"/>
            </a:lvl6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9F421-2014-5E45-B486-73565910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46A8E-C89D-6A49-A5A6-08508A9881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99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6475" y="6248400"/>
            <a:ext cx="21018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Department of Computer Science Spring 2013: February 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3292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157B: Database Management Systems II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4C40E0-BF8E-DD4E-A6C9-0B70147165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15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79FBDC9-5072-F249-A482-B39C20177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FC11CB9-1932-9D4D-8754-E171E7255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38DBEA2A-545F-2B47-BBCC-2102DE5774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5242" y="6248400"/>
            <a:ext cx="7315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0BC81C3-CC32-3E4C-BF3B-2452B4FBD586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9703" name="Group 7">
            <a:extLst>
              <a:ext uri="{FF2B5EF4-FFF2-40B4-BE49-F238E27FC236}">
                <a16:creationId xmlns:a16="http://schemas.microsoft.com/office/drawing/2014/main" id="{F0A46A85-54BE-5349-8E0E-6D21662AFED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>
              <a:extLst>
                <a:ext uri="{FF2B5EF4-FFF2-40B4-BE49-F238E27FC236}">
                  <a16:creationId xmlns:a16="http://schemas.microsoft.com/office/drawing/2014/main" id="{C80EB377-C793-7540-BE5B-0F771F382B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>
              <a:extLst>
                <a:ext uri="{FF2B5EF4-FFF2-40B4-BE49-F238E27FC236}">
                  <a16:creationId xmlns:a16="http://schemas.microsoft.com/office/drawing/2014/main" id="{F2C93639-4C96-FE46-B323-5160A25CB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6" name="Rectangle 10">
              <a:extLst>
                <a:ext uri="{FF2B5EF4-FFF2-40B4-BE49-F238E27FC236}">
                  <a16:creationId xmlns:a16="http://schemas.microsoft.com/office/drawing/2014/main" id="{F53832C0-CB35-7348-8668-DC9AC60F0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7" name="Rectangle 11">
              <a:extLst>
                <a:ext uri="{FF2B5EF4-FFF2-40B4-BE49-F238E27FC236}">
                  <a16:creationId xmlns:a16="http://schemas.microsoft.com/office/drawing/2014/main" id="{17EE294E-0706-B141-8A62-5D341F3C6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8" name="Rectangle 12">
              <a:extLst>
                <a:ext uri="{FF2B5EF4-FFF2-40B4-BE49-F238E27FC236}">
                  <a16:creationId xmlns:a16="http://schemas.microsoft.com/office/drawing/2014/main" id="{E3B67A5C-926C-CB4F-B376-01A4D6BF7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pic>
        <p:nvPicPr>
          <p:cNvPr id="29709" name="Picture 13" descr="SJSU-logo">
            <a:extLst>
              <a:ext uri="{FF2B5EF4-FFF2-40B4-BE49-F238E27FC236}">
                <a16:creationId xmlns:a16="http://schemas.microsoft.com/office/drawing/2014/main" id="{070C1224-50B3-4D42-8C90-BEE0FA23C2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C04EE39-FE72-E842-B4C3-9CE290CA7A49}"/>
              </a:ext>
            </a:extLst>
          </p:cNvPr>
          <p:cNvSpPr txBox="1"/>
          <p:nvPr userDrawn="1"/>
        </p:nvSpPr>
        <p:spPr>
          <a:xfrm>
            <a:off x="1097318" y="6263609"/>
            <a:ext cx="16353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2018: March 22</a:t>
            </a:r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FE9493-3338-AA4E-ACB7-D117BC14009A}"/>
              </a:ext>
            </a:extLst>
          </p:cNvPr>
          <p:cNvSpPr txBox="1"/>
          <p:nvPr userDrawn="1"/>
        </p:nvSpPr>
        <p:spPr>
          <a:xfrm>
            <a:off x="3350683" y="6263609"/>
            <a:ext cx="2720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157B: Database Management Systems II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tut.fi/~jkorpela/perl/regexp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xml/schema_complex_mixed.asp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10544374-24E7-C844-8F09-A9767EDD6F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b="1" dirty="0"/>
              <a:t>CS/SE 157B</a:t>
            </a:r>
            <a:br>
              <a:rPr lang="en-US" altLang="en-US" sz="3200" b="1" dirty="0"/>
            </a:br>
            <a:r>
              <a:rPr lang="en-US" altLang="en-US" sz="3200" b="1" dirty="0"/>
              <a:t>Database Management Systems II</a:t>
            </a:r>
            <a:br>
              <a:rPr lang="en-US" altLang="en-US" sz="3600" dirty="0"/>
            </a:br>
            <a:r>
              <a:rPr lang="en-US" altLang="en-US" sz="2400" dirty="0"/>
              <a:t>March 22 Class Meeting</a:t>
            </a:r>
          </a:p>
        </p:txBody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CA396163-1B5C-4745-BBA6-17B35A9391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altLang="en-US" dirty="0"/>
              <a:t>Department of Computer Science</a:t>
            </a:r>
            <a:br>
              <a:rPr lang="en-US" altLang="en-US" dirty="0"/>
            </a:br>
            <a:r>
              <a:rPr lang="en-US" altLang="en-US" dirty="0"/>
              <a:t>San Jose State University</a:t>
            </a:r>
            <a:br>
              <a:rPr lang="en-US" altLang="en-US" dirty="0"/>
            </a:br>
            <a:br>
              <a:rPr lang="en-US" altLang="en-US" sz="1200" dirty="0"/>
            </a:br>
            <a:r>
              <a:rPr lang="en-US" altLang="en-US" dirty="0"/>
              <a:t>Spring 2018</a:t>
            </a:r>
            <a:br>
              <a:rPr lang="en-US" altLang="en-US" dirty="0"/>
            </a:br>
            <a:r>
              <a:rPr lang="en-US" altLang="en-US" dirty="0"/>
              <a:t>Instructor: Ron Mak</a:t>
            </a:r>
          </a:p>
          <a:p>
            <a:pPr algn="ctr"/>
            <a:r>
              <a:rPr lang="en-US" altLang="en-US" dirty="0">
                <a:hlinkClick r:id="rId2"/>
              </a:rPr>
              <a:t>www.cs.sjsu.edu/~mak</a:t>
            </a:r>
            <a:r>
              <a:rPr lang="en-US" altLang="en-US" dirty="0"/>
              <a:t> </a:t>
            </a:r>
          </a:p>
        </p:txBody>
      </p:sp>
      <p:pic>
        <p:nvPicPr>
          <p:cNvPr id="313348" name="Picture 4" descr="sjsu_logo2">
            <a:extLst>
              <a:ext uri="{FF2B5EF4-FFF2-40B4-BE49-F238E27FC236}">
                <a16:creationId xmlns:a16="http://schemas.microsoft.com/office/drawing/2014/main" id="{939E77DB-7F6A-614E-88B7-42563AE6E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>
            <a:extLst>
              <a:ext uri="{FF2B5EF4-FFF2-40B4-BE49-F238E27FC236}">
                <a16:creationId xmlns:a16="http://schemas.microsoft.com/office/drawing/2014/main" id="{D2D74441-8C85-CE4E-B852-6DEAA8C45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7FF4C4-FBA8-E54A-9A69-78B416146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E0543F-7168-5C4C-8C98-9096C369620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B4DC7-D235-F64B-89E4-4DD4572EF056}" type="slidenum">
              <a:rPr lang="en-US"/>
              <a:pPr/>
              <a:t>10</a:t>
            </a:fld>
            <a:endParaRPr lang="en-US"/>
          </a:p>
        </p:txBody>
      </p:sp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Derived Simple Types</a:t>
            </a:r>
            <a:r>
              <a:rPr lang="en-US" i="1" dirty="0"/>
              <a:t>, cont’d</a:t>
            </a:r>
          </a:p>
        </p:txBody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An </a:t>
            </a:r>
            <a:r>
              <a:rPr lang="en-US" u="sng" dirty="0"/>
              <a:t>enumeration set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</a:t>
            </a:r>
            <a:br>
              <a:rPr lang="en-US" dirty="0"/>
            </a:br>
            <a:r>
              <a:rPr lang="en-US" dirty="0"/>
              <a:t>acceptable content values.</a:t>
            </a:r>
          </a:p>
          <a:p>
            <a:pPr lvl="1"/>
            <a:r>
              <a:rPr lang="en-US" dirty="0"/>
              <a:t>Example definition: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Element: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4"/>
            <a:endParaRPr lang="en-US" sz="1050" dirty="0"/>
          </a:p>
          <a:p>
            <a:pPr lvl="4"/>
            <a:endParaRPr lang="en-US" sz="1050" dirty="0"/>
          </a:p>
          <a:p>
            <a:pPr lvl="4"/>
            <a:endParaRPr lang="en-US" sz="1050" dirty="0"/>
          </a:p>
          <a:p>
            <a:pPr lvl="4"/>
            <a:endParaRPr lang="en-US" sz="1050" dirty="0"/>
          </a:p>
        </p:txBody>
      </p:sp>
      <p:sp>
        <p:nvSpPr>
          <p:cNvPr id="533508" name="Text Box 4"/>
          <p:cNvSpPr txBox="1">
            <a:spLocks noChangeArrowheads="1"/>
          </p:cNvSpPr>
          <p:nvPr/>
        </p:nvSpPr>
        <p:spPr bwMode="auto">
          <a:xfrm>
            <a:off x="1371600" y="2788927"/>
            <a:ext cx="6558206" cy="2308324"/>
          </a:xfrm>
          <a:prstGeom prst="rect">
            <a:avLst/>
          </a:prstGeom>
          <a:solidFill>
            <a:srgbClr val="FFFFCC"/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xs:simpleType</a:t>
            </a:r>
            <a:r>
              <a:rPr lang="en-US" sz="1800" b="1" dirty="0">
                <a:latin typeface="Courier New" charset="0"/>
              </a:rPr>
              <a:t> name="</a:t>
            </a:r>
            <a:r>
              <a:rPr lang="en-US" sz="1800" b="1" dirty="0" err="1">
                <a:latin typeface="Courier New" charset="0"/>
              </a:rPr>
              <a:t>gender_type</a:t>
            </a:r>
            <a:r>
              <a:rPr lang="en-US" sz="1800" b="1" dirty="0">
                <a:latin typeface="Courier New" charset="0"/>
              </a:rPr>
              <a:t>"&gt;</a:t>
            </a:r>
          </a:p>
          <a:p>
            <a:r>
              <a:rPr lang="en-US" sz="1800" b="1" dirty="0">
                <a:latin typeface="Courier New" charset="0"/>
              </a:rPr>
              <a:t>    &lt;</a:t>
            </a:r>
            <a:r>
              <a:rPr lang="en-US" sz="1800" b="1" dirty="0" err="1">
                <a:latin typeface="Courier New" charset="0"/>
              </a:rPr>
              <a:t>xs:restriction</a:t>
            </a:r>
            <a:r>
              <a:rPr lang="en-US" sz="1800" b="1" dirty="0">
                <a:latin typeface="Courier New" charset="0"/>
              </a:rPr>
              <a:t> base="</a:t>
            </a:r>
            <a:r>
              <a:rPr lang="en-US" sz="1800" b="1" dirty="0" err="1">
                <a:latin typeface="Courier New" charset="0"/>
              </a:rPr>
              <a:t>xs:string</a:t>
            </a:r>
            <a:r>
              <a:rPr lang="en-US" sz="1800" b="1" dirty="0">
                <a:latin typeface="Courier New" charset="0"/>
              </a:rPr>
              <a:t>"&gt;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&lt;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xs:enumeration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 value="male"/&gt;</a:t>
            </a:r>
          </a:p>
          <a:p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        &lt;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xs:enumeration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 value="female"/&gt;</a:t>
            </a:r>
          </a:p>
          <a:p>
            <a:r>
              <a:rPr lang="en-US" sz="1800" b="1" dirty="0">
                <a:latin typeface="Courier New" charset="0"/>
              </a:rPr>
              <a:t>    &lt;/</a:t>
            </a:r>
            <a:r>
              <a:rPr lang="en-US" sz="1800" b="1" dirty="0" err="1">
                <a:latin typeface="Courier New" charset="0"/>
              </a:rPr>
              <a:t>xs:restriction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&lt;/</a:t>
            </a:r>
            <a:r>
              <a:rPr lang="en-US" sz="1800" b="1" dirty="0" err="1">
                <a:latin typeface="Courier New" charset="0"/>
              </a:rPr>
              <a:t>xs:simpleType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name="gender" type="</a:t>
            </a:r>
            <a:r>
              <a:rPr lang="en-US" sz="1800" b="1" dirty="0" err="1">
                <a:latin typeface="Courier New" charset="0"/>
              </a:rPr>
              <a:t>gender_type</a:t>
            </a:r>
            <a:r>
              <a:rPr lang="en-US" sz="1800" b="1" dirty="0">
                <a:latin typeface="Courier New" charset="0"/>
              </a:rPr>
              <a:t>"/&gt;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34659" y="5404325"/>
            <a:ext cx="335540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>
                <a:latin typeface="Courier New" charset="0"/>
                <a:ea typeface="Courier New" charset="0"/>
                <a:cs typeface="Courier New" charset="0"/>
              </a:rPr>
              <a:t>&lt;gender&gt;female&lt;/gender&gt;</a:t>
            </a:r>
          </a:p>
        </p:txBody>
      </p:sp>
    </p:spTree>
    <p:extLst>
      <p:ext uri="{BB962C8B-B14F-4D97-AF65-F5344CB8AC3E}">
        <p14:creationId xmlns:p14="http://schemas.microsoft.com/office/powerpoint/2010/main" val="233170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3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8011-1C2D-0A4A-80C1-47594BCC481D}" type="slidenum">
              <a:rPr lang="en-US"/>
              <a:pPr/>
              <a:t>11</a:t>
            </a:fld>
            <a:endParaRPr lang="en-US"/>
          </a:p>
        </p:txBody>
      </p:sp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Derived Simple Types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u="sng" dirty="0"/>
              <a:t>regular expression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pattern.</a:t>
            </a:r>
          </a:p>
          <a:p>
            <a:pPr lvl="1"/>
            <a:r>
              <a:rPr lang="en-US" dirty="0"/>
              <a:t>Example definition:</a:t>
            </a:r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sz="2800" dirty="0"/>
              <a:t>Element:</a:t>
            </a:r>
          </a:p>
          <a:p>
            <a:pPr lvl="1"/>
            <a:r>
              <a:rPr lang="en-US" sz="2800" dirty="0"/>
              <a:t>For Perl-style regular expressions, see </a:t>
            </a:r>
            <a:r>
              <a:rPr lang="en-US" dirty="0">
                <a:hlinkClick r:id="rId2"/>
              </a:rPr>
              <a:t>https://www.cs.tut.fi/~jkorpela/perl/regexp.html</a:t>
            </a:r>
            <a:r>
              <a:rPr lang="en-US" dirty="0"/>
              <a:t> </a:t>
            </a:r>
            <a:endParaRPr lang="en-US" sz="2800" dirty="0"/>
          </a:p>
        </p:txBody>
      </p:sp>
      <p:sp>
        <p:nvSpPr>
          <p:cNvPr id="534532" name="Text Box 4"/>
          <p:cNvSpPr txBox="1">
            <a:spLocks noChangeArrowheads="1"/>
          </p:cNvSpPr>
          <p:nvPr/>
        </p:nvSpPr>
        <p:spPr bwMode="auto">
          <a:xfrm>
            <a:off x="1736724" y="2423171"/>
            <a:ext cx="6584275" cy="2031325"/>
          </a:xfrm>
          <a:prstGeom prst="rect">
            <a:avLst/>
          </a:prstGeom>
          <a:solidFill>
            <a:srgbClr val="FFFFCC"/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xs:simpleType</a:t>
            </a:r>
            <a:r>
              <a:rPr lang="en-US" sz="1800" b="1" dirty="0">
                <a:latin typeface="Courier New" charset="0"/>
              </a:rPr>
              <a:t> name="</a:t>
            </a:r>
            <a:r>
              <a:rPr lang="en-US" sz="1800" b="1" dirty="0" err="1">
                <a:latin typeface="Courier New" charset="0"/>
              </a:rPr>
              <a:t>product_code</a:t>
            </a:r>
            <a:r>
              <a:rPr lang="en-US" sz="1800" b="1" dirty="0">
                <a:latin typeface="Courier New" charset="0"/>
              </a:rPr>
              <a:t>"&gt;</a:t>
            </a:r>
          </a:p>
          <a:p>
            <a:r>
              <a:rPr lang="en-US" sz="1800" b="1" dirty="0">
                <a:latin typeface="Courier New" charset="0"/>
              </a:rPr>
              <a:t>    &lt;</a:t>
            </a:r>
            <a:r>
              <a:rPr lang="en-US" sz="1800" b="1" dirty="0" err="1">
                <a:latin typeface="Courier New" charset="0"/>
              </a:rPr>
              <a:t>xs:restriction</a:t>
            </a:r>
            <a:r>
              <a:rPr lang="en-US" sz="1800" b="1" dirty="0">
                <a:latin typeface="Courier New" charset="0"/>
              </a:rPr>
              <a:t> base="</a:t>
            </a:r>
            <a:r>
              <a:rPr lang="en-US" sz="1800" b="1" dirty="0" err="1">
                <a:latin typeface="Courier New" charset="0"/>
              </a:rPr>
              <a:t>xs:string</a:t>
            </a:r>
            <a:r>
              <a:rPr lang="en-US" sz="1800" b="1" dirty="0">
                <a:latin typeface="Courier New" charset="0"/>
              </a:rPr>
              <a:t>"&gt;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&lt;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xs:pattern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 value="X_\d{3}"/&gt;</a:t>
            </a:r>
          </a:p>
          <a:p>
            <a:r>
              <a:rPr lang="en-US" sz="1800" b="1" dirty="0">
                <a:latin typeface="Courier New" charset="0"/>
              </a:rPr>
              <a:t>    &lt;/</a:t>
            </a:r>
            <a:r>
              <a:rPr lang="en-US" sz="1800" b="1" dirty="0" err="1">
                <a:latin typeface="Courier New" charset="0"/>
              </a:rPr>
              <a:t>xs:restriction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&lt;/</a:t>
            </a:r>
            <a:r>
              <a:rPr lang="en-US" sz="1800" b="1" dirty="0" err="1">
                <a:latin typeface="Courier New" charset="0"/>
              </a:rPr>
              <a:t>xs:simpleType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name="code” type="</a:t>
            </a:r>
            <a:r>
              <a:rPr lang="en-US" sz="1800" b="1" dirty="0" err="1">
                <a:latin typeface="Courier New" charset="0"/>
              </a:rPr>
              <a:t>product_code</a:t>
            </a:r>
            <a:r>
              <a:rPr lang="en-US" sz="1800" b="1" dirty="0">
                <a:latin typeface="Courier New" charset="0"/>
              </a:rPr>
              <a:t>"/&gt;</a:t>
            </a:r>
          </a:p>
        </p:txBody>
      </p:sp>
      <p:grpSp>
        <p:nvGrpSpPr>
          <p:cNvPr id="534536" name="Group 8"/>
          <p:cNvGrpSpPr>
            <a:grpSpLocks/>
          </p:cNvGrpSpPr>
          <p:nvPr/>
        </p:nvGrpSpPr>
        <p:grpSpPr bwMode="auto">
          <a:xfrm>
            <a:off x="7040563" y="2788927"/>
            <a:ext cx="1646237" cy="835025"/>
            <a:chOff x="4435" y="1634"/>
            <a:chExt cx="1037" cy="526"/>
          </a:xfrm>
        </p:grpSpPr>
        <p:sp>
          <p:nvSpPr>
            <p:cNvPr id="534533" name="Text Box 5"/>
            <p:cNvSpPr txBox="1">
              <a:spLocks noChangeArrowheads="1"/>
            </p:cNvSpPr>
            <p:nvPr/>
          </p:nvSpPr>
          <p:spPr bwMode="auto">
            <a:xfrm>
              <a:off x="4696" y="1634"/>
              <a:ext cx="776" cy="52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FFFF00"/>
                  </a:solidFill>
                </a:rPr>
                <a:t>Perl-style </a:t>
              </a:r>
            </a:p>
            <a:p>
              <a:pPr algn="ctr"/>
              <a:r>
                <a:rPr lang="en-US" sz="1600">
                  <a:solidFill>
                    <a:srgbClr val="FFFF00"/>
                  </a:solidFill>
                </a:rPr>
                <a:t>regular</a:t>
              </a:r>
            </a:p>
            <a:p>
              <a:pPr algn="ctr"/>
              <a:r>
                <a:rPr lang="en-US" sz="1600">
                  <a:solidFill>
                    <a:srgbClr val="FFFF00"/>
                  </a:solidFill>
                </a:rPr>
                <a:t>expression.</a:t>
              </a:r>
            </a:p>
          </p:txBody>
        </p:sp>
        <p:sp>
          <p:nvSpPr>
            <p:cNvPr id="534535" name="Line 7"/>
            <p:cNvSpPr>
              <a:spLocks noChangeShapeType="1"/>
            </p:cNvSpPr>
            <p:nvPr/>
          </p:nvSpPr>
          <p:spPr bwMode="auto">
            <a:xfrm flipH="1">
              <a:off x="4435" y="1872"/>
              <a:ext cx="28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017537" y="4617707"/>
            <a:ext cx="266611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&lt;code&gt;X_876&lt;/code&gt;</a:t>
            </a:r>
          </a:p>
        </p:txBody>
      </p:sp>
    </p:spTree>
    <p:extLst>
      <p:ext uri="{BB962C8B-B14F-4D97-AF65-F5344CB8AC3E}">
        <p14:creationId xmlns:p14="http://schemas.microsoft.com/office/powerpoint/2010/main" val="245615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4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4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11A-DBF5-A14D-8C60-AB58B58DE342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Derived Simple Types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u="sng" dirty="0"/>
              <a:t>union</a:t>
            </a:r>
            <a:r>
              <a:rPr lang="en-US" dirty="0"/>
              <a:t> type.</a:t>
            </a:r>
          </a:p>
          <a:p>
            <a:pPr lvl="1"/>
            <a:r>
              <a:rPr lang="en-US" dirty="0"/>
              <a:t>Example </a:t>
            </a:r>
            <a:br>
              <a:rPr lang="en-US" dirty="0"/>
            </a:br>
            <a:r>
              <a:rPr lang="en-US" dirty="0"/>
              <a:t>definition: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Elements: </a:t>
            </a:r>
          </a:p>
          <a:p>
            <a:pPr lvl="1"/>
            <a:endParaRPr lang="en-US" dirty="0"/>
          </a:p>
        </p:txBody>
      </p:sp>
      <p:sp>
        <p:nvSpPr>
          <p:cNvPr id="535556" name="Text Box 4"/>
          <p:cNvSpPr txBox="1">
            <a:spLocks noChangeArrowheads="1"/>
          </p:cNvSpPr>
          <p:nvPr/>
        </p:nvSpPr>
        <p:spPr bwMode="auto">
          <a:xfrm>
            <a:off x="3139709" y="1508781"/>
            <a:ext cx="5876930" cy="3754874"/>
          </a:xfrm>
          <a:prstGeom prst="rect">
            <a:avLst/>
          </a:prstGeom>
          <a:solidFill>
            <a:srgbClr val="FFFFCC"/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&lt;</a:t>
            </a:r>
            <a:r>
              <a:rPr lang="en-US" sz="1400" b="1" dirty="0" err="1">
                <a:latin typeface="Courier New" charset="0"/>
              </a:rPr>
              <a:t>xs:simpleType</a:t>
            </a:r>
            <a:r>
              <a:rPr lang="en-US" sz="1400" b="1" dirty="0">
                <a:latin typeface="Courier New" charset="0"/>
              </a:rPr>
              <a:t> name="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isbn10</a:t>
            </a:r>
            <a:r>
              <a:rPr lang="en-US" sz="1400" b="1" dirty="0">
                <a:latin typeface="Courier New" charset="0"/>
              </a:rPr>
              <a:t>"&gt;</a:t>
            </a:r>
          </a:p>
          <a:p>
            <a:r>
              <a:rPr lang="en-US" sz="1400" b="1" dirty="0">
                <a:latin typeface="Courier New" charset="0"/>
              </a:rPr>
              <a:t>    &lt;</a:t>
            </a:r>
            <a:r>
              <a:rPr lang="en-US" sz="1400" b="1" dirty="0" err="1">
                <a:latin typeface="Courier New" charset="0"/>
              </a:rPr>
              <a:t>xs:restriction</a:t>
            </a:r>
            <a:r>
              <a:rPr lang="en-US" sz="1400" b="1" dirty="0">
                <a:latin typeface="Courier New" charset="0"/>
              </a:rPr>
              <a:t> base="</a:t>
            </a:r>
            <a:r>
              <a:rPr lang="en-US" sz="1400" b="1" dirty="0" err="1">
                <a:latin typeface="Courier New" charset="0"/>
              </a:rPr>
              <a:t>xs:string</a:t>
            </a:r>
            <a:r>
              <a:rPr lang="en-US" sz="1400" b="1" dirty="0">
                <a:latin typeface="Courier New" charset="0"/>
              </a:rPr>
              <a:t>"&gt;</a:t>
            </a:r>
          </a:p>
          <a:p>
            <a:r>
              <a:rPr lang="en-US" sz="1400" b="1" dirty="0">
                <a:latin typeface="Courier New" charset="0"/>
              </a:rPr>
              <a:t>        &lt;</a:t>
            </a:r>
            <a:r>
              <a:rPr lang="en-US" sz="1400" b="1" dirty="0" err="1">
                <a:latin typeface="Courier New" charset="0"/>
              </a:rPr>
              <a:t>xs:pattern</a:t>
            </a:r>
            <a:r>
              <a:rPr lang="en-US" sz="1400" b="1" dirty="0">
                <a:latin typeface="Courier New" charset="0"/>
              </a:rPr>
              <a:t> value=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"\d-\d{3}-\d{5}-\d"</a:t>
            </a:r>
            <a:r>
              <a:rPr lang="en-US" sz="1400" b="1" dirty="0">
                <a:latin typeface="Courier New" charset="0"/>
              </a:rPr>
              <a:t>/&gt;</a:t>
            </a:r>
          </a:p>
          <a:p>
            <a:r>
              <a:rPr lang="en-US" sz="1400" b="1" dirty="0">
                <a:latin typeface="Courier New" charset="0"/>
              </a:rPr>
              <a:t>    &lt;/</a:t>
            </a:r>
            <a:r>
              <a:rPr lang="en-US" sz="1400" b="1" dirty="0" err="1">
                <a:latin typeface="Courier New" charset="0"/>
              </a:rPr>
              <a:t>xs:restriction</a:t>
            </a:r>
            <a:r>
              <a:rPr lang="en-US" sz="1400" b="1" dirty="0">
                <a:latin typeface="Courier New" charset="0"/>
              </a:rPr>
              <a:t>&gt;</a:t>
            </a:r>
          </a:p>
          <a:p>
            <a:r>
              <a:rPr lang="en-US" sz="1400" b="1" dirty="0">
                <a:latin typeface="Courier New" charset="0"/>
              </a:rPr>
              <a:t>&lt;/</a:t>
            </a:r>
            <a:r>
              <a:rPr lang="en-US" sz="1400" b="1" dirty="0" err="1">
                <a:latin typeface="Courier New" charset="0"/>
              </a:rPr>
              <a:t>xs:simpleType</a:t>
            </a:r>
            <a:r>
              <a:rPr lang="en-US" sz="1400" b="1" dirty="0">
                <a:latin typeface="Courier New" charset="0"/>
              </a:rPr>
              <a:t>&gt;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&lt;</a:t>
            </a:r>
            <a:r>
              <a:rPr lang="en-US" sz="1400" b="1" dirty="0" err="1">
                <a:latin typeface="Courier New" charset="0"/>
              </a:rPr>
              <a:t>xs:simpleType</a:t>
            </a:r>
            <a:r>
              <a:rPr lang="en-US" sz="1400" b="1" dirty="0">
                <a:latin typeface="Courier New" charset="0"/>
              </a:rPr>
              <a:t> name="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isbn13</a:t>
            </a:r>
            <a:r>
              <a:rPr lang="en-US" sz="1400" b="1" dirty="0">
                <a:latin typeface="Courier New" charset="0"/>
              </a:rPr>
              <a:t>"&gt;</a:t>
            </a:r>
          </a:p>
          <a:p>
            <a:r>
              <a:rPr lang="en-US" sz="1400" b="1" dirty="0">
                <a:latin typeface="Courier New" charset="0"/>
              </a:rPr>
              <a:t>    &lt;</a:t>
            </a:r>
            <a:r>
              <a:rPr lang="en-US" sz="1400" b="1" dirty="0" err="1">
                <a:latin typeface="Courier New" charset="0"/>
              </a:rPr>
              <a:t>xs:restriction</a:t>
            </a:r>
            <a:r>
              <a:rPr lang="en-US" sz="1400" b="1" dirty="0">
                <a:latin typeface="Courier New" charset="0"/>
              </a:rPr>
              <a:t> base="</a:t>
            </a:r>
            <a:r>
              <a:rPr lang="en-US" sz="1400" b="1" dirty="0" err="1">
                <a:latin typeface="Courier New" charset="0"/>
              </a:rPr>
              <a:t>xs:string</a:t>
            </a:r>
            <a:r>
              <a:rPr lang="en-US" sz="1400" b="1" dirty="0">
                <a:latin typeface="Courier New" charset="0"/>
              </a:rPr>
              <a:t>"&gt;</a:t>
            </a:r>
          </a:p>
          <a:p>
            <a:r>
              <a:rPr lang="en-US" sz="1400" b="1" dirty="0">
                <a:latin typeface="Courier New" charset="0"/>
              </a:rPr>
              <a:t>        &lt;</a:t>
            </a:r>
            <a:r>
              <a:rPr lang="en-US" sz="1400" b="1" dirty="0" err="1">
                <a:latin typeface="Courier New" charset="0"/>
              </a:rPr>
              <a:t>xs:pattern</a:t>
            </a:r>
            <a:r>
              <a:rPr lang="en-US" sz="1400" b="1" dirty="0">
                <a:latin typeface="Courier New" charset="0"/>
              </a:rPr>
              <a:t> value=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"\d{3}-\d-\d{3}-\d{5}-\d"</a:t>
            </a:r>
            <a:r>
              <a:rPr lang="en-US" sz="1400" b="1" dirty="0">
                <a:latin typeface="Courier New" charset="0"/>
              </a:rPr>
              <a:t>/&gt;</a:t>
            </a:r>
          </a:p>
          <a:p>
            <a:r>
              <a:rPr lang="en-US" sz="1400" b="1" dirty="0">
                <a:latin typeface="Courier New" charset="0"/>
              </a:rPr>
              <a:t>    &lt;/</a:t>
            </a:r>
            <a:r>
              <a:rPr lang="en-US" sz="1400" b="1" dirty="0" err="1">
                <a:latin typeface="Courier New" charset="0"/>
              </a:rPr>
              <a:t>xs:restriction</a:t>
            </a:r>
            <a:r>
              <a:rPr lang="en-US" sz="1400" b="1" dirty="0">
                <a:latin typeface="Courier New" charset="0"/>
              </a:rPr>
              <a:t>&gt;</a:t>
            </a:r>
          </a:p>
          <a:p>
            <a:r>
              <a:rPr lang="en-US" sz="1400" b="1" dirty="0">
                <a:latin typeface="Courier New" charset="0"/>
              </a:rPr>
              <a:t>&lt;/</a:t>
            </a:r>
            <a:r>
              <a:rPr lang="en-US" sz="1400" b="1" dirty="0" err="1">
                <a:latin typeface="Courier New" charset="0"/>
              </a:rPr>
              <a:t>xs:simpleType</a:t>
            </a:r>
            <a:r>
              <a:rPr lang="en-US" sz="1400" b="1" dirty="0">
                <a:latin typeface="Courier New" charset="0"/>
              </a:rPr>
              <a:t>&gt;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&lt;</a:t>
            </a:r>
            <a:r>
              <a:rPr lang="en-US" sz="1400" b="1" dirty="0" err="1">
                <a:latin typeface="Courier New" charset="0"/>
              </a:rPr>
              <a:t>xs:element</a:t>
            </a:r>
            <a:r>
              <a:rPr lang="en-US" sz="1400" b="1" dirty="0">
                <a:latin typeface="Courier New" charset="0"/>
              </a:rPr>
              <a:t> name="book"&gt;</a:t>
            </a:r>
          </a:p>
          <a:p>
            <a:r>
              <a:rPr lang="en-US" sz="1400" b="1" dirty="0">
                <a:latin typeface="Courier New" charset="0"/>
              </a:rPr>
              <a:t>    &lt;</a:t>
            </a:r>
            <a:r>
              <a:rPr lang="en-US" sz="1400" b="1" dirty="0" err="1">
                <a:latin typeface="Courier New" charset="0"/>
              </a:rPr>
              <a:t>xs:simpleType</a:t>
            </a:r>
            <a:r>
              <a:rPr lang="en-US" sz="1400" b="1" dirty="0">
                <a:latin typeface="Courier New" charset="0"/>
              </a:rPr>
              <a:t>&gt;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&lt;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xs:union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memberTypes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="isbn10 isbn13"/&gt;</a:t>
            </a:r>
          </a:p>
          <a:p>
            <a:r>
              <a:rPr lang="en-US" sz="1400" b="1" dirty="0">
                <a:latin typeface="Courier New" charset="0"/>
              </a:rPr>
              <a:t>    &lt;/</a:t>
            </a:r>
            <a:r>
              <a:rPr lang="en-US" sz="1400" b="1" dirty="0" err="1">
                <a:latin typeface="Courier New" charset="0"/>
              </a:rPr>
              <a:t>xs:simpleType</a:t>
            </a:r>
            <a:r>
              <a:rPr lang="en-US" sz="1400" b="1" dirty="0">
                <a:latin typeface="Courier New" charset="0"/>
              </a:rPr>
              <a:t>&gt;</a:t>
            </a:r>
          </a:p>
          <a:p>
            <a:r>
              <a:rPr lang="en-US" sz="1400" b="1" dirty="0">
                <a:latin typeface="Courier New" charset="0"/>
              </a:rPr>
              <a:t>&lt;/</a:t>
            </a:r>
            <a:r>
              <a:rPr lang="en-US" sz="1400" b="1" dirty="0" err="1">
                <a:latin typeface="Courier New" charset="0"/>
              </a:rPr>
              <a:t>xs:element</a:t>
            </a:r>
            <a:r>
              <a:rPr lang="en-US" sz="1400" b="1" dirty="0">
                <a:latin typeface="Courier New" charset="0"/>
              </a:rPr>
              <a:t>&gt;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39709" y="5375685"/>
            <a:ext cx="445827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&lt;book&gt;0-123-45678-9&lt;/book&gt;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&lt;book&gt;012-3-456-789012-3&lt;/book&gt;</a:t>
            </a:r>
          </a:p>
        </p:txBody>
      </p:sp>
    </p:spTree>
    <p:extLst>
      <p:ext uri="{BB962C8B-B14F-4D97-AF65-F5344CB8AC3E}">
        <p14:creationId xmlns:p14="http://schemas.microsoft.com/office/powerpoint/2010/main" val="355862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5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5D9E-CEB0-2A44-B8F9-03503094A088}" type="slidenum">
              <a:rPr lang="en-US"/>
              <a:pPr/>
              <a:t>13</a:t>
            </a:fld>
            <a:endParaRPr lang="en-US"/>
          </a:p>
        </p:txBody>
      </p:sp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Derived Simple Types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96238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u="sng" dirty="0"/>
              <a:t>list</a:t>
            </a:r>
            <a:r>
              <a:rPr lang="en-US" dirty="0"/>
              <a:t> type.</a:t>
            </a:r>
          </a:p>
          <a:p>
            <a:pPr lvl="1"/>
            <a:r>
              <a:rPr lang="en-US" dirty="0"/>
              <a:t>Example: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Therefore, in the XML document, </a:t>
            </a:r>
            <a:br>
              <a:rPr lang="en-US" dirty="0"/>
            </a:br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holidays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element </a:t>
            </a:r>
            <a:br>
              <a:rPr lang="en-US" dirty="0"/>
            </a:br>
            <a:r>
              <a:rPr lang="en-US" dirty="0"/>
              <a:t>can have a list of date values:</a:t>
            </a:r>
          </a:p>
        </p:txBody>
      </p:sp>
      <p:sp>
        <p:nvSpPr>
          <p:cNvPr id="529412" name="Text Box 4"/>
          <p:cNvSpPr txBox="1">
            <a:spLocks noChangeArrowheads="1"/>
          </p:cNvSpPr>
          <p:nvPr/>
        </p:nvSpPr>
        <p:spPr bwMode="auto">
          <a:xfrm>
            <a:off x="914440" y="2331732"/>
            <a:ext cx="7250703" cy="1477328"/>
          </a:xfrm>
          <a:prstGeom prst="rect">
            <a:avLst/>
          </a:prstGeom>
          <a:solidFill>
            <a:srgbClr val="FFFFCC"/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xs:simpleType</a:t>
            </a:r>
            <a:r>
              <a:rPr lang="en-US" sz="1800" b="1" dirty="0">
                <a:latin typeface="Courier New" charset="0"/>
              </a:rPr>
              <a:t> name="</a:t>
            </a:r>
            <a:r>
              <a:rPr lang="en-US" sz="1800" b="1" dirty="0" err="1">
                <a:latin typeface="Courier New" charset="0"/>
              </a:rPr>
              <a:t>date_list_type</a:t>
            </a:r>
            <a:r>
              <a:rPr lang="en-US" sz="1800" b="1" dirty="0">
                <a:latin typeface="Courier New" charset="0"/>
              </a:rPr>
              <a:t>"&gt;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&lt;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xs:list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 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itemType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="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xs:date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"/&gt;</a:t>
            </a:r>
          </a:p>
          <a:p>
            <a:r>
              <a:rPr lang="en-US" sz="1800" b="1" dirty="0">
                <a:latin typeface="Courier New" charset="0"/>
              </a:rPr>
              <a:t>&lt;/</a:t>
            </a:r>
            <a:r>
              <a:rPr lang="en-US" sz="1800" b="1" dirty="0" err="1">
                <a:latin typeface="Courier New" charset="0"/>
              </a:rPr>
              <a:t>xs:simpleType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name="holidays" type="</a:t>
            </a:r>
            <a:r>
              <a:rPr lang="en-US" sz="1800" b="1" dirty="0" err="1">
                <a:latin typeface="Courier New" charset="0"/>
              </a:rPr>
              <a:t>date_list_type</a:t>
            </a:r>
            <a:r>
              <a:rPr lang="en-US" sz="1800" b="1" dirty="0">
                <a:latin typeface="Courier New" charset="0"/>
              </a:rPr>
              <a:t>"/&gt;</a:t>
            </a:r>
          </a:p>
        </p:txBody>
      </p:sp>
      <p:sp>
        <p:nvSpPr>
          <p:cNvPr id="529413" name="Text Box 5"/>
          <p:cNvSpPr txBox="1">
            <a:spLocks noChangeArrowheads="1"/>
          </p:cNvSpPr>
          <p:nvPr/>
        </p:nvSpPr>
        <p:spPr bwMode="auto">
          <a:xfrm>
            <a:off x="6197025" y="4069073"/>
            <a:ext cx="2123974" cy="1477328"/>
          </a:xfrm>
          <a:prstGeom prst="rect">
            <a:avLst/>
          </a:prstGeom>
          <a:solidFill>
            <a:srgbClr val="EAEAEA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&lt;holidays&gt;</a:t>
            </a:r>
          </a:p>
          <a:p>
            <a:r>
              <a:rPr lang="en-US" sz="1800" b="1" dirty="0">
                <a:latin typeface="Courier New" charset="0"/>
              </a:rPr>
              <a:t>    2013-01-01</a:t>
            </a:r>
          </a:p>
          <a:p>
            <a:r>
              <a:rPr lang="en-US" sz="1800" b="1" dirty="0">
                <a:latin typeface="Courier New" charset="0"/>
              </a:rPr>
              <a:t>    2013-07-04</a:t>
            </a:r>
          </a:p>
          <a:p>
            <a:r>
              <a:rPr lang="en-US" sz="1800" b="1" dirty="0">
                <a:latin typeface="Courier New" charset="0"/>
              </a:rPr>
              <a:t>    2013-12-25</a:t>
            </a:r>
          </a:p>
          <a:p>
            <a:r>
              <a:rPr lang="en-US" sz="1800" b="1" dirty="0">
                <a:latin typeface="Courier New" charset="0"/>
              </a:rPr>
              <a:t>&lt;/holidays&gt;</a:t>
            </a:r>
          </a:p>
        </p:txBody>
      </p:sp>
    </p:spTree>
    <p:extLst>
      <p:ext uri="{BB962C8B-B14F-4D97-AF65-F5344CB8AC3E}">
        <p14:creationId xmlns:p14="http://schemas.microsoft.com/office/powerpoint/2010/main" val="39373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9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1" grpId="0" build="p"/>
      <p:bldP spid="5294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C265-E02B-D346-9BCA-D0FA8DA09E10}" type="slidenum">
              <a:rPr lang="en-US"/>
              <a:pPr/>
              <a:t>14</a:t>
            </a:fld>
            <a:endParaRPr lang="en-US"/>
          </a:p>
        </p:txBody>
      </p:sp>
      <p:sp>
        <p:nvSpPr>
          <p:cNvPr id="536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Complex Types</a:t>
            </a:r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dirty="0"/>
              <a:t>Four complex types: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They all have attributes.</a:t>
            </a:r>
          </a:p>
          <a:p>
            <a:pPr lvl="1"/>
            <a:r>
              <a:rPr lang="en-US" dirty="0"/>
              <a:t>They differ in whether to have </a:t>
            </a:r>
            <a:br>
              <a:rPr lang="en-US" dirty="0"/>
            </a:br>
            <a:r>
              <a:rPr lang="en-US" dirty="0"/>
              <a:t>children and/or text content.</a:t>
            </a:r>
          </a:p>
        </p:txBody>
      </p:sp>
      <p:graphicFrame>
        <p:nvGraphicFramePr>
          <p:cNvPr id="536735" name="Group 15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15518356"/>
              </p:ext>
            </p:extLst>
          </p:nvPr>
        </p:nvGraphicFramePr>
        <p:xfrm>
          <a:off x="1554163" y="1874537"/>
          <a:ext cx="5943600" cy="1828800"/>
        </p:xfrm>
        <a:graphic>
          <a:graphicData uri="http://schemas.openxmlformats.org/drawingml/2006/table">
            <a:tbl>
              <a:tblPr/>
              <a:tblGrid>
                <a:gridCol w="1836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2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Complex 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Attributes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Children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Text content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Text only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Element only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Empty 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Mixed content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450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86B6-F189-C14C-B949-AC9644049157}" type="slidenum">
              <a:rPr lang="en-US"/>
              <a:pPr/>
              <a:t>15</a:t>
            </a:fld>
            <a:endParaRPr lang="en-US"/>
          </a:p>
        </p:txBody>
      </p:sp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Complex Types: Text Only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8229600" cy="4968209"/>
          </a:xfrm>
        </p:spPr>
        <p:txBody>
          <a:bodyPr/>
          <a:lstStyle/>
          <a:p>
            <a:r>
              <a:rPr lang="en-US" dirty="0"/>
              <a:t>Attributes and </a:t>
            </a:r>
            <a:r>
              <a:rPr lang="en-US" u="sng" dirty="0"/>
              <a:t>text content</a:t>
            </a:r>
            <a:r>
              <a:rPr lang="en-US" dirty="0"/>
              <a:t>, no child elements.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4"/>
            <a:endParaRPr lang="en-US" sz="1050" dirty="0"/>
          </a:p>
          <a:p>
            <a:pPr lvl="5"/>
            <a:endParaRPr lang="en-US" dirty="0"/>
          </a:p>
          <a:p>
            <a:pPr lvl="1"/>
            <a:r>
              <a:rPr lang="en-US" dirty="0"/>
              <a:t>In this example, an element of type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year_type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/>
              <a:t>must have </a:t>
            </a:r>
            <a:r>
              <a:rPr lang="en-US" u="sng" dirty="0"/>
              <a:t>text content</a:t>
            </a:r>
            <a:r>
              <a:rPr lang="en-US" dirty="0"/>
              <a:t> that is a positive integer and also have an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era</a:t>
            </a:r>
            <a:r>
              <a:rPr lang="en-US" dirty="0"/>
              <a:t> </a:t>
            </a:r>
            <a:r>
              <a:rPr lang="en-US" u="sng" dirty="0"/>
              <a:t>attribute</a:t>
            </a:r>
            <a:r>
              <a:rPr lang="en-US" dirty="0"/>
              <a:t> whose value is a string.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&lt;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xs:restriction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&gt;</a:t>
            </a:r>
            <a:r>
              <a:rPr lang="en-US" dirty="0"/>
              <a:t> instead of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&lt;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xs:extension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&gt;</a:t>
            </a:r>
            <a:r>
              <a:rPr lang="en-US" dirty="0"/>
              <a:t> to add restrictions (such as maximum string length) to the base type.</a:t>
            </a:r>
          </a:p>
        </p:txBody>
      </p:sp>
      <p:sp>
        <p:nvSpPr>
          <p:cNvPr id="548869" name="Text Box 5"/>
          <p:cNvSpPr txBox="1">
            <a:spLocks noChangeArrowheads="1"/>
          </p:cNvSpPr>
          <p:nvPr/>
        </p:nvSpPr>
        <p:spPr bwMode="auto">
          <a:xfrm>
            <a:off x="640123" y="1874537"/>
            <a:ext cx="7803376" cy="2031325"/>
          </a:xfrm>
          <a:prstGeom prst="rect">
            <a:avLst/>
          </a:prstGeom>
          <a:solidFill>
            <a:srgbClr val="FFFFCC"/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xs:complexType</a:t>
            </a:r>
            <a:r>
              <a:rPr lang="en-US" sz="1800" b="1" dirty="0">
                <a:latin typeface="Courier New" charset="0"/>
              </a:rPr>
              <a:t> name="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year_type</a:t>
            </a:r>
            <a:r>
              <a:rPr lang="en-US" sz="1800" b="1" dirty="0">
                <a:latin typeface="Courier New" charset="0"/>
              </a:rPr>
              <a:t>"&gt;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&lt;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xs:simpleContent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&lt;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xs:extension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</a:t>
            </a:r>
            <a:r>
              <a:rPr lang="en-US" sz="1800" b="1" dirty="0">
                <a:latin typeface="Courier New" charset="0"/>
              </a:rPr>
              <a:t>base="</a:t>
            </a:r>
            <a:r>
              <a:rPr lang="en-US" sz="1800" b="1" dirty="0" err="1">
                <a:latin typeface="Courier New" charset="0"/>
              </a:rPr>
              <a:t>xs:positiveInteger</a:t>
            </a:r>
            <a:r>
              <a:rPr lang="en-US" sz="1800" b="1" dirty="0">
                <a:latin typeface="Courier New" charset="0"/>
              </a:rPr>
              <a:t>"&gt;</a:t>
            </a:r>
          </a:p>
          <a:p>
            <a:r>
              <a:rPr lang="en-US" sz="1800" b="1" dirty="0">
                <a:latin typeface="Courier New" charset="0"/>
              </a:rPr>
              <a:t>            &lt;</a:t>
            </a:r>
            <a:r>
              <a:rPr lang="en-US" sz="1800" b="1" dirty="0" err="1">
                <a:latin typeface="Courier New" charset="0"/>
              </a:rPr>
              <a:t>xs:attribute</a:t>
            </a:r>
            <a:r>
              <a:rPr lang="en-US" sz="1800" b="1" dirty="0">
                <a:latin typeface="Courier New" charset="0"/>
              </a:rPr>
              <a:t> name="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era</a:t>
            </a:r>
            <a:r>
              <a:rPr lang="en-US" sz="1800" b="1" dirty="0">
                <a:latin typeface="Courier New" charset="0"/>
              </a:rPr>
              <a:t>" type="</a:t>
            </a:r>
            <a:r>
              <a:rPr lang="en-US" sz="1800" b="1" dirty="0" err="1">
                <a:latin typeface="Courier New" charset="0"/>
              </a:rPr>
              <a:t>xs:string</a:t>
            </a:r>
            <a:r>
              <a:rPr lang="en-US" sz="1800" b="1" dirty="0">
                <a:latin typeface="Courier New" charset="0"/>
              </a:rPr>
              <a:t>"/&gt;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&lt;/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xs:extension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&gt;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&lt;/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xs:simpleContent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&lt;/</a:t>
            </a:r>
            <a:r>
              <a:rPr lang="en-US" sz="1800" b="1" dirty="0" err="1">
                <a:latin typeface="Courier New" charset="0"/>
              </a:rPr>
              <a:t>xs:complexType</a:t>
            </a:r>
            <a:r>
              <a:rPr lang="en-US" sz="1800" b="1" dirty="0">
                <a:latin typeface="Courier New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83071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8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8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118D-B3B0-F74A-8B90-8E60DD702EB8}" type="slidenum">
              <a:rPr lang="en-US"/>
              <a:pPr/>
              <a:t>16</a:t>
            </a:fld>
            <a:endParaRPr lang="en-US"/>
          </a:p>
        </p:txBody>
      </p:sp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Complex Types: Element Only</a:t>
            </a:r>
          </a:p>
        </p:txBody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6" y="1295400"/>
            <a:ext cx="8503827" cy="4784725"/>
          </a:xfrm>
        </p:spPr>
        <p:txBody>
          <a:bodyPr/>
          <a:lstStyle/>
          <a:p>
            <a:r>
              <a:rPr lang="en-US" dirty="0"/>
              <a:t>Attributes and </a:t>
            </a:r>
            <a:r>
              <a:rPr lang="en-US" u="sng" dirty="0"/>
              <a:t>child elements</a:t>
            </a:r>
            <a:r>
              <a:rPr lang="en-US" dirty="0"/>
              <a:t>, no text content.</a:t>
            </a:r>
          </a:p>
          <a:p>
            <a:pPr lvl="1"/>
            <a:r>
              <a:rPr lang="en-US" dirty="0"/>
              <a:t>Example: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4"/>
            <a:endParaRPr lang="en-US" sz="1050" b="1" dirty="0">
              <a:solidFill>
                <a:schemeClr val="folHlink"/>
              </a:solidFill>
              <a:latin typeface="Courier New" charset="0"/>
            </a:endParaRPr>
          </a:p>
          <a:p>
            <a:pPr lvl="1"/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&lt;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xs:sequence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&gt;</a:t>
            </a:r>
            <a:r>
              <a:rPr lang="en-US" dirty="0"/>
              <a:t> imposes an </a:t>
            </a:r>
            <a:r>
              <a:rPr lang="en-US" u="sng" dirty="0"/>
              <a:t>order</a:t>
            </a:r>
            <a:r>
              <a:rPr lang="en-US" dirty="0"/>
              <a:t> on child elements.</a:t>
            </a:r>
          </a:p>
          <a:p>
            <a:pPr lvl="1"/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&lt;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xs:all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&gt;</a:t>
            </a:r>
            <a:r>
              <a:rPr lang="en-US" dirty="0"/>
              <a:t> for child elements in any order.</a:t>
            </a:r>
          </a:p>
          <a:p>
            <a:pPr lvl="1"/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&lt;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xs:attribute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&gt;</a:t>
            </a:r>
            <a:r>
              <a:rPr lang="en-US" dirty="0"/>
              <a:t> elements come last.</a:t>
            </a:r>
          </a:p>
        </p:txBody>
      </p:sp>
      <p:sp>
        <p:nvSpPr>
          <p:cNvPr id="546822" name="Text Box 6"/>
          <p:cNvSpPr txBox="1">
            <a:spLocks noChangeArrowheads="1"/>
          </p:cNvSpPr>
          <p:nvPr/>
        </p:nvSpPr>
        <p:spPr bwMode="auto">
          <a:xfrm>
            <a:off x="914440" y="2331732"/>
            <a:ext cx="7391767" cy="2308324"/>
          </a:xfrm>
          <a:prstGeom prst="rect">
            <a:avLst/>
          </a:prstGeom>
          <a:solidFill>
            <a:srgbClr val="FFFFCC"/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xs:complexType</a:t>
            </a:r>
            <a:r>
              <a:rPr lang="en-US" sz="1800" b="1" dirty="0">
                <a:latin typeface="Courier New" charset="0"/>
              </a:rPr>
              <a:t> name="</a:t>
            </a:r>
            <a:r>
              <a:rPr lang="en-US" sz="1800" b="1" dirty="0" err="1">
                <a:latin typeface="Courier New" charset="0"/>
              </a:rPr>
              <a:t>article_type</a:t>
            </a:r>
            <a:r>
              <a:rPr lang="en-US" sz="1800" b="1" dirty="0">
                <a:latin typeface="Courier New" charset="0"/>
              </a:rPr>
              <a:t>"&gt;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&lt;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xs:sequence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      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name="title" type="</a:t>
            </a:r>
            <a:r>
              <a:rPr lang="en-US" sz="1800" b="1" dirty="0" err="1">
                <a:latin typeface="Courier New" charset="0"/>
              </a:rPr>
              <a:t>xs:string</a:t>
            </a:r>
            <a:r>
              <a:rPr lang="en-US" sz="1800" b="1" dirty="0">
                <a:latin typeface="Courier New" charset="0"/>
              </a:rPr>
              <a:t>"/&gt;</a:t>
            </a:r>
          </a:p>
          <a:p>
            <a:r>
              <a:rPr lang="en-US" sz="1800" b="1" dirty="0">
                <a:latin typeface="Courier New" charset="0"/>
              </a:rPr>
              <a:t>        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name="author" type="</a:t>
            </a:r>
            <a:r>
              <a:rPr lang="en-US" sz="1800" b="1" dirty="0" err="1">
                <a:latin typeface="Courier New" charset="0"/>
              </a:rPr>
              <a:t>xs:string</a:t>
            </a:r>
            <a:r>
              <a:rPr lang="en-US" sz="1800" b="1" dirty="0">
                <a:latin typeface="Courier New" charset="0"/>
              </a:rPr>
              <a:t>"/&gt;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&lt;/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xs:sequence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  &lt;</a:t>
            </a:r>
            <a:r>
              <a:rPr lang="en-US" sz="1800" b="1" dirty="0" err="1">
                <a:latin typeface="Courier New" charset="0"/>
              </a:rPr>
              <a:t>xs:attribute</a:t>
            </a:r>
            <a:r>
              <a:rPr lang="en-US" sz="1800" b="1" dirty="0">
                <a:latin typeface="Courier New" charset="0"/>
              </a:rPr>
              <a:t> name="date" type="</a:t>
            </a:r>
            <a:r>
              <a:rPr lang="en-US" sz="1800" b="1" dirty="0" err="1">
                <a:latin typeface="Courier New" charset="0"/>
              </a:rPr>
              <a:t>xs:string</a:t>
            </a:r>
            <a:r>
              <a:rPr lang="en-US" sz="1800" b="1" dirty="0">
                <a:latin typeface="Courier New" charset="0"/>
              </a:rPr>
              <a:t>"/&gt;</a:t>
            </a:r>
          </a:p>
          <a:p>
            <a:r>
              <a:rPr lang="en-US" sz="1800" b="1" dirty="0">
                <a:latin typeface="Courier New" charset="0"/>
              </a:rPr>
              <a:t>    &lt;</a:t>
            </a:r>
            <a:r>
              <a:rPr lang="en-US" sz="1800" b="1" dirty="0" err="1">
                <a:latin typeface="Courier New" charset="0"/>
              </a:rPr>
              <a:t>xs:attribute</a:t>
            </a:r>
            <a:r>
              <a:rPr lang="en-US" sz="1800" b="1" dirty="0">
                <a:latin typeface="Courier New" charset="0"/>
              </a:rPr>
              <a:t> name="level" type="</a:t>
            </a:r>
            <a:r>
              <a:rPr lang="en-US" sz="1800" b="1" dirty="0" err="1">
                <a:latin typeface="Courier New" charset="0"/>
              </a:rPr>
              <a:t>xs:string</a:t>
            </a:r>
            <a:r>
              <a:rPr lang="en-US" sz="1800" b="1" dirty="0">
                <a:latin typeface="Courier New" charset="0"/>
              </a:rPr>
              <a:t>"/&gt;</a:t>
            </a:r>
          </a:p>
          <a:p>
            <a:r>
              <a:rPr lang="en-US" sz="1800" b="1" dirty="0">
                <a:latin typeface="Courier New" charset="0"/>
              </a:rPr>
              <a:t>&lt;/</a:t>
            </a:r>
            <a:r>
              <a:rPr lang="en-US" sz="1800" b="1" dirty="0" err="1">
                <a:latin typeface="Courier New" charset="0"/>
              </a:rPr>
              <a:t>xs:complexType</a:t>
            </a:r>
            <a:r>
              <a:rPr lang="en-US" sz="1800" b="1" dirty="0">
                <a:latin typeface="Courier New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90086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6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6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46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1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C862-1D16-4F4D-BBD9-84CCABC463D1}" type="slidenum">
              <a:rPr lang="en-US"/>
              <a:pPr/>
              <a:t>17</a:t>
            </a:fld>
            <a:endParaRPr lang="en-US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Types: Element Only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/>
              <a:t>Choice of </a:t>
            </a:r>
            <a:r>
              <a:rPr lang="en-US" u="sng" dirty="0"/>
              <a:t>child elements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Either a social security number, </a:t>
            </a:r>
            <a:br>
              <a:rPr lang="en-US" dirty="0"/>
            </a:br>
            <a:r>
              <a:rPr lang="en-US" dirty="0"/>
              <a:t>or a username followed by a password.</a:t>
            </a:r>
          </a:p>
        </p:txBody>
      </p:sp>
      <p:sp>
        <p:nvSpPr>
          <p:cNvPr id="547844" name="Text Box 4"/>
          <p:cNvSpPr txBox="1">
            <a:spLocks noChangeArrowheads="1"/>
          </p:cNvSpPr>
          <p:nvPr/>
        </p:nvSpPr>
        <p:spPr bwMode="auto">
          <a:xfrm>
            <a:off x="182928" y="1874537"/>
            <a:ext cx="8776762" cy="3416320"/>
          </a:xfrm>
          <a:prstGeom prst="rect">
            <a:avLst/>
          </a:prstGeom>
          <a:solidFill>
            <a:srgbClr val="FFFFCC"/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xs:complexType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  &lt;</a:t>
            </a:r>
            <a:r>
              <a:rPr lang="en-US" sz="1800" b="1" dirty="0" err="1">
                <a:latin typeface="Courier New" charset="0"/>
              </a:rPr>
              <a:t>xs:sequence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&lt;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xs:choice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          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name="</a:t>
            </a:r>
            <a:r>
              <a:rPr lang="en-US" sz="1800" b="1" dirty="0" err="1">
                <a:latin typeface="Courier New" charset="0"/>
              </a:rPr>
              <a:t>ssn</a:t>
            </a:r>
            <a:r>
              <a:rPr lang="en-US" sz="1800" b="1" dirty="0">
                <a:latin typeface="Courier New" charset="0"/>
              </a:rPr>
              <a:t>" type="</a:t>
            </a:r>
            <a:r>
              <a:rPr lang="en-US" sz="1800" b="1" dirty="0" err="1">
                <a:latin typeface="Courier New" charset="0"/>
              </a:rPr>
              <a:t>xs:string</a:t>
            </a:r>
            <a:r>
              <a:rPr lang="en-US" sz="1800" b="1" dirty="0">
                <a:latin typeface="Courier New" charset="0"/>
              </a:rPr>
              <a:t>"/&gt;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        &lt;</a:t>
            </a:r>
            <a:r>
              <a:rPr lang="en-US" sz="1800" b="1" dirty="0" err="1">
                <a:latin typeface="Courier New" charset="0"/>
              </a:rPr>
              <a:t>xs:sequence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              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name="username" type="</a:t>
            </a:r>
            <a:r>
              <a:rPr lang="en-US" sz="1800" b="1" dirty="0" err="1">
                <a:latin typeface="Courier New" charset="0"/>
              </a:rPr>
              <a:t>xs:string</a:t>
            </a:r>
            <a:r>
              <a:rPr lang="en-US" sz="1800" b="1" dirty="0">
                <a:latin typeface="Courier New" charset="0"/>
              </a:rPr>
              <a:t>"/&gt;</a:t>
            </a:r>
          </a:p>
          <a:p>
            <a:r>
              <a:rPr lang="en-US" sz="1800" dirty="0">
                <a:latin typeface="Courier New" charset="0"/>
              </a:rPr>
              <a:t>                </a:t>
            </a:r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name="password" type="</a:t>
            </a:r>
            <a:r>
              <a:rPr lang="en-US" sz="1800" b="1" dirty="0" err="1">
                <a:latin typeface="Courier New" charset="0"/>
              </a:rPr>
              <a:t>xs:string</a:t>
            </a:r>
            <a:r>
              <a:rPr lang="en-US" sz="1800" b="1" dirty="0">
                <a:latin typeface="Courier New" charset="0"/>
              </a:rPr>
              <a:t>"/&gt;</a:t>
            </a:r>
          </a:p>
          <a:p>
            <a:r>
              <a:rPr lang="en-US" sz="1800" b="1" dirty="0">
                <a:latin typeface="Courier New" charset="0"/>
              </a:rPr>
              <a:t>            &lt;/</a:t>
            </a:r>
            <a:r>
              <a:rPr lang="en-US" sz="1800" b="1" dirty="0" err="1">
                <a:latin typeface="Courier New" charset="0"/>
              </a:rPr>
              <a:t>xs:sequence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    &lt;/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xs:choice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  &lt;/</a:t>
            </a:r>
            <a:r>
              <a:rPr lang="en-US" sz="1800" b="1" dirty="0" err="1">
                <a:latin typeface="Courier New" charset="0"/>
              </a:rPr>
              <a:t>xs:sequence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&lt;/</a:t>
            </a:r>
            <a:r>
              <a:rPr lang="en-US" sz="1800" b="1" dirty="0" err="1">
                <a:latin typeface="Courier New" charset="0"/>
              </a:rPr>
              <a:t>xs:complexType</a:t>
            </a:r>
            <a:r>
              <a:rPr lang="en-US" sz="1800" b="1" dirty="0">
                <a:latin typeface="Courier New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06694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7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4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9CC7-CE54-B94D-B977-41C3782A2A0F}" type="slidenum">
              <a:rPr lang="en-US"/>
              <a:pPr/>
              <a:t>18</a:t>
            </a:fld>
            <a:endParaRPr lang="en-US"/>
          </a:p>
        </p:txBody>
      </p:sp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Complex Types: Empty Element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402088"/>
          </a:xfrm>
        </p:spPr>
        <p:txBody>
          <a:bodyPr/>
          <a:lstStyle/>
          <a:p>
            <a:r>
              <a:rPr lang="en-US" u="sng" dirty="0"/>
              <a:t>Attributes only</a:t>
            </a:r>
            <a:r>
              <a:rPr lang="en-US" dirty="0"/>
              <a:t>, no text content </a:t>
            </a:r>
            <a:br>
              <a:rPr lang="en-US" dirty="0"/>
            </a:br>
            <a:r>
              <a:rPr lang="en-US" dirty="0"/>
              <a:t>and no child elements.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549892" name="Text Box 4"/>
          <p:cNvSpPr txBox="1">
            <a:spLocks noChangeArrowheads="1"/>
          </p:cNvSpPr>
          <p:nvPr/>
        </p:nvSpPr>
        <p:spPr bwMode="auto">
          <a:xfrm>
            <a:off x="365125" y="2787009"/>
            <a:ext cx="8495986" cy="1200329"/>
          </a:xfrm>
          <a:prstGeom prst="rect">
            <a:avLst/>
          </a:prstGeom>
          <a:solidFill>
            <a:srgbClr val="FFFFCC"/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xs:complexType</a:t>
            </a:r>
            <a:r>
              <a:rPr lang="en-US" sz="1800" b="1" dirty="0">
                <a:latin typeface="Courier New" charset="0"/>
              </a:rPr>
              <a:t> name="</a:t>
            </a:r>
            <a:r>
              <a:rPr lang="en-US" sz="1800" b="1" dirty="0" err="1">
                <a:latin typeface="Courier New" charset="0"/>
              </a:rPr>
              <a:t>id_type</a:t>
            </a:r>
            <a:r>
              <a:rPr lang="en-US" sz="1800" b="1" dirty="0">
                <a:latin typeface="Courier New" charset="0"/>
              </a:rPr>
              <a:t>"&gt;</a:t>
            </a:r>
          </a:p>
          <a:p>
            <a:r>
              <a:rPr lang="en-US" sz="1800" b="1" dirty="0">
                <a:latin typeface="Courier New" charset="0"/>
              </a:rPr>
              <a:t>    &lt;</a:t>
            </a:r>
            <a:r>
              <a:rPr lang="en-US" sz="1800" b="1" dirty="0" err="1">
                <a:latin typeface="Courier New" charset="0"/>
              </a:rPr>
              <a:t>xs:attribute</a:t>
            </a:r>
            <a:r>
              <a:rPr lang="en-US" sz="1800" b="1" dirty="0">
                <a:latin typeface="Courier New" charset="0"/>
              </a:rPr>
              <a:t> name="</a:t>
            </a:r>
            <a:r>
              <a:rPr lang="en-US" sz="1800" b="1" dirty="0" err="1">
                <a:latin typeface="Courier New" charset="0"/>
              </a:rPr>
              <a:t>userid</a:t>
            </a:r>
            <a:r>
              <a:rPr lang="en-US" sz="1800" b="1" dirty="0">
                <a:latin typeface="Courier New" charset="0"/>
              </a:rPr>
              <a:t>"  type="</a:t>
            </a:r>
            <a:r>
              <a:rPr lang="en-US" sz="1800" b="1" dirty="0" err="1">
                <a:latin typeface="Courier New" charset="0"/>
              </a:rPr>
              <a:t>xs:positiveInteger</a:t>
            </a:r>
            <a:r>
              <a:rPr lang="en-US" sz="1800" b="1" dirty="0">
                <a:latin typeface="Courier New" charset="0"/>
              </a:rPr>
              <a:t>"/&gt;</a:t>
            </a:r>
          </a:p>
          <a:p>
            <a:r>
              <a:rPr lang="en-US" sz="1800" b="1" dirty="0">
                <a:latin typeface="Courier New" charset="0"/>
              </a:rPr>
              <a:t>    &lt;</a:t>
            </a:r>
            <a:r>
              <a:rPr lang="en-US" sz="1800" b="1" dirty="0" err="1">
                <a:latin typeface="Courier New" charset="0"/>
              </a:rPr>
              <a:t>xs:attribute</a:t>
            </a:r>
            <a:r>
              <a:rPr lang="en-US" sz="1800" b="1" dirty="0">
                <a:latin typeface="Courier New" charset="0"/>
              </a:rPr>
              <a:t> name="passkey" type="</a:t>
            </a:r>
            <a:r>
              <a:rPr lang="en-US" sz="1800" b="1" dirty="0" err="1">
                <a:latin typeface="Courier New" charset="0"/>
              </a:rPr>
              <a:t>xs:string</a:t>
            </a:r>
            <a:r>
              <a:rPr lang="en-US" sz="1800" b="1" dirty="0">
                <a:latin typeface="Courier New" charset="0"/>
              </a:rPr>
              <a:t>"/&gt;</a:t>
            </a:r>
          </a:p>
          <a:p>
            <a:r>
              <a:rPr lang="en-US" sz="1800" b="1" dirty="0">
                <a:latin typeface="Courier New" charset="0"/>
              </a:rPr>
              <a:t>&lt;/</a:t>
            </a:r>
            <a:r>
              <a:rPr lang="en-US" sz="1800" b="1" dirty="0" err="1">
                <a:latin typeface="Courier New" charset="0"/>
              </a:rPr>
              <a:t>xs:complexType</a:t>
            </a:r>
            <a:r>
              <a:rPr lang="en-US" sz="1800" b="1" dirty="0">
                <a:latin typeface="Courier New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296836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524B0-345E-334E-AE8F-917F05BD1CB8}" type="slidenum">
              <a:rPr lang="en-US"/>
              <a:pPr/>
              <a:t>19</a:t>
            </a:fld>
            <a:endParaRPr lang="en-US"/>
          </a:p>
        </p:txBody>
      </p:sp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Types: Mixed Content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295400"/>
            <a:ext cx="8503872" cy="4784725"/>
          </a:xfrm>
        </p:spPr>
        <p:txBody>
          <a:bodyPr/>
          <a:lstStyle/>
          <a:p>
            <a:r>
              <a:rPr lang="en-US" dirty="0"/>
              <a:t>Attributes, child elements, and text content.</a:t>
            </a:r>
          </a:p>
          <a:p>
            <a:pPr lvl="1"/>
            <a:r>
              <a:rPr lang="en-US" dirty="0"/>
              <a:t>Example: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4"/>
            <a:endParaRPr lang="en-US" sz="1050" dirty="0"/>
          </a:p>
          <a:p>
            <a:pPr lvl="4"/>
            <a:endParaRPr lang="en-US" sz="1050" dirty="0"/>
          </a:p>
          <a:p>
            <a:pPr lvl="1"/>
            <a:r>
              <a:rPr lang="en-US" dirty="0"/>
              <a:t>The elements are interspersed among the text content.</a:t>
            </a:r>
          </a:p>
          <a:p>
            <a:pPr lvl="1"/>
            <a:r>
              <a:rPr lang="en-US" dirty="0"/>
              <a:t>Instead of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&lt;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xs:sequence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&gt;</a:t>
            </a:r>
            <a:r>
              <a:rPr lang="en-US" dirty="0"/>
              <a:t>, you can also use </a:t>
            </a:r>
            <a:br>
              <a:rPr lang="en-US" dirty="0"/>
            </a:b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&lt;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xs:all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&gt;</a:t>
            </a:r>
            <a:r>
              <a:rPr lang="en-US" dirty="0"/>
              <a:t> or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&lt;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xs:choice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&gt;</a:t>
            </a:r>
            <a:r>
              <a:rPr lang="en-US" dirty="0"/>
              <a:t>.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550916" name="Text Box 4"/>
          <p:cNvSpPr txBox="1">
            <a:spLocks noChangeArrowheads="1"/>
          </p:cNvSpPr>
          <p:nvPr/>
        </p:nvSpPr>
        <p:spPr bwMode="auto">
          <a:xfrm>
            <a:off x="1006475" y="2236773"/>
            <a:ext cx="7110765" cy="2585323"/>
          </a:xfrm>
          <a:prstGeom prst="rect">
            <a:avLst/>
          </a:prstGeom>
          <a:solidFill>
            <a:srgbClr val="FFFFCC"/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xs:complexType</a:t>
            </a:r>
            <a:r>
              <a:rPr lang="en-US" sz="1800" b="1" dirty="0">
                <a:latin typeface="Courier New" charset="0"/>
              </a:rPr>
              <a:t> name="miscellaneous"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mixed="true"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  &lt;</a:t>
            </a:r>
            <a:r>
              <a:rPr lang="en-US" sz="1800" b="1" dirty="0" err="1">
                <a:latin typeface="Courier New" charset="0"/>
              </a:rPr>
              <a:t>xs:sequence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      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...&gt; ... &lt;/element&gt;</a:t>
            </a:r>
          </a:p>
          <a:p>
            <a:r>
              <a:rPr lang="en-US" sz="1800" b="1" dirty="0">
                <a:latin typeface="Courier New" charset="0"/>
              </a:rPr>
              <a:t>        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...&gt; ... &lt;/element&gt;</a:t>
            </a:r>
          </a:p>
          <a:p>
            <a:r>
              <a:rPr lang="en-US" sz="1800" b="1" dirty="0">
                <a:latin typeface="Courier New" charset="0"/>
              </a:rPr>
              <a:t>    &lt;/</a:t>
            </a:r>
            <a:r>
              <a:rPr lang="en-US" sz="1800" b="1" dirty="0" err="1">
                <a:latin typeface="Courier New" charset="0"/>
              </a:rPr>
              <a:t>xs:sequence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&lt;</a:t>
            </a:r>
            <a:r>
              <a:rPr lang="en-US" sz="1800" b="1" dirty="0" err="1">
                <a:latin typeface="Courier New" charset="0"/>
              </a:rPr>
              <a:t>xs:attribute</a:t>
            </a:r>
            <a:r>
              <a:rPr lang="en-US" sz="1800" b="1" dirty="0">
                <a:latin typeface="Courier New" charset="0"/>
              </a:rPr>
              <a:t> ... /&gt;</a:t>
            </a:r>
          </a:p>
          <a:p>
            <a:r>
              <a:rPr lang="en-US" sz="1800" b="1" dirty="0">
                <a:latin typeface="Courier New" charset="0"/>
              </a:rPr>
              <a:t>    &lt;</a:t>
            </a:r>
            <a:r>
              <a:rPr lang="en-US" sz="1800" b="1" dirty="0" err="1">
                <a:latin typeface="Courier New" charset="0"/>
              </a:rPr>
              <a:t>xs:attribute</a:t>
            </a:r>
            <a:r>
              <a:rPr lang="en-US" sz="1800" b="1" dirty="0">
                <a:latin typeface="Courier New" charset="0"/>
              </a:rPr>
              <a:t> ... /&gt;</a:t>
            </a:r>
          </a:p>
          <a:p>
            <a:r>
              <a:rPr lang="en-US" sz="1800" b="1" dirty="0">
                <a:latin typeface="Courier New" charset="0"/>
              </a:rPr>
              <a:t>&lt;/</a:t>
            </a:r>
            <a:r>
              <a:rPr lang="en-US" sz="1800" b="1" dirty="0" err="1">
                <a:latin typeface="Courier New" charset="0"/>
              </a:rPr>
              <a:t>xs:complexType</a:t>
            </a:r>
            <a:r>
              <a:rPr lang="en-US" sz="1800" b="1" dirty="0">
                <a:latin typeface="Courier New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19304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0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0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4A70E-ACF7-A54F-98FA-AA35D925C88B}" type="slidenum">
              <a:rPr lang="en-US"/>
              <a:pPr/>
              <a:t>2</a:t>
            </a:fld>
            <a:endParaRPr lang="en-US"/>
          </a:p>
        </p:txBody>
      </p:sp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 Schema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XML Schema Definition</a:t>
            </a:r>
            <a:r>
              <a:rPr lang="en-US" dirty="0"/>
              <a:t> (XSD).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Specify the </a:t>
            </a:r>
            <a:r>
              <a:rPr lang="en-US" u="sng" dirty="0"/>
              <a:t>structure</a:t>
            </a:r>
            <a:r>
              <a:rPr lang="en-US" dirty="0"/>
              <a:t> of XML data.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u="sng" dirty="0"/>
              <a:t>Application-specific</a:t>
            </a:r>
            <a:r>
              <a:rPr lang="en-US" dirty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Replacement for Document Type Definition (DTD).</a:t>
            </a:r>
          </a:p>
        </p:txBody>
      </p:sp>
    </p:spTree>
    <p:extLst>
      <p:ext uri="{BB962C8B-B14F-4D97-AF65-F5344CB8AC3E}">
        <p14:creationId xmlns:p14="http://schemas.microsoft.com/office/powerpoint/2010/main" val="7064404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FEB90-FF49-674E-B068-11BB0505C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Types: Mixed Content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30AB3-219A-3642-BB79-7877E1DB8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413746"/>
          </a:xfrm>
        </p:spPr>
        <p:txBody>
          <a:bodyPr/>
          <a:lstStyle/>
          <a:p>
            <a:r>
              <a:rPr lang="en-US" dirty="0"/>
              <a:t>Example mixed content definition: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Example element: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B47EF3-5BFB-594C-AF6E-951670628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CF78E0-C6AF-6340-9075-9A3089C921F5}"/>
              </a:ext>
            </a:extLst>
          </p:cNvPr>
          <p:cNvSpPr txBox="1"/>
          <p:nvPr/>
        </p:nvSpPr>
        <p:spPr>
          <a:xfrm>
            <a:off x="900159" y="1848111"/>
            <a:ext cx="7343677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xs:complexType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name="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lettertype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 mixed="true"&gt;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xs:sequence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xs:element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name="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 type="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xs:string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"/&gt;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xs:element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name="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 type="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xs:positiveInteger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"/&gt;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xs:element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name="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shipdate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 type="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xs:date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"/&gt;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&lt;/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xs:sequence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xs:complexType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xs:element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name="letter" type="</a:t>
            </a:r>
            <a:r>
              <a:rPr 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lettertype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"/&gt;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B6919E-BEC7-D14F-8D35-87DFB5520AAF}"/>
              </a:ext>
            </a:extLst>
          </p:cNvPr>
          <p:cNvSpPr txBox="1"/>
          <p:nvPr/>
        </p:nvSpPr>
        <p:spPr>
          <a:xfrm>
            <a:off x="1208738" y="4759466"/>
            <a:ext cx="6726521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&lt;letter&gt;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Dear Mr.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&lt;name&gt;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John Smith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&lt;/name&gt;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Your order 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orderid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1032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orderid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will be shipped on 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shipdate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2001-07-13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shipdate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&lt;/letter&gt;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3C3D5F-D81C-8E48-9F23-F2F9706B04F6}"/>
              </a:ext>
            </a:extLst>
          </p:cNvPr>
          <p:cNvSpPr txBox="1"/>
          <p:nvPr/>
        </p:nvSpPr>
        <p:spPr>
          <a:xfrm>
            <a:off x="4988812" y="6582489"/>
            <a:ext cx="3706464" cy="2462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000" dirty="0">
                <a:hlinkClick r:id="rId2"/>
              </a:rPr>
              <a:t>https://www.w3schools.com/xml/schema_complex_mixed.asp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4013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A12A-D8E5-4B49-BF95-ECCFB84066A1}" type="slidenum">
              <a:rPr lang="en-US"/>
              <a:pPr/>
              <a:t>21</a:t>
            </a:fld>
            <a:endParaRPr 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Attributes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Attributes are simple type elements.</a:t>
            </a:r>
            <a:endParaRPr lang="en-US" sz="2400" dirty="0"/>
          </a:p>
          <a:p>
            <a:pPr lvl="1"/>
            <a:r>
              <a:rPr lang="en-US" dirty="0"/>
              <a:t>Example: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4"/>
            <a:endParaRPr lang="en-US" sz="1050" dirty="0"/>
          </a:p>
          <a:p>
            <a:pPr lvl="4"/>
            <a:endParaRPr lang="en-US" sz="1050" dirty="0"/>
          </a:p>
          <a:p>
            <a:endParaRPr lang="en-US" dirty="0"/>
          </a:p>
          <a:p>
            <a:r>
              <a:rPr lang="en-US" dirty="0"/>
              <a:t>Attributes are optional by default.</a:t>
            </a:r>
          </a:p>
          <a:p>
            <a:pPr lvl="1"/>
            <a:r>
              <a:rPr lang="en-US" dirty="0"/>
              <a:t>Add 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use="required"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to the attribute definition </a:t>
            </a:r>
            <a:br>
              <a:rPr lang="en-US" dirty="0"/>
            </a:br>
            <a:r>
              <a:rPr lang="en-US" dirty="0"/>
              <a:t>to make the attribute mandatory.</a:t>
            </a:r>
          </a:p>
          <a:p>
            <a:pPr lvl="1"/>
            <a:r>
              <a:rPr lang="en-US" dirty="0"/>
              <a:t>Add 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use="prohibited"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to prohibit the attribute.</a:t>
            </a:r>
          </a:p>
        </p:txBody>
      </p:sp>
      <p:sp>
        <p:nvSpPr>
          <p:cNvPr id="551940" name="Text Box 4"/>
          <p:cNvSpPr txBox="1">
            <a:spLocks noChangeArrowheads="1"/>
          </p:cNvSpPr>
          <p:nvPr/>
        </p:nvSpPr>
        <p:spPr bwMode="auto">
          <a:xfrm>
            <a:off x="1006475" y="2331732"/>
            <a:ext cx="7250703" cy="2031325"/>
          </a:xfrm>
          <a:prstGeom prst="rect">
            <a:avLst/>
          </a:prstGeom>
          <a:solidFill>
            <a:srgbClr val="FFFFCC"/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xs:attribute</a:t>
            </a:r>
            <a:r>
              <a:rPr lang="en-US" sz="1800" b="1" dirty="0">
                <a:latin typeface="Courier New" charset="0"/>
              </a:rPr>
              <a:t> name="</a:t>
            </a:r>
            <a:r>
              <a:rPr lang="en-US" sz="1800" b="1" dirty="0" err="1">
                <a:latin typeface="Courier New" charset="0"/>
              </a:rPr>
              <a:t>ssn</a:t>
            </a:r>
            <a:r>
              <a:rPr lang="en-US" sz="1800" b="1" dirty="0">
                <a:latin typeface="Courier New" charset="0"/>
              </a:rPr>
              <a:t>"&gt;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&lt;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xs:simpleType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&gt;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    &lt;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xs:restriction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base=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xs:string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&gt;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        &lt;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xs:pattern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value="\d{3}-\d{2}-\d{3}"/&gt;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    &lt;/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xs:restriction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&gt;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&lt;/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xs:simpleType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&lt;/</a:t>
            </a:r>
            <a:r>
              <a:rPr lang="en-US" sz="1800" b="1" dirty="0" err="1">
                <a:latin typeface="Courier New" charset="0"/>
              </a:rPr>
              <a:t>xs:attribute</a:t>
            </a:r>
            <a:r>
              <a:rPr lang="en-US" sz="1800" b="1" dirty="0">
                <a:latin typeface="Courier New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33828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1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1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51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3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7BEE-C30A-774D-AA35-C78557260C44}" type="slidenum">
              <a:rPr lang="en-US"/>
              <a:pPr/>
              <a:t>22</a:t>
            </a:fld>
            <a:endParaRPr lang="en-US"/>
          </a:p>
        </p:txBody>
      </p:sp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XML Document</a:t>
            </a:r>
          </a:p>
        </p:txBody>
      </p:sp>
      <p:sp>
        <p:nvSpPr>
          <p:cNvPr id="541700" name="Text Box 4"/>
          <p:cNvSpPr txBox="1">
            <a:spLocks noChangeArrowheads="1"/>
          </p:cNvSpPr>
          <p:nvPr/>
        </p:nvSpPr>
        <p:spPr bwMode="auto">
          <a:xfrm>
            <a:off x="365806" y="1234464"/>
            <a:ext cx="8701421" cy="5509200"/>
          </a:xfrm>
          <a:prstGeom prst="rect">
            <a:avLst/>
          </a:prstGeom>
          <a:solidFill>
            <a:srgbClr val="EAEAEA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dirty="0">
                <a:latin typeface="Courier New" charset="0"/>
              </a:rPr>
              <a:t>&lt;?xml version="1.0" encoding="UTF-8"?&gt; </a:t>
            </a:r>
          </a:p>
          <a:p>
            <a:r>
              <a:rPr lang="en-US" sz="1600" b="1" dirty="0">
                <a:latin typeface="Courier New" charset="0"/>
              </a:rPr>
              <a:t>&lt;catalog </a:t>
            </a:r>
            <a:r>
              <a:rPr lang="en-US" sz="1600" b="1" dirty="0" err="1">
                <a:latin typeface="Courier New" charset="0"/>
              </a:rPr>
              <a:t>xmlns:xsi</a:t>
            </a:r>
            <a:r>
              <a:rPr lang="en-US" sz="1600" b="1" dirty="0">
                <a:latin typeface="Courier New" charset="0"/>
              </a:rPr>
              <a:t>="http://www.w3.org/2001/</a:t>
            </a:r>
            <a:r>
              <a:rPr lang="en-US" sz="1600" b="1" dirty="0" err="1">
                <a:latin typeface="Courier New" charset="0"/>
              </a:rPr>
              <a:t>XMLSchema</a:t>
            </a:r>
            <a:r>
              <a:rPr lang="en-US" sz="1600" b="1" dirty="0">
                <a:latin typeface="Courier New" charset="0"/>
              </a:rPr>
              <a:t>-instance"  </a:t>
            </a:r>
          </a:p>
          <a:p>
            <a:r>
              <a:rPr lang="en-US" sz="1600" b="1" dirty="0">
                <a:latin typeface="Courier New" charset="0"/>
              </a:rPr>
              <a:t>         </a:t>
            </a:r>
            <a:r>
              <a:rPr lang="en-US" sz="1600" b="1" dirty="0" err="1">
                <a:solidFill>
                  <a:schemeClr val="folHlink"/>
                </a:solidFill>
                <a:latin typeface="Courier New" charset="0"/>
              </a:rPr>
              <a:t>xsi:noNamespaceSchemaLocation</a:t>
            </a:r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="</a:t>
            </a:r>
            <a:r>
              <a:rPr lang="en-US" sz="1600" b="1" dirty="0" err="1">
                <a:solidFill>
                  <a:schemeClr val="folHlink"/>
                </a:solidFill>
                <a:latin typeface="Courier New" charset="0"/>
              </a:rPr>
              <a:t>catalog.xsd</a:t>
            </a:r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"&gt;</a:t>
            </a:r>
            <a:r>
              <a:rPr lang="en-US" sz="1600" b="1" dirty="0">
                <a:latin typeface="Courier New" charset="0"/>
              </a:rPr>
              <a:t> </a:t>
            </a:r>
          </a:p>
          <a:p>
            <a:r>
              <a:rPr lang="en-US" sz="1600" b="1" dirty="0">
                <a:latin typeface="Courier New" charset="0"/>
              </a:rPr>
              <a:t>    &lt;journal title="XML" publisher="IBM </a:t>
            </a:r>
            <a:r>
              <a:rPr lang="en-US" sz="1600" b="1" dirty="0" err="1">
                <a:latin typeface="Courier New" charset="0"/>
              </a:rPr>
              <a:t>developerWorks</a:t>
            </a:r>
            <a:r>
              <a:rPr lang="en-US" sz="1600" b="1" dirty="0">
                <a:latin typeface="Courier New" charset="0"/>
              </a:rPr>
              <a:t>"&gt; 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&lt;article level="Intermediate" date="February-2003"&gt;   </a:t>
            </a:r>
          </a:p>
          <a:p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            &lt;title&gt;Design XML Schemas Using UML&lt;/title&gt; </a:t>
            </a:r>
          </a:p>
          <a:p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            &lt;author&gt;Ayesha Malik&lt;/author&gt;  </a:t>
            </a:r>
          </a:p>
          <a:p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        &lt;/article&gt;</a:t>
            </a:r>
          </a:p>
          <a:p>
            <a:r>
              <a:rPr lang="en-US" sz="1600" b="1" dirty="0">
                <a:latin typeface="Courier New" charset="0"/>
              </a:rPr>
              <a:t>    &lt;/journal&gt; </a:t>
            </a:r>
          </a:p>
          <a:p>
            <a:r>
              <a:rPr lang="en-US" sz="1600" b="1" dirty="0">
                <a:latin typeface="Courier New" charset="0"/>
              </a:rPr>
              <a:t>    &lt;journal title="Java Technology" publisher="IBM </a:t>
            </a:r>
            <a:r>
              <a:rPr lang="en-US" sz="1600" b="1" dirty="0" err="1">
                <a:latin typeface="Courier New" charset="0"/>
              </a:rPr>
              <a:t>developerWorks</a:t>
            </a:r>
            <a:r>
              <a:rPr lang="en-US" sz="1600" b="1" dirty="0">
                <a:latin typeface="Courier New" charset="0"/>
              </a:rPr>
              <a:t>"&gt; 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&lt;article level="Advanced" date="January-2004"&gt;   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      &lt;title&gt;Design service-oriented architecture    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             frameworks with J2EE technology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      &lt;/title&gt; 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      &lt;author&gt;Naveen </a:t>
            </a:r>
            <a:r>
              <a:rPr lang="en-US" sz="1600" b="1" dirty="0" err="1">
                <a:solidFill>
                  <a:srgbClr val="006600"/>
                </a:solidFill>
                <a:latin typeface="Courier New" charset="0"/>
              </a:rPr>
              <a:t>Balani</a:t>
            </a:r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&lt;/author&gt;  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  &lt;/article</a:t>
            </a:r>
            <a:r>
              <a:rPr lang="en-US" sz="1600" b="1" dirty="0">
                <a:latin typeface="Courier New" charset="0"/>
              </a:rPr>
              <a:t>&gt;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&lt;article level="Advanced" date="October-2003"&gt;   </a:t>
            </a:r>
          </a:p>
          <a:p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            &lt;title&gt;Advanced DAO Programming&lt;/title&gt; </a:t>
            </a:r>
          </a:p>
          <a:p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            &lt;author&gt;Sean Sullivan &lt;/author&gt;  </a:t>
            </a:r>
          </a:p>
          <a:p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        &lt;/article&gt;</a:t>
            </a:r>
          </a:p>
          <a:p>
            <a:r>
              <a:rPr lang="en-US" sz="1600" b="1" dirty="0">
                <a:latin typeface="Courier New" charset="0"/>
              </a:rPr>
              <a:t>    &lt;/journal&gt; </a:t>
            </a:r>
          </a:p>
          <a:p>
            <a:r>
              <a:rPr lang="en-US" sz="1600" b="1" dirty="0">
                <a:latin typeface="Courier New" charset="0"/>
              </a:rPr>
              <a:t>&lt;/catalog&gt;</a:t>
            </a:r>
          </a:p>
        </p:txBody>
      </p:sp>
      <p:grpSp>
        <p:nvGrpSpPr>
          <p:cNvPr id="541704" name="Group 8"/>
          <p:cNvGrpSpPr>
            <a:grpSpLocks/>
          </p:cNvGrpSpPr>
          <p:nvPr/>
        </p:nvGrpSpPr>
        <p:grpSpPr bwMode="auto">
          <a:xfrm>
            <a:off x="7040848" y="1567829"/>
            <a:ext cx="2047875" cy="581025"/>
            <a:chOff x="4263" y="1023"/>
            <a:chExt cx="1290" cy="366"/>
          </a:xfrm>
        </p:grpSpPr>
        <p:sp>
          <p:nvSpPr>
            <p:cNvPr id="541702" name="Text Box 6"/>
            <p:cNvSpPr txBox="1">
              <a:spLocks noChangeArrowheads="1"/>
            </p:cNvSpPr>
            <p:nvPr/>
          </p:nvSpPr>
          <p:spPr bwMode="auto">
            <a:xfrm>
              <a:off x="4896" y="1023"/>
              <a:ext cx="657" cy="36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FFFF00"/>
                  </a:solidFill>
                </a:rPr>
                <a:t>Schema </a:t>
              </a:r>
            </a:p>
            <a:p>
              <a:r>
                <a:rPr lang="en-US" sz="1600" dirty="0">
                  <a:solidFill>
                    <a:srgbClr val="FFFF00"/>
                  </a:solidFill>
                </a:rPr>
                <a:t>reference</a:t>
              </a:r>
            </a:p>
          </p:txBody>
        </p:sp>
        <p:sp>
          <p:nvSpPr>
            <p:cNvPr id="541703" name="Line 7"/>
            <p:cNvSpPr>
              <a:spLocks noChangeShapeType="1"/>
            </p:cNvSpPr>
            <p:nvPr/>
          </p:nvSpPr>
          <p:spPr bwMode="auto">
            <a:xfrm flipH="1">
              <a:off x="4263" y="1239"/>
              <a:ext cx="633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760707" y="6172170"/>
            <a:ext cx="236475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Pro XML Development with Java Technology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Ajay </a:t>
            </a:r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Vohra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and Deepak </a:t>
            </a:r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Vohra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Apress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2006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72365" y="1051586"/>
            <a:ext cx="12224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catalog.xml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596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B404-6E62-CD46-AB5E-D60749C595A3}" type="slidenum">
              <a:rPr lang="en-US"/>
              <a:pPr/>
              <a:t>23</a:t>
            </a:fld>
            <a:endParaRPr lang="en-US"/>
          </a:p>
        </p:txBody>
      </p:sp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XML Schema</a:t>
            </a:r>
            <a:endParaRPr lang="en-US" b="1" dirty="0">
              <a:latin typeface="Courier New" charset="0"/>
            </a:endParaRPr>
          </a:p>
        </p:txBody>
      </p:sp>
      <p:sp>
        <p:nvSpPr>
          <p:cNvPr id="542724" name="Text Box 4"/>
          <p:cNvSpPr txBox="1">
            <a:spLocks noChangeArrowheads="1"/>
          </p:cNvSpPr>
          <p:nvPr/>
        </p:nvSpPr>
        <p:spPr bwMode="auto">
          <a:xfrm>
            <a:off x="652116" y="1470340"/>
            <a:ext cx="7904728" cy="4247317"/>
          </a:xfrm>
          <a:prstGeom prst="rect">
            <a:avLst/>
          </a:prstGeom>
          <a:solidFill>
            <a:srgbClr val="FFFFCC"/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&lt;?xml version="1.0" encoding="utf-8"?&gt;</a:t>
            </a:r>
          </a:p>
          <a:p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xs:schema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xmlns:xs</a:t>
            </a:r>
            <a:r>
              <a:rPr lang="en-US" sz="1800" b="1" dirty="0">
                <a:latin typeface="Courier New" charset="0"/>
              </a:rPr>
              <a:t>="http://www.w3.org/2001/</a:t>
            </a:r>
            <a:r>
              <a:rPr lang="en-US" sz="1800" b="1" dirty="0" err="1">
                <a:latin typeface="Courier New" charset="0"/>
              </a:rPr>
              <a:t>XMLSchema</a:t>
            </a:r>
            <a:r>
              <a:rPr lang="en-US" sz="1800" b="1" dirty="0">
                <a:latin typeface="Courier New" charset="0"/>
              </a:rPr>
              <a:t>"&gt;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&lt;</a:t>
            </a:r>
            <a:r>
              <a:rPr lang="en-US" sz="1800" b="1" dirty="0" err="1">
                <a:latin typeface="Courier New" charset="0"/>
              </a:rPr>
              <a:t>xs:complexType</a:t>
            </a:r>
            <a:r>
              <a:rPr lang="en-US" sz="1800" b="1" dirty="0">
                <a:latin typeface="Courier New" charset="0"/>
              </a:rPr>
              <a:t> name="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article_type</a:t>
            </a:r>
            <a:r>
              <a:rPr lang="en-US" sz="1800" b="1" dirty="0">
                <a:latin typeface="Courier New" charset="0"/>
              </a:rPr>
              <a:t>"&gt;</a:t>
            </a:r>
          </a:p>
          <a:p>
            <a:r>
              <a:rPr lang="en-US" sz="1800" b="1" dirty="0">
                <a:latin typeface="Courier New" charset="0"/>
              </a:rPr>
              <a:t>        &lt;</a:t>
            </a:r>
            <a:r>
              <a:rPr lang="en-US" sz="1800" b="1" dirty="0" err="1">
                <a:latin typeface="Courier New" charset="0"/>
              </a:rPr>
              <a:t>xs:sequence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          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name="title" type="</a:t>
            </a:r>
            <a:r>
              <a:rPr lang="en-US" sz="1800" b="1" dirty="0" err="1">
                <a:latin typeface="Courier New" charset="0"/>
              </a:rPr>
              <a:t>xs:string</a:t>
            </a:r>
            <a:r>
              <a:rPr lang="en-US" sz="1800" b="1" dirty="0">
                <a:latin typeface="Courier New" charset="0"/>
              </a:rPr>
              <a:t>"/&gt;</a:t>
            </a:r>
          </a:p>
          <a:p>
            <a:r>
              <a:rPr lang="en-US" sz="1800" b="1" dirty="0">
                <a:latin typeface="Courier New" charset="0"/>
              </a:rPr>
              <a:t>            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name="author" type="</a:t>
            </a:r>
            <a:r>
              <a:rPr lang="en-US" sz="1800" b="1" dirty="0" err="1">
                <a:latin typeface="Courier New" charset="0"/>
              </a:rPr>
              <a:t>xs:string</a:t>
            </a:r>
            <a:r>
              <a:rPr lang="en-US" sz="1800" b="1" dirty="0">
                <a:latin typeface="Courier New" charset="0"/>
              </a:rPr>
              <a:t>"/&gt;</a:t>
            </a:r>
          </a:p>
          <a:p>
            <a:r>
              <a:rPr lang="en-US" sz="1800" b="1" dirty="0">
                <a:latin typeface="Courier New" charset="0"/>
              </a:rPr>
              <a:t>        &lt;/</a:t>
            </a:r>
            <a:r>
              <a:rPr lang="en-US" sz="1800" b="1" dirty="0" err="1">
                <a:latin typeface="Courier New" charset="0"/>
              </a:rPr>
              <a:t>xs:sequence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      &lt;</a:t>
            </a:r>
            <a:r>
              <a:rPr lang="en-US" sz="1800" b="1" dirty="0" err="1">
                <a:latin typeface="Courier New" charset="0"/>
              </a:rPr>
              <a:t>xs:attribute</a:t>
            </a:r>
            <a:r>
              <a:rPr lang="en-US" sz="1800" b="1" dirty="0">
                <a:latin typeface="Courier New" charset="0"/>
              </a:rPr>
              <a:t> name="date" type="</a:t>
            </a:r>
            <a:r>
              <a:rPr lang="en-US" sz="1800" b="1" dirty="0" err="1">
                <a:latin typeface="Courier New" charset="0"/>
              </a:rPr>
              <a:t>xs:string</a:t>
            </a:r>
            <a:r>
              <a:rPr lang="en-US" sz="1800" b="1" dirty="0">
                <a:latin typeface="Courier New" charset="0"/>
              </a:rPr>
              <a:t>"/&gt;</a:t>
            </a:r>
          </a:p>
          <a:p>
            <a:r>
              <a:rPr lang="en-US" sz="1800" b="1" dirty="0">
                <a:latin typeface="Courier New" charset="0"/>
              </a:rPr>
              <a:t>        &lt;</a:t>
            </a:r>
            <a:r>
              <a:rPr lang="en-US" sz="1800" b="1" dirty="0" err="1">
                <a:latin typeface="Courier New" charset="0"/>
              </a:rPr>
              <a:t>xs:attribute</a:t>
            </a:r>
            <a:r>
              <a:rPr lang="en-US" sz="1800" b="1" dirty="0">
                <a:latin typeface="Courier New" charset="0"/>
              </a:rPr>
              <a:t> name="level" type="</a:t>
            </a:r>
            <a:r>
              <a:rPr lang="en-US" sz="1800" b="1" dirty="0" err="1">
                <a:latin typeface="Courier New" charset="0"/>
              </a:rPr>
              <a:t>xs:string</a:t>
            </a:r>
            <a:r>
              <a:rPr lang="en-US" sz="1800" b="1" dirty="0">
                <a:latin typeface="Courier New" charset="0"/>
              </a:rPr>
              <a:t>"/&gt;</a:t>
            </a:r>
          </a:p>
          <a:p>
            <a:r>
              <a:rPr lang="en-US" sz="1800" b="1" dirty="0">
                <a:latin typeface="Courier New" charset="0"/>
              </a:rPr>
              <a:t>    &lt;/</a:t>
            </a:r>
            <a:r>
              <a:rPr lang="en-US" sz="1800" b="1" dirty="0" err="1">
                <a:latin typeface="Courier New" charset="0"/>
              </a:rPr>
              <a:t>xs:complexType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fr-FR" sz="1800" dirty="0">
                <a:latin typeface="Courier New" charset="0"/>
              </a:rPr>
              <a:t> </a:t>
            </a:r>
            <a:endParaRPr lang="fr-FR" sz="1800" b="1" dirty="0">
              <a:latin typeface="Courier New" charset="0"/>
            </a:endParaRPr>
          </a:p>
          <a:p>
            <a:r>
              <a:rPr lang="fr-FR" sz="1800" b="1" dirty="0">
                <a:latin typeface="Courier New" charset="0"/>
              </a:rPr>
              <a:t>    &lt;</a:t>
            </a:r>
            <a:r>
              <a:rPr lang="fr-FR" sz="1800" b="1" dirty="0" err="1">
                <a:latin typeface="Courier New" charset="0"/>
              </a:rPr>
              <a:t>xs:element</a:t>
            </a:r>
            <a:r>
              <a:rPr lang="fr-FR" sz="1800" b="1" dirty="0">
                <a:latin typeface="Courier New" charset="0"/>
              </a:rPr>
              <a:t> </a:t>
            </a:r>
            <a:r>
              <a:rPr lang="fr-FR" sz="1800" b="1" dirty="0" err="1">
                <a:latin typeface="Courier New" charset="0"/>
              </a:rPr>
              <a:t>name</a:t>
            </a:r>
            <a:r>
              <a:rPr lang="fr-FR" sz="1800" b="1" dirty="0">
                <a:latin typeface="Courier New" charset="0"/>
              </a:rPr>
              <a:t>="</a:t>
            </a:r>
            <a:r>
              <a:rPr lang="fr-FR" sz="1800" b="1" dirty="0">
                <a:solidFill>
                  <a:srgbClr val="B23C00"/>
                </a:solidFill>
                <a:latin typeface="Courier New" charset="0"/>
              </a:rPr>
              <a:t>article</a:t>
            </a:r>
            <a:r>
              <a:rPr lang="fr-FR" sz="1800" b="1" dirty="0">
                <a:latin typeface="Courier New" charset="0"/>
              </a:rPr>
              <a:t>" type="</a:t>
            </a:r>
            <a:r>
              <a:rPr lang="fr-FR" sz="1800" b="1" dirty="0" err="1">
                <a:solidFill>
                  <a:schemeClr val="folHlink"/>
                </a:solidFill>
                <a:latin typeface="Courier New" charset="0"/>
              </a:rPr>
              <a:t>article_type</a:t>
            </a:r>
            <a:r>
              <a:rPr lang="fr-FR" sz="1800" b="1" dirty="0">
                <a:latin typeface="Courier New" charset="0"/>
              </a:rPr>
              <a:t>"/&gt;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...</a:t>
            </a:r>
          </a:p>
          <a:p>
            <a:r>
              <a:rPr lang="en-US" sz="1800" b="1" dirty="0">
                <a:latin typeface="Courier New" charset="0"/>
              </a:rPr>
              <a:t>&lt;/</a:t>
            </a:r>
            <a:r>
              <a:rPr lang="en-US" sz="1800" b="1" dirty="0" err="1">
                <a:latin typeface="Courier New" charset="0"/>
              </a:rPr>
              <a:t>xs:schema</a:t>
            </a:r>
            <a:r>
              <a:rPr lang="en-US" sz="1800" b="1" dirty="0">
                <a:latin typeface="Courier New" charset="0"/>
              </a:rPr>
              <a:t>&gt;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035024" y="6243935"/>
            <a:ext cx="236475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Pro XML Development with Java Technology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Ajay </a:t>
            </a:r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Vohra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and Deepak </a:t>
            </a:r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Vohra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Apress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2006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55584" y="1325903"/>
            <a:ext cx="12226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catalog.xsd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5660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C92D-CC97-8243-BD84-AEF41D0B95F4}" type="slidenum">
              <a:rPr lang="en-US"/>
              <a:pPr/>
              <a:t>24</a:t>
            </a:fld>
            <a:endParaRPr lang="en-US"/>
          </a:p>
        </p:txBody>
      </p:sp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XML Schema</a:t>
            </a:r>
            <a:r>
              <a:rPr lang="en-US" i="1" dirty="0"/>
              <a:t>, cont’d</a:t>
            </a:r>
            <a:endParaRPr lang="en-US" b="1" i="1" dirty="0">
              <a:latin typeface="Courier New" charset="0"/>
            </a:endParaRPr>
          </a:p>
        </p:txBody>
      </p:sp>
      <p:sp>
        <p:nvSpPr>
          <p:cNvPr id="544771" name="Text Box 3"/>
          <p:cNvSpPr txBox="1">
            <a:spLocks noChangeArrowheads="1"/>
          </p:cNvSpPr>
          <p:nvPr/>
        </p:nvSpPr>
        <p:spPr bwMode="auto">
          <a:xfrm>
            <a:off x="233936" y="1341438"/>
            <a:ext cx="8635697" cy="4801315"/>
          </a:xfrm>
          <a:prstGeom prst="rect">
            <a:avLst/>
          </a:prstGeom>
          <a:solidFill>
            <a:srgbClr val="FFFFCC"/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&lt;?xml version="1.0" encoding="utf-8"?&gt;</a:t>
            </a:r>
          </a:p>
          <a:p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xs:schema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xmlns:xs</a:t>
            </a:r>
            <a:r>
              <a:rPr lang="en-US" sz="1800" b="1" dirty="0">
                <a:latin typeface="Courier New" charset="0"/>
              </a:rPr>
              <a:t>="http://www.w3.org/2001/</a:t>
            </a:r>
            <a:r>
              <a:rPr lang="en-US" sz="1800" b="1" dirty="0" err="1">
                <a:latin typeface="Courier New" charset="0"/>
              </a:rPr>
              <a:t>XMLSchema</a:t>
            </a:r>
            <a:r>
              <a:rPr lang="en-US" sz="1800" b="1" dirty="0">
                <a:latin typeface="Courier New" charset="0"/>
              </a:rPr>
              <a:t>"&gt;</a:t>
            </a:r>
          </a:p>
          <a:p>
            <a:r>
              <a:rPr lang="en-US" sz="1800" b="1" dirty="0">
                <a:latin typeface="Courier New" charset="0"/>
              </a:rPr>
              <a:t>    ...</a:t>
            </a:r>
            <a:endParaRPr lang="fr-FR" sz="1800" b="1" dirty="0">
              <a:latin typeface="Courier New" charset="0"/>
            </a:endParaRPr>
          </a:p>
          <a:p>
            <a:r>
              <a:rPr lang="fr-FR" sz="1800" b="1" dirty="0">
                <a:latin typeface="Courier New" charset="0"/>
              </a:rPr>
              <a:t>    &lt;</a:t>
            </a:r>
            <a:r>
              <a:rPr lang="fr-FR" sz="1800" b="1" dirty="0" err="1">
                <a:latin typeface="Courier New" charset="0"/>
              </a:rPr>
              <a:t>xs:element</a:t>
            </a:r>
            <a:r>
              <a:rPr lang="fr-FR" sz="1800" b="1" dirty="0">
                <a:latin typeface="Courier New" charset="0"/>
              </a:rPr>
              <a:t> </a:t>
            </a:r>
            <a:r>
              <a:rPr lang="fr-FR" sz="1800" b="1" dirty="0" err="1">
                <a:latin typeface="Courier New" charset="0"/>
              </a:rPr>
              <a:t>name</a:t>
            </a:r>
            <a:r>
              <a:rPr lang="fr-FR" sz="1800" b="1" dirty="0">
                <a:latin typeface="Courier New" charset="0"/>
              </a:rPr>
              <a:t>=</a:t>
            </a:r>
            <a:r>
              <a:rPr lang="fr-FR" sz="1800" b="1" dirty="0">
                <a:solidFill>
                  <a:srgbClr val="B23C00"/>
                </a:solidFill>
                <a:latin typeface="Courier New" charset="0"/>
              </a:rPr>
              <a:t>"</a:t>
            </a:r>
            <a:r>
              <a:rPr lang="fr-FR" sz="1800" b="1" dirty="0">
                <a:solidFill>
                  <a:srgbClr val="0432FF"/>
                </a:solidFill>
                <a:latin typeface="Courier New" charset="0"/>
              </a:rPr>
              <a:t>article</a:t>
            </a:r>
            <a:r>
              <a:rPr lang="fr-FR" sz="1800" b="1" dirty="0">
                <a:solidFill>
                  <a:srgbClr val="B23C00"/>
                </a:solidFill>
                <a:latin typeface="Courier New" charset="0"/>
              </a:rPr>
              <a:t>" </a:t>
            </a:r>
            <a:r>
              <a:rPr lang="fr-FR" sz="1800" b="1" dirty="0">
                <a:latin typeface="Courier New" charset="0"/>
              </a:rPr>
              <a:t>type="</a:t>
            </a:r>
            <a:r>
              <a:rPr lang="fr-FR" sz="1800" b="1" dirty="0" err="1">
                <a:latin typeface="Courier New" charset="0"/>
              </a:rPr>
              <a:t>article_type</a:t>
            </a:r>
            <a:r>
              <a:rPr lang="fr-FR" sz="1800" b="1" dirty="0">
                <a:latin typeface="Courier New" charset="0"/>
              </a:rPr>
              <a:t>"/&gt;</a:t>
            </a:r>
            <a:endParaRPr lang="en-US" sz="1800" b="1" dirty="0">
              <a:latin typeface="Courier New" charset="0"/>
            </a:endParaRPr>
          </a:p>
          <a:p>
            <a:r>
              <a:rPr lang="en-US" sz="1800" dirty="0">
                <a:latin typeface="Courier New" charset="0"/>
              </a:rPr>
              <a:t> 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&lt;</a:t>
            </a:r>
            <a:r>
              <a:rPr lang="en-US" sz="1800" b="1" dirty="0" err="1">
                <a:latin typeface="Courier New" charset="0"/>
              </a:rPr>
              <a:t>xs:complexType</a:t>
            </a:r>
            <a:r>
              <a:rPr lang="en-US" sz="1800" b="1" dirty="0">
                <a:latin typeface="Courier New" charset="0"/>
              </a:rPr>
              <a:t> name="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journal_type</a:t>
            </a:r>
            <a:r>
              <a:rPr lang="en-US" sz="1800" b="1" dirty="0">
                <a:latin typeface="Courier New" charset="0"/>
              </a:rPr>
              <a:t>"&gt;</a:t>
            </a:r>
          </a:p>
          <a:p>
            <a:r>
              <a:rPr lang="en-US" sz="1800" b="1" dirty="0">
                <a:latin typeface="Courier New" charset="0"/>
              </a:rPr>
              <a:t>        &lt;</a:t>
            </a:r>
            <a:r>
              <a:rPr lang="en-US" sz="1800" b="1" dirty="0" err="1">
                <a:latin typeface="Courier New" charset="0"/>
              </a:rPr>
              <a:t>xs:sequence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          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>
                <a:solidFill>
                  <a:srgbClr val="0432FF"/>
                </a:solidFill>
                <a:latin typeface="Courier New" charset="0"/>
              </a:rPr>
              <a:t>ref="article"</a:t>
            </a:r>
            <a:r>
              <a:rPr lang="en-US" sz="1800" b="1" dirty="0">
                <a:solidFill>
                  <a:srgbClr val="00B050"/>
                </a:solidFill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minOccurs</a:t>
            </a:r>
            <a:r>
              <a:rPr lang="en-US" sz="1800" b="1" dirty="0">
                <a:latin typeface="Courier New" charset="0"/>
              </a:rPr>
              <a:t>="0" </a:t>
            </a:r>
          </a:p>
          <a:p>
            <a:r>
              <a:rPr lang="en-US" sz="1800" b="1" dirty="0">
                <a:latin typeface="Courier New" charset="0"/>
              </a:rPr>
              <a:t>                                      </a:t>
            </a:r>
            <a:r>
              <a:rPr lang="en-US" sz="1800" b="1" dirty="0" err="1">
                <a:latin typeface="Courier New" charset="0"/>
              </a:rPr>
              <a:t>maxOccurs</a:t>
            </a:r>
            <a:r>
              <a:rPr lang="en-US" sz="1800" b="1" dirty="0">
                <a:latin typeface="Courier New" charset="0"/>
              </a:rPr>
              <a:t>="unbounded"/&gt;</a:t>
            </a:r>
          </a:p>
          <a:p>
            <a:r>
              <a:rPr lang="en-US" sz="1800" b="1" dirty="0">
                <a:latin typeface="Courier New" charset="0"/>
              </a:rPr>
              <a:t>        &lt;/</a:t>
            </a:r>
            <a:r>
              <a:rPr lang="en-US" sz="1800" b="1" dirty="0" err="1">
                <a:latin typeface="Courier New" charset="0"/>
              </a:rPr>
              <a:t>xs:sequence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      &lt;</a:t>
            </a:r>
            <a:r>
              <a:rPr lang="en-US" sz="1800" b="1" dirty="0" err="1">
                <a:latin typeface="Courier New" charset="0"/>
              </a:rPr>
              <a:t>xs:attribute</a:t>
            </a:r>
            <a:r>
              <a:rPr lang="en-US" sz="1800" b="1" dirty="0">
                <a:latin typeface="Courier New" charset="0"/>
              </a:rPr>
              <a:t> name="title" type="</a:t>
            </a:r>
            <a:r>
              <a:rPr lang="en-US" sz="1800" b="1" dirty="0" err="1">
                <a:latin typeface="Courier New" charset="0"/>
              </a:rPr>
              <a:t>xs:string</a:t>
            </a:r>
            <a:r>
              <a:rPr lang="en-US" sz="1800" b="1" dirty="0">
                <a:latin typeface="Courier New" charset="0"/>
              </a:rPr>
              <a:t>"/&gt;</a:t>
            </a:r>
          </a:p>
          <a:p>
            <a:r>
              <a:rPr lang="en-US" sz="1800" b="1" dirty="0">
                <a:latin typeface="Courier New" charset="0"/>
              </a:rPr>
              <a:t>        &lt;</a:t>
            </a:r>
            <a:r>
              <a:rPr lang="en-US" sz="1800" b="1" dirty="0" err="1">
                <a:latin typeface="Courier New" charset="0"/>
              </a:rPr>
              <a:t>xs:attribute</a:t>
            </a:r>
            <a:r>
              <a:rPr lang="en-US" sz="1800" b="1" dirty="0">
                <a:latin typeface="Courier New" charset="0"/>
              </a:rPr>
              <a:t> name="publisher" type="</a:t>
            </a:r>
            <a:r>
              <a:rPr lang="en-US" sz="1800" b="1" dirty="0" err="1">
                <a:latin typeface="Courier New" charset="0"/>
              </a:rPr>
              <a:t>xs:string</a:t>
            </a:r>
            <a:r>
              <a:rPr lang="en-US" sz="1800" b="1" dirty="0">
                <a:latin typeface="Courier New" charset="0"/>
              </a:rPr>
              <a:t>"/&gt;</a:t>
            </a:r>
          </a:p>
          <a:p>
            <a:r>
              <a:rPr lang="en-US" sz="1800" b="1" dirty="0">
                <a:latin typeface="Courier New" charset="0"/>
              </a:rPr>
              <a:t>    &lt;/</a:t>
            </a:r>
            <a:r>
              <a:rPr lang="en-US" sz="1800" b="1" dirty="0" err="1">
                <a:latin typeface="Courier New" charset="0"/>
              </a:rPr>
              <a:t>xs:complexType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name="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journal</a:t>
            </a:r>
            <a:r>
              <a:rPr lang="en-US" sz="1800" b="1" dirty="0">
                <a:latin typeface="Courier New" charset="0"/>
              </a:rPr>
              <a:t>" type="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journal_type</a:t>
            </a:r>
            <a:r>
              <a:rPr lang="en-US" sz="1800" b="1" dirty="0">
                <a:latin typeface="Courier New" charset="0"/>
              </a:rPr>
              <a:t>"/&gt;</a:t>
            </a:r>
          </a:p>
          <a:p>
            <a:r>
              <a:rPr lang="en-US" sz="1800" b="1" dirty="0">
                <a:latin typeface="Courier New" charset="0"/>
              </a:rPr>
              <a:t>    ...</a:t>
            </a:r>
          </a:p>
          <a:p>
            <a:r>
              <a:rPr lang="en-US" sz="1800" b="1" dirty="0">
                <a:latin typeface="Courier New" charset="0"/>
              </a:rPr>
              <a:t>&lt;/</a:t>
            </a:r>
            <a:r>
              <a:rPr lang="en-US" sz="1800" b="1" dirty="0" err="1">
                <a:latin typeface="Courier New" charset="0"/>
              </a:rPr>
              <a:t>xs:schema</a:t>
            </a:r>
            <a:r>
              <a:rPr lang="en-US" sz="1800" b="1" dirty="0">
                <a:latin typeface="Courier New" charset="0"/>
              </a:rPr>
              <a:t>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29901" y="1234464"/>
            <a:ext cx="12226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catalog.xsd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941897B6-D4E0-2249-ADF6-BF45C8603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5024" y="6243935"/>
            <a:ext cx="236475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Pro XML Development with Java Technology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Ajay </a:t>
            </a:r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Vohra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and Deepak </a:t>
            </a:r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Vohra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Apress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2006</a:t>
            </a:r>
          </a:p>
        </p:txBody>
      </p:sp>
    </p:spTree>
    <p:extLst>
      <p:ext uri="{BB962C8B-B14F-4D97-AF65-F5344CB8AC3E}">
        <p14:creationId xmlns:p14="http://schemas.microsoft.com/office/powerpoint/2010/main" val="36711238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1352-9F3C-FF4F-BD09-BB603ED31F3A}" type="slidenum">
              <a:rPr lang="en-US"/>
              <a:pPr/>
              <a:t>25</a:t>
            </a:fld>
            <a:endParaRPr lang="en-US"/>
          </a:p>
        </p:txBody>
      </p:sp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XML Schema</a:t>
            </a:r>
          </a:p>
        </p:txBody>
      </p:sp>
      <p:sp>
        <p:nvSpPr>
          <p:cNvPr id="556036" name="Text Box 4"/>
          <p:cNvSpPr txBox="1">
            <a:spLocks noChangeArrowheads="1"/>
          </p:cNvSpPr>
          <p:nvPr/>
        </p:nvSpPr>
        <p:spPr bwMode="auto">
          <a:xfrm>
            <a:off x="274367" y="1508781"/>
            <a:ext cx="8595266" cy="3693319"/>
          </a:xfrm>
          <a:prstGeom prst="rect">
            <a:avLst/>
          </a:prstGeom>
          <a:solidFill>
            <a:srgbClr val="FFFFCC"/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xs:schema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xmlns:xs</a:t>
            </a:r>
            <a:r>
              <a:rPr lang="en-US" sz="1800" b="1" dirty="0">
                <a:latin typeface="Courier New" charset="0"/>
              </a:rPr>
              <a:t>="http://www.w3.org/2001/</a:t>
            </a:r>
            <a:r>
              <a:rPr lang="en-US" sz="1800" b="1" dirty="0" err="1">
                <a:latin typeface="Courier New" charset="0"/>
              </a:rPr>
              <a:t>XMLSchema</a:t>
            </a:r>
            <a:r>
              <a:rPr lang="en-US" sz="1800" b="1" dirty="0">
                <a:latin typeface="Courier New" charset="0"/>
              </a:rPr>
              <a:t>"&gt;</a:t>
            </a:r>
          </a:p>
          <a:p>
            <a:r>
              <a:rPr lang="en-US" sz="1800" b="1" dirty="0">
                <a:latin typeface="Courier New" charset="0"/>
              </a:rPr>
              <a:t>    ...</a:t>
            </a:r>
          </a:p>
          <a:p>
            <a:r>
              <a:rPr lang="en-US" sz="1800" b="1" dirty="0">
                <a:latin typeface="Courier New" charset="0"/>
              </a:rPr>
              <a:t>    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name="</a:t>
            </a:r>
            <a:r>
              <a:rPr lang="en-US" sz="1800" b="1" dirty="0">
                <a:solidFill>
                  <a:srgbClr val="0432FF"/>
                </a:solidFill>
                <a:latin typeface="Courier New" charset="0"/>
              </a:rPr>
              <a:t>journal</a:t>
            </a:r>
            <a:r>
              <a:rPr lang="en-US" sz="1800" b="1" dirty="0">
                <a:latin typeface="Courier New" charset="0"/>
              </a:rPr>
              <a:t>" type="</a:t>
            </a:r>
            <a:r>
              <a:rPr lang="en-US" sz="1800" b="1" dirty="0" err="1">
                <a:latin typeface="Courier New" charset="0"/>
              </a:rPr>
              <a:t>journal_type</a:t>
            </a:r>
            <a:r>
              <a:rPr lang="en-US" sz="1800" b="1" dirty="0">
                <a:latin typeface="Courier New" charset="0"/>
              </a:rPr>
              <a:t>"/&gt;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    &lt;</a:t>
            </a:r>
            <a:r>
              <a:rPr lang="en-US" sz="1800" b="1" dirty="0" err="1">
                <a:latin typeface="Courier New" charset="0"/>
              </a:rPr>
              <a:t>xs:complexType</a:t>
            </a:r>
            <a:r>
              <a:rPr lang="en-US" sz="1800" b="1" dirty="0">
                <a:latin typeface="Courier New" charset="0"/>
              </a:rPr>
              <a:t> name="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catalog_type</a:t>
            </a:r>
            <a:r>
              <a:rPr lang="en-US" sz="1800" b="1" dirty="0">
                <a:latin typeface="Courier New" charset="0"/>
              </a:rPr>
              <a:t>"&gt;</a:t>
            </a:r>
          </a:p>
          <a:p>
            <a:r>
              <a:rPr lang="en-US" sz="1800" b="1" dirty="0">
                <a:latin typeface="Courier New" charset="0"/>
              </a:rPr>
              <a:t>        &lt;</a:t>
            </a:r>
            <a:r>
              <a:rPr lang="en-US" sz="1800" b="1" dirty="0" err="1">
                <a:latin typeface="Courier New" charset="0"/>
              </a:rPr>
              <a:t>xs:sequence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          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>
                <a:solidFill>
                  <a:srgbClr val="0432FF"/>
                </a:solidFill>
                <a:latin typeface="Courier New" charset="0"/>
              </a:rPr>
              <a:t>ref="journal"</a:t>
            </a:r>
            <a:r>
              <a:rPr lang="en-US" sz="1800" b="1" dirty="0">
                <a:solidFill>
                  <a:srgbClr val="00B050"/>
                </a:solidFill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minOccurs</a:t>
            </a:r>
            <a:r>
              <a:rPr lang="en-US" sz="1800" b="1" dirty="0">
                <a:latin typeface="Courier New" charset="0"/>
              </a:rPr>
              <a:t>="0" </a:t>
            </a:r>
          </a:p>
          <a:p>
            <a:r>
              <a:rPr lang="en-US" sz="1800" b="1" dirty="0">
                <a:latin typeface="Courier New" charset="0"/>
              </a:rPr>
              <a:t>                                      </a:t>
            </a:r>
            <a:r>
              <a:rPr lang="en-US" sz="1800" b="1" dirty="0" err="1">
                <a:latin typeface="Courier New" charset="0"/>
              </a:rPr>
              <a:t>maxOccurs</a:t>
            </a:r>
            <a:r>
              <a:rPr lang="en-US" sz="1800" b="1" dirty="0">
                <a:latin typeface="Courier New" charset="0"/>
              </a:rPr>
              <a:t>="unbounded"/&gt;</a:t>
            </a:r>
          </a:p>
          <a:p>
            <a:r>
              <a:rPr lang="en-US" sz="1800" b="1" dirty="0">
                <a:latin typeface="Courier New" charset="0"/>
              </a:rPr>
              <a:t>        &lt;/</a:t>
            </a:r>
            <a:r>
              <a:rPr lang="en-US" sz="1800" b="1" dirty="0" err="1">
                <a:latin typeface="Courier New" charset="0"/>
              </a:rPr>
              <a:t>xs:sequence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  &lt;/</a:t>
            </a:r>
            <a:r>
              <a:rPr lang="en-US" sz="1800" b="1" dirty="0" err="1">
                <a:latin typeface="Courier New" charset="0"/>
              </a:rPr>
              <a:t>xs:complexType</a:t>
            </a:r>
            <a:r>
              <a:rPr lang="en-US" sz="1800" b="1" dirty="0">
                <a:latin typeface="Courier New" charset="0"/>
              </a:rPr>
              <a:t>&gt;  </a:t>
            </a:r>
          </a:p>
          <a:p>
            <a:r>
              <a:rPr lang="en-US" sz="1800" b="1" dirty="0">
                <a:latin typeface="Courier New" charset="0"/>
              </a:rPr>
              <a:t>  </a:t>
            </a:r>
          </a:p>
          <a:p>
            <a:r>
              <a:rPr lang="en-US" sz="1800" b="1" dirty="0">
                <a:latin typeface="Courier New" charset="0"/>
              </a:rPr>
              <a:t>    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name="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catalog</a:t>
            </a:r>
            <a:r>
              <a:rPr lang="en-US" sz="1800" b="1" dirty="0">
                <a:latin typeface="Courier New" charset="0"/>
              </a:rPr>
              <a:t>" type="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catalog_type</a:t>
            </a:r>
            <a:r>
              <a:rPr lang="en-US" sz="1800" b="1" dirty="0">
                <a:latin typeface="Courier New" charset="0"/>
              </a:rPr>
              <a:t>"/&gt;</a:t>
            </a:r>
          </a:p>
          <a:p>
            <a:r>
              <a:rPr lang="en-US" sz="1800" b="1" dirty="0">
                <a:latin typeface="Courier New" charset="0"/>
              </a:rPr>
              <a:t>&lt;/</a:t>
            </a:r>
            <a:r>
              <a:rPr lang="en-US" sz="1800" b="1" dirty="0" err="1">
                <a:latin typeface="Courier New" charset="0"/>
              </a:rPr>
              <a:t>xs:schema</a:t>
            </a:r>
            <a:r>
              <a:rPr lang="en-US" sz="1800" b="1" dirty="0">
                <a:latin typeface="Courier New" charset="0"/>
              </a:rPr>
              <a:t>&gt;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29901" y="1234464"/>
            <a:ext cx="12226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catalog.xsd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22957" y="5437082"/>
            <a:ext cx="329808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432FF"/>
                </a:solidFill>
              </a:rPr>
              <a:t>Was the XML document valid?</a:t>
            </a: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A6AA8469-7521-CD4B-B98F-9D7F8E6D4E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5024" y="6243935"/>
            <a:ext cx="236475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Pro XML Development with Java Technology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Ajay </a:t>
            </a:r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Vohra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and Deepak </a:t>
            </a:r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Vohra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Apress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2006</a:t>
            </a:r>
          </a:p>
        </p:txBody>
      </p:sp>
    </p:spTree>
    <p:extLst>
      <p:ext uri="{BB962C8B-B14F-4D97-AF65-F5344CB8AC3E}">
        <p14:creationId xmlns:p14="http://schemas.microsoft.com/office/powerpoint/2010/main" val="375935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2E4DA-720E-5D48-91F2-2E1C06CF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#5: XML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956F2-76E2-5C43-B2F8-BED2AA8B0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XML data file.</a:t>
            </a:r>
          </a:p>
          <a:p>
            <a:pPr lvl="1"/>
            <a:r>
              <a:rPr lang="en-US" dirty="0"/>
              <a:t>Its complexity should be similar to </a:t>
            </a:r>
            <a:r>
              <a:rPr lang="en-US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catalog.xml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Convert some of your database data or create new data that potentially can be used by your project.</a:t>
            </a:r>
          </a:p>
          <a:p>
            <a:pPr lvl="5"/>
            <a:endParaRPr lang="en-US" dirty="0"/>
          </a:p>
          <a:p>
            <a:r>
              <a:rPr lang="en-US" dirty="0"/>
              <a:t>At least three levels of elements below the root.</a:t>
            </a:r>
          </a:p>
          <a:p>
            <a:pPr lvl="1"/>
            <a:r>
              <a:rPr lang="en-US" dirty="0"/>
              <a:t>The catalog has journal, article, and title.</a:t>
            </a:r>
          </a:p>
          <a:p>
            <a:pPr lvl="5"/>
            <a:endParaRPr lang="en-US" dirty="0"/>
          </a:p>
          <a:p>
            <a:r>
              <a:rPr lang="en-US" dirty="0"/>
              <a:t>Include all the element types.</a:t>
            </a:r>
          </a:p>
          <a:p>
            <a:pPr lvl="1"/>
            <a:r>
              <a:rPr lang="en-US" dirty="0"/>
              <a:t>Four different simple types.</a:t>
            </a:r>
          </a:p>
          <a:p>
            <a:pPr lvl="2"/>
            <a:r>
              <a:rPr lang="en-US" dirty="0"/>
              <a:t>Some or all of them can be attributes.</a:t>
            </a:r>
          </a:p>
          <a:p>
            <a:pPr lvl="1"/>
            <a:r>
              <a:rPr lang="en-US" dirty="0"/>
              <a:t>One each of the four complex types.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E3BE0-F825-8C4C-BE28-9C86D810A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9549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258E8-0973-FA43-8182-19A6FCB2A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409B0-5F36-2748-85FB-A1822DBD5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XML Schema for your document.</a:t>
            </a:r>
          </a:p>
          <a:p>
            <a:pPr lvl="4"/>
            <a:endParaRPr lang="en-US" dirty="0"/>
          </a:p>
          <a:p>
            <a:r>
              <a:rPr lang="en-US" dirty="0"/>
              <a:t>Use the Oxygen XML editor.</a:t>
            </a:r>
          </a:p>
          <a:p>
            <a:pPr lvl="1"/>
            <a:r>
              <a:rPr lang="en-US" dirty="0"/>
              <a:t>Screen shot containing your schema. </a:t>
            </a:r>
          </a:p>
          <a:p>
            <a:pPr lvl="1"/>
            <a:r>
              <a:rPr lang="en-US" dirty="0"/>
              <a:t>Screen shot containing your document </a:t>
            </a:r>
            <a:br>
              <a:rPr lang="en-US" dirty="0"/>
            </a:br>
            <a:r>
              <a:rPr lang="en-US" dirty="0"/>
              <a:t>with “Validation successful” at the bottom.</a:t>
            </a:r>
          </a:p>
          <a:p>
            <a:pPr lvl="5"/>
            <a:endParaRPr lang="en-US" dirty="0"/>
          </a:p>
          <a:p>
            <a:r>
              <a:rPr lang="en-US" dirty="0"/>
              <a:t>A short informal report</a:t>
            </a:r>
          </a:p>
          <a:p>
            <a:pPr lvl="1"/>
            <a:r>
              <a:rPr lang="en-US" dirty="0"/>
              <a:t>Show the schema definition of each of the eight element types and an example element from your document for each definition.</a:t>
            </a:r>
          </a:p>
          <a:p>
            <a:pPr lvl="1"/>
            <a:r>
              <a:rPr lang="en-US" dirty="0"/>
              <a:t>The above screen shots.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F182FF-C9D8-804A-AE97-3B08678F6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5069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CB309-B5C2-0746-B28A-BB797C067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DF425-3E03-E449-A4FB-A5EA86553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Submit into Canvas:</a:t>
            </a:r>
          </a:p>
          <a:p>
            <a:pPr lvl="1"/>
            <a:r>
              <a:rPr lang="en-US" dirty="0"/>
              <a:t>report</a:t>
            </a:r>
          </a:p>
          <a:p>
            <a:pPr lvl="1"/>
            <a:r>
              <a:rPr lang="en-US" dirty="0"/>
              <a:t>XML document</a:t>
            </a:r>
          </a:p>
          <a:p>
            <a:pPr lvl="1"/>
            <a:r>
              <a:rPr lang="en-US" dirty="0"/>
              <a:t>XML schema</a:t>
            </a:r>
          </a:p>
          <a:p>
            <a:pPr lvl="4"/>
            <a:endParaRPr lang="en-US" dirty="0"/>
          </a:p>
          <a:p>
            <a:r>
              <a:rPr lang="en-US" dirty="0"/>
              <a:t>Formal assignment write-up with rubric </a:t>
            </a:r>
            <a:br>
              <a:rPr lang="en-US" dirty="0"/>
            </a:br>
            <a:r>
              <a:rPr lang="en-US" dirty="0"/>
              <a:t>to appear soon.</a:t>
            </a:r>
          </a:p>
          <a:p>
            <a:pPr lvl="4"/>
            <a:endParaRPr lang="en-US" dirty="0"/>
          </a:p>
          <a:p>
            <a:r>
              <a:rPr lang="en-US" dirty="0"/>
              <a:t>Due Friday, April 6.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87BBB8-B39A-B744-A621-93E7FDC67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0538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C662-2313-CE45-8AFD-269ACE87453C}" type="slidenum">
              <a:rPr lang="en-US"/>
              <a:pPr/>
              <a:t>29</a:t>
            </a:fld>
            <a:endParaRPr lang="en-US"/>
          </a:p>
        </p:txBody>
      </p:sp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XQuery 1.0</a:t>
            </a:r>
          </a:p>
        </p:txBody>
      </p:sp>
      <p:sp>
        <p:nvSpPr>
          <p:cNvPr id="561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A </a:t>
            </a:r>
            <a:r>
              <a:rPr lang="en-US" sz="2800" u="sng" dirty="0"/>
              <a:t>query language</a:t>
            </a:r>
            <a:r>
              <a:rPr lang="en-US" sz="2800" dirty="0"/>
              <a:t> used to:</a:t>
            </a:r>
          </a:p>
          <a:p>
            <a:pPr lvl="1"/>
            <a:r>
              <a:rPr lang="en-US" sz="2400" u="sng" dirty="0"/>
              <a:t>Select</a:t>
            </a:r>
            <a:r>
              <a:rPr lang="en-US" sz="2400" dirty="0"/>
              <a:t> content from an XML data source.</a:t>
            </a:r>
          </a:p>
          <a:p>
            <a:pPr lvl="1"/>
            <a:r>
              <a:rPr lang="en-US" sz="2400" u="sng" dirty="0"/>
              <a:t>Transform</a:t>
            </a:r>
            <a:r>
              <a:rPr lang="en-US" sz="2400" dirty="0"/>
              <a:t> the content.</a:t>
            </a:r>
          </a:p>
          <a:p>
            <a:pPr lvl="1"/>
            <a:r>
              <a:rPr lang="en-US" sz="2400" u="sng" dirty="0"/>
              <a:t>Return</a:t>
            </a:r>
            <a:r>
              <a:rPr lang="en-US" sz="2400" dirty="0"/>
              <a:t> the content in some format (XML, HTML, ...).</a:t>
            </a:r>
          </a:p>
          <a:p>
            <a:pPr lvl="1"/>
            <a:r>
              <a:rPr lang="en-US" sz="2400" dirty="0"/>
              <a:t>Uses </a:t>
            </a:r>
            <a:r>
              <a:rPr lang="en-US" sz="2400" dirty="0" err="1"/>
              <a:t>XPath</a:t>
            </a:r>
            <a:r>
              <a:rPr lang="en-US" sz="2400" dirty="0"/>
              <a:t> expressions.</a:t>
            </a:r>
          </a:p>
          <a:p>
            <a:pPr lvl="4"/>
            <a:endParaRPr lang="en-US" sz="1200" dirty="0"/>
          </a:p>
          <a:p>
            <a:r>
              <a:rPr lang="en-US" sz="2800" dirty="0"/>
              <a:t>Analogous to SQL for </a:t>
            </a:r>
            <a:br>
              <a:rPr lang="en-US" sz="2800" dirty="0"/>
            </a:br>
            <a:r>
              <a:rPr lang="en-US" sz="2800" dirty="0"/>
              <a:t>relational database tables.</a:t>
            </a:r>
          </a:p>
          <a:p>
            <a:pPr lvl="4"/>
            <a:endParaRPr lang="en-US" sz="1200" dirty="0"/>
          </a:p>
          <a:p>
            <a:r>
              <a:rPr lang="en-US" sz="2800" dirty="0"/>
              <a:t>Compact and easy to learn.</a:t>
            </a:r>
          </a:p>
          <a:p>
            <a:pPr lvl="1"/>
            <a:r>
              <a:rPr lang="en-US" sz="2400" dirty="0"/>
              <a:t>Does </a:t>
            </a:r>
            <a:r>
              <a:rPr lang="en-US" sz="2400" u="sng" dirty="0"/>
              <a:t>not</a:t>
            </a:r>
            <a:r>
              <a:rPr lang="en-US" sz="2400" dirty="0"/>
              <a:t> use the XML syntax.</a:t>
            </a:r>
          </a:p>
        </p:txBody>
      </p:sp>
    </p:spTree>
    <p:extLst>
      <p:ext uri="{BB962C8B-B14F-4D97-AF65-F5344CB8AC3E}">
        <p14:creationId xmlns:p14="http://schemas.microsoft.com/office/powerpoint/2010/main" val="215797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1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1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61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4A70E-ACF7-A54F-98FA-AA35D925C88B}" type="slidenum">
              <a:rPr lang="en-US"/>
              <a:pPr/>
              <a:t>3</a:t>
            </a:fld>
            <a:endParaRPr lang="en-US"/>
          </a:p>
        </p:txBody>
      </p:sp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Well-Formed vs. Valid XML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 XML document is </a:t>
            </a:r>
            <a:r>
              <a:rPr lang="en-US" dirty="0">
                <a:solidFill>
                  <a:schemeClr val="folHlink"/>
                </a:solidFill>
              </a:rPr>
              <a:t>well-formed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if it has </a:t>
            </a:r>
            <a:r>
              <a:rPr lang="en-US" u="sng" dirty="0"/>
              <a:t>correct XML syntax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</a:pPr>
            <a:r>
              <a:rPr lang="en-US" sz="1050" dirty="0"/>
              <a:t>	</a:t>
            </a:r>
          </a:p>
          <a:p>
            <a:pPr>
              <a:lnSpc>
                <a:spcPct val="90000"/>
              </a:lnSpc>
            </a:pPr>
            <a:r>
              <a:rPr lang="en-US" dirty="0"/>
              <a:t>An XML document is </a:t>
            </a:r>
            <a:r>
              <a:rPr lang="en-US" dirty="0">
                <a:solidFill>
                  <a:schemeClr val="folHlink"/>
                </a:solidFill>
              </a:rPr>
              <a:t>valid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if its contents </a:t>
            </a:r>
            <a:r>
              <a:rPr lang="en-US" u="sng" dirty="0"/>
              <a:t>conform to its schema</a:t>
            </a:r>
            <a:r>
              <a:rPr lang="en-US" dirty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schema specifies: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</a:t>
            </a:r>
            <a:r>
              <a:rPr lang="en-US" u="sng" dirty="0"/>
              <a:t>elements and attributes</a:t>
            </a:r>
            <a:r>
              <a:rPr lang="en-US" dirty="0"/>
              <a:t> a valid document </a:t>
            </a:r>
            <a:br>
              <a:rPr lang="en-US" dirty="0"/>
            </a:br>
            <a:r>
              <a:rPr lang="en-US" dirty="0"/>
              <a:t>must have, and in what order.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data type and format of the </a:t>
            </a:r>
            <a:r>
              <a:rPr lang="en-US" u="sng" dirty="0"/>
              <a:t>content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951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5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5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1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A5875-40BA-EC45-A438-F94A31D3B186}" type="slidenum">
              <a:rPr lang="en-US"/>
              <a:pPr/>
              <a:t>30</a:t>
            </a:fld>
            <a:endParaRPr lang="en-US"/>
          </a:p>
        </p:txBody>
      </p:sp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XQuery</a:t>
            </a:r>
          </a:p>
        </p:txBody>
      </p:sp>
      <p:sp>
        <p:nvSpPr>
          <p:cNvPr id="575492" name="Text Box 4"/>
          <p:cNvSpPr txBox="1">
            <a:spLocks noChangeArrowheads="1"/>
          </p:cNvSpPr>
          <p:nvPr/>
        </p:nvSpPr>
        <p:spPr bwMode="auto">
          <a:xfrm>
            <a:off x="798513" y="1430338"/>
            <a:ext cx="7595349" cy="461664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&lt;?xml version="1.0" encoding="UTF-8"?&gt; </a:t>
            </a:r>
          </a:p>
          <a:p>
            <a:r>
              <a:rPr lang="en-US" sz="1400" b="1" dirty="0">
                <a:latin typeface="Courier New" charset="0"/>
              </a:rPr>
              <a:t>&lt;catalog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xsi:noNamespaceSchemaLocation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="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catalog.xsd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"&gt;</a:t>
            </a:r>
            <a:r>
              <a:rPr lang="en-US" sz="1400" b="1" dirty="0">
                <a:latin typeface="Courier New" charset="0"/>
              </a:rPr>
              <a:t> </a:t>
            </a:r>
          </a:p>
          <a:p>
            <a:r>
              <a:rPr lang="en-US" sz="1400" b="1" dirty="0">
                <a:latin typeface="Courier New" charset="0"/>
              </a:rPr>
              <a:t>    &lt;journal title="XML" publisher="IBM </a:t>
            </a:r>
            <a:r>
              <a:rPr lang="en-US" sz="1400" b="1" dirty="0" err="1">
                <a:latin typeface="Courier New" charset="0"/>
              </a:rPr>
              <a:t>developerWorks</a:t>
            </a:r>
            <a:r>
              <a:rPr lang="en-US" sz="1400" b="1" dirty="0">
                <a:latin typeface="Courier New" charset="0"/>
              </a:rPr>
              <a:t>"&gt; 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&lt;article level="Intermediate" date="February-2003"&gt;   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    &lt;title&gt;Design XML Schemas Using UML&lt;/title&gt; 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    &lt;author&gt;Ayesha Malik&lt;/author&gt;  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&lt;/article&gt;</a:t>
            </a:r>
          </a:p>
          <a:p>
            <a:r>
              <a:rPr lang="en-US" sz="1400" b="1" dirty="0">
                <a:latin typeface="Courier New" charset="0"/>
              </a:rPr>
              <a:t>    &lt;/journal&gt; </a:t>
            </a:r>
          </a:p>
          <a:p>
            <a:r>
              <a:rPr lang="en-US" sz="1400" b="1" dirty="0">
                <a:latin typeface="Courier New" charset="0"/>
              </a:rPr>
              <a:t>    &lt;journal title="Java Technology" publisher="IBM </a:t>
            </a:r>
            <a:r>
              <a:rPr lang="en-US" sz="1400" b="1" dirty="0" err="1">
                <a:latin typeface="Courier New" charset="0"/>
              </a:rPr>
              <a:t>developerWorks</a:t>
            </a:r>
            <a:r>
              <a:rPr lang="en-US" sz="1400" b="1" dirty="0">
                <a:latin typeface="Courier New" charset="0"/>
              </a:rPr>
              <a:t>"&gt; 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&lt;article level="Advanced" date="January-2004"&gt;   </a:t>
            </a:r>
          </a:p>
          <a:p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           &lt;title&gt;Design service-oriented architecture    </a:t>
            </a:r>
          </a:p>
          <a:p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                  frameworks with J2EE technology</a:t>
            </a:r>
          </a:p>
          <a:p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           &lt;/title&gt; </a:t>
            </a:r>
          </a:p>
          <a:p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           &lt;author&gt;Naveen </a:t>
            </a:r>
            <a:r>
              <a:rPr lang="en-US" sz="1400" b="1" dirty="0" err="1">
                <a:solidFill>
                  <a:srgbClr val="006600"/>
                </a:solidFill>
                <a:latin typeface="Courier New" charset="0"/>
              </a:rPr>
              <a:t>Balani</a:t>
            </a:r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&lt;/author&gt;  </a:t>
            </a:r>
          </a:p>
          <a:p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        &lt;/article</a:t>
            </a:r>
            <a:r>
              <a:rPr lang="en-US" sz="1400" b="1" dirty="0">
                <a:latin typeface="Courier New" charset="0"/>
              </a:rPr>
              <a:t>&gt;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&lt;article level="Advanced" date="October-2003"&gt;   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        &lt;title&gt;Advanced DAO Programming&lt;/title&gt; 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        &lt;author&gt;Sean Sullivan &lt;/author&gt;  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    &lt;/article&gt;</a:t>
            </a:r>
          </a:p>
          <a:p>
            <a:r>
              <a:rPr lang="en-US" sz="1400" b="1" dirty="0">
                <a:latin typeface="Courier New" charset="0"/>
              </a:rPr>
              <a:t>    &lt;/journal&gt; </a:t>
            </a:r>
          </a:p>
          <a:p>
            <a:r>
              <a:rPr lang="en-US" sz="1400" b="1" dirty="0">
                <a:latin typeface="Courier New" charset="0"/>
              </a:rPr>
              <a:t>&lt;/catalog&gt;</a:t>
            </a:r>
          </a:p>
        </p:txBody>
      </p:sp>
      <p:sp>
        <p:nvSpPr>
          <p:cNvPr id="575494" name="Text Box 6"/>
          <p:cNvSpPr txBox="1">
            <a:spLocks noChangeArrowheads="1"/>
          </p:cNvSpPr>
          <p:nvPr/>
        </p:nvSpPr>
        <p:spPr bwMode="auto">
          <a:xfrm>
            <a:off x="7223125" y="1235075"/>
            <a:ext cx="1222410" cy="338554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catalog.xml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1953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E1C7-2417-FF43-AC45-B993319EBFDC}" type="slidenum">
              <a:rPr lang="en-US"/>
              <a:pPr/>
              <a:t>31</a:t>
            </a:fld>
            <a:endParaRPr lang="en-US"/>
          </a:p>
        </p:txBody>
      </p:sp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XQuery Scripts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937736"/>
          </a:xfrm>
        </p:spPr>
        <p:txBody>
          <a:bodyPr/>
          <a:lstStyle/>
          <a:p>
            <a:r>
              <a:rPr lang="en-US" dirty="0"/>
              <a:t>XQuery queries are kept in script files.</a:t>
            </a:r>
          </a:p>
          <a:p>
            <a:pPr lvl="4"/>
            <a:endParaRPr lang="en-US" dirty="0"/>
          </a:p>
          <a:p>
            <a:r>
              <a:rPr lang="en-US" dirty="0"/>
              <a:t>Convention: Use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.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xql</a:t>
            </a:r>
            <a:r>
              <a:rPr lang="en-US" dirty="0"/>
              <a:t> suffix </a:t>
            </a:r>
            <a:br>
              <a:rPr lang="en-US" dirty="0"/>
            </a:br>
            <a:r>
              <a:rPr lang="en-US" dirty="0"/>
              <a:t>in the file name.</a:t>
            </a:r>
          </a:p>
        </p:txBody>
      </p:sp>
    </p:spTree>
    <p:extLst>
      <p:ext uri="{BB962C8B-B14F-4D97-AF65-F5344CB8AC3E}">
        <p14:creationId xmlns:p14="http://schemas.microsoft.com/office/powerpoint/2010/main" val="20037353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E1C7-2417-FF43-AC45-B993319EBFDC}" type="slidenum">
              <a:rPr lang="en-US"/>
              <a:pPr/>
              <a:t>32</a:t>
            </a:fld>
            <a:endParaRPr lang="en-US"/>
          </a:p>
        </p:txBody>
      </p:sp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XQuery Script Examples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937736"/>
          </a:xfrm>
        </p:spPr>
        <p:txBody>
          <a:bodyPr/>
          <a:lstStyle/>
          <a:p>
            <a:r>
              <a:rPr lang="en-US" dirty="0"/>
              <a:t>Return the entire node tree from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catalog.xml</a:t>
            </a:r>
            <a:r>
              <a:rPr lang="en-US" dirty="0"/>
              <a:t>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 first line is mandatory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(and won</a:t>
            </a:r>
            <a:r>
              <a:rPr lang="en-US" altLang="ja-JP" dirty="0">
                <a:latin typeface="Arial"/>
              </a:rPr>
              <a:t>’</a:t>
            </a:r>
            <a:r>
              <a:rPr lang="en-US" dirty="0"/>
              <a:t>t be shown in subsequent examples).</a:t>
            </a:r>
          </a:p>
        </p:txBody>
      </p:sp>
      <p:sp>
        <p:nvSpPr>
          <p:cNvPr id="562180" name="Text Box 4"/>
          <p:cNvSpPr txBox="1">
            <a:spLocks noChangeArrowheads="1"/>
          </p:cNvSpPr>
          <p:nvPr/>
        </p:nvSpPr>
        <p:spPr bwMode="auto">
          <a:xfrm>
            <a:off x="2560342" y="2331732"/>
            <a:ext cx="3093628" cy="92333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 err="1">
                <a:latin typeface="Courier New" charset="0"/>
              </a:rPr>
              <a:t>xquery</a:t>
            </a:r>
            <a:r>
              <a:rPr lang="en-US" sz="1800" b="1" dirty="0">
                <a:latin typeface="Courier New" charset="0"/>
              </a:rPr>
              <a:t> version "1.0";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doc("</a:t>
            </a:r>
            <a:r>
              <a:rPr lang="en-US" sz="1800" b="1" dirty="0" err="1">
                <a:latin typeface="Courier New" charset="0"/>
              </a:rPr>
              <a:t>catalog.xml</a:t>
            </a:r>
            <a:r>
              <a:rPr lang="en-US" sz="1800" b="1" dirty="0">
                <a:latin typeface="Courier New" charset="0"/>
              </a:rPr>
              <a:t>")</a:t>
            </a:r>
          </a:p>
        </p:txBody>
      </p:sp>
      <p:sp>
        <p:nvSpPr>
          <p:cNvPr id="562181" name="Text Box 5"/>
          <p:cNvSpPr txBox="1">
            <a:spLocks noChangeArrowheads="1"/>
          </p:cNvSpPr>
          <p:nvPr/>
        </p:nvSpPr>
        <p:spPr bwMode="auto">
          <a:xfrm>
            <a:off x="2560342" y="4069073"/>
            <a:ext cx="3093628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 New" charset="0"/>
              </a:rPr>
              <a:t>xquery version "1.0";</a:t>
            </a:r>
          </a:p>
        </p:txBody>
      </p:sp>
    </p:spTree>
    <p:extLst>
      <p:ext uri="{BB962C8B-B14F-4D97-AF65-F5344CB8AC3E}">
        <p14:creationId xmlns:p14="http://schemas.microsoft.com/office/powerpoint/2010/main" val="6990383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FB68B-6539-B847-B966-51A433D9030A}" type="slidenum">
              <a:rPr lang="en-US"/>
              <a:pPr/>
              <a:t>33</a:t>
            </a:fld>
            <a:endParaRPr lang="en-US"/>
          </a:p>
        </p:txBody>
      </p:sp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XQuery Script Examples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4725"/>
          </a:xfrm>
        </p:spPr>
        <p:txBody>
          <a:bodyPr/>
          <a:lstStyle/>
          <a:p>
            <a:r>
              <a:rPr lang="en-US" dirty="0"/>
              <a:t>Return only the articles.</a:t>
            </a:r>
          </a:p>
          <a:p>
            <a:pPr lvl="1"/>
            <a:endParaRPr lang="en-US" dirty="0"/>
          </a:p>
          <a:p>
            <a:pPr marL="1828800" lvl="4" indent="0">
              <a:buNone/>
            </a:pPr>
            <a:endParaRPr lang="en-US" dirty="0"/>
          </a:p>
          <a:p>
            <a:pPr lvl="5"/>
            <a:endParaRPr lang="en-US" dirty="0"/>
          </a:p>
          <a:p>
            <a:r>
              <a:rPr lang="en-US" dirty="0"/>
              <a:t>Return articles whose titles </a:t>
            </a:r>
            <a:br>
              <a:rPr lang="en-US" dirty="0"/>
            </a:br>
            <a:r>
              <a:rPr lang="en-US" dirty="0"/>
              <a:t>contain the word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Design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pPr marL="471487" lvl="1" indent="0">
              <a:buNone/>
            </a:pPr>
            <a:endParaRPr lang="en-US" dirty="0"/>
          </a:p>
          <a:p>
            <a:r>
              <a:rPr lang="en-US" dirty="0"/>
              <a:t>Return the articles that were written </a:t>
            </a:r>
            <a:br>
              <a:rPr lang="en-US" dirty="0"/>
            </a:br>
            <a:r>
              <a:rPr lang="en-US" dirty="0"/>
              <a:t>in the year 2003.</a:t>
            </a:r>
          </a:p>
        </p:txBody>
      </p:sp>
      <p:sp>
        <p:nvSpPr>
          <p:cNvPr id="564228" name="Text Box 4"/>
          <p:cNvSpPr txBox="1">
            <a:spLocks noChangeArrowheads="1"/>
          </p:cNvSpPr>
          <p:nvPr/>
        </p:nvSpPr>
        <p:spPr bwMode="auto">
          <a:xfrm>
            <a:off x="3214050" y="1874537"/>
            <a:ext cx="2678062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doc("</a:t>
            </a:r>
            <a:r>
              <a:rPr lang="en-US" sz="1800" b="1" dirty="0" err="1">
                <a:latin typeface="Courier New" charset="0"/>
              </a:rPr>
              <a:t>catalog.xml</a:t>
            </a:r>
            <a:r>
              <a:rPr lang="en-US" sz="1800" b="1" dirty="0">
                <a:latin typeface="Courier New" charset="0"/>
              </a:rPr>
              <a:t>")</a:t>
            </a:r>
          </a:p>
          <a:p>
            <a:r>
              <a:rPr lang="en-US" sz="1800" b="1" dirty="0">
                <a:latin typeface="Courier New" charset="0"/>
              </a:rPr>
              <a:t>//article</a:t>
            </a:r>
          </a:p>
        </p:txBody>
      </p:sp>
      <p:sp>
        <p:nvSpPr>
          <p:cNvPr id="564229" name="Text Box 5"/>
          <p:cNvSpPr txBox="1">
            <a:spLocks noChangeArrowheads="1"/>
          </p:cNvSpPr>
          <p:nvPr/>
        </p:nvSpPr>
        <p:spPr bwMode="auto">
          <a:xfrm>
            <a:off x="1828830" y="3703317"/>
            <a:ext cx="5448502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doc("</a:t>
            </a:r>
            <a:r>
              <a:rPr lang="en-US" sz="1800" b="1" dirty="0" err="1">
                <a:latin typeface="Courier New" charset="0"/>
              </a:rPr>
              <a:t>catalog.xml</a:t>
            </a:r>
            <a:r>
              <a:rPr lang="en-US" sz="1800" b="1" dirty="0">
                <a:latin typeface="Courier New" charset="0"/>
              </a:rPr>
              <a:t>")</a:t>
            </a:r>
          </a:p>
          <a:p>
            <a:r>
              <a:rPr lang="en-US" sz="1800" b="1" dirty="0">
                <a:latin typeface="Courier New" charset="0"/>
              </a:rPr>
              <a:t>//article/title[contains(., "Design")]</a:t>
            </a:r>
          </a:p>
        </p:txBody>
      </p:sp>
      <p:sp>
        <p:nvSpPr>
          <p:cNvPr id="564230" name="Text Box 6"/>
          <p:cNvSpPr txBox="1">
            <a:spLocks noChangeArrowheads="1"/>
          </p:cNvSpPr>
          <p:nvPr/>
        </p:nvSpPr>
        <p:spPr bwMode="auto">
          <a:xfrm>
            <a:off x="2105874" y="5532097"/>
            <a:ext cx="4894414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doc("</a:t>
            </a:r>
            <a:r>
              <a:rPr lang="en-US" sz="1800" b="1" dirty="0" err="1">
                <a:latin typeface="Courier New" charset="0"/>
              </a:rPr>
              <a:t>catalog.xml</a:t>
            </a:r>
            <a:r>
              <a:rPr lang="en-US" sz="1800" b="1" dirty="0">
                <a:latin typeface="Courier New" charset="0"/>
              </a:rPr>
              <a:t>")</a:t>
            </a:r>
          </a:p>
          <a:p>
            <a:r>
              <a:rPr lang="en-US" sz="1800" b="1" dirty="0">
                <a:latin typeface="Courier New" charset="0"/>
              </a:rPr>
              <a:t>//article[contains(@date, "2003")]</a:t>
            </a:r>
          </a:p>
        </p:txBody>
      </p:sp>
    </p:spTree>
    <p:extLst>
      <p:ext uri="{BB962C8B-B14F-4D97-AF65-F5344CB8AC3E}">
        <p14:creationId xmlns:p14="http://schemas.microsoft.com/office/powerpoint/2010/main" val="30503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4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4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64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64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27" grpId="0" build="p"/>
      <p:bldP spid="564229" grpId="0" animBg="1"/>
      <p:bldP spid="56423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8CC5-609E-294B-9AA1-DB7FF3B06066}" type="slidenum">
              <a:rPr lang="en-US"/>
              <a:pPr/>
              <a:t>34</a:t>
            </a:fld>
            <a:endParaRPr lang="en-US"/>
          </a:p>
        </p:txBody>
      </p:sp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FLWOR Expressions</a:t>
            </a:r>
          </a:p>
        </p:txBody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/>
              <a:t>XQuery expressions can contain:</a:t>
            </a:r>
          </a:p>
          <a:p>
            <a:pPr lvl="4"/>
            <a:endParaRPr lang="en-US" dirty="0"/>
          </a:p>
          <a:p>
            <a:pPr lvl="1"/>
            <a:r>
              <a:rPr lang="en-US" dirty="0">
                <a:solidFill>
                  <a:schemeClr val="folHlink"/>
                </a:solidFill>
              </a:rPr>
              <a:t>F</a:t>
            </a:r>
            <a:r>
              <a:rPr lang="en-US" dirty="0"/>
              <a:t>or (loops)</a:t>
            </a:r>
          </a:p>
          <a:p>
            <a:pPr lvl="1"/>
            <a:r>
              <a:rPr lang="en-US" dirty="0">
                <a:solidFill>
                  <a:schemeClr val="folHlink"/>
                </a:solidFill>
              </a:rPr>
              <a:t>L</a:t>
            </a:r>
            <a:r>
              <a:rPr lang="en-US" dirty="0"/>
              <a:t>et (local variables)</a:t>
            </a:r>
          </a:p>
          <a:p>
            <a:pPr lvl="1"/>
            <a:r>
              <a:rPr lang="en-US" dirty="0">
                <a:solidFill>
                  <a:schemeClr val="folHlink"/>
                </a:solidFill>
              </a:rPr>
              <a:t>W</a:t>
            </a:r>
            <a:r>
              <a:rPr lang="en-US" dirty="0"/>
              <a:t>here</a:t>
            </a:r>
          </a:p>
          <a:p>
            <a:pPr lvl="1"/>
            <a:r>
              <a:rPr lang="en-US" dirty="0">
                <a:solidFill>
                  <a:schemeClr val="folHlink"/>
                </a:solidFill>
              </a:rPr>
              <a:t>O</a:t>
            </a:r>
            <a:r>
              <a:rPr lang="en-US" dirty="0"/>
              <a:t>rder</a:t>
            </a:r>
          </a:p>
          <a:p>
            <a:pPr lvl="1"/>
            <a:r>
              <a:rPr lang="en-US" dirty="0">
                <a:solidFill>
                  <a:schemeClr val="folHlink"/>
                </a:solidFill>
              </a:rPr>
              <a:t>R</a:t>
            </a:r>
            <a:r>
              <a:rPr lang="en-US" dirty="0"/>
              <a:t>eturn</a:t>
            </a:r>
          </a:p>
          <a:p>
            <a:pPr lvl="5"/>
            <a:endParaRPr lang="en-US" dirty="0"/>
          </a:p>
          <a:p>
            <a:r>
              <a:rPr lang="en-US" dirty="0"/>
              <a:t>Pronounced </a:t>
            </a:r>
            <a:r>
              <a:rPr lang="en-US" altLang="ja-JP" dirty="0">
                <a:latin typeface="Arial"/>
              </a:rPr>
              <a:t>“</a:t>
            </a:r>
            <a:r>
              <a:rPr lang="en-US" dirty="0"/>
              <a:t>flower</a:t>
            </a:r>
            <a:r>
              <a:rPr lang="en-US" altLang="ja-JP" dirty="0">
                <a:latin typeface="Arial"/>
              </a:rPr>
              <a:t>”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88998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8CC5-609E-294B-9AA1-DB7FF3B06066}" type="slidenum">
              <a:rPr lang="en-US"/>
              <a:pPr/>
              <a:t>35</a:t>
            </a:fld>
            <a:endParaRPr lang="en-US"/>
          </a:p>
        </p:txBody>
      </p:sp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FLWOR Expression Examples</a:t>
            </a:r>
          </a:p>
        </p:txBody>
      </p:sp>
      <p:sp>
        <p:nvSpPr>
          <p:cNvPr id="563204" name="Text Box 4"/>
          <p:cNvSpPr txBox="1">
            <a:spLocks noChangeArrowheads="1"/>
          </p:cNvSpPr>
          <p:nvPr/>
        </p:nvSpPr>
        <p:spPr bwMode="auto">
          <a:xfrm>
            <a:off x="2011708" y="1601496"/>
            <a:ext cx="4754563" cy="2586040"/>
          </a:xfrm>
          <a:prstGeom prst="rect">
            <a:avLst/>
          </a:prstGeom>
          <a:solidFill>
            <a:srgbClr val="F2F2F2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for </a:t>
            </a:r>
            <a:r>
              <a:rPr lang="en-US" sz="1800" b="1" dirty="0">
                <a:latin typeface="Courier New" charset="0"/>
              </a:rPr>
              <a:t>$art in</a:t>
            </a:r>
          </a:p>
          <a:p>
            <a:r>
              <a:rPr lang="en-US" sz="1800" b="1" dirty="0">
                <a:latin typeface="Courier New" charset="0"/>
              </a:rPr>
              <a:t>    doc("</a:t>
            </a:r>
            <a:r>
              <a:rPr lang="en-US" sz="1800" b="1" dirty="0" err="1">
                <a:latin typeface="Courier New" charset="0"/>
              </a:rPr>
              <a:t>catalog.xml</a:t>
            </a:r>
            <a:r>
              <a:rPr lang="en-US" sz="1800" b="1" dirty="0">
                <a:latin typeface="Courier New" charset="0"/>
              </a:rPr>
              <a:t>")</a:t>
            </a:r>
          </a:p>
          <a:p>
            <a:r>
              <a:rPr lang="en-US" sz="1800" b="1" dirty="0">
                <a:latin typeface="Courier New" charset="0"/>
              </a:rPr>
              <a:t>    //article</a:t>
            </a:r>
          </a:p>
          <a:p>
            <a:r>
              <a:rPr lang="en-US" sz="1800" b="1" dirty="0">
                <a:latin typeface="Courier New" charset="0"/>
              </a:rPr>
              <a:t>	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where</a:t>
            </a:r>
          </a:p>
          <a:p>
            <a:r>
              <a:rPr lang="en-US" sz="1800" b="1" dirty="0">
                <a:latin typeface="Courier New" charset="0"/>
              </a:rPr>
              <a:t>    contains($art/@date, "2003")</a:t>
            </a:r>
          </a:p>
          <a:p>
            <a:r>
              <a:rPr lang="en-US" sz="1800" b="1" dirty="0">
                <a:latin typeface="Courier New" charset="0"/>
              </a:rPr>
              <a:t>		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return </a:t>
            </a:r>
          </a:p>
          <a:p>
            <a:r>
              <a:rPr lang="en-US" sz="1800" b="1" dirty="0">
                <a:latin typeface="Courier New" charset="0"/>
              </a:rPr>
              <a:t>    $art</a:t>
            </a:r>
          </a:p>
        </p:txBody>
      </p:sp>
      <p:sp>
        <p:nvSpPr>
          <p:cNvPr id="563206" name="Text Box 6"/>
          <p:cNvSpPr txBox="1">
            <a:spLocks noChangeArrowheads="1"/>
          </p:cNvSpPr>
          <p:nvPr/>
        </p:nvSpPr>
        <p:spPr bwMode="auto">
          <a:xfrm>
            <a:off x="5488914" y="1417346"/>
            <a:ext cx="1460500" cy="338138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FF00"/>
                </a:solidFill>
              </a:rPr>
              <a:t>example-1.xql</a:t>
            </a:r>
          </a:p>
        </p:txBody>
      </p:sp>
    </p:spTree>
    <p:extLst>
      <p:ext uri="{BB962C8B-B14F-4D97-AF65-F5344CB8AC3E}">
        <p14:creationId xmlns:p14="http://schemas.microsoft.com/office/powerpoint/2010/main" val="20496378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B83B-1DBF-3741-B1F3-C277224D3CF4}" type="slidenum">
              <a:rPr lang="en-US"/>
              <a:pPr/>
              <a:t>36</a:t>
            </a:fld>
            <a:endParaRPr lang="en-US"/>
          </a:p>
        </p:txBody>
      </p:sp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FLWOR Expression Examples</a:t>
            </a:r>
            <a:r>
              <a:rPr lang="en-US" i="1" dirty="0"/>
              <a:t>, cont’d</a:t>
            </a:r>
          </a:p>
        </p:txBody>
      </p:sp>
      <p:sp>
        <p:nvSpPr>
          <p:cNvPr id="565252" name="Text Box 4"/>
          <p:cNvSpPr txBox="1">
            <a:spLocks noChangeArrowheads="1"/>
          </p:cNvSpPr>
          <p:nvPr/>
        </p:nvSpPr>
        <p:spPr bwMode="auto">
          <a:xfrm>
            <a:off x="2468563" y="1508466"/>
            <a:ext cx="4201804" cy="424731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for $art in</a:t>
            </a:r>
          </a:p>
          <a:p>
            <a:r>
              <a:rPr lang="en-US" sz="1800" b="1" dirty="0">
                <a:latin typeface="Courier New" charset="0"/>
              </a:rPr>
              <a:t>    doc("</a:t>
            </a:r>
            <a:r>
              <a:rPr lang="en-US" sz="1800" b="1" dirty="0" err="1">
                <a:latin typeface="Courier New" charset="0"/>
              </a:rPr>
              <a:t>catalog.xml</a:t>
            </a:r>
            <a:r>
              <a:rPr lang="en-US" sz="1800" b="1" dirty="0">
                <a:latin typeface="Courier New" charset="0"/>
              </a:rPr>
              <a:t>")</a:t>
            </a:r>
          </a:p>
          <a:p>
            <a:r>
              <a:rPr lang="en-US" sz="1800" b="1" dirty="0">
                <a:latin typeface="Courier New" charset="0"/>
              </a:rPr>
              <a:t>    //article</a:t>
            </a:r>
          </a:p>
          <a:p>
            <a:r>
              <a:rPr lang="en-US" sz="1800" b="1" dirty="0">
                <a:latin typeface="Courier New" charset="0"/>
              </a:rPr>
              <a:t>	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let 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$d := $art/@date</a:t>
            </a:r>
          </a:p>
          <a:p>
            <a:r>
              <a:rPr lang="en-US" sz="1800" b="1" dirty="0">
                <a:latin typeface="Courier New" charset="0"/>
              </a:rPr>
              <a:t>	</a:t>
            </a:r>
          </a:p>
          <a:p>
            <a:r>
              <a:rPr lang="en-US" sz="1800" b="1" dirty="0">
                <a:latin typeface="Courier New" charset="0"/>
              </a:rPr>
              <a:t>where</a:t>
            </a:r>
          </a:p>
          <a:p>
            <a:r>
              <a:rPr lang="en-US" sz="1800" b="1" dirty="0">
                <a:latin typeface="Courier New" charset="0"/>
              </a:rPr>
              <a:t>    contains($d, "2003")</a:t>
            </a:r>
          </a:p>
          <a:p>
            <a:r>
              <a:rPr lang="en-US" sz="1800" b="1" dirty="0">
                <a:latin typeface="Courier New" charset="0"/>
              </a:rPr>
              <a:t>	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order by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$art/title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	</a:t>
            </a:r>
          </a:p>
          <a:p>
            <a:r>
              <a:rPr lang="en-US" sz="1800" b="1" dirty="0">
                <a:latin typeface="Courier New" charset="0"/>
              </a:rPr>
              <a:t>return 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>
                <a:solidFill>
                  <a:srgbClr val="CC3300"/>
                </a:solidFill>
                <a:latin typeface="Courier New" charset="0"/>
              </a:rPr>
              <a:t>(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$art/title</a:t>
            </a:r>
            <a:r>
              <a:rPr lang="en-US" sz="1800" b="1" dirty="0">
                <a:solidFill>
                  <a:srgbClr val="CC3300"/>
                </a:solidFill>
                <a:latin typeface="Courier New" charset="0"/>
              </a:rPr>
              <a:t>,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$art/author</a:t>
            </a:r>
            <a:r>
              <a:rPr lang="en-US" sz="1800" b="1" dirty="0">
                <a:solidFill>
                  <a:srgbClr val="CC3300"/>
                </a:solidFill>
                <a:latin typeface="Courier New" charset="0"/>
              </a:rPr>
              <a:t>)</a:t>
            </a:r>
          </a:p>
        </p:txBody>
      </p:sp>
      <p:sp>
        <p:nvSpPr>
          <p:cNvPr id="565253" name="Text Box 5"/>
          <p:cNvSpPr txBox="1">
            <a:spLocks noChangeArrowheads="1"/>
          </p:cNvSpPr>
          <p:nvPr/>
        </p:nvSpPr>
        <p:spPr bwMode="auto">
          <a:xfrm>
            <a:off x="5397319" y="1325903"/>
            <a:ext cx="1460656" cy="338554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FF00"/>
                </a:solidFill>
              </a:rPr>
              <a:t>example-2.xql</a:t>
            </a:r>
          </a:p>
        </p:txBody>
      </p:sp>
      <p:sp>
        <p:nvSpPr>
          <p:cNvPr id="565254" name="Text Box 6"/>
          <p:cNvSpPr txBox="1">
            <a:spLocks noChangeArrowheads="1"/>
          </p:cNvSpPr>
          <p:nvPr/>
        </p:nvSpPr>
        <p:spPr bwMode="auto">
          <a:xfrm>
            <a:off x="3200400" y="2562566"/>
            <a:ext cx="1254125" cy="336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B23C00"/>
                </a:solidFill>
              </a:rPr>
              <a:t>Note the </a:t>
            </a:r>
            <a:r>
              <a:rPr lang="en-US" sz="1600" b="1">
                <a:solidFill>
                  <a:srgbClr val="B23C00"/>
                </a:solidFill>
                <a:latin typeface="Courier New" charset="0"/>
              </a:rPr>
              <a:t>:=</a:t>
            </a:r>
          </a:p>
        </p:txBody>
      </p:sp>
      <p:sp>
        <p:nvSpPr>
          <p:cNvPr id="565255" name="Text Box 7"/>
          <p:cNvSpPr txBox="1">
            <a:spLocks noChangeArrowheads="1"/>
          </p:cNvSpPr>
          <p:nvPr/>
        </p:nvSpPr>
        <p:spPr bwMode="auto">
          <a:xfrm>
            <a:off x="4754563" y="4523128"/>
            <a:ext cx="3303587" cy="825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B23C00"/>
                </a:solidFill>
              </a:rPr>
              <a:t>Note the parentheses and comma!</a:t>
            </a:r>
          </a:p>
          <a:p>
            <a:r>
              <a:rPr lang="en-US" sz="1600" dirty="0">
                <a:solidFill>
                  <a:srgbClr val="B23C00"/>
                </a:solidFill>
              </a:rPr>
              <a:t>A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return</a:t>
            </a:r>
            <a:r>
              <a:rPr lang="en-US" sz="1600" dirty="0">
                <a:solidFill>
                  <a:srgbClr val="0033CC"/>
                </a:solidFill>
              </a:rPr>
              <a:t> </a:t>
            </a:r>
            <a:r>
              <a:rPr lang="en-US" sz="1600" dirty="0">
                <a:solidFill>
                  <a:srgbClr val="B23C00"/>
                </a:solidFill>
              </a:rPr>
              <a:t>clause can return</a:t>
            </a:r>
          </a:p>
          <a:p>
            <a:r>
              <a:rPr lang="en-US" sz="1600" dirty="0">
                <a:solidFill>
                  <a:srgbClr val="B23C00"/>
                </a:solidFill>
              </a:rPr>
              <a:t>only </a:t>
            </a:r>
            <a:r>
              <a:rPr lang="en-US" sz="1600" u="sng" dirty="0">
                <a:solidFill>
                  <a:srgbClr val="B23C00"/>
                </a:solidFill>
              </a:rPr>
              <a:t>one</a:t>
            </a:r>
            <a:r>
              <a:rPr lang="en-US" sz="1600" dirty="0">
                <a:solidFill>
                  <a:srgbClr val="B23C00"/>
                </a:solidFill>
              </a:rPr>
              <a:t> expression.</a:t>
            </a:r>
          </a:p>
        </p:txBody>
      </p:sp>
    </p:spTree>
    <p:extLst>
      <p:ext uri="{BB962C8B-B14F-4D97-AF65-F5344CB8AC3E}">
        <p14:creationId xmlns:p14="http://schemas.microsoft.com/office/powerpoint/2010/main" val="394333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5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5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5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5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54" grpId="0" animBg="1"/>
      <p:bldP spid="56525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279F-48E7-6E4B-92B3-D4BCD27FD55C}" type="slidenum">
              <a:rPr lang="en-US"/>
              <a:pPr/>
              <a:t>37</a:t>
            </a:fld>
            <a:endParaRPr lang="en-US"/>
          </a:p>
        </p:txBody>
      </p:sp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FLWOR Expression Examples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66276" name="Text Box 4"/>
          <p:cNvSpPr txBox="1">
            <a:spLocks noChangeArrowheads="1"/>
          </p:cNvSpPr>
          <p:nvPr/>
        </p:nvSpPr>
        <p:spPr bwMode="auto">
          <a:xfrm>
            <a:off x="1047750" y="1417638"/>
            <a:ext cx="6784975" cy="473710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B23C00"/>
                </a:solidFill>
                <a:latin typeface="Courier New" charset="0"/>
              </a:rPr>
              <a:t>&lt;references&gt;</a:t>
            </a:r>
          </a:p>
          <a:p>
            <a:r>
              <a:rPr lang="en-US" sz="1600" b="1" dirty="0">
                <a:solidFill>
                  <a:srgbClr val="B23C00"/>
                </a:solidFill>
                <a:latin typeface="Courier New" charset="0"/>
              </a:rPr>
              <a:t>{</a:t>
            </a:r>
          </a:p>
          <a:p>
            <a:r>
              <a:rPr lang="en-US" sz="1600" b="1" dirty="0">
                <a:latin typeface="Courier New" charset="0"/>
              </a:rPr>
              <a:t>    for $art in</a:t>
            </a:r>
          </a:p>
          <a:p>
            <a:r>
              <a:rPr lang="en-US" sz="1600" b="1" dirty="0">
                <a:latin typeface="Courier New" charset="0"/>
              </a:rPr>
              <a:t>        doc("</a:t>
            </a:r>
            <a:r>
              <a:rPr lang="en-US" sz="1600" b="1" dirty="0" err="1">
                <a:latin typeface="Courier New" charset="0"/>
              </a:rPr>
              <a:t>catalog.xml</a:t>
            </a:r>
            <a:r>
              <a:rPr lang="en-US" sz="1600" b="1" dirty="0">
                <a:latin typeface="Courier New" charset="0"/>
              </a:rPr>
              <a:t>")</a:t>
            </a:r>
          </a:p>
          <a:p>
            <a:r>
              <a:rPr lang="en-US" sz="1600" b="1" dirty="0">
                <a:latin typeface="Courier New" charset="0"/>
              </a:rPr>
              <a:t>        //article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</a:p>
          <a:p>
            <a:r>
              <a:rPr lang="en-US" sz="1600" b="1" dirty="0">
                <a:latin typeface="Courier New" charset="0"/>
              </a:rPr>
              <a:t>    let </a:t>
            </a:r>
          </a:p>
          <a:p>
            <a:r>
              <a:rPr lang="en-US" sz="1600" b="1" dirty="0">
                <a:latin typeface="Courier New" charset="0"/>
              </a:rPr>
              <a:t>        $d := $art/@date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</a:p>
          <a:p>
            <a:r>
              <a:rPr lang="en-US" sz="1600" b="1" dirty="0">
                <a:latin typeface="Courier New" charset="0"/>
              </a:rPr>
              <a:t>    where</a:t>
            </a:r>
          </a:p>
          <a:p>
            <a:r>
              <a:rPr lang="en-US" sz="1600" b="1" dirty="0">
                <a:latin typeface="Courier New" charset="0"/>
              </a:rPr>
              <a:t>        contains($d, "2003")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</a:p>
          <a:p>
            <a:r>
              <a:rPr lang="en-US" sz="1600" b="1" dirty="0">
                <a:latin typeface="Courier New" charset="0"/>
              </a:rPr>
              <a:t>    order by</a:t>
            </a:r>
          </a:p>
          <a:p>
            <a:r>
              <a:rPr lang="en-US" sz="1600" b="1" dirty="0">
                <a:latin typeface="Courier New" charset="0"/>
              </a:rPr>
              <a:t>        $art/title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</a:p>
          <a:p>
            <a:r>
              <a:rPr lang="en-US" sz="1600" b="1" dirty="0">
                <a:latin typeface="Courier New" charset="0"/>
              </a:rPr>
              <a:t>    return 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&lt;article&gt; 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</a:rPr>
              <a:t>{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$art/title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</a:rPr>
              <a:t>,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 $art/author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</a:rPr>
              <a:t>}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 &lt;/article&gt;</a:t>
            </a:r>
          </a:p>
          <a:p>
            <a:r>
              <a:rPr lang="en-US" sz="1600" b="1" dirty="0">
                <a:solidFill>
                  <a:srgbClr val="B23C00"/>
                </a:solidFill>
                <a:latin typeface="Courier New" charset="0"/>
              </a:rPr>
              <a:t>}</a:t>
            </a:r>
          </a:p>
          <a:p>
            <a:r>
              <a:rPr lang="en-US" sz="1600" b="1" dirty="0">
                <a:solidFill>
                  <a:srgbClr val="B23C00"/>
                </a:solidFill>
                <a:latin typeface="Courier New" charset="0"/>
              </a:rPr>
              <a:t>&lt;/references&gt;</a:t>
            </a:r>
          </a:p>
        </p:txBody>
      </p:sp>
      <p:sp>
        <p:nvSpPr>
          <p:cNvPr id="566277" name="Text Box 5"/>
          <p:cNvSpPr txBox="1">
            <a:spLocks noChangeArrowheads="1"/>
          </p:cNvSpPr>
          <p:nvPr/>
        </p:nvSpPr>
        <p:spPr bwMode="auto">
          <a:xfrm>
            <a:off x="6492218" y="1235075"/>
            <a:ext cx="1463025" cy="338554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example-3.xql</a:t>
            </a:r>
          </a:p>
        </p:txBody>
      </p:sp>
      <p:sp>
        <p:nvSpPr>
          <p:cNvPr id="566279" name="Text Box 7"/>
          <p:cNvSpPr txBox="1">
            <a:spLocks noChangeArrowheads="1"/>
          </p:cNvSpPr>
          <p:nvPr/>
        </p:nvSpPr>
        <p:spPr bwMode="auto">
          <a:xfrm>
            <a:off x="3017838" y="4983163"/>
            <a:ext cx="3621087" cy="336550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B23C00"/>
                </a:solidFill>
              </a:rPr>
              <a:t>Note the curly braces and the comma!</a:t>
            </a:r>
          </a:p>
        </p:txBody>
      </p:sp>
    </p:spTree>
    <p:extLst>
      <p:ext uri="{BB962C8B-B14F-4D97-AF65-F5344CB8AC3E}">
        <p14:creationId xmlns:p14="http://schemas.microsoft.com/office/powerpoint/2010/main" val="158677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6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6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7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D2FF-40B4-3846-B248-6C9E1D41F472}" type="slidenum">
              <a:rPr lang="en-US"/>
              <a:pPr/>
              <a:t>38</a:t>
            </a:fld>
            <a:endParaRPr lang="en-US"/>
          </a:p>
        </p:txBody>
      </p:sp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FLWOR Expression Examples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68324" name="Text Box 4"/>
          <p:cNvSpPr txBox="1">
            <a:spLocks noChangeArrowheads="1"/>
          </p:cNvSpPr>
          <p:nvPr/>
        </p:nvSpPr>
        <p:spPr bwMode="auto">
          <a:xfrm>
            <a:off x="955675" y="1588106"/>
            <a:ext cx="7273925" cy="4492625"/>
          </a:xfrm>
          <a:prstGeom prst="rect">
            <a:avLst/>
          </a:prstGeom>
          <a:solidFill>
            <a:srgbClr val="EAEAEA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dirty="0">
                <a:latin typeface="Courier New" charset="0"/>
              </a:rPr>
              <a:t>&lt;directory </a:t>
            </a:r>
            <a:r>
              <a:rPr lang="en-US" sz="1600" b="1" dirty="0" err="1">
                <a:latin typeface="Courier New" charset="0"/>
              </a:rPr>
              <a:t>xsi:noNamespaceSchemaLocation</a:t>
            </a:r>
            <a:r>
              <a:rPr lang="en-US" sz="1600" b="1" dirty="0">
                <a:latin typeface="Courier New" charset="0"/>
              </a:rPr>
              <a:t>="</a:t>
            </a:r>
            <a:r>
              <a:rPr lang="en-US" sz="1600" b="1" dirty="0" err="1">
                <a:solidFill>
                  <a:srgbClr val="CC3300"/>
                </a:solidFill>
                <a:latin typeface="Courier New" charset="0"/>
              </a:rPr>
              <a:t>directory.xsd</a:t>
            </a:r>
            <a:r>
              <a:rPr lang="en-US" sz="1600" b="1" dirty="0">
                <a:latin typeface="Courier New" charset="0"/>
              </a:rPr>
              <a:t>"&gt; 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&lt;person gender="male"&gt;</a:t>
            </a:r>
          </a:p>
          <a:p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        &lt;name&gt;Ayesha Malik&lt;/name&gt;</a:t>
            </a:r>
          </a:p>
          <a:p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        &lt;email&gt;</a:t>
            </a:r>
            <a:r>
              <a:rPr lang="en-US" sz="1600" b="1" dirty="0" err="1">
                <a:solidFill>
                  <a:srgbClr val="0033CC"/>
                </a:solidFill>
                <a:latin typeface="Courier New" charset="0"/>
              </a:rPr>
              <a:t>amalik@sjsu.edu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&lt;/email&gt;</a:t>
            </a:r>
          </a:p>
          <a:p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    &lt;/person&gt;</a:t>
            </a:r>
            <a:r>
              <a:rPr lang="en-US" sz="1600" b="1" dirty="0">
                <a:latin typeface="Courier New" charset="0"/>
              </a:rPr>
              <a:t>   </a:t>
            </a:r>
          </a:p>
          <a:p>
            <a:r>
              <a:rPr lang="en-US" sz="1600" b="1" dirty="0">
                <a:solidFill>
                  <a:srgbClr val="CC3300"/>
                </a:solidFill>
                <a:latin typeface="Courier New" charset="0"/>
              </a:rPr>
              <a:t>    &lt;person gender="male"&gt;</a:t>
            </a:r>
          </a:p>
          <a:p>
            <a:r>
              <a:rPr lang="en-US" sz="1600" b="1" dirty="0">
                <a:solidFill>
                  <a:srgbClr val="CC3300"/>
                </a:solidFill>
                <a:latin typeface="Courier New" charset="0"/>
              </a:rPr>
              <a:t>        &lt;name&gt;Sean Sullivan&lt;/name&gt;</a:t>
            </a:r>
          </a:p>
          <a:p>
            <a:r>
              <a:rPr lang="en-US" sz="1600" b="1" dirty="0">
                <a:solidFill>
                  <a:srgbClr val="CC3300"/>
                </a:solidFill>
                <a:latin typeface="Courier New" charset="0"/>
              </a:rPr>
              <a:t>        &lt;email&gt;</a:t>
            </a:r>
            <a:r>
              <a:rPr lang="en-US" sz="1600" b="1" dirty="0" err="1">
                <a:solidFill>
                  <a:srgbClr val="CC3300"/>
                </a:solidFill>
                <a:latin typeface="Courier New" charset="0"/>
              </a:rPr>
              <a:t>ssullivan@mac.com</a:t>
            </a:r>
            <a:r>
              <a:rPr lang="en-US" sz="1600" b="1" dirty="0">
                <a:solidFill>
                  <a:srgbClr val="CC3300"/>
                </a:solidFill>
                <a:latin typeface="Courier New" charset="0"/>
              </a:rPr>
              <a:t>&lt;/email&gt;</a:t>
            </a:r>
          </a:p>
          <a:p>
            <a:r>
              <a:rPr lang="en-US" sz="1600" b="1" dirty="0">
                <a:solidFill>
                  <a:srgbClr val="CC3300"/>
                </a:solidFill>
                <a:latin typeface="Courier New" charset="0"/>
              </a:rPr>
              <a:t>    &lt;/person&gt; 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&lt;person gender="female"&gt;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  &lt;name&gt;Mary Jane&lt;/name&gt;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  &lt;email&gt;</a:t>
            </a:r>
            <a:r>
              <a:rPr lang="en-US" sz="1600" b="1" dirty="0" err="1">
                <a:solidFill>
                  <a:srgbClr val="006600"/>
                </a:solidFill>
                <a:latin typeface="Courier New" charset="0"/>
              </a:rPr>
              <a:t>mjane@google.com</a:t>
            </a:r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&lt;/email&gt;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&lt;/person&gt; </a:t>
            </a:r>
          </a:p>
          <a:p>
            <a:r>
              <a:rPr lang="en-US" sz="1600" b="1" dirty="0">
                <a:solidFill>
                  <a:srgbClr val="6600FF"/>
                </a:solidFill>
                <a:latin typeface="Courier New" charset="0"/>
              </a:rPr>
              <a:t>    &lt;person gender="male"&gt;</a:t>
            </a:r>
          </a:p>
          <a:p>
            <a:r>
              <a:rPr lang="en-US" sz="1600" b="1" dirty="0">
                <a:solidFill>
                  <a:srgbClr val="6600FF"/>
                </a:solidFill>
                <a:latin typeface="Courier New" charset="0"/>
              </a:rPr>
              <a:t>        &lt;name&gt;Naveen </a:t>
            </a:r>
            <a:r>
              <a:rPr lang="en-US" sz="1600" b="1" dirty="0" err="1">
                <a:solidFill>
                  <a:srgbClr val="6600FF"/>
                </a:solidFill>
                <a:latin typeface="Courier New" charset="0"/>
              </a:rPr>
              <a:t>Balani</a:t>
            </a:r>
            <a:r>
              <a:rPr lang="en-US" sz="1600" b="1" dirty="0">
                <a:solidFill>
                  <a:srgbClr val="6600FF"/>
                </a:solidFill>
                <a:latin typeface="Courier New" charset="0"/>
              </a:rPr>
              <a:t>&lt;/name&gt;</a:t>
            </a:r>
          </a:p>
          <a:p>
            <a:r>
              <a:rPr lang="en-US" sz="1600" b="1" dirty="0">
                <a:solidFill>
                  <a:srgbClr val="6600FF"/>
                </a:solidFill>
                <a:latin typeface="Courier New" charset="0"/>
              </a:rPr>
              <a:t>        &lt;email&gt;</a:t>
            </a:r>
            <a:r>
              <a:rPr lang="en-US" sz="1600" b="1" dirty="0" err="1">
                <a:solidFill>
                  <a:srgbClr val="6600FF"/>
                </a:solidFill>
                <a:latin typeface="Courier New" charset="0"/>
              </a:rPr>
              <a:t>nbalani@yahoo.com</a:t>
            </a:r>
            <a:r>
              <a:rPr lang="en-US" sz="1600" b="1" dirty="0">
                <a:solidFill>
                  <a:srgbClr val="6600FF"/>
                </a:solidFill>
                <a:latin typeface="Courier New" charset="0"/>
              </a:rPr>
              <a:t>&lt;/email&gt;</a:t>
            </a:r>
          </a:p>
          <a:p>
            <a:r>
              <a:rPr lang="en-US" sz="1600" b="1" dirty="0">
                <a:solidFill>
                  <a:srgbClr val="6600FF"/>
                </a:solidFill>
                <a:latin typeface="Courier New" charset="0"/>
              </a:rPr>
              <a:t>    &lt;/person&gt;</a:t>
            </a:r>
          </a:p>
          <a:p>
            <a:r>
              <a:rPr lang="en-US" sz="1600" b="1" dirty="0">
                <a:latin typeface="Courier New" charset="0"/>
              </a:rPr>
              <a:t>&lt;/directory&gt;</a:t>
            </a:r>
          </a:p>
        </p:txBody>
      </p:sp>
      <p:sp>
        <p:nvSpPr>
          <p:cNvPr id="568325" name="Text Box 5"/>
          <p:cNvSpPr txBox="1">
            <a:spLocks noChangeArrowheads="1"/>
          </p:cNvSpPr>
          <p:nvPr/>
        </p:nvSpPr>
        <p:spPr bwMode="auto">
          <a:xfrm>
            <a:off x="6949414" y="1325903"/>
            <a:ext cx="1370924" cy="338554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600">
                <a:solidFill>
                  <a:srgbClr val="FFFF00"/>
                </a:solidFill>
              </a:rPr>
              <a:t>directory.xml</a:t>
            </a:r>
          </a:p>
        </p:txBody>
      </p:sp>
    </p:spTree>
    <p:extLst>
      <p:ext uri="{BB962C8B-B14F-4D97-AF65-F5344CB8AC3E}">
        <p14:creationId xmlns:p14="http://schemas.microsoft.com/office/powerpoint/2010/main" val="38702219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46F74-3A28-7647-88D9-F821EA8674BF}" type="slidenum">
              <a:rPr lang="en-US"/>
              <a:pPr/>
              <a:t>39</a:t>
            </a:fld>
            <a:endParaRPr lang="en-US"/>
          </a:p>
        </p:txBody>
      </p:sp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70372" name="Text Box 4"/>
          <p:cNvSpPr txBox="1">
            <a:spLocks noChangeArrowheads="1"/>
          </p:cNvSpPr>
          <p:nvPr/>
        </p:nvSpPr>
        <p:spPr bwMode="auto">
          <a:xfrm>
            <a:off x="1280196" y="411513"/>
            <a:ext cx="6565900" cy="5835650"/>
          </a:xfrm>
          <a:prstGeom prst="rect">
            <a:avLst/>
          </a:prstGeom>
          <a:solidFill>
            <a:srgbClr val="FFFFCC"/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&lt;</a:t>
            </a:r>
            <a:r>
              <a:rPr lang="en-US" sz="1400" b="1" dirty="0" err="1">
                <a:latin typeface="Courier New" charset="0"/>
              </a:rPr>
              <a:t>xs:schema</a:t>
            </a:r>
            <a:r>
              <a:rPr lang="en-US" sz="1400" b="1" dirty="0">
                <a:latin typeface="Courier New" charset="0"/>
              </a:rPr>
              <a:t> </a:t>
            </a:r>
            <a:r>
              <a:rPr lang="en-US" sz="1400" b="1" dirty="0" err="1">
                <a:latin typeface="Courier New" charset="0"/>
              </a:rPr>
              <a:t>xmlns:xs</a:t>
            </a:r>
            <a:r>
              <a:rPr lang="en-US" sz="1400" b="1" dirty="0">
                <a:latin typeface="Courier New" charset="0"/>
              </a:rPr>
              <a:t>="http://www.w3.org/2001/</a:t>
            </a:r>
            <a:r>
              <a:rPr lang="en-US" sz="1400" b="1" dirty="0" err="1">
                <a:latin typeface="Courier New" charset="0"/>
              </a:rPr>
              <a:t>XMLSchema</a:t>
            </a:r>
            <a:r>
              <a:rPr lang="en-US" sz="1400" b="1" dirty="0">
                <a:latin typeface="Courier New" charset="0"/>
              </a:rPr>
              <a:t>"&gt;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&lt;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xs:complexType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name="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person_type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"&gt;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&lt;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xs:sequence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&gt;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    &lt;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xs:element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name="name"  type="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xs:string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"/&gt;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    &lt;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xs:element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name="email" type="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xs:string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"/&gt;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&lt;/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xs:sequence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&gt;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&lt;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xs:attribute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name="gender"&gt;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    &lt;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xs:simpleType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&gt;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        &lt;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xs:restriction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base="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xs:string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"&gt;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            &lt;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xs:enumeration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value="male"/&gt;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            &lt;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xs:enumeration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value="female"/&gt;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        &lt;/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xs:restriction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&gt;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    &lt;/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xs:simpleType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&gt;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&lt;/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xs:attribute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&gt;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&lt;/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xs:complexType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&gt;</a:t>
            </a:r>
          </a:p>
          <a:p>
            <a:endParaRPr lang="en-US" sz="14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    &lt;</a:t>
            </a:r>
            <a:r>
              <a:rPr lang="en-US" sz="1400" b="1" dirty="0" err="1">
                <a:latin typeface="Courier New" charset="0"/>
              </a:rPr>
              <a:t>xs:element</a:t>
            </a:r>
            <a:r>
              <a:rPr lang="en-US" sz="1400" b="1" dirty="0">
                <a:latin typeface="Courier New" charset="0"/>
              </a:rPr>
              <a:t> name="person" type="</a:t>
            </a:r>
            <a:r>
              <a:rPr lang="en-US" sz="1400" b="1" dirty="0" err="1">
                <a:latin typeface="Courier New" charset="0"/>
              </a:rPr>
              <a:t>person_type</a:t>
            </a:r>
            <a:r>
              <a:rPr lang="en-US" sz="1400" b="1" dirty="0">
                <a:latin typeface="Courier New" charset="0"/>
              </a:rPr>
              <a:t>"/&gt;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&lt;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xs:complexType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name="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directory_type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"&gt;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    &lt;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xs:sequence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&gt;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        &lt;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xs:element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ref="person"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minOccurs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="0" 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                                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maxOccurs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="unbounded"/&gt;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    &lt;/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xs:sequence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&gt;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&lt;/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xs:complexType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&gt;</a:t>
            </a:r>
          </a:p>
          <a:p>
            <a:endParaRPr lang="en-US" sz="14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sz="1400" b="1" dirty="0">
                <a:latin typeface="Courier New" charset="0"/>
              </a:rPr>
              <a:t>&lt;</a:t>
            </a:r>
            <a:r>
              <a:rPr lang="en-US" sz="1400" b="1" dirty="0" err="1">
                <a:latin typeface="Courier New" charset="0"/>
              </a:rPr>
              <a:t>xs:element</a:t>
            </a:r>
            <a:r>
              <a:rPr lang="en-US" sz="1400" b="1" dirty="0">
                <a:latin typeface="Courier New" charset="0"/>
              </a:rPr>
              <a:t> name="directory" type="</a:t>
            </a:r>
            <a:r>
              <a:rPr lang="en-US" sz="1400" b="1" dirty="0" err="1">
                <a:latin typeface="Courier New" charset="0"/>
              </a:rPr>
              <a:t>directory_type</a:t>
            </a:r>
            <a:r>
              <a:rPr lang="en-US" sz="1400" b="1" dirty="0">
                <a:latin typeface="Courier New" charset="0"/>
              </a:rPr>
              <a:t>"/&gt;</a:t>
            </a:r>
          </a:p>
          <a:p>
            <a:r>
              <a:rPr lang="en-US" sz="1400" b="1" dirty="0">
                <a:latin typeface="Courier New" charset="0"/>
              </a:rPr>
              <a:t>&lt;/</a:t>
            </a:r>
            <a:r>
              <a:rPr lang="en-US" sz="1400" b="1" dirty="0" err="1">
                <a:latin typeface="Courier New" charset="0"/>
              </a:rPr>
              <a:t>xs:schema</a:t>
            </a:r>
            <a:r>
              <a:rPr lang="en-US" sz="1400" b="1" dirty="0">
                <a:latin typeface="Courier New" charset="0"/>
              </a:rPr>
              <a:t>&gt;</a:t>
            </a:r>
          </a:p>
        </p:txBody>
      </p:sp>
      <p:sp>
        <p:nvSpPr>
          <p:cNvPr id="570373" name="Text Box 5"/>
          <p:cNvSpPr txBox="1">
            <a:spLocks noChangeArrowheads="1"/>
          </p:cNvSpPr>
          <p:nvPr/>
        </p:nvSpPr>
        <p:spPr bwMode="auto">
          <a:xfrm>
            <a:off x="6675097" y="6172170"/>
            <a:ext cx="1371244" cy="338554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directory.xsd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881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3AAE-4E89-F142-8EF0-F86B6C7DB862}" type="slidenum">
              <a:rPr lang="en-US"/>
              <a:pPr/>
              <a:t>4</a:t>
            </a:fld>
            <a:endParaRPr lang="en-US"/>
          </a:p>
        </p:txBody>
      </p:sp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 Schema Types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2408238"/>
          </a:xfrm>
        </p:spPr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dirty="0"/>
              <a:t>Simple type</a:t>
            </a:r>
          </a:p>
          <a:p>
            <a:pPr marL="928688" lvl="1" indent="-457200">
              <a:lnSpc>
                <a:spcPct val="90000"/>
              </a:lnSpc>
            </a:pPr>
            <a:r>
              <a:rPr lang="en-US" dirty="0"/>
              <a:t>An XML element with </a:t>
            </a:r>
            <a:r>
              <a:rPr lang="en-US" u="sng" dirty="0"/>
              <a:t>only text content</a:t>
            </a:r>
            <a:r>
              <a:rPr lang="en-US" dirty="0"/>
              <a:t>.</a:t>
            </a:r>
          </a:p>
          <a:p>
            <a:pPr marL="928688" lvl="1" indent="-457200">
              <a:lnSpc>
                <a:spcPct val="90000"/>
              </a:lnSpc>
            </a:pPr>
            <a:r>
              <a:rPr lang="en-US" dirty="0"/>
              <a:t>No attributes and no child elements.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marL="533400" indent="-533400">
              <a:lnSpc>
                <a:spcPct val="90000"/>
              </a:lnSpc>
            </a:pPr>
            <a:r>
              <a:rPr lang="en-US" dirty="0"/>
              <a:t>Complex types</a:t>
            </a:r>
          </a:p>
          <a:p>
            <a:pPr marL="928688" lvl="1" indent="-457200">
              <a:lnSpc>
                <a:spcPct val="90000"/>
              </a:lnSpc>
            </a:pPr>
            <a:r>
              <a:rPr lang="en-US" dirty="0"/>
              <a:t>Four complex types:</a:t>
            </a:r>
          </a:p>
        </p:txBody>
      </p:sp>
      <p:graphicFrame>
        <p:nvGraphicFramePr>
          <p:cNvPr id="526382" name="Group 46"/>
          <p:cNvGraphicFramePr>
            <a:graphicFrameLocks noGrp="1"/>
          </p:cNvGraphicFramePr>
          <p:nvPr>
            <p:ph sz="half" idx="2"/>
          </p:nvPr>
        </p:nvGraphicFramePr>
        <p:xfrm>
          <a:off x="1463675" y="3794125"/>
          <a:ext cx="6126163" cy="1981200"/>
        </p:xfrm>
        <a:graphic>
          <a:graphicData uri="http://schemas.openxmlformats.org/drawingml/2006/table">
            <a:tbl>
              <a:tblPr/>
              <a:tblGrid>
                <a:gridCol w="2035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9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6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Complex 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Attributes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Children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Text content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Text only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Element only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Empty 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Mixed content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61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6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6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6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6339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F72E8-2922-6643-927B-4D901008BA8D}" type="slidenum">
              <a:rPr lang="en-US"/>
              <a:pPr/>
              <a:t>40</a:t>
            </a:fld>
            <a:endParaRPr lang="en-US"/>
          </a:p>
        </p:txBody>
      </p:sp>
      <p:sp>
        <p:nvSpPr>
          <p:cNvPr id="567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FLWOR Expression Examples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67300" name="Text Box 4"/>
          <p:cNvSpPr txBox="1">
            <a:spLocks noChangeArrowheads="1"/>
          </p:cNvSpPr>
          <p:nvPr/>
        </p:nvSpPr>
        <p:spPr bwMode="auto">
          <a:xfrm>
            <a:off x="2926098" y="1304121"/>
            <a:ext cx="5378395" cy="5401479"/>
          </a:xfrm>
          <a:prstGeom prst="rect">
            <a:avLst/>
          </a:prstGeom>
          <a:solidFill>
            <a:srgbClr val="EAEAEA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500" b="1" dirty="0">
                <a:latin typeface="Courier New" charset="0"/>
              </a:rPr>
              <a:t>&lt;people&gt;</a:t>
            </a:r>
          </a:p>
          <a:p>
            <a:r>
              <a:rPr lang="en-US" sz="1500" b="1" dirty="0">
                <a:latin typeface="Courier New" charset="0"/>
              </a:rPr>
              <a:t>{</a:t>
            </a:r>
          </a:p>
          <a:p>
            <a:r>
              <a:rPr lang="en-US" sz="1500" b="1" dirty="0">
                <a:latin typeface="Courier New" charset="0"/>
              </a:rPr>
              <a:t>    for $person in </a:t>
            </a:r>
          </a:p>
          <a:p>
            <a:r>
              <a:rPr lang="en-US" sz="1500" b="1" dirty="0">
                <a:latin typeface="Courier New" charset="0"/>
              </a:rPr>
              <a:t>        doc("</a:t>
            </a:r>
            <a:r>
              <a:rPr lang="en-US" sz="1500" b="1" dirty="0" err="1">
                <a:latin typeface="Courier New" charset="0"/>
              </a:rPr>
              <a:t>directory.xml</a:t>
            </a:r>
            <a:r>
              <a:rPr lang="en-US" sz="1500" b="1" dirty="0">
                <a:latin typeface="Courier New" charset="0"/>
              </a:rPr>
              <a:t>")</a:t>
            </a:r>
          </a:p>
          <a:p>
            <a:r>
              <a:rPr lang="en-US" sz="1500" b="1" dirty="0">
                <a:latin typeface="Courier New" charset="0"/>
              </a:rPr>
              <a:t>        //person</a:t>
            </a:r>
          </a:p>
          <a:p>
            <a:r>
              <a:rPr lang="en-US" sz="1500" b="1" dirty="0">
                <a:latin typeface="Courier New" charset="0"/>
              </a:rPr>
              <a:t>    </a:t>
            </a:r>
          </a:p>
          <a:p>
            <a:r>
              <a:rPr lang="en-US" sz="1500" b="1" dirty="0">
                <a:latin typeface="Courier New" charset="0"/>
              </a:rPr>
              <a:t>    return (</a:t>
            </a:r>
          </a:p>
          <a:p>
            <a:r>
              <a:rPr lang="en-US" sz="1500" b="1" dirty="0">
                <a:latin typeface="Courier New" charset="0"/>
              </a:rPr>
              <a:t>        &lt;individual&gt;</a:t>
            </a:r>
          </a:p>
          <a:p>
            <a:r>
              <a:rPr lang="en-US" sz="1500" b="1" dirty="0">
                <a:latin typeface="Courier New" charset="0"/>
              </a:rPr>
              <a:t>        {</a:t>
            </a:r>
          </a:p>
          <a:p>
            <a:r>
              <a:rPr lang="en-US" sz="1500" b="1" dirty="0">
                <a:latin typeface="Courier New" charset="0"/>
              </a:rPr>
              <a:t>            &lt;title&gt;</a:t>
            </a:r>
          </a:p>
          <a:p>
            <a:r>
              <a:rPr lang="en-US" sz="1500" b="1" dirty="0">
                <a:latin typeface="Courier New" charset="0"/>
              </a:rPr>
              <a:t>            {</a:t>
            </a:r>
          </a:p>
          <a:p>
            <a:r>
              <a:rPr lang="en-US" sz="1500" b="1" dirty="0">
                <a:latin typeface="Courier New" charset="0"/>
              </a:rPr>
              <a:t>               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</a:rPr>
              <a:t>if ($person/@gender = "male")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 charset="0"/>
              </a:rPr>
              <a:t>                then "Mr."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 charset="0"/>
              </a:rPr>
              <a:t>                else "Ms."</a:t>
            </a:r>
          </a:p>
          <a:p>
            <a:r>
              <a:rPr lang="en-US" sz="1500" b="1" dirty="0">
                <a:latin typeface="Courier New" charset="0"/>
              </a:rPr>
              <a:t>            }</a:t>
            </a:r>
          </a:p>
          <a:p>
            <a:r>
              <a:rPr lang="en-US" sz="1500" b="1" dirty="0">
                <a:latin typeface="Courier New" charset="0"/>
              </a:rPr>
              <a:t>            &lt;/title&gt;</a:t>
            </a:r>
          </a:p>
          <a:p>
            <a:r>
              <a:rPr lang="en-US" sz="1500" b="1" dirty="0">
                <a:latin typeface="Courier New" charset="0"/>
              </a:rPr>
              <a:t>           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</a:rPr>
              <a:t>,</a:t>
            </a:r>
          </a:p>
          <a:p>
            <a:r>
              <a:rPr lang="en-US" sz="1500" b="1" dirty="0">
                <a:latin typeface="Courier New" charset="0"/>
              </a:rPr>
              <a:t>            $person/name</a:t>
            </a:r>
          </a:p>
          <a:p>
            <a:r>
              <a:rPr lang="en-US" sz="1500" b="1" dirty="0">
                <a:latin typeface="Courier New" charset="0"/>
              </a:rPr>
              <a:t>        }</a:t>
            </a:r>
          </a:p>
          <a:p>
            <a:r>
              <a:rPr lang="en-US" sz="1500" b="1" dirty="0">
                <a:latin typeface="Courier New" charset="0"/>
              </a:rPr>
              <a:t>        &lt;/individual&gt;</a:t>
            </a:r>
          </a:p>
          <a:p>
            <a:r>
              <a:rPr lang="en-US" sz="1500" b="1" dirty="0">
                <a:latin typeface="Courier New" charset="0"/>
              </a:rPr>
              <a:t>    )</a:t>
            </a:r>
          </a:p>
          <a:p>
            <a:r>
              <a:rPr lang="en-US" sz="1500" b="1" dirty="0">
                <a:latin typeface="Courier New" charset="0"/>
              </a:rPr>
              <a:t>}</a:t>
            </a:r>
          </a:p>
          <a:p>
            <a:r>
              <a:rPr lang="en-US" sz="1500" b="1" dirty="0">
                <a:latin typeface="Courier New" charset="0"/>
              </a:rPr>
              <a:t>&lt;/people&gt;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920269" y="4983463"/>
            <a:ext cx="2377414" cy="338554"/>
            <a:chOff x="274367" y="4881542"/>
            <a:chExt cx="2377414" cy="338554"/>
          </a:xfrm>
          <a:solidFill>
            <a:srgbClr val="FFFFC2"/>
          </a:solidFill>
        </p:grpSpPr>
        <p:sp>
          <p:nvSpPr>
            <p:cNvPr id="567301" name="Text Box 5"/>
            <p:cNvSpPr txBox="1">
              <a:spLocks noChangeArrowheads="1"/>
            </p:cNvSpPr>
            <p:nvPr/>
          </p:nvSpPr>
          <p:spPr bwMode="auto">
            <a:xfrm>
              <a:off x="274367" y="4881542"/>
              <a:ext cx="1746993" cy="338554"/>
            </a:xfrm>
            <a:prstGeom prst="rect">
              <a:avLst/>
            </a:prstGeom>
            <a:grpFill/>
            <a:ln w="9525">
              <a:solidFill>
                <a:srgbClr val="B23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B23C00"/>
                  </a:solidFill>
                </a:rPr>
                <a:t>Note the comma!</a:t>
              </a:r>
            </a:p>
          </p:txBody>
        </p:sp>
        <p:sp>
          <p:nvSpPr>
            <p:cNvPr id="567302" name="Line 6"/>
            <p:cNvSpPr>
              <a:spLocks noChangeShapeType="1"/>
            </p:cNvSpPr>
            <p:nvPr/>
          </p:nvSpPr>
          <p:spPr bwMode="auto">
            <a:xfrm>
              <a:off x="2011708" y="5064105"/>
              <a:ext cx="640073" cy="0"/>
            </a:xfrm>
            <a:prstGeom prst="line">
              <a:avLst/>
            </a:prstGeom>
            <a:grpFill/>
            <a:ln w="38100">
              <a:solidFill>
                <a:srgbClr val="B23C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>
                <a:solidFill>
                  <a:srgbClr val="B23C00"/>
                </a:solidFill>
              </a:endParaRPr>
            </a:p>
          </p:txBody>
        </p:sp>
      </p:grpSp>
      <p:sp>
        <p:nvSpPr>
          <p:cNvPr id="567305" name="Text Box 9"/>
          <p:cNvSpPr txBox="1">
            <a:spLocks noChangeArrowheads="1"/>
          </p:cNvSpPr>
          <p:nvPr/>
        </p:nvSpPr>
        <p:spPr bwMode="auto">
          <a:xfrm>
            <a:off x="6949414" y="1234464"/>
            <a:ext cx="1498209" cy="338554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600">
                <a:solidFill>
                  <a:srgbClr val="FFFF00"/>
                </a:solidFill>
              </a:rPr>
              <a:t>example-4.xql</a:t>
            </a:r>
          </a:p>
        </p:txBody>
      </p:sp>
    </p:spTree>
    <p:extLst>
      <p:ext uri="{BB962C8B-B14F-4D97-AF65-F5344CB8AC3E}">
        <p14:creationId xmlns:p14="http://schemas.microsoft.com/office/powerpoint/2010/main" val="383578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E2F9-3E01-A349-9B82-A3A42F1DAD53}" type="slidenum">
              <a:rPr lang="en-US"/>
              <a:pPr/>
              <a:t>41</a:t>
            </a:fld>
            <a:endParaRPr lang="en-US"/>
          </a:p>
        </p:txBody>
      </p:sp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FLWOR Expression Examples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69348" name="Text Box 4"/>
          <p:cNvSpPr txBox="1">
            <a:spLocks noChangeArrowheads="1"/>
          </p:cNvSpPr>
          <p:nvPr/>
        </p:nvSpPr>
        <p:spPr bwMode="auto">
          <a:xfrm>
            <a:off x="1097318" y="1344613"/>
            <a:ext cx="5171458" cy="535531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for $art in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doc("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catalog.xml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")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//article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for $per in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doc("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directory.xml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")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//person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let </a:t>
            </a:r>
          </a:p>
          <a:p>
            <a:r>
              <a:rPr lang="en-US" sz="1800" b="1" dirty="0">
                <a:latin typeface="Courier New" charset="0"/>
              </a:rPr>
              <a:t>    $</a:t>
            </a:r>
            <a:r>
              <a:rPr lang="en-US" sz="1800" b="1" dirty="0" err="1">
                <a:latin typeface="Courier New" charset="0"/>
              </a:rPr>
              <a:t>addr</a:t>
            </a:r>
            <a:r>
              <a:rPr lang="en-US" sz="1800" b="1" dirty="0">
                <a:latin typeface="Courier New" charset="0"/>
              </a:rPr>
              <a:t> := $per/email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where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$art/author = $per/name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order by</a:t>
            </a:r>
          </a:p>
          <a:p>
            <a:r>
              <a:rPr lang="en-US" sz="1800" b="1" dirty="0">
                <a:latin typeface="Courier New" charset="0"/>
              </a:rPr>
              <a:t>    $art/title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return </a:t>
            </a:r>
          </a:p>
          <a:p>
            <a:r>
              <a:rPr lang="en-US" sz="1800" b="1" dirty="0">
                <a:latin typeface="Courier New" charset="0"/>
              </a:rPr>
              <a:t>    ($art/title, $art/author, $</a:t>
            </a:r>
            <a:r>
              <a:rPr lang="en-US" sz="1800" b="1" dirty="0" err="1">
                <a:latin typeface="Courier New" charset="0"/>
              </a:rPr>
              <a:t>addr</a:t>
            </a:r>
            <a:r>
              <a:rPr lang="en-US" sz="1800" b="1" dirty="0">
                <a:latin typeface="Courier New" charset="0"/>
              </a:rPr>
              <a:t>)</a:t>
            </a:r>
          </a:p>
        </p:txBody>
      </p:sp>
      <p:grpSp>
        <p:nvGrpSpPr>
          <p:cNvPr id="569354" name="Group 10"/>
          <p:cNvGrpSpPr>
            <a:grpSpLocks/>
          </p:cNvGrpSpPr>
          <p:nvPr/>
        </p:nvGrpSpPr>
        <p:grpSpPr bwMode="auto">
          <a:xfrm>
            <a:off x="5029194" y="4526268"/>
            <a:ext cx="2428875" cy="584200"/>
            <a:chOff x="3757" y="2526"/>
            <a:chExt cx="1530" cy="36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569349" name="Text Box 5"/>
            <p:cNvSpPr txBox="1">
              <a:spLocks noChangeArrowheads="1"/>
            </p:cNvSpPr>
            <p:nvPr/>
          </p:nvSpPr>
          <p:spPr bwMode="auto">
            <a:xfrm>
              <a:off x="4205" y="2526"/>
              <a:ext cx="1082" cy="368"/>
            </a:xfrm>
            <a:prstGeom prst="rect">
              <a:avLst/>
            </a:prstGeom>
            <a:grpFill/>
            <a:ln w="9525">
              <a:solidFill>
                <a:srgbClr val="B23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B23C00"/>
                  </a:solidFill>
                </a:rPr>
                <a:t>A join of two</a:t>
              </a:r>
            </a:p>
            <a:p>
              <a:r>
                <a:rPr lang="en-US" sz="1600">
                  <a:solidFill>
                    <a:srgbClr val="B23C00"/>
                  </a:solidFill>
                </a:rPr>
                <a:t>XML documents!</a:t>
              </a:r>
            </a:p>
          </p:txBody>
        </p:sp>
        <p:sp>
          <p:nvSpPr>
            <p:cNvPr id="569350" name="Line 6"/>
            <p:cNvSpPr>
              <a:spLocks noChangeShapeType="1"/>
            </p:cNvSpPr>
            <p:nvPr/>
          </p:nvSpPr>
          <p:spPr bwMode="auto">
            <a:xfrm flipH="1">
              <a:off x="3757" y="2757"/>
              <a:ext cx="448" cy="0"/>
            </a:xfrm>
            <a:prstGeom prst="line">
              <a:avLst/>
            </a:prstGeom>
            <a:grpFill/>
            <a:ln w="38100">
              <a:solidFill>
                <a:srgbClr val="B23C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>
                <a:solidFill>
                  <a:srgbClr val="B23C00"/>
                </a:solidFill>
              </a:endParaRPr>
            </a:p>
          </p:txBody>
        </p:sp>
      </p:grpSp>
      <p:sp>
        <p:nvSpPr>
          <p:cNvPr id="569352" name="Text Box 8"/>
          <p:cNvSpPr txBox="1">
            <a:spLocks noChangeArrowheads="1"/>
          </p:cNvSpPr>
          <p:nvPr/>
        </p:nvSpPr>
        <p:spPr bwMode="auto">
          <a:xfrm>
            <a:off x="4937756" y="1234464"/>
            <a:ext cx="1460656" cy="338554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FF00"/>
                </a:solidFill>
              </a:rPr>
              <a:t>example-5.xql</a:t>
            </a:r>
          </a:p>
        </p:txBody>
      </p:sp>
    </p:spTree>
    <p:extLst>
      <p:ext uri="{BB962C8B-B14F-4D97-AF65-F5344CB8AC3E}">
        <p14:creationId xmlns:p14="http://schemas.microsoft.com/office/powerpoint/2010/main" val="55745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9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9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E348-CF2B-404B-B6E5-6EBCEE86F52D}" type="slidenum">
              <a:rPr lang="en-US"/>
              <a:pPr/>
              <a:t>42</a:t>
            </a:fld>
            <a:endParaRPr lang="en-US"/>
          </a:p>
        </p:txBody>
      </p:sp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71396" name="Text Box 4"/>
          <p:cNvSpPr txBox="1">
            <a:spLocks noChangeArrowheads="1"/>
          </p:cNvSpPr>
          <p:nvPr/>
        </p:nvSpPr>
        <p:spPr bwMode="auto">
          <a:xfrm>
            <a:off x="1112978" y="411513"/>
            <a:ext cx="6071851" cy="637097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700" b="1" dirty="0">
                <a:solidFill>
                  <a:srgbClr val="B23C00"/>
                </a:solidFill>
                <a:latin typeface="Courier New" charset="0"/>
              </a:rPr>
              <a:t>&lt;references&gt;</a:t>
            </a:r>
          </a:p>
          <a:p>
            <a:r>
              <a:rPr lang="en-US" sz="1700" b="1" dirty="0">
                <a:solidFill>
                  <a:srgbClr val="B23C00"/>
                </a:solidFill>
                <a:latin typeface="Courier New" charset="0"/>
              </a:rPr>
              <a:t>{</a:t>
            </a:r>
          </a:p>
          <a:p>
            <a:r>
              <a:rPr lang="en-US" sz="1700" b="1" dirty="0">
                <a:latin typeface="Courier New" charset="0"/>
              </a:rPr>
              <a:t>    for $art in</a:t>
            </a:r>
          </a:p>
          <a:p>
            <a:r>
              <a:rPr lang="en-US" sz="1700" b="1" dirty="0">
                <a:latin typeface="Courier New" charset="0"/>
              </a:rPr>
              <a:t>        doc("</a:t>
            </a:r>
            <a:r>
              <a:rPr lang="en-US" sz="1700" b="1" dirty="0" err="1">
                <a:latin typeface="Courier New" charset="0"/>
              </a:rPr>
              <a:t>catalog.xml</a:t>
            </a:r>
            <a:r>
              <a:rPr lang="en-US" sz="1700" b="1" dirty="0">
                <a:latin typeface="Courier New" charset="0"/>
              </a:rPr>
              <a:t>")</a:t>
            </a:r>
          </a:p>
          <a:p>
            <a:r>
              <a:rPr lang="en-US" sz="1700" b="1" dirty="0">
                <a:latin typeface="Courier New" charset="0"/>
              </a:rPr>
              <a:t>        //article</a:t>
            </a:r>
          </a:p>
          <a:p>
            <a:r>
              <a:rPr lang="en-US" sz="1700" b="1" dirty="0">
                <a:latin typeface="Courier New" charset="0"/>
              </a:rPr>
              <a:t>        </a:t>
            </a:r>
          </a:p>
          <a:p>
            <a:r>
              <a:rPr lang="en-US" sz="1700" b="1" dirty="0">
                <a:latin typeface="Courier New" charset="0"/>
              </a:rPr>
              <a:t>    for $per in</a:t>
            </a:r>
          </a:p>
          <a:p>
            <a:r>
              <a:rPr lang="en-US" sz="1700" b="1" dirty="0">
                <a:latin typeface="Courier New" charset="0"/>
              </a:rPr>
              <a:t>        doc("</a:t>
            </a:r>
            <a:r>
              <a:rPr lang="en-US" sz="1700" b="1" dirty="0" err="1">
                <a:latin typeface="Courier New" charset="0"/>
              </a:rPr>
              <a:t>directory.xml</a:t>
            </a:r>
            <a:r>
              <a:rPr lang="en-US" sz="1700" b="1" dirty="0">
                <a:latin typeface="Courier New" charset="0"/>
              </a:rPr>
              <a:t>")</a:t>
            </a:r>
          </a:p>
          <a:p>
            <a:r>
              <a:rPr lang="en-US" sz="1700" b="1" dirty="0">
                <a:latin typeface="Courier New" charset="0"/>
              </a:rPr>
              <a:t>        //person</a:t>
            </a:r>
          </a:p>
          <a:p>
            <a:r>
              <a:rPr lang="en-US" sz="1700" b="1" dirty="0">
                <a:latin typeface="Courier New" charset="0"/>
              </a:rPr>
              <a:t>        </a:t>
            </a:r>
          </a:p>
          <a:p>
            <a:r>
              <a:rPr lang="en-US" sz="1700" b="1" dirty="0">
                <a:latin typeface="Courier New" charset="0"/>
              </a:rPr>
              <a:t>    let $</a:t>
            </a:r>
            <a:r>
              <a:rPr lang="en-US" sz="1700" b="1" dirty="0" err="1">
                <a:latin typeface="Courier New" charset="0"/>
              </a:rPr>
              <a:t>addr</a:t>
            </a:r>
            <a:r>
              <a:rPr lang="en-US" sz="1700" b="1" dirty="0">
                <a:latin typeface="Courier New" charset="0"/>
              </a:rPr>
              <a:t> := $per/email</a:t>
            </a:r>
          </a:p>
          <a:p>
            <a:r>
              <a:rPr lang="en-US" sz="1700" b="1" dirty="0">
                <a:latin typeface="Courier New" charset="0"/>
              </a:rPr>
              <a:t>        </a:t>
            </a:r>
          </a:p>
          <a:p>
            <a:r>
              <a:rPr lang="en-US" sz="1700" b="1" dirty="0">
                <a:latin typeface="Courier New" charset="0"/>
              </a:rPr>
              <a:t>    where $art/author = $per/name</a:t>
            </a:r>
          </a:p>
          <a:p>
            <a:r>
              <a:rPr lang="en-US" sz="1700" b="1" dirty="0">
                <a:latin typeface="Courier New" charset="0"/>
              </a:rPr>
              <a:t>       </a:t>
            </a:r>
          </a:p>
          <a:p>
            <a:r>
              <a:rPr lang="en-US" sz="1700" b="1" dirty="0">
                <a:latin typeface="Courier New" charset="0"/>
              </a:rPr>
              <a:t>    order by $art/title</a:t>
            </a:r>
          </a:p>
          <a:p>
            <a:r>
              <a:rPr lang="en-US" sz="1700" b="1" dirty="0">
                <a:latin typeface="Courier New" charset="0"/>
              </a:rPr>
              <a:t>        </a:t>
            </a:r>
          </a:p>
          <a:p>
            <a:r>
              <a:rPr lang="en-US" sz="1700" b="1" dirty="0">
                <a:latin typeface="Courier New" charset="0"/>
              </a:rPr>
              <a:t>    return</a:t>
            </a:r>
          </a:p>
          <a:p>
            <a:r>
              <a:rPr lang="en-US" sz="1700" b="1" dirty="0">
                <a:latin typeface="Courier New" charset="0"/>
              </a:rPr>
              <a:t>        </a:t>
            </a:r>
            <a:r>
              <a:rPr lang="en-US" sz="1700" b="1" dirty="0">
                <a:solidFill>
                  <a:srgbClr val="B23C00"/>
                </a:solidFill>
                <a:latin typeface="Courier New" charset="0"/>
              </a:rPr>
              <a:t>&lt;article&gt;</a:t>
            </a:r>
          </a:p>
          <a:p>
            <a:r>
              <a:rPr lang="en-US" sz="1700" b="1" dirty="0">
                <a:solidFill>
                  <a:srgbClr val="B23C00"/>
                </a:solidFill>
                <a:latin typeface="Courier New" charset="0"/>
              </a:rPr>
              <a:t>        { </a:t>
            </a:r>
          </a:p>
          <a:p>
            <a:r>
              <a:rPr lang="en-US" sz="1700" b="1" dirty="0">
                <a:latin typeface="Courier New" charset="0"/>
              </a:rPr>
              <a:t>            ($art/title, $art/author, $</a:t>
            </a:r>
            <a:r>
              <a:rPr lang="en-US" sz="1700" b="1" dirty="0" err="1">
                <a:latin typeface="Courier New" charset="0"/>
              </a:rPr>
              <a:t>addr</a:t>
            </a:r>
            <a:r>
              <a:rPr lang="en-US" sz="1700" b="1" dirty="0">
                <a:latin typeface="Courier New" charset="0"/>
              </a:rPr>
              <a:t> )</a:t>
            </a:r>
          </a:p>
          <a:p>
            <a:r>
              <a:rPr lang="en-US" sz="1700" b="1" dirty="0">
                <a:latin typeface="Courier New" charset="0"/>
              </a:rPr>
              <a:t>        </a:t>
            </a:r>
            <a:r>
              <a:rPr lang="en-US" sz="1700" b="1" dirty="0">
                <a:solidFill>
                  <a:srgbClr val="B23C00"/>
                </a:solidFill>
                <a:latin typeface="Courier New" charset="0"/>
              </a:rPr>
              <a:t>}        </a:t>
            </a:r>
          </a:p>
          <a:p>
            <a:r>
              <a:rPr lang="en-US" sz="1700" b="1" dirty="0">
                <a:solidFill>
                  <a:srgbClr val="B23C00"/>
                </a:solidFill>
                <a:latin typeface="Courier New" charset="0"/>
              </a:rPr>
              <a:t>        &lt;/article&gt;</a:t>
            </a:r>
          </a:p>
          <a:p>
            <a:r>
              <a:rPr lang="en-US" sz="1700" b="1" dirty="0">
                <a:solidFill>
                  <a:srgbClr val="B23C00"/>
                </a:solidFill>
                <a:latin typeface="Courier New" charset="0"/>
              </a:rPr>
              <a:t>}</a:t>
            </a:r>
          </a:p>
          <a:p>
            <a:r>
              <a:rPr lang="en-US" sz="1700" b="1" dirty="0">
                <a:solidFill>
                  <a:srgbClr val="B23C00"/>
                </a:solidFill>
                <a:latin typeface="Courier New" charset="0"/>
              </a:rPr>
              <a:t>&lt;/references&gt;</a:t>
            </a:r>
          </a:p>
        </p:txBody>
      </p:sp>
      <p:sp>
        <p:nvSpPr>
          <p:cNvPr id="571397" name="Text Box 5"/>
          <p:cNvSpPr txBox="1">
            <a:spLocks noChangeArrowheads="1"/>
          </p:cNvSpPr>
          <p:nvPr/>
        </p:nvSpPr>
        <p:spPr bwMode="auto">
          <a:xfrm>
            <a:off x="5852146" y="320074"/>
            <a:ext cx="1463329" cy="338554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600">
                <a:solidFill>
                  <a:srgbClr val="FFFF00"/>
                </a:solidFill>
              </a:rPr>
              <a:t>example-6.xql</a:t>
            </a:r>
          </a:p>
        </p:txBody>
      </p:sp>
    </p:spTree>
    <p:extLst>
      <p:ext uri="{BB962C8B-B14F-4D97-AF65-F5344CB8AC3E}">
        <p14:creationId xmlns:p14="http://schemas.microsoft.com/office/powerpoint/2010/main" val="32605512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9B92F-4374-8940-B95E-26870626F9BE}" type="slidenum">
              <a:rPr lang="en-US"/>
              <a:pPr/>
              <a:t>43</a:t>
            </a:fld>
            <a:endParaRPr lang="en-US"/>
          </a:p>
        </p:txBody>
      </p:sp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User-Defined Functions in XQuery</a:t>
            </a:r>
          </a:p>
        </p:txBody>
      </p:sp>
      <p:sp>
        <p:nvSpPr>
          <p:cNvPr id="572421" name="Text Box 5"/>
          <p:cNvSpPr txBox="1">
            <a:spLocks noChangeArrowheads="1"/>
          </p:cNvSpPr>
          <p:nvPr/>
        </p:nvSpPr>
        <p:spPr bwMode="auto">
          <a:xfrm>
            <a:off x="1371600" y="1874838"/>
            <a:ext cx="6556678" cy="286232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declare function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local:</a:t>
            </a:r>
            <a:r>
              <a:rPr lang="en-US" sz="1800" b="1" dirty="0" err="1">
                <a:latin typeface="Courier New" charset="0"/>
              </a:rPr>
              <a:t>splitter</a:t>
            </a:r>
            <a:r>
              <a:rPr lang="en-US" sz="1800" b="1" dirty="0">
                <a:latin typeface="Courier New" charset="0"/>
              </a:rPr>
              <a:t>($name)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let $first :=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substring-before</a:t>
            </a:r>
            <a:r>
              <a:rPr lang="en-US" sz="1800" b="1" dirty="0">
                <a:latin typeface="Courier New" charset="0"/>
              </a:rPr>
              <a:t>($name, ' ')</a:t>
            </a:r>
          </a:p>
          <a:p>
            <a:r>
              <a:rPr lang="en-US" sz="1800" b="1" dirty="0">
                <a:latin typeface="Courier New" charset="0"/>
              </a:rPr>
              <a:t>    let $last  :=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substring-after</a:t>
            </a:r>
            <a:r>
              <a:rPr lang="en-US" sz="1800" b="1" dirty="0">
                <a:latin typeface="Courier New" charset="0"/>
              </a:rPr>
              <a:t> ($name, ' ')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    return (</a:t>
            </a:r>
          </a:p>
          <a:p>
            <a:r>
              <a:rPr lang="en-US" sz="1800" b="1" dirty="0">
                <a:latin typeface="Courier New" charset="0"/>
              </a:rPr>
              <a:t>        &lt;first&gt; {$first} &lt;/first&gt;,</a:t>
            </a:r>
          </a:p>
          <a:p>
            <a:r>
              <a:rPr lang="en-US" sz="1800" b="1" dirty="0">
                <a:latin typeface="Courier New" charset="0"/>
              </a:rPr>
              <a:t>        &lt;last&gt;  {$last}  &lt;/last&gt;</a:t>
            </a:r>
          </a:p>
          <a:p>
            <a:r>
              <a:rPr lang="en-US" sz="1800" b="1" dirty="0">
                <a:latin typeface="Courier New" charset="0"/>
              </a:rPr>
              <a:t>    )</a:t>
            </a:r>
          </a:p>
          <a:p>
            <a:r>
              <a:rPr lang="en-US" sz="1800" b="1" dirty="0">
                <a:latin typeface="Courier New" charset="0"/>
              </a:rPr>
              <a:t>};</a:t>
            </a:r>
          </a:p>
        </p:txBody>
      </p:sp>
      <p:grpSp>
        <p:nvGrpSpPr>
          <p:cNvPr id="572427" name="Group 11"/>
          <p:cNvGrpSpPr>
            <a:grpSpLocks/>
          </p:cNvGrpSpPr>
          <p:nvPr/>
        </p:nvGrpSpPr>
        <p:grpSpPr bwMode="auto">
          <a:xfrm>
            <a:off x="1220788" y="4708525"/>
            <a:ext cx="892175" cy="833438"/>
            <a:chOff x="691" y="2966"/>
            <a:chExt cx="562" cy="525"/>
          </a:xfrm>
        </p:grpSpPr>
        <p:sp>
          <p:nvSpPr>
            <p:cNvPr id="572423" name="Text Box 7"/>
            <p:cNvSpPr txBox="1">
              <a:spLocks noChangeArrowheads="1"/>
            </p:cNvSpPr>
            <p:nvPr/>
          </p:nvSpPr>
          <p:spPr bwMode="auto">
            <a:xfrm>
              <a:off x="691" y="3254"/>
              <a:ext cx="562" cy="23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FF00"/>
                  </a:solidFill>
                </a:rPr>
                <a:t>NOTE!</a:t>
              </a:r>
            </a:p>
          </p:txBody>
        </p:sp>
        <p:sp>
          <p:nvSpPr>
            <p:cNvPr id="572424" name="Line 8"/>
            <p:cNvSpPr>
              <a:spLocks noChangeShapeType="1"/>
            </p:cNvSpPr>
            <p:nvPr/>
          </p:nvSpPr>
          <p:spPr bwMode="auto">
            <a:xfrm>
              <a:off x="979" y="3254"/>
              <a:ext cx="0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2426" name="Line 10"/>
            <p:cNvSpPr>
              <a:spLocks noChangeShapeType="1"/>
            </p:cNvSpPr>
            <p:nvPr/>
          </p:nvSpPr>
          <p:spPr bwMode="auto">
            <a:xfrm flipV="1">
              <a:off x="979" y="2966"/>
              <a:ext cx="0" cy="288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2432" name="Group 16"/>
          <p:cNvGrpSpPr>
            <a:grpSpLocks/>
          </p:cNvGrpSpPr>
          <p:nvPr/>
        </p:nvGrpSpPr>
        <p:grpSpPr bwMode="auto">
          <a:xfrm>
            <a:off x="5578475" y="3886200"/>
            <a:ext cx="892175" cy="1655763"/>
            <a:chOff x="3514" y="2448"/>
            <a:chExt cx="562" cy="1043"/>
          </a:xfrm>
        </p:grpSpPr>
        <p:sp>
          <p:nvSpPr>
            <p:cNvPr id="572429" name="Text Box 13"/>
            <p:cNvSpPr txBox="1">
              <a:spLocks noChangeArrowheads="1"/>
            </p:cNvSpPr>
            <p:nvPr/>
          </p:nvSpPr>
          <p:spPr bwMode="auto">
            <a:xfrm>
              <a:off x="3514" y="3254"/>
              <a:ext cx="562" cy="23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FF00"/>
                  </a:solidFill>
                </a:rPr>
                <a:t>NOTE!</a:t>
              </a:r>
            </a:p>
          </p:txBody>
        </p:sp>
        <p:sp>
          <p:nvSpPr>
            <p:cNvPr id="572430" name="Line 14"/>
            <p:cNvSpPr>
              <a:spLocks noChangeShapeType="1"/>
            </p:cNvSpPr>
            <p:nvPr/>
          </p:nvSpPr>
          <p:spPr bwMode="auto">
            <a:xfrm>
              <a:off x="3802" y="3254"/>
              <a:ext cx="0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2431" name="Line 15"/>
            <p:cNvSpPr>
              <a:spLocks noChangeShapeType="1"/>
            </p:cNvSpPr>
            <p:nvPr/>
          </p:nvSpPr>
          <p:spPr bwMode="auto">
            <a:xfrm flipV="1">
              <a:off x="3802" y="2448"/>
              <a:ext cx="0" cy="806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2433" name="Text Box 17"/>
          <p:cNvSpPr txBox="1">
            <a:spLocks noChangeArrowheads="1"/>
          </p:cNvSpPr>
          <p:nvPr/>
        </p:nvSpPr>
        <p:spPr bwMode="auto">
          <a:xfrm>
            <a:off x="3657600" y="3063875"/>
            <a:ext cx="2624138" cy="336550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33CC"/>
                </a:solidFill>
              </a:rPr>
              <a:t>Standard XQuery functions</a:t>
            </a:r>
          </a:p>
        </p:txBody>
      </p:sp>
      <p:sp>
        <p:nvSpPr>
          <p:cNvPr id="572434" name="Text Box 18"/>
          <p:cNvSpPr txBox="1">
            <a:spLocks noChangeArrowheads="1"/>
          </p:cNvSpPr>
          <p:nvPr/>
        </p:nvSpPr>
        <p:spPr bwMode="auto">
          <a:xfrm>
            <a:off x="2589213" y="1308100"/>
            <a:ext cx="3629025" cy="581025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solidFill>
                  <a:srgbClr val="B23C00"/>
                </a:solidFill>
              </a:rPr>
              <a:t>Use the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local</a:t>
            </a:r>
            <a:r>
              <a:rPr lang="en-US" sz="1600" dirty="0">
                <a:solidFill>
                  <a:srgbClr val="0033CC"/>
                </a:solidFill>
              </a:rPr>
              <a:t> </a:t>
            </a:r>
            <a:r>
              <a:rPr lang="en-US" sz="1600" dirty="0">
                <a:solidFill>
                  <a:srgbClr val="B23C00"/>
                </a:solidFill>
              </a:rPr>
              <a:t>namespace to prevent</a:t>
            </a:r>
          </a:p>
          <a:p>
            <a:pPr algn="ctr"/>
            <a:r>
              <a:rPr lang="en-US" sz="1600" dirty="0">
                <a:solidFill>
                  <a:srgbClr val="B23C00"/>
                </a:solidFill>
              </a:rPr>
              <a:t>name clashes with </a:t>
            </a:r>
            <a:r>
              <a:rPr lang="en-US" sz="1600" u="sng" dirty="0">
                <a:solidFill>
                  <a:srgbClr val="B23C00"/>
                </a:solidFill>
              </a:rPr>
              <a:t>standard functions</a:t>
            </a:r>
            <a:r>
              <a:rPr lang="en-US" sz="1600" dirty="0">
                <a:solidFill>
                  <a:srgbClr val="B23C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927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2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2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2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2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2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2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2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2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33" grpId="0" animBg="1"/>
      <p:bldP spid="57243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4" name="Text Box 4"/>
          <p:cNvSpPr txBox="1">
            <a:spLocks noChangeArrowheads="1"/>
          </p:cNvSpPr>
          <p:nvPr/>
        </p:nvSpPr>
        <p:spPr bwMode="auto">
          <a:xfrm>
            <a:off x="365805" y="441269"/>
            <a:ext cx="8412389" cy="637097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sz="1700" b="1" dirty="0">
                <a:latin typeface="Courier New" charset="0"/>
              </a:rPr>
              <a:t>&lt;references&gt;</a:t>
            </a:r>
          </a:p>
          <a:p>
            <a:r>
              <a:rPr lang="en-US" sz="1700" b="1" dirty="0">
                <a:latin typeface="Courier New" charset="0"/>
              </a:rPr>
              <a:t>{</a:t>
            </a:r>
          </a:p>
          <a:p>
            <a:r>
              <a:rPr lang="en-US" sz="1700" b="1" dirty="0">
                <a:latin typeface="Courier New" charset="0"/>
              </a:rPr>
              <a:t>    for $art in</a:t>
            </a:r>
          </a:p>
          <a:p>
            <a:r>
              <a:rPr lang="en-US" sz="1700" b="1" dirty="0">
                <a:latin typeface="Courier New" charset="0"/>
              </a:rPr>
              <a:t>        doc("</a:t>
            </a:r>
            <a:r>
              <a:rPr lang="en-US" sz="1700" b="1" dirty="0" err="1">
                <a:latin typeface="Courier New" charset="0"/>
              </a:rPr>
              <a:t>catalog.xml</a:t>
            </a:r>
            <a:r>
              <a:rPr lang="en-US" sz="1700" b="1" dirty="0">
                <a:latin typeface="Courier New" charset="0"/>
              </a:rPr>
              <a:t>")</a:t>
            </a:r>
          </a:p>
          <a:p>
            <a:r>
              <a:rPr lang="en-US" sz="1700" b="1" dirty="0">
                <a:latin typeface="Courier New" charset="0"/>
              </a:rPr>
              <a:t>        //article</a:t>
            </a:r>
          </a:p>
          <a:p>
            <a:r>
              <a:rPr lang="en-US" sz="1700" b="1" dirty="0">
                <a:latin typeface="Courier New" charset="0"/>
              </a:rPr>
              <a:t>        </a:t>
            </a:r>
          </a:p>
          <a:p>
            <a:r>
              <a:rPr lang="en-US" sz="1700" b="1" dirty="0">
                <a:latin typeface="Courier New" charset="0"/>
              </a:rPr>
              <a:t>    for $per in</a:t>
            </a:r>
          </a:p>
          <a:p>
            <a:r>
              <a:rPr lang="en-US" sz="1700" b="1" dirty="0">
                <a:latin typeface="Courier New" charset="0"/>
              </a:rPr>
              <a:t>        doc("G:\</a:t>
            </a:r>
            <a:r>
              <a:rPr lang="en-US" sz="1700" b="1" dirty="0" err="1">
                <a:latin typeface="Courier New" charset="0"/>
              </a:rPr>
              <a:t>Altova</a:t>
            </a:r>
            <a:r>
              <a:rPr lang="en-US" sz="1700" b="1" dirty="0">
                <a:latin typeface="Courier New" charset="0"/>
              </a:rPr>
              <a:t>\Projects\</a:t>
            </a:r>
            <a:r>
              <a:rPr lang="en-US" sz="1700" b="1" dirty="0" err="1">
                <a:latin typeface="Courier New" charset="0"/>
              </a:rPr>
              <a:t>directory.xml</a:t>
            </a:r>
            <a:r>
              <a:rPr lang="en-US" sz="1700" b="1" dirty="0">
                <a:latin typeface="Courier New" charset="0"/>
              </a:rPr>
              <a:t>")</a:t>
            </a:r>
          </a:p>
          <a:p>
            <a:r>
              <a:rPr lang="en-US" sz="1700" b="1" dirty="0">
                <a:latin typeface="Courier New" charset="0"/>
              </a:rPr>
              <a:t>        //person</a:t>
            </a:r>
          </a:p>
          <a:p>
            <a:r>
              <a:rPr lang="en-US" sz="1700" b="1" dirty="0">
                <a:latin typeface="Courier New" charset="0"/>
              </a:rPr>
              <a:t>        </a:t>
            </a:r>
          </a:p>
          <a:p>
            <a:r>
              <a:rPr lang="en-US" sz="1700" b="1" dirty="0">
                <a:latin typeface="Courier New" charset="0"/>
              </a:rPr>
              <a:t>    let $</a:t>
            </a:r>
            <a:r>
              <a:rPr lang="en-US" sz="1700" b="1" dirty="0" err="1">
                <a:latin typeface="Courier New" charset="0"/>
              </a:rPr>
              <a:t>addr</a:t>
            </a:r>
            <a:r>
              <a:rPr lang="en-US" sz="1700" b="1" dirty="0">
                <a:latin typeface="Courier New" charset="0"/>
              </a:rPr>
              <a:t> := $per/email</a:t>
            </a:r>
          </a:p>
          <a:p>
            <a:r>
              <a:rPr lang="en-US" sz="1700" b="1" dirty="0">
                <a:latin typeface="Courier New" charset="0"/>
              </a:rPr>
              <a:t>        </a:t>
            </a:r>
          </a:p>
          <a:p>
            <a:r>
              <a:rPr lang="en-US" sz="1700" b="1" dirty="0">
                <a:latin typeface="Courier New" charset="0"/>
              </a:rPr>
              <a:t>    where $art/author = $per/name</a:t>
            </a:r>
          </a:p>
          <a:p>
            <a:r>
              <a:rPr lang="en-US" sz="1700" b="1" dirty="0">
                <a:latin typeface="Courier New" charset="0"/>
              </a:rPr>
              <a:t>        </a:t>
            </a:r>
          </a:p>
          <a:p>
            <a:r>
              <a:rPr lang="en-US" sz="1700" b="1" dirty="0">
                <a:latin typeface="Courier New" charset="0"/>
              </a:rPr>
              <a:t>    order by $art/title</a:t>
            </a:r>
          </a:p>
          <a:p>
            <a:r>
              <a:rPr lang="en-US" sz="1700" b="1" dirty="0">
                <a:latin typeface="Courier New" charset="0"/>
              </a:rPr>
              <a:t>        </a:t>
            </a:r>
          </a:p>
          <a:p>
            <a:r>
              <a:rPr lang="en-US" sz="1700" b="1" dirty="0">
                <a:latin typeface="Courier New" charset="0"/>
              </a:rPr>
              <a:t>    return</a:t>
            </a:r>
          </a:p>
          <a:p>
            <a:r>
              <a:rPr lang="en-US" sz="1700" b="1" dirty="0">
                <a:latin typeface="Courier New" charset="0"/>
              </a:rPr>
              <a:t>        &lt;article&gt;</a:t>
            </a:r>
          </a:p>
          <a:p>
            <a:r>
              <a:rPr lang="en-US" sz="1700" b="1" dirty="0">
                <a:latin typeface="Courier New" charset="0"/>
              </a:rPr>
              <a:t>        { </a:t>
            </a:r>
          </a:p>
          <a:p>
            <a:r>
              <a:rPr lang="en-US" sz="1700" b="1" dirty="0">
                <a:latin typeface="Courier New" charset="0"/>
              </a:rPr>
              <a:t>            ($art/title, </a:t>
            </a:r>
            <a:r>
              <a:rPr lang="en-US" sz="1700" b="1" dirty="0" err="1">
                <a:solidFill>
                  <a:srgbClr val="B23C00"/>
                </a:solidFill>
                <a:latin typeface="Courier New" charset="0"/>
              </a:rPr>
              <a:t>local:splitter</a:t>
            </a:r>
            <a:r>
              <a:rPr lang="en-US" sz="1700" b="1" dirty="0">
                <a:solidFill>
                  <a:srgbClr val="B23C00"/>
                </a:solidFill>
                <a:latin typeface="Courier New" charset="0"/>
              </a:rPr>
              <a:t>($art/author)</a:t>
            </a:r>
            <a:r>
              <a:rPr lang="en-US" sz="1700" b="1" dirty="0">
                <a:latin typeface="Courier New" charset="0"/>
              </a:rPr>
              <a:t>, $</a:t>
            </a:r>
            <a:r>
              <a:rPr lang="en-US" sz="1700" b="1" dirty="0" err="1">
                <a:latin typeface="Courier New" charset="0"/>
              </a:rPr>
              <a:t>addr</a:t>
            </a:r>
            <a:r>
              <a:rPr lang="en-US" sz="1700" b="1" dirty="0">
                <a:latin typeface="Courier New" charset="0"/>
              </a:rPr>
              <a:t> )</a:t>
            </a:r>
          </a:p>
          <a:p>
            <a:r>
              <a:rPr lang="en-US" sz="1700" b="1" dirty="0">
                <a:latin typeface="Courier New" charset="0"/>
              </a:rPr>
              <a:t>        }        </a:t>
            </a:r>
          </a:p>
          <a:p>
            <a:r>
              <a:rPr lang="en-US" sz="1700" b="1" dirty="0">
                <a:latin typeface="Courier New" charset="0"/>
              </a:rPr>
              <a:t>        &lt;/article&gt;</a:t>
            </a:r>
          </a:p>
          <a:p>
            <a:r>
              <a:rPr lang="en-US" sz="1700" b="1" dirty="0">
                <a:latin typeface="Courier New" charset="0"/>
              </a:rPr>
              <a:t>}</a:t>
            </a:r>
          </a:p>
          <a:p>
            <a:r>
              <a:rPr lang="en-US" sz="1700" b="1" dirty="0">
                <a:latin typeface="Courier New" charset="0"/>
              </a:rPr>
              <a:t>&lt;/references&gt;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C9A6-23E5-D445-B4E5-5B9F74FB6CC6}" type="slidenum">
              <a:rPr lang="en-US"/>
              <a:pPr/>
              <a:t>44</a:t>
            </a:fld>
            <a:endParaRPr lang="en-US"/>
          </a:p>
        </p:txBody>
      </p:sp>
      <p:sp>
        <p:nvSpPr>
          <p:cNvPr id="573446" name="Text Box 6"/>
          <p:cNvSpPr txBox="1">
            <a:spLocks noChangeArrowheads="1"/>
          </p:cNvSpPr>
          <p:nvPr/>
        </p:nvSpPr>
        <p:spPr bwMode="auto">
          <a:xfrm>
            <a:off x="7132292" y="320074"/>
            <a:ext cx="1515111" cy="338554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600">
                <a:solidFill>
                  <a:srgbClr val="FFFF00"/>
                </a:solidFill>
              </a:rPr>
              <a:t>example-7.xql</a:t>
            </a:r>
          </a:p>
        </p:txBody>
      </p:sp>
    </p:spTree>
    <p:extLst>
      <p:ext uri="{BB962C8B-B14F-4D97-AF65-F5344CB8AC3E}">
        <p14:creationId xmlns:p14="http://schemas.microsoft.com/office/powerpoint/2010/main" val="789579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A3B4-8A2D-A84F-80EB-EA1739643A7A}" type="slidenum">
              <a:rPr lang="en-US"/>
              <a:pPr/>
              <a:t>5</a:t>
            </a:fld>
            <a:endParaRPr lang="en-US"/>
          </a:p>
        </p:txBody>
      </p:sp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Type Definition</a:t>
            </a:r>
          </a:p>
        </p:txBody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36645"/>
            <a:ext cx="8229600" cy="4835525"/>
          </a:xfrm>
        </p:spPr>
        <p:txBody>
          <a:bodyPr/>
          <a:lstStyle/>
          <a:p>
            <a:r>
              <a:rPr lang="en-US" dirty="0"/>
              <a:t>No attributes and no children.</a:t>
            </a:r>
          </a:p>
          <a:p>
            <a:pPr lvl="1"/>
            <a:r>
              <a:rPr lang="en-US" dirty="0"/>
              <a:t>Element: </a:t>
            </a:r>
          </a:p>
          <a:p>
            <a:pPr lvl="1"/>
            <a:r>
              <a:rPr lang="en-US" dirty="0"/>
              <a:t>Definition:</a:t>
            </a:r>
          </a:p>
          <a:p>
            <a:pPr lvl="6"/>
            <a:endParaRPr lang="en-US" sz="1450" dirty="0"/>
          </a:p>
          <a:p>
            <a:r>
              <a:rPr lang="en-US" dirty="0"/>
              <a:t>Some basic types:</a:t>
            </a:r>
          </a:p>
          <a:p>
            <a:pPr lvl="1"/>
            <a:r>
              <a:rPr lang="en-US" sz="2000" b="1" dirty="0" err="1">
                <a:latin typeface="Courier New" charset="0"/>
              </a:rPr>
              <a:t>xs:string</a:t>
            </a:r>
            <a:endParaRPr lang="en-US" sz="2000" b="1" dirty="0">
              <a:latin typeface="Courier New" charset="0"/>
            </a:endParaRPr>
          </a:p>
          <a:p>
            <a:pPr lvl="1"/>
            <a:r>
              <a:rPr lang="en-US" sz="2000" b="1" dirty="0" err="1">
                <a:latin typeface="Courier New" charset="0"/>
              </a:rPr>
              <a:t>xs:integer</a:t>
            </a:r>
            <a:endParaRPr lang="en-US" sz="2000" b="1" dirty="0">
              <a:latin typeface="Courier New" charset="0"/>
            </a:endParaRPr>
          </a:p>
          <a:p>
            <a:pPr lvl="1"/>
            <a:r>
              <a:rPr lang="en-US" sz="2000" b="1" dirty="0" err="1">
                <a:latin typeface="Courier New" charset="0"/>
              </a:rPr>
              <a:t>xs:decimal</a:t>
            </a:r>
            <a:endParaRPr lang="en-US" sz="2000" b="1" dirty="0">
              <a:latin typeface="Courier New" charset="0"/>
            </a:endParaRPr>
          </a:p>
          <a:p>
            <a:pPr lvl="1"/>
            <a:r>
              <a:rPr lang="en-US" sz="2000" b="1" dirty="0" err="1">
                <a:latin typeface="Courier New" charset="0"/>
              </a:rPr>
              <a:t>xs:boolean</a:t>
            </a:r>
            <a:endParaRPr lang="en-US" sz="2000" b="1" dirty="0">
              <a:latin typeface="Courier New" charset="0"/>
            </a:endParaRPr>
          </a:p>
          <a:p>
            <a:pPr lvl="2"/>
            <a:r>
              <a:rPr lang="en-US" sz="1800" dirty="0"/>
              <a:t>false or true (or: 0 or 1)</a:t>
            </a:r>
          </a:p>
          <a:p>
            <a:pPr lvl="1"/>
            <a:r>
              <a:rPr lang="en-US" sz="2000" b="1" dirty="0" err="1">
                <a:latin typeface="Courier New" charset="0"/>
              </a:rPr>
              <a:t>xs:date</a:t>
            </a:r>
            <a:endParaRPr lang="en-US" sz="2000" b="1" dirty="0">
              <a:latin typeface="Courier New" charset="0"/>
            </a:endParaRPr>
          </a:p>
          <a:p>
            <a:pPr lvl="2"/>
            <a:r>
              <a:rPr lang="en-US" sz="1800" dirty="0"/>
              <a:t>YYYY-MM-DD</a:t>
            </a:r>
          </a:p>
        </p:txBody>
      </p:sp>
      <p:sp>
        <p:nvSpPr>
          <p:cNvPr id="528388" name="Text Box 4"/>
          <p:cNvSpPr txBox="1">
            <a:spLocks noChangeArrowheads="1"/>
          </p:cNvSpPr>
          <p:nvPr/>
        </p:nvSpPr>
        <p:spPr bwMode="auto">
          <a:xfrm>
            <a:off x="2954299" y="2328156"/>
            <a:ext cx="6006773" cy="369332"/>
          </a:xfrm>
          <a:prstGeom prst="rect">
            <a:avLst/>
          </a:prstGeom>
          <a:solidFill>
            <a:srgbClr val="FFFFCC"/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name="age" type="</a:t>
            </a:r>
            <a:r>
              <a:rPr lang="en-US" sz="1800" b="1" dirty="0" err="1">
                <a:latin typeface="Courier New" charset="0"/>
              </a:rPr>
              <a:t>xs:integer</a:t>
            </a:r>
            <a:r>
              <a:rPr lang="en-US" sz="1800" b="1" dirty="0">
                <a:latin typeface="Courier New" charset="0"/>
              </a:rPr>
              <a:t>"/&gt;</a:t>
            </a:r>
          </a:p>
        </p:txBody>
      </p:sp>
      <p:sp>
        <p:nvSpPr>
          <p:cNvPr id="528389" name="Rectangle 5"/>
          <p:cNvSpPr>
            <a:spLocks noChangeArrowheads="1"/>
          </p:cNvSpPr>
          <p:nvPr/>
        </p:nvSpPr>
        <p:spPr bwMode="auto">
          <a:xfrm>
            <a:off x="4022995" y="3470245"/>
            <a:ext cx="4846638" cy="2610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000" b="1" dirty="0" err="1">
                <a:latin typeface="Courier New" charset="0"/>
              </a:rPr>
              <a:t>xs:time</a:t>
            </a:r>
            <a:endParaRPr lang="en-US" sz="2000" b="1" dirty="0">
              <a:latin typeface="Courier New" charset="0"/>
            </a:endParaRPr>
          </a:p>
          <a:p>
            <a:pPr marL="1377950" lvl="2" indent="-468313"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charset="0"/>
              <a:buChar char="o"/>
            </a:pPr>
            <a:r>
              <a:rPr lang="en-US" dirty="0"/>
              <a:t>format </a:t>
            </a:r>
            <a:r>
              <a:rPr lang="en-US" dirty="0" err="1"/>
              <a:t>hh:mm:ss</a:t>
            </a:r>
            <a:endParaRPr lang="en-US" dirty="0"/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000" b="1" dirty="0" err="1">
                <a:latin typeface="Courier New" charset="0"/>
              </a:rPr>
              <a:t>xs:dateTime</a:t>
            </a:r>
            <a:endParaRPr lang="en-US" sz="2000" b="1" dirty="0">
              <a:latin typeface="Courier New" charset="0"/>
            </a:endParaRPr>
          </a:p>
          <a:p>
            <a:pPr marL="1377950" lvl="2" indent="-468313"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charset="0"/>
              <a:buChar char="o"/>
            </a:pPr>
            <a:r>
              <a:rPr lang="en-US" dirty="0" err="1"/>
              <a:t>YYYY-MM-dd</a:t>
            </a:r>
            <a:r>
              <a:rPr lang="en-US" dirty="0" err="1">
                <a:solidFill>
                  <a:schemeClr val="folHlink"/>
                </a:solidFill>
              </a:rPr>
              <a:t>T</a:t>
            </a:r>
            <a:r>
              <a:rPr lang="en-US" dirty="0" err="1"/>
              <a:t>hh:mm:ss</a:t>
            </a:r>
            <a:endParaRPr lang="en-US" dirty="0"/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000" b="1" dirty="0" err="1">
                <a:latin typeface="Courier New" charset="0"/>
              </a:rPr>
              <a:t>xs:anyURI</a:t>
            </a:r>
            <a:endParaRPr lang="en-US" sz="2000" b="1" dirty="0">
              <a:latin typeface="Courier New" charset="0"/>
            </a:endParaRPr>
          </a:p>
        </p:txBody>
      </p:sp>
      <p:grpSp>
        <p:nvGrpSpPr>
          <p:cNvPr id="528392" name="Group 8"/>
          <p:cNvGrpSpPr>
            <a:grpSpLocks/>
          </p:cNvGrpSpPr>
          <p:nvPr/>
        </p:nvGrpSpPr>
        <p:grpSpPr bwMode="auto">
          <a:xfrm>
            <a:off x="6450298" y="4798352"/>
            <a:ext cx="1047750" cy="1008062"/>
            <a:chOff x="4524" y="2390"/>
            <a:chExt cx="660" cy="635"/>
          </a:xfrm>
        </p:grpSpPr>
        <p:sp>
          <p:nvSpPr>
            <p:cNvPr id="528390" name="Text Box 6"/>
            <p:cNvSpPr txBox="1">
              <a:spLocks noChangeArrowheads="1"/>
            </p:cNvSpPr>
            <p:nvPr/>
          </p:nvSpPr>
          <p:spPr bwMode="auto">
            <a:xfrm>
              <a:off x="4524" y="2621"/>
              <a:ext cx="660" cy="40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FFFF00"/>
                  </a:solidFill>
                </a:rPr>
                <a:t>Note the</a:t>
              </a:r>
            </a:p>
            <a:p>
              <a:pPr algn="ctr"/>
              <a:r>
                <a:rPr lang="en-US">
                  <a:solidFill>
                    <a:srgbClr val="FFFF00"/>
                  </a:solidFill>
                </a:rPr>
                <a:t>T</a:t>
              </a:r>
            </a:p>
          </p:txBody>
        </p:sp>
        <p:sp>
          <p:nvSpPr>
            <p:cNvPr id="528391" name="Line 7"/>
            <p:cNvSpPr>
              <a:spLocks noChangeShapeType="1"/>
            </p:cNvSpPr>
            <p:nvPr/>
          </p:nvSpPr>
          <p:spPr bwMode="auto">
            <a:xfrm flipV="1">
              <a:off x="4838" y="2390"/>
              <a:ext cx="0" cy="231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960933" y="1896952"/>
            <a:ext cx="197682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&lt;age&gt;25&lt;/age&gt;</a:t>
            </a:r>
          </a:p>
        </p:txBody>
      </p:sp>
    </p:spTree>
    <p:extLst>
      <p:ext uri="{BB962C8B-B14F-4D97-AF65-F5344CB8AC3E}">
        <p14:creationId xmlns:p14="http://schemas.microsoft.com/office/powerpoint/2010/main" val="322101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8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8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8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8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8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8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28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28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2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28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8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87" grpId="0" build="p"/>
      <p:bldP spid="5283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E279-3180-B848-AFF6-F71444FE40AA}" type="slidenum">
              <a:rPr lang="en-US"/>
              <a:pPr/>
              <a:t>6</a:t>
            </a:fld>
            <a:endParaRPr lang="en-US"/>
          </a:p>
        </p:txBody>
      </p:sp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Type Definition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Predefined value</a:t>
            </a:r>
          </a:p>
          <a:p>
            <a:pPr lvl="1"/>
            <a:r>
              <a:rPr lang="en-US" dirty="0"/>
              <a:t>Example definition: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If the element is present and has content, </a:t>
            </a:r>
            <a:br>
              <a:rPr lang="en-US" dirty="0"/>
            </a:br>
            <a:r>
              <a:rPr lang="en-US" dirty="0"/>
              <a:t>the content </a:t>
            </a:r>
            <a:r>
              <a:rPr lang="en-US" u="sng" dirty="0"/>
              <a:t>must match</a:t>
            </a:r>
            <a:r>
              <a:rPr lang="en-US" dirty="0"/>
              <a:t> the predefined value.</a:t>
            </a:r>
          </a:p>
          <a:p>
            <a:pPr lvl="4"/>
            <a:endParaRPr lang="en-US" dirty="0"/>
          </a:p>
          <a:p>
            <a:r>
              <a:rPr lang="en-US" dirty="0"/>
              <a:t>If the element is present but empty,</a:t>
            </a:r>
            <a:br>
              <a:rPr lang="en-US" dirty="0"/>
            </a:br>
            <a:r>
              <a:rPr lang="en-US" dirty="0"/>
              <a:t>it gets the </a:t>
            </a:r>
            <a:r>
              <a:rPr lang="en-US" u="sng" dirty="0"/>
              <a:t>predefined value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If the element is not present, it has </a:t>
            </a:r>
            <a:r>
              <a:rPr lang="en-US" u="sng" dirty="0"/>
              <a:t>no value</a:t>
            </a:r>
            <a:r>
              <a:rPr lang="en-US" dirty="0"/>
              <a:t>.</a:t>
            </a:r>
          </a:p>
        </p:txBody>
      </p:sp>
      <p:sp>
        <p:nvSpPr>
          <p:cNvPr id="530437" name="Text Box 5"/>
          <p:cNvSpPr txBox="1">
            <a:spLocks noChangeArrowheads="1"/>
          </p:cNvSpPr>
          <p:nvPr/>
        </p:nvSpPr>
        <p:spPr bwMode="auto">
          <a:xfrm>
            <a:off x="1772502" y="2331732"/>
            <a:ext cx="5725546" cy="646331"/>
          </a:xfrm>
          <a:prstGeom prst="rect">
            <a:avLst/>
          </a:prstGeom>
          <a:solidFill>
            <a:srgbClr val="FFFFCC"/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name="age" type="</a:t>
            </a:r>
            <a:r>
              <a:rPr lang="en-US" sz="1800" b="1" dirty="0" err="1">
                <a:latin typeface="Courier New" charset="0"/>
              </a:rPr>
              <a:t>xs:integer</a:t>
            </a:r>
            <a:r>
              <a:rPr lang="en-US" sz="1800" b="1" dirty="0">
                <a:latin typeface="Courier New" charset="0"/>
              </a:rPr>
              <a:t>"</a:t>
            </a:r>
          </a:p>
          <a:p>
            <a:r>
              <a:rPr lang="en-US" sz="1800" b="1" dirty="0">
                <a:latin typeface="Courier New" charset="0"/>
              </a:rPr>
              <a:t>    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fixed="25"</a:t>
            </a:r>
            <a:r>
              <a:rPr lang="en-US" sz="1800" b="1" dirty="0">
                <a:latin typeface="Courier New" charset="0"/>
              </a:rPr>
              <a:t>/&gt;</a:t>
            </a:r>
          </a:p>
        </p:txBody>
      </p:sp>
    </p:spTree>
    <p:extLst>
      <p:ext uri="{BB962C8B-B14F-4D97-AF65-F5344CB8AC3E}">
        <p14:creationId xmlns:p14="http://schemas.microsoft.com/office/powerpoint/2010/main" val="415988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0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0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0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043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E279-3180-B848-AFF6-F71444FE40AA}" type="slidenum">
              <a:rPr lang="en-US"/>
              <a:pPr/>
              <a:t>7</a:t>
            </a:fld>
            <a:endParaRPr lang="en-US"/>
          </a:p>
        </p:txBody>
      </p:sp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Type Definition</a:t>
            </a:r>
            <a:r>
              <a:rPr lang="en-US" i="1" dirty="0"/>
              <a:t>, cont’d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Default value</a:t>
            </a:r>
          </a:p>
          <a:p>
            <a:pPr lvl="1"/>
            <a:r>
              <a:rPr lang="en-US" dirty="0"/>
              <a:t>Example definition: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If the element is empty or not present,</a:t>
            </a:r>
            <a:br>
              <a:rPr lang="en-US" dirty="0"/>
            </a:br>
            <a:r>
              <a:rPr lang="en-US" dirty="0"/>
              <a:t>it gets the </a:t>
            </a:r>
            <a:r>
              <a:rPr lang="en-US" u="sng" dirty="0"/>
              <a:t>default value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If the element is present and has content,</a:t>
            </a:r>
            <a:br>
              <a:rPr lang="en-US" dirty="0"/>
            </a:br>
            <a:r>
              <a:rPr lang="en-US" dirty="0"/>
              <a:t>the content that’s there is used as the value.</a:t>
            </a:r>
          </a:p>
        </p:txBody>
      </p:sp>
      <p:sp>
        <p:nvSpPr>
          <p:cNvPr id="530438" name="Text Box 6"/>
          <p:cNvSpPr txBox="1">
            <a:spLocks noChangeArrowheads="1"/>
          </p:cNvSpPr>
          <p:nvPr/>
        </p:nvSpPr>
        <p:spPr bwMode="auto">
          <a:xfrm>
            <a:off x="1645952" y="2325474"/>
            <a:ext cx="5725546" cy="646331"/>
          </a:xfrm>
          <a:prstGeom prst="rect">
            <a:avLst/>
          </a:prstGeom>
          <a:solidFill>
            <a:srgbClr val="FFFFCC"/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name="age" type="</a:t>
            </a:r>
            <a:r>
              <a:rPr lang="en-US" sz="1800" b="1" dirty="0" err="1">
                <a:latin typeface="Courier New" charset="0"/>
              </a:rPr>
              <a:t>xs:integer</a:t>
            </a:r>
            <a:r>
              <a:rPr lang="en-US" sz="1800" b="1" dirty="0">
                <a:latin typeface="Courier New" charset="0"/>
              </a:rPr>
              <a:t>"</a:t>
            </a:r>
          </a:p>
          <a:p>
            <a:r>
              <a:rPr lang="en-US" sz="1800" b="1" dirty="0">
                <a:latin typeface="Courier New" charset="0"/>
              </a:rPr>
              <a:t>    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default="25"</a:t>
            </a:r>
            <a:r>
              <a:rPr lang="en-US" sz="1800" b="1" dirty="0">
                <a:latin typeface="Courier New" charset="0"/>
              </a:rPr>
              <a:t>/&gt;</a:t>
            </a:r>
          </a:p>
        </p:txBody>
      </p:sp>
    </p:spTree>
    <p:extLst>
      <p:ext uri="{BB962C8B-B14F-4D97-AF65-F5344CB8AC3E}">
        <p14:creationId xmlns:p14="http://schemas.microsoft.com/office/powerpoint/2010/main" val="237968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0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0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04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0DA4-97B2-8943-B3C0-653D468C4252}" type="slidenum">
              <a:rPr lang="en-US"/>
              <a:pPr/>
              <a:t>8</a:t>
            </a:fld>
            <a:endParaRPr lang="en-US"/>
          </a:p>
        </p:txBody>
      </p:sp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Derived Simple Types</a:t>
            </a:r>
          </a:p>
        </p:txBody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u="sng" dirty="0">
                <a:solidFill>
                  <a:schemeClr val="folHlink"/>
                </a:solidFill>
              </a:rPr>
              <a:t>Anonymous</a:t>
            </a:r>
            <a:r>
              <a:rPr lang="en-US" dirty="0">
                <a:solidFill>
                  <a:schemeClr val="folHlink"/>
                </a:solidFill>
              </a:rPr>
              <a:t> custom type.</a:t>
            </a:r>
            <a:endParaRPr lang="en-US" dirty="0"/>
          </a:p>
          <a:p>
            <a:pPr lvl="1"/>
            <a:r>
              <a:rPr lang="en-US" dirty="0"/>
              <a:t>Derive a custom simple type from a base type.</a:t>
            </a:r>
          </a:p>
          <a:p>
            <a:pPr lvl="1"/>
            <a:r>
              <a:rPr lang="en-US" dirty="0"/>
              <a:t>The type itself has no name.</a:t>
            </a:r>
          </a:p>
          <a:p>
            <a:pPr lvl="1"/>
            <a:r>
              <a:rPr lang="en-US" dirty="0"/>
              <a:t>Example definition: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marL="1828800" lvl="4" indent="0">
              <a:buNone/>
            </a:pPr>
            <a:endParaRPr lang="en-US" sz="1050" dirty="0"/>
          </a:p>
          <a:p>
            <a:r>
              <a:rPr lang="en-US" dirty="0"/>
              <a:t>This applies only to the element (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for which it is defined:</a:t>
            </a:r>
          </a:p>
        </p:txBody>
      </p:sp>
      <p:sp>
        <p:nvSpPr>
          <p:cNvPr id="531460" name="Text Box 4"/>
          <p:cNvSpPr txBox="1">
            <a:spLocks noChangeArrowheads="1"/>
          </p:cNvSpPr>
          <p:nvPr/>
        </p:nvSpPr>
        <p:spPr bwMode="auto">
          <a:xfrm>
            <a:off x="1206348" y="3063244"/>
            <a:ext cx="6840334" cy="2308324"/>
          </a:xfrm>
          <a:prstGeom prst="rect">
            <a:avLst/>
          </a:prstGeom>
          <a:solidFill>
            <a:srgbClr val="FFFFCC"/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name="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birthday</a:t>
            </a:r>
            <a:r>
              <a:rPr lang="en-US" sz="1800" b="1" dirty="0">
                <a:latin typeface="Courier New" charset="0"/>
              </a:rPr>
              <a:t>"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&lt;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xs:simpleType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      &lt;</a:t>
            </a:r>
            <a:r>
              <a:rPr lang="en-US" sz="1800" b="1" dirty="0" err="1">
                <a:latin typeface="Courier New" charset="0"/>
              </a:rPr>
              <a:t>xs:restriction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base="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xs:date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"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          &lt;</a:t>
            </a:r>
            <a:r>
              <a:rPr lang="en-US" sz="1800" b="1" dirty="0" err="1">
                <a:latin typeface="Courier New" charset="0"/>
              </a:rPr>
              <a:t>xs:minInclusive</a:t>
            </a:r>
            <a:r>
              <a:rPr lang="en-US" sz="1800" b="1" dirty="0">
                <a:latin typeface="Courier New" charset="0"/>
              </a:rPr>
              <a:t> value="1900-01-01"&gt;</a:t>
            </a:r>
          </a:p>
          <a:p>
            <a:r>
              <a:rPr lang="en-US" sz="1800" b="1" dirty="0">
                <a:latin typeface="Courier New" charset="0"/>
              </a:rPr>
              <a:t>            &lt;</a:t>
            </a:r>
            <a:r>
              <a:rPr lang="en-US" sz="1800" b="1" dirty="0" err="1">
                <a:latin typeface="Courier New" charset="0"/>
              </a:rPr>
              <a:t>xs:maxInclusive</a:t>
            </a:r>
            <a:r>
              <a:rPr lang="en-US" sz="1800" b="1" dirty="0">
                <a:latin typeface="Courier New" charset="0"/>
              </a:rPr>
              <a:t> value="1999-12-31"&gt;</a:t>
            </a:r>
          </a:p>
          <a:p>
            <a:r>
              <a:rPr lang="en-US" sz="1800" b="1" dirty="0">
                <a:latin typeface="Courier New" charset="0"/>
              </a:rPr>
              <a:t>        &lt;/</a:t>
            </a:r>
            <a:r>
              <a:rPr lang="en-US" sz="1800" b="1" dirty="0" err="1">
                <a:latin typeface="Courier New" charset="0"/>
              </a:rPr>
              <a:t>xs:restriction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&lt;/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xs:simpleType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&lt;/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987582-5BAB-0F4A-98B3-BF1C3BA34C1F}"/>
              </a:ext>
            </a:extLst>
          </p:cNvPr>
          <p:cNvSpPr txBox="1"/>
          <p:nvPr/>
        </p:nvSpPr>
        <p:spPr>
          <a:xfrm>
            <a:off x="4495051" y="5845160"/>
            <a:ext cx="445827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&lt;birthday&gt;1963-09-02</a:t>
            </a:r>
            <a:r>
              <a:rPr lang="en-US" sz="1800" b="1">
                <a:latin typeface="Courier New" charset="0"/>
                <a:ea typeface="Courier New" charset="0"/>
                <a:cs typeface="Courier New" charset="0"/>
              </a:rPr>
              <a:t>&lt;/birthday&gt;</a:t>
            </a:r>
          </a:p>
        </p:txBody>
      </p:sp>
    </p:spTree>
    <p:extLst>
      <p:ext uri="{BB962C8B-B14F-4D97-AF65-F5344CB8AC3E}">
        <p14:creationId xmlns:p14="http://schemas.microsoft.com/office/powerpoint/2010/main" val="262105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1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1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459" grpId="0" uiExpand="1" build="p"/>
      <p:bldP spid="531460" grpId="0" uiExpand="1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BD25-9341-0B4C-BB0D-4FFE5B556EBF}" type="slidenum">
              <a:rPr lang="en-US"/>
              <a:pPr/>
              <a:t>9</a:t>
            </a:fld>
            <a:endParaRPr lang="en-US"/>
          </a:p>
        </p:txBody>
      </p:sp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Derived Simple Types</a:t>
            </a:r>
            <a:r>
              <a:rPr lang="en-US" i="1" dirty="0"/>
              <a:t>, cont’d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8229600" cy="4876771"/>
          </a:xfrm>
        </p:spPr>
        <p:txBody>
          <a:bodyPr/>
          <a:lstStyle/>
          <a:p>
            <a:r>
              <a:rPr lang="en-US" u="sng" dirty="0">
                <a:solidFill>
                  <a:schemeClr val="folHlink"/>
                </a:solidFill>
              </a:rPr>
              <a:t>Named</a:t>
            </a:r>
            <a:r>
              <a:rPr lang="en-US" dirty="0">
                <a:solidFill>
                  <a:schemeClr val="folHlink"/>
                </a:solidFill>
              </a:rPr>
              <a:t> custom type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type has a name.</a:t>
            </a:r>
          </a:p>
          <a:p>
            <a:pPr lvl="1"/>
            <a:r>
              <a:rPr lang="en-US" dirty="0"/>
              <a:t>Multiple elements can refer to the type by name.</a:t>
            </a:r>
          </a:p>
          <a:p>
            <a:pPr lvl="1"/>
            <a:r>
              <a:rPr lang="en-US" dirty="0"/>
              <a:t>Example definition: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4"/>
            <a:endParaRPr lang="en-US" dirty="0"/>
          </a:p>
          <a:p>
            <a:pPr lvl="1"/>
            <a:r>
              <a:rPr lang="en-US" dirty="0"/>
              <a:t>Element: </a:t>
            </a:r>
          </a:p>
        </p:txBody>
      </p:sp>
      <p:sp>
        <p:nvSpPr>
          <p:cNvPr id="532484" name="Text Box 4"/>
          <p:cNvSpPr txBox="1">
            <a:spLocks noChangeArrowheads="1"/>
          </p:cNvSpPr>
          <p:nvPr/>
        </p:nvSpPr>
        <p:spPr bwMode="auto">
          <a:xfrm>
            <a:off x="1016617" y="3154683"/>
            <a:ext cx="7110765" cy="2308324"/>
          </a:xfrm>
          <a:prstGeom prst="rect">
            <a:avLst/>
          </a:prstGeom>
          <a:solidFill>
            <a:srgbClr val="FFFFCC"/>
          </a:solidFill>
          <a:ln w="9525">
            <a:solidFill>
              <a:srgbClr val="FFCC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xs:simpleType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name="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birthday_type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"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  &lt;</a:t>
            </a:r>
            <a:r>
              <a:rPr lang="en-US" sz="1800" b="1" dirty="0" err="1">
                <a:latin typeface="Courier New" charset="0"/>
              </a:rPr>
              <a:t>xs:restriction</a:t>
            </a:r>
            <a:r>
              <a:rPr lang="en-US" sz="1800" b="1" dirty="0">
                <a:latin typeface="Courier New" charset="0"/>
              </a:rPr>
              <a:t> base="</a:t>
            </a:r>
            <a:r>
              <a:rPr lang="en-US" sz="1800" b="1" dirty="0" err="1">
                <a:latin typeface="Courier New" charset="0"/>
              </a:rPr>
              <a:t>xs:date</a:t>
            </a:r>
            <a:r>
              <a:rPr lang="en-US" sz="1800" b="1" dirty="0">
                <a:latin typeface="Courier New" charset="0"/>
              </a:rPr>
              <a:t>"&gt;</a:t>
            </a:r>
          </a:p>
          <a:p>
            <a:r>
              <a:rPr lang="en-US" sz="1800" b="1" dirty="0">
                <a:latin typeface="Courier New" charset="0"/>
              </a:rPr>
              <a:t>        &lt;</a:t>
            </a:r>
            <a:r>
              <a:rPr lang="en-US" sz="1800" b="1" dirty="0" err="1">
                <a:latin typeface="Courier New" charset="0"/>
              </a:rPr>
              <a:t>xs:minInclusive</a:t>
            </a:r>
            <a:r>
              <a:rPr lang="en-US" sz="1800" b="1" dirty="0">
                <a:latin typeface="Courier New" charset="0"/>
              </a:rPr>
              <a:t> value="1900-01-01"/&gt;</a:t>
            </a:r>
          </a:p>
          <a:p>
            <a:r>
              <a:rPr lang="en-US" sz="1800" b="1" dirty="0">
                <a:latin typeface="Courier New" charset="0"/>
              </a:rPr>
              <a:t>        &lt;</a:t>
            </a:r>
            <a:r>
              <a:rPr lang="en-US" sz="1800" b="1" dirty="0" err="1">
                <a:latin typeface="Courier New" charset="0"/>
              </a:rPr>
              <a:t>xs:maxInclusive</a:t>
            </a:r>
            <a:r>
              <a:rPr lang="en-US" sz="1800" b="1" dirty="0">
                <a:latin typeface="Courier New" charset="0"/>
              </a:rPr>
              <a:t> value="1999-12-31"/&gt;</a:t>
            </a:r>
          </a:p>
          <a:p>
            <a:r>
              <a:rPr lang="en-US" sz="1800" b="1" dirty="0">
                <a:latin typeface="Courier New" charset="0"/>
              </a:rPr>
              <a:t>    &lt;/</a:t>
            </a:r>
            <a:r>
              <a:rPr lang="en-US" sz="1800" b="1" dirty="0" err="1">
                <a:latin typeface="Courier New" charset="0"/>
              </a:rPr>
              <a:t>xs:restriction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&lt;/</a:t>
            </a:r>
            <a:r>
              <a:rPr lang="en-US" sz="1800" b="1" dirty="0" err="1">
                <a:latin typeface="Courier New" charset="0"/>
              </a:rPr>
              <a:t>xs:simpleType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&lt;</a:t>
            </a:r>
            <a:r>
              <a:rPr lang="en-US" sz="1800" b="1" dirty="0" err="1">
                <a:latin typeface="Courier New" charset="0"/>
              </a:rPr>
              <a:t>xs:element</a:t>
            </a:r>
            <a:r>
              <a:rPr lang="en-US" sz="1800" b="1" dirty="0">
                <a:latin typeface="Courier New" charset="0"/>
              </a:rPr>
              <a:t> name="birthday"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type="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birthday_type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"</a:t>
            </a:r>
            <a:r>
              <a:rPr lang="en-US" sz="1800" b="1" dirty="0">
                <a:latin typeface="Courier New" charset="0"/>
              </a:rPr>
              <a:t>/&gt;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43220" y="5615923"/>
            <a:ext cx="445827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&lt;birthday&gt;1963-09-02</a:t>
            </a:r>
            <a:r>
              <a:rPr lang="en-US" sz="1800" b="1">
                <a:latin typeface="Courier New" charset="0"/>
                <a:ea typeface="Courier New" charset="0"/>
                <a:cs typeface="Courier New" charset="0"/>
              </a:rPr>
              <a:t>&lt;/birthday&gt;</a:t>
            </a:r>
          </a:p>
        </p:txBody>
      </p:sp>
    </p:spTree>
    <p:extLst>
      <p:ext uri="{BB962C8B-B14F-4D97-AF65-F5344CB8AC3E}">
        <p14:creationId xmlns:p14="http://schemas.microsoft.com/office/powerpoint/2010/main" val="272106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2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2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484" grpId="0" animBg="1"/>
      <p:bldP spid="3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32873</TotalTime>
  <Words>3776</Words>
  <Application>Microsoft Macintosh PowerPoint</Application>
  <PresentationFormat>On-screen Show (4:3)</PresentationFormat>
  <Paragraphs>827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ＭＳ Ｐゴシック</vt:lpstr>
      <vt:lpstr>Arial</vt:lpstr>
      <vt:lpstr>Courier New</vt:lpstr>
      <vt:lpstr>Times New Roman</vt:lpstr>
      <vt:lpstr>Wingdings</vt:lpstr>
      <vt:lpstr>Quadrant</vt:lpstr>
      <vt:lpstr>CS/SE 157B Database Management Systems II March 22 Class Meeting</vt:lpstr>
      <vt:lpstr>XML Schema</vt:lpstr>
      <vt:lpstr>Well-Formed vs. Valid XML</vt:lpstr>
      <vt:lpstr>XML Schema Types</vt:lpstr>
      <vt:lpstr>Simple Type Definition</vt:lpstr>
      <vt:lpstr>Simple Type Definition, cont’d</vt:lpstr>
      <vt:lpstr>Simple Type Definition, cont’d</vt:lpstr>
      <vt:lpstr>Derived Simple Types</vt:lpstr>
      <vt:lpstr>Derived Simple Types, cont’d</vt:lpstr>
      <vt:lpstr>Derived Simple Types, cont’d</vt:lpstr>
      <vt:lpstr>Derived Simple Types, cont’d</vt:lpstr>
      <vt:lpstr>Derived Simple Types, cont’d</vt:lpstr>
      <vt:lpstr>Derived Simple Types, cont’d</vt:lpstr>
      <vt:lpstr>Complex Types</vt:lpstr>
      <vt:lpstr>Complex Types: Text Only</vt:lpstr>
      <vt:lpstr>Complex Types: Element Only</vt:lpstr>
      <vt:lpstr>Complex Types: Element Only, cont’d</vt:lpstr>
      <vt:lpstr>Complex Types: Empty Element</vt:lpstr>
      <vt:lpstr>Complex Types: Mixed Content</vt:lpstr>
      <vt:lpstr>Complex Types: Mixed Content, cont’d</vt:lpstr>
      <vt:lpstr>Attributes</vt:lpstr>
      <vt:lpstr>Sample XML Document</vt:lpstr>
      <vt:lpstr>Sample XML Schema</vt:lpstr>
      <vt:lpstr>Sample XML Schema, cont’d</vt:lpstr>
      <vt:lpstr>Complete XML Schema</vt:lpstr>
      <vt:lpstr>Assignment #5: XML</vt:lpstr>
      <vt:lpstr>Assignment #5, cont’d</vt:lpstr>
      <vt:lpstr>Assignment #5, cont’d</vt:lpstr>
      <vt:lpstr>XQuery 1.0</vt:lpstr>
      <vt:lpstr>XQuery</vt:lpstr>
      <vt:lpstr>XQuery Scripts</vt:lpstr>
      <vt:lpstr>XQuery Script Examples</vt:lpstr>
      <vt:lpstr>XQuery Script Examples, cont’d</vt:lpstr>
      <vt:lpstr>FLWOR Expressions</vt:lpstr>
      <vt:lpstr>FLWOR Expression Examples</vt:lpstr>
      <vt:lpstr>FLWOR Expression Examples, cont’d</vt:lpstr>
      <vt:lpstr>FLWOR Expression Examples, cont’d</vt:lpstr>
      <vt:lpstr>FLWOR Expression Examples, cont’d</vt:lpstr>
      <vt:lpstr>PowerPoint Presentation</vt:lpstr>
      <vt:lpstr>FLWOR Expression Examples, cont’d</vt:lpstr>
      <vt:lpstr>FLWOR Expression Examples, cont’d</vt:lpstr>
      <vt:lpstr>PowerPoint Presentation</vt:lpstr>
      <vt:lpstr>User-Defined Functions in XQuery</vt:lpstr>
      <vt:lpstr>PowerPoint Presentation</vt:lpstr>
    </vt:vector>
  </TitlesOfParts>
  <Company>Apropos Logic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creator>Ronald Mak</dc:creator>
  <cp:lastModifiedBy>Ronald Mak</cp:lastModifiedBy>
  <cp:revision>631</cp:revision>
  <dcterms:created xsi:type="dcterms:W3CDTF">2008-01-12T03:52:55Z</dcterms:created>
  <dcterms:modified xsi:type="dcterms:W3CDTF">2018-03-22T07:01:56Z</dcterms:modified>
</cp:coreProperties>
</file>