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82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8F0000"/>
    <a:srgbClr val="0432FF"/>
    <a:srgbClr val="008F00"/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721" autoAdjust="0"/>
    <p:restoredTop sz="50000" autoAdjust="0"/>
  </p:normalViewPr>
  <p:slideViewPr>
    <p:cSldViewPr>
      <p:cViewPr varScale="1">
        <p:scale>
          <a:sx n="141" d="100"/>
          <a:sy n="141" d="100"/>
        </p:scale>
        <p:origin x="208" y="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D4D777DC-EEC6-B24B-A940-A08F0F5C17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9838A946-5A26-A148-98B4-30EAE90F4B7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F39048D0-8D98-3A40-805F-FB1D74AF4BF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BF7D9E24-0466-0A44-A620-8AC7A643F05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308DCDE-B378-2743-A7BC-A5E13BE35D1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C064818-43A0-E44E-AA35-DB66DBFD41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5B20B09-3436-8F4F-A8FC-8EEB489B2F7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0B5B2A00-B444-7342-B06D-9549FD463DE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DDB8B30E-42D1-6D4A-BD68-E5AAE38778B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23236465-6AAA-6E4E-85DC-47368E3721C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643DFE89-C2A0-A84F-B554-5F289F3685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39B6C4-E182-AC41-8F83-8B97840752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CE86EF0-E3EA-6842-9585-8C9DF770C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DF9D5FD-0082-8E4E-8EA0-B9E56D9D9D3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569F2A52-F5A2-B041-B91D-3AF42E801E5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D2FDBAC5-2063-674A-8CE7-4D557216DD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8DE0543F-7168-5C4C-8C98-9096C369620E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0728" name="Group 8">
            <a:extLst>
              <a:ext uri="{FF2B5EF4-FFF2-40B4-BE49-F238E27FC236}">
                <a16:creationId xmlns:a16="http://schemas.microsoft.com/office/drawing/2014/main" id="{F59FC627-F401-474B-8029-9A22A9861A2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>
              <a:extLst>
                <a:ext uri="{FF2B5EF4-FFF2-40B4-BE49-F238E27FC236}">
                  <a16:creationId xmlns:a16="http://schemas.microsoft.com/office/drawing/2014/main" id="{00D0BD8E-628C-904D-82F3-A8BFBAC3A4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0" name="Rectangle 10">
              <a:extLst>
                <a:ext uri="{FF2B5EF4-FFF2-40B4-BE49-F238E27FC236}">
                  <a16:creationId xmlns:a16="http://schemas.microsoft.com/office/drawing/2014/main" id="{52A12FEC-61C5-E340-BFD2-07D4EBDB50A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1" name="Rectangle 11">
              <a:extLst>
                <a:ext uri="{FF2B5EF4-FFF2-40B4-BE49-F238E27FC236}">
                  <a16:creationId xmlns:a16="http://schemas.microsoft.com/office/drawing/2014/main" id="{2AA00ECA-6E95-2B4D-B765-3722BF71FA3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2" name="Rectangle 12">
              <a:extLst>
                <a:ext uri="{FF2B5EF4-FFF2-40B4-BE49-F238E27FC236}">
                  <a16:creationId xmlns:a16="http://schemas.microsoft.com/office/drawing/2014/main" id="{1179854E-CC37-F142-81D8-9B078913179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3" name="Line 13">
              <a:extLst>
                <a:ext uri="{FF2B5EF4-FFF2-40B4-BE49-F238E27FC236}">
                  <a16:creationId xmlns:a16="http://schemas.microsoft.com/office/drawing/2014/main" id="{2A9DD04D-270E-A648-9A27-EA7FBB3450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>
              <a:extLst>
                <a:ext uri="{FF2B5EF4-FFF2-40B4-BE49-F238E27FC236}">
                  <a16:creationId xmlns:a16="http://schemas.microsoft.com/office/drawing/2014/main" id="{4A16A6BB-20C0-F347-9C22-5BEA89862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BC145-6432-264E-AE83-E73A66C27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664CE-8242-B54C-8541-A945633B4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 sz="800"/>
            </a:lvl6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9F421-2014-5E45-B486-73565910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46A8E-C89D-6A49-A5A6-08508A9881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99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79FBDC9-5072-F249-A482-B39C20177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FC11CB9-1932-9D4D-8754-E171E7255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38DBEA2A-545F-2B47-BBCC-2102DE5774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5242" y="6248400"/>
            <a:ext cx="73155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0BC81C3-CC32-3E4C-BF3B-2452B4FBD586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29703" name="Group 7">
            <a:extLst>
              <a:ext uri="{FF2B5EF4-FFF2-40B4-BE49-F238E27FC236}">
                <a16:creationId xmlns:a16="http://schemas.microsoft.com/office/drawing/2014/main" id="{F0A46A85-54BE-5349-8E0E-6D21662AFED0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>
              <a:extLst>
                <a:ext uri="{FF2B5EF4-FFF2-40B4-BE49-F238E27FC236}">
                  <a16:creationId xmlns:a16="http://schemas.microsoft.com/office/drawing/2014/main" id="{C80EB377-C793-7540-BE5B-0F771F382B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>
              <a:extLst>
                <a:ext uri="{FF2B5EF4-FFF2-40B4-BE49-F238E27FC236}">
                  <a16:creationId xmlns:a16="http://schemas.microsoft.com/office/drawing/2014/main" id="{F2C93639-4C96-FE46-B323-5160A25CB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6" name="Rectangle 10">
              <a:extLst>
                <a:ext uri="{FF2B5EF4-FFF2-40B4-BE49-F238E27FC236}">
                  <a16:creationId xmlns:a16="http://schemas.microsoft.com/office/drawing/2014/main" id="{F53832C0-CB35-7348-8668-DC9AC60F0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7" name="Rectangle 11">
              <a:extLst>
                <a:ext uri="{FF2B5EF4-FFF2-40B4-BE49-F238E27FC236}">
                  <a16:creationId xmlns:a16="http://schemas.microsoft.com/office/drawing/2014/main" id="{17EE294E-0706-B141-8A62-5D341F3C6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8" name="Rectangle 12">
              <a:extLst>
                <a:ext uri="{FF2B5EF4-FFF2-40B4-BE49-F238E27FC236}">
                  <a16:creationId xmlns:a16="http://schemas.microsoft.com/office/drawing/2014/main" id="{E3B67A5C-926C-CB4F-B376-01A4D6BF7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pic>
        <p:nvPicPr>
          <p:cNvPr id="29709" name="Picture 13" descr="SJSU-logo">
            <a:extLst>
              <a:ext uri="{FF2B5EF4-FFF2-40B4-BE49-F238E27FC236}">
                <a16:creationId xmlns:a16="http://schemas.microsoft.com/office/drawing/2014/main" id="{070C1224-50B3-4D42-8C90-BEE0FA23C2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C04EE39-FE72-E842-B4C3-9CE290CA7A49}"/>
              </a:ext>
            </a:extLst>
          </p:cNvPr>
          <p:cNvSpPr txBox="1"/>
          <p:nvPr userDrawn="1"/>
        </p:nvSpPr>
        <p:spPr>
          <a:xfrm>
            <a:off x="1097318" y="6263609"/>
            <a:ext cx="16353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2018: March 20</a:t>
            </a:r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FE9493-3338-AA4E-ACB7-D117BC14009A}"/>
              </a:ext>
            </a:extLst>
          </p:cNvPr>
          <p:cNvSpPr txBox="1"/>
          <p:nvPr userDrawn="1"/>
        </p:nvSpPr>
        <p:spPr>
          <a:xfrm>
            <a:off x="3350683" y="6263609"/>
            <a:ext cx="2720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157B: Database Management Systems II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tova.com/xmlspy.html" TargetMode="External"/><Relationship Id="rId2" Type="http://schemas.openxmlformats.org/officeDocument/2006/relationships/hyperlink" Target="http://www.oxygenxml.co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lipse.org/webtools/sse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plugins.netbeans.org/plugin/15704/query-xml" TargetMode="External"/><Relationship Id="rId2" Type="http://schemas.openxmlformats.org/officeDocument/2006/relationships/hyperlink" Target="https://blogs.oracle.com/geertjan/entry/xml_schema_editor_in_netbeans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:a16="http://schemas.microsoft.com/office/drawing/2014/main" id="{10544374-24E7-C844-8F09-A9767EDD6F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b="1" dirty="0"/>
              <a:t>CS/SE 157B</a:t>
            </a:r>
            <a:br>
              <a:rPr lang="en-US" altLang="en-US" sz="3200" b="1" dirty="0"/>
            </a:br>
            <a:r>
              <a:rPr lang="en-US" altLang="en-US" sz="3200" b="1" dirty="0"/>
              <a:t>Database Management Systems II</a:t>
            </a:r>
            <a:br>
              <a:rPr lang="en-US" altLang="en-US" sz="3600" dirty="0"/>
            </a:br>
            <a:r>
              <a:rPr lang="en-US" altLang="en-US" sz="2400" dirty="0"/>
              <a:t>March 20 Class Meeting</a:t>
            </a:r>
          </a:p>
        </p:txBody>
      </p:sp>
      <p:sp>
        <p:nvSpPr>
          <p:cNvPr id="313347" name="Rectangle 3">
            <a:extLst>
              <a:ext uri="{FF2B5EF4-FFF2-40B4-BE49-F238E27FC236}">
                <a16:creationId xmlns:a16="http://schemas.microsoft.com/office/drawing/2014/main" id="{CA396163-1B5C-4745-BBA6-17B35A9391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altLang="en-US" dirty="0"/>
              <a:t>Department of Computer Science</a:t>
            </a:r>
            <a:br>
              <a:rPr lang="en-US" altLang="en-US" dirty="0"/>
            </a:br>
            <a:r>
              <a:rPr lang="en-US" altLang="en-US" dirty="0"/>
              <a:t>San Jose State University</a:t>
            </a:r>
            <a:br>
              <a:rPr lang="en-US" altLang="en-US" dirty="0"/>
            </a:br>
            <a:br>
              <a:rPr lang="en-US" altLang="en-US" sz="1200" dirty="0"/>
            </a:br>
            <a:r>
              <a:rPr lang="en-US" altLang="en-US" dirty="0"/>
              <a:t>Spring 2018</a:t>
            </a:r>
            <a:br>
              <a:rPr lang="en-US" altLang="en-US" dirty="0"/>
            </a:br>
            <a:r>
              <a:rPr lang="en-US" altLang="en-US" dirty="0"/>
              <a:t>Instructor: Ron Mak</a:t>
            </a:r>
          </a:p>
          <a:p>
            <a:pPr algn="ctr"/>
            <a:r>
              <a:rPr lang="en-US" altLang="en-US" dirty="0">
                <a:hlinkClick r:id="rId2"/>
              </a:rPr>
              <a:t>www.cs.sjsu.edu/~mak</a:t>
            </a:r>
            <a:r>
              <a:rPr lang="en-US" altLang="en-US" dirty="0"/>
              <a:t> </a:t>
            </a:r>
          </a:p>
        </p:txBody>
      </p:sp>
      <p:pic>
        <p:nvPicPr>
          <p:cNvPr id="313348" name="Picture 4" descr="sjsu_logo2">
            <a:extLst>
              <a:ext uri="{FF2B5EF4-FFF2-40B4-BE49-F238E27FC236}">
                <a16:creationId xmlns:a16="http://schemas.microsoft.com/office/drawing/2014/main" id="{939E77DB-7F6A-614E-88B7-42563AE6E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>
            <a:extLst>
              <a:ext uri="{FF2B5EF4-FFF2-40B4-BE49-F238E27FC236}">
                <a16:creationId xmlns:a16="http://schemas.microsoft.com/office/drawing/2014/main" id="{D2D74441-8C85-CE4E-B852-6DEAA8C45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7FF4C4-FBA8-E54A-9A69-78B416146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E0543F-7168-5C4C-8C98-9096C369620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4E3B-DAA3-F946-BF92-05BA0B675D2D}" type="slidenum">
              <a:rPr lang="en-US"/>
              <a:pPr/>
              <a:t>10</a:t>
            </a:fld>
            <a:endParaRPr lang="en-US"/>
          </a:p>
        </p:txBody>
      </p:sp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Namespaces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6" y="1295401"/>
            <a:ext cx="8412388" cy="4876770"/>
          </a:xfrm>
        </p:spPr>
        <p:txBody>
          <a:bodyPr/>
          <a:lstStyle/>
          <a:p>
            <a:r>
              <a:rPr lang="en-US" dirty="0"/>
              <a:t>Declare a non-default namespace with a prefix.</a:t>
            </a:r>
          </a:p>
          <a:p>
            <a:pPr lvl="1"/>
            <a:r>
              <a:rPr lang="en-US" dirty="0"/>
              <a:t>Example: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Prefix element names that are in </a:t>
            </a:r>
            <a:br>
              <a:rPr lang="en-US" dirty="0"/>
            </a:br>
            <a:r>
              <a:rPr lang="en-US" dirty="0"/>
              <a:t>the namespace scope (e.g.,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au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The element containing the declaration </a:t>
            </a:r>
            <a:br>
              <a:rPr lang="en-US" dirty="0"/>
            </a:br>
            <a:r>
              <a:rPr lang="en-US" dirty="0"/>
              <a:t>is itself in the scope.</a:t>
            </a:r>
          </a:p>
          <a:p>
            <a:pPr lvl="1"/>
            <a:r>
              <a:rPr lang="en-US" dirty="0"/>
              <a:t>The prefix is considered part of the element name.</a:t>
            </a:r>
          </a:p>
        </p:txBody>
      </p:sp>
      <p:sp>
        <p:nvSpPr>
          <p:cNvPr id="496645" name="Text Box 5"/>
          <p:cNvSpPr txBox="1">
            <a:spLocks noChangeArrowheads="1"/>
          </p:cNvSpPr>
          <p:nvPr/>
        </p:nvSpPr>
        <p:spPr bwMode="auto">
          <a:xfrm>
            <a:off x="457200" y="2322792"/>
            <a:ext cx="8366393" cy="923330"/>
          </a:xfrm>
          <a:prstGeom prst="rect">
            <a:avLst/>
          </a:prstGeom>
          <a:solidFill>
            <a:srgbClr val="EAEAEA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au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:author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xmlns: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au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="http://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www.cs.sjsu.edu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/cs157b/author"&gt;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...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&lt;/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au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:author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435420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451F6-C81B-C344-A0FC-DB2001C61F6D}" type="slidenum">
              <a:rPr lang="en-US"/>
              <a:pPr/>
              <a:t>11</a:t>
            </a:fld>
            <a:endParaRPr lang="en-US"/>
          </a:p>
        </p:txBody>
      </p:sp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Namespaces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/>
              <a:t>Nested namespaces: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1828800" lvl="4" indent="0">
              <a:buNone/>
            </a:pPr>
            <a:endParaRPr lang="en-US" dirty="0"/>
          </a:p>
          <a:p>
            <a:pPr marL="1828800" lvl="4" indent="0">
              <a:buNone/>
            </a:pPr>
            <a:endParaRPr lang="en-US" dirty="0"/>
          </a:p>
          <a:p>
            <a:pPr marL="1828800" lvl="4" indent="0">
              <a:buNone/>
            </a:pPr>
            <a:endParaRPr lang="en-US" dirty="0"/>
          </a:p>
          <a:p>
            <a:pPr marL="1828800" lvl="4" indent="0">
              <a:buNone/>
            </a:pPr>
            <a:endParaRPr lang="en-US" dirty="0"/>
          </a:p>
          <a:p>
            <a:r>
              <a:rPr lang="en-US" dirty="0"/>
              <a:t>Why both the book and author namespaces?</a:t>
            </a:r>
          </a:p>
          <a:p>
            <a:pPr lvl="1"/>
            <a:r>
              <a:rPr lang="en-US" dirty="0"/>
              <a:t>Prevent the </a:t>
            </a:r>
            <a:r>
              <a:rPr lang="en-US" u="sng" dirty="0"/>
              <a:t>book title</a:t>
            </a:r>
            <a:r>
              <a:rPr lang="en-US" dirty="0"/>
              <a:t> and the </a:t>
            </a:r>
            <a:r>
              <a:rPr lang="en-US" u="sng" dirty="0"/>
              <a:t>author title</a:t>
            </a:r>
            <a:r>
              <a:rPr lang="en-US" dirty="0"/>
              <a:t> </a:t>
            </a:r>
            <a:br>
              <a:rPr lang="en-US" dirty="0"/>
            </a:br>
            <a:r>
              <a:rPr lang="en-US" u="sng" dirty="0"/>
              <a:t>name clash</a:t>
            </a:r>
            <a:r>
              <a:rPr lang="en-US" dirty="0"/>
              <a:t>.</a:t>
            </a:r>
          </a:p>
        </p:txBody>
      </p:sp>
      <p:sp>
        <p:nvSpPr>
          <p:cNvPr id="497668" name="Text Box 4"/>
          <p:cNvSpPr txBox="1">
            <a:spLocks noChangeArrowheads="1"/>
          </p:cNvSpPr>
          <p:nvPr/>
        </p:nvSpPr>
        <p:spPr bwMode="auto">
          <a:xfrm>
            <a:off x="914440" y="1874536"/>
            <a:ext cx="7315120" cy="2800767"/>
          </a:xfrm>
          <a:prstGeom prst="rect">
            <a:avLst/>
          </a:prstGeom>
          <a:solidFill>
            <a:srgbClr val="EAEAEA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600" b="1" dirty="0">
                <a:latin typeface="Courier New" charset="0"/>
              </a:rPr>
              <a:t>&lt;library </a:t>
            </a:r>
            <a:r>
              <a:rPr lang="en-US" sz="1600" b="1" dirty="0" err="1">
                <a:latin typeface="Courier New" charset="0"/>
              </a:rPr>
              <a:t>xmlns</a:t>
            </a:r>
            <a:r>
              <a:rPr lang="en-US" sz="1600" b="1" dirty="0">
                <a:latin typeface="Courier New" charset="0"/>
              </a:rPr>
              <a:t>="http://</a:t>
            </a:r>
            <a:r>
              <a:rPr lang="en-US" sz="1600" b="1" dirty="0" err="1">
                <a:latin typeface="Courier New" charset="0"/>
              </a:rPr>
              <a:t>www.cs.sjsu.edu</a:t>
            </a:r>
            <a:r>
              <a:rPr lang="en-US" sz="1600" b="1" dirty="0">
                <a:latin typeface="Courier New" charset="0"/>
              </a:rPr>
              <a:t>/cs157b/library"</a:t>
            </a:r>
          </a:p>
          <a:p>
            <a:r>
              <a:rPr lang="en-US" sz="1600" b="1" dirty="0">
                <a:latin typeface="Courier New" charset="0"/>
              </a:rPr>
              <a:t>         </a:t>
            </a:r>
            <a:r>
              <a:rPr lang="en-US" sz="1600" b="1" dirty="0" err="1">
                <a:latin typeface="Courier New" charset="0"/>
              </a:rPr>
              <a:t>xmlns:</a:t>
            </a:r>
            <a:r>
              <a:rPr lang="en-US" sz="1600" b="1" dirty="0" err="1">
                <a:solidFill>
                  <a:srgbClr val="B23C00"/>
                </a:solidFill>
                <a:latin typeface="Courier New" charset="0"/>
              </a:rPr>
              <a:t>bk</a:t>
            </a:r>
            <a:r>
              <a:rPr lang="en-US" sz="1600" b="1" dirty="0">
                <a:latin typeface="Courier New" charset="0"/>
              </a:rPr>
              <a:t>="http://</a:t>
            </a:r>
            <a:r>
              <a:rPr lang="en-US" sz="1600" b="1" dirty="0" err="1">
                <a:latin typeface="Courier New" charset="0"/>
              </a:rPr>
              <a:t>www.cs.sjsu.edu</a:t>
            </a:r>
            <a:r>
              <a:rPr lang="en-US" sz="1600" b="1" dirty="0">
                <a:latin typeface="Courier New" charset="0"/>
              </a:rPr>
              <a:t>/cs157b/book"</a:t>
            </a:r>
          </a:p>
          <a:p>
            <a:r>
              <a:rPr lang="en-US" sz="1600" b="1" dirty="0">
                <a:latin typeface="Courier New" charset="0"/>
              </a:rPr>
              <a:t>         </a:t>
            </a:r>
            <a:r>
              <a:rPr lang="en-US" sz="1600" b="1" dirty="0" err="1">
                <a:latin typeface="Courier New" charset="0"/>
              </a:rPr>
              <a:t>xmlns:</a:t>
            </a:r>
            <a:r>
              <a:rPr lang="en-US" sz="1600" b="1" dirty="0" err="1">
                <a:solidFill>
                  <a:srgbClr val="B23C00"/>
                </a:solidFill>
                <a:latin typeface="Courier New" charset="0"/>
              </a:rPr>
              <a:t>au</a:t>
            </a:r>
            <a:r>
              <a:rPr lang="en-US" sz="1600" b="1" dirty="0">
                <a:latin typeface="Courier New" charset="0"/>
              </a:rPr>
              <a:t>="http://</a:t>
            </a:r>
            <a:r>
              <a:rPr lang="en-US" sz="1600" b="1" dirty="0" err="1">
                <a:latin typeface="Courier New" charset="0"/>
              </a:rPr>
              <a:t>www.cs.sjsu.edu</a:t>
            </a:r>
            <a:r>
              <a:rPr lang="en-US" sz="1600" b="1" dirty="0">
                <a:latin typeface="Courier New" charset="0"/>
              </a:rPr>
              <a:t>/cs157b/author"&gt;</a:t>
            </a:r>
          </a:p>
          <a:p>
            <a:r>
              <a:rPr lang="en-US" sz="1600" b="1" dirty="0">
                <a:latin typeface="Courier New" charset="0"/>
              </a:rPr>
              <a:t>  &lt;</a:t>
            </a:r>
            <a:r>
              <a:rPr lang="en-US" sz="1600" b="1" dirty="0" err="1">
                <a:latin typeface="Courier New" charset="0"/>
              </a:rPr>
              <a:t>bk:book</a:t>
            </a:r>
            <a:r>
              <a:rPr lang="en-US" sz="1600" b="1" dirty="0">
                <a:latin typeface="Courier New" charset="0"/>
              </a:rPr>
              <a:t>&gt;</a:t>
            </a:r>
          </a:p>
          <a:p>
            <a:r>
              <a:rPr lang="en-US" sz="1600" b="1" dirty="0">
                <a:latin typeface="Courier New" charset="0"/>
              </a:rPr>
              <a:t>    &lt;</a:t>
            </a:r>
            <a:r>
              <a:rPr lang="en-US" sz="1600" b="1" dirty="0" err="1">
                <a:solidFill>
                  <a:srgbClr val="B23C00"/>
                </a:solidFill>
                <a:latin typeface="Courier New" charset="0"/>
              </a:rPr>
              <a:t>bk:title</a:t>
            </a:r>
            <a:r>
              <a:rPr lang="en-US" sz="1600" b="1" dirty="0">
                <a:latin typeface="Courier New" charset="0"/>
              </a:rPr>
              <a:t>&gt;Java Programming&lt;/</a:t>
            </a:r>
            <a:r>
              <a:rPr lang="en-US" sz="1600" b="1" dirty="0" err="1">
                <a:latin typeface="Courier New" charset="0"/>
              </a:rPr>
              <a:t>bk:title</a:t>
            </a:r>
            <a:r>
              <a:rPr lang="en-US" sz="1600" b="1" dirty="0">
                <a:latin typeface="Courier New" charset="0"/>
              </a:rPr>
              <a:t>&gt;</a:t>
            </a:r>
          </a:p>
          <a:p>
            <a:r>
              <a:rPr lang="en-US" sz="1600" b="1" dirty="0">
                <a:latin typeface="Courier New" charset="0"/>
              </a:rPr>
              <a:t>    &lt;</a:t>
            </a:r>
            <a:r>
              <a:rPr lang="en-US" sz="1600" b="1" dirty="0" err="1">
                <a:latin typeface="Courier New" charset="0"/>
              </a:rPr>
              <a:t>au:author</a:t>
            </a:r>
            <a:r>
              <a:rPr lang="en-US" sz="1600" b="1" dirty="0">
                <a:latin typeface="Courier New" charset="0"/>
              </a:rPr>
              <a:t>&gt;</a:t>
            </a:r>
          </a:p>
          <a:p>
            <a:r>
              <a:rPr lang="en-US" sz="1600" b="1" dirty="0">
                <a:latin typeface="Courier New" charset="0"/>
              </a:rPr>
              <a:t>      &lt;</a:t>
            </a:r>
            <a:r>
              <a:rPr lang="en-US" sz="1600" b="1" dirty="0" err="1">
                <a:solidFill>
                  <a:srgbClr val="B23C00"/>
                </a:solidFill>
                <a:latin typeface="Courier New" charset="0"/>
              </a:rPr>
              <a:t>au:title</a:t>
            </a:r>
            <a:r>
              <a:rPr lang="en-US" sz="1600" b="1" dirty="0">
                <a:latin typeface="Courier New" charset="0"/>
              </a:rPr>
              <a:t>&gt;Dr.&lt;/</a:t>
            </a:r>
            <a:r>
              <a:rPr lang="en-US" sz="1600" b="1" dirty="0" err="1">
                <a:latin typeface="Courier New" charset="0"/>
              </a:rPr>
              <a:t>au:title</a:t>
            </a:r>
            <a:r>
              <a:rPr lang="en-US" sz="1600" b="1" dirty="0">
                <a:latin typeface="Courier New" charset="0"/>
              </a:rPr>
              <a:t>&gt;</a:t>
            </a:r>
          </a:p>
          <a:p>
            <a:r>
              <a:rPr lang="en-US" sz="1600" b="1" dirty="0">
                <a:latin typeface="Courier New" charset="0"/>
              </a:rPr>
              <a:t>      ...</a:t>
            </a:r>
          </a:p>
          <a:p>
            <a:r>
              <a:rPr lang="en-US" sz="1600" b="1" dirty="0">
                <a:latin typeface="Courier New" charset="0"/>
              </a:rPr>
              <a:t>    &lt;/</a:t>
            </a:r>
            <a:r>
              <a:rPr lang="en-US" sz="1600" b="1" dirty="0" err="1">
                <a:latin typeface="Courier New" charset="0"/>
              </a:rPr>
              <a:t>au:author</a:t>
            </a:r>
            <a:r>
              <a:rPr lang="en-US" sz="1600" b="1" dirty="0">
                <a:latin typeface="Courier New" charset="0"/>
              </a:rPr>
              <a:t>&gt;</a:t>
            </a:r>
          </a:p>
          <a:p>
            <a:r>
              <a:rPr lang="en-US" sz="1600" b="1" dirty="0">
                <a:latin typeface="Courier New" charset="0"/>
              </a:rPr>
              <a:t>  &lt;/</a:t>
            </a:r>
            <a:r>
              <a:rPr lang="en-US" sz="1600" b="1" dirty="0" err="1">
                <a:latin typeface="Courier New" charset="0"/>
              </a:rPr>
              <a:t>bk:book</a:t>
            </a:r>
            <a:r>
              <a:rPr lang="en-US" sz="1600" b="1" dirty="0">
                <a:latin typeface="Courier New" charset="0"/>
              </a:rPr>
              <a:t>&gt;</a:t>
            </a:r>
          </a:p>
          <a:p>
            <a:r>
              <a:rPr lang="en-US" sz="1600" b="1" dirty="0">
                <a:latin typeface="Courier New" charset="0"/>
              </a:rPr>
              <a:t>&lt;/library&gt;</a:t>
            </a:r>
          </a:p>
        </p:txBody>
      </p:sp>
    </p:spTree>
    <p:extLst>
      <p:ext uri="{BB962C8B-B14F-4D97-AF65-F5344CB8AC3E}">
        <p14:creationId xmlns:p14="http://schemas.microsoft.com/office/powerpoint/2010/main" val="92183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7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6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0269-866D-6F49-BDEB-BA0ADF987D0A}" type="slidenum">
              <a:rPr lang="en-US"/>
              <a:pPr/>
              <a:t>12</a:t>
            </a:fld>
            <a:endParaRPr lang="en-US"/>
          </a:p>
        </p:txBody>
      </p:sp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Namespaces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79438"/>
          </a:xfrm>
        </p:spPr>
        <p:txBody>
          <a:bodyPr/>
          <a:lstStyle/>
          <a:p>
            <a:r>
              <a:rPr lang="en-US" dirty="0"/>
              <a:t>Alternate: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182563" y="1992313"/>
            <a:ext cx="8869948" cy="2585323"/>
          </a:xfrm>
          <a:prstGeom prst="rect">
            <a:avLst/>
          </a:prstGeom>
          <a:solidFill>
            <a:srgbClr val="EAEAEA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b="1" dirty="0">
                <a:latin typeface="Courier New" charset="0"/>
              </a:rPr>
              <a:t>&lt;library </a:t>
            </a:r>
            <a:r>
              <a:rPr lang="en-US" sz="1800" b="1" dirty="0" err="1">
                <a:latin typeface="Courier New" charset="0"/>
              </a:rPr>
              <a:t>xmlns</a:t>
            </a:r>
            <a:r>
              <a:rPr lang="en-US" sz="1800" b="1" dirty="0">
                <a:latin typeface="Courier New" charset="0"/>
              </a:rPr>
              <a:t>="http://</a:t>
            </a:r>
            <a:r>
              <a:rPr lang="en-US" sz="1800" b="1" dirty="0" err="1">
                <a:latin typeface="Courier New" charset="0"/>
              </a:rPr>
              <a:t>www.cs.sjsu.edu</a:t>
            </a:r>
            <a:r>
              <a:rPr lang="en-US" sz="1800" b="1" dirty="0">
                <a:latin typeface="Courier New" charset="0"/>
              </a:rPr>
              <a:t>/cs157b/library"&gt;</a:t>
            </a:r>
          </a:p>
          <a:p>
            <a:r>
              <a:rPr lang="en-US" sz="1800" b="1" dirty="0">
                <a:latin typeface="Courier New" charset="0"/>
              </a:rPr>
              <a:t>  &lt;</a:t>
            </a:r>
            <a:r>
              <a:rPr lang="en-US" sz="1800" b="1" dirty="0" err="1">
                <a:latin typeface="Courier New" charset="0"/>
              </a:rPr>
              <a:t>bk:book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xmlns: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bk</a:t>
            </a:r>
            <a:r>
              <a:rPr lang="en-US" sz="1800" b="1" dirty="0">
                <a:latin typeface="Courier New" charset="0"/>
              </a:rPr>
              <a:t>="http://</a:t>
            </a:r>
            <a:r>
              <a:rPr lang="en-US" sz="1800" b="1" dirty="0" err="1">
                <a:latin typeface="Courier New" charset="0"/>
              </a:rPr>
              <a:t>www.cs.sjsu.edu</a:t>
            </a:r>
            <a:r>
              <a:rPr lang="en-US" sz="1800" b="1" dirty="0">
                <a:latin typeface="Courier New" charset="0"/>
              </a:rPr>
              <a:t>/cs157b/book"&gt;</a:t>
            </a:r>
          </a:p>
          <a:p>
            <a:r>
              <a:rPr lang="en-US" sz="1800" b="1" dirty="0">
                <a:latin typeface="Courier New" charset="0"/>
              </a:rPr>
              <a:t>    &lt;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title</a:t>
            </a:r>
            <a:r>
              <a:rPr lang="en-US" sz="1800" b="1" dirty="0">
                <a:latin typeface="Courier New" charset="0"/>
              </a:rPr>
              <a:t>&gt;Java Programming&lt;/title&gt;</a:t>
            </a:r>
          </a:p>
          <a:p>
            <a:r>
              <a:rPr lang="en-US" sz="1800" b="1" dirty="0">
                <a:latin typeface="Courier New" charset="0"/>
              </a:rPr>
              <a:t>    &lt;</a:t>
            </a:r>
            <a:r>
              <a:rPr lang="en-US" sz="1800" b="1" dirty="0" err="1">
                <a:latin typeface="Courier New" charset="0"/>
              </a:rPr>
              <a:t>au:author</a:t>
            </a:r>
            <a:r>
              <a:rPr lang="en-US" sz="1800" b="1" dirty="0">
                <a:latin typeface="Courier New" charset="0"/>
              </a:rPr>
              <a:t> </a:t>
            </a:r>
            <a:r>
              <a:rPr lang="en-US" sz="1800" b="1" dirty="0" err="1">
                <a:latin typeface="Courier New" charset="0"/>
              </a:rPr>
              <a:t>xmlns: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au</a:t>
            </a:r>
            <a:r>
              <a:rPr lang="en-US" sz="1800" b="1" dirty="0">
                <a:latin typeface="Courier New" charset="0"/>
              </a:rPr>
              <a:t>="http://</a:t>
            </a:r>
            <a:r>
              <a:rPr lang="en-US" sz="1800" b="1" dirty="0" err="1">
                <a:latin typeface="Courier New" charset="0"/>
              </a:rPr>
              <a:t>www.cs.sjsu.edu</a:t>
            </a:r>
            <a:r>
              <a:rPr lang="en-US" sz="1800" b="1" dirty="0">
                <a:latin typeface="Courier New" charset="0"/>
              </a:rPr>
              <a:t>/cs157b/author"&gt;</a:t>
            </a:r>
          </a:p>
          <a:p>
            <a:r>
              <a:rPr lang="en-US" sz="1800" b="1" dirty="0">
                <a:latin typeface="Courier New" charset="0"/>
              </a:rPr>
              <a:t>      &lt;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title</a:t>
            </a:r>
            <a:r>
              <a:rPr lang="en-US" sz="1800" b="1" dirty="0">
                <a:latin typeface="Courier New" charset="0"/>
              </a:rPr>
              <a:t>&gt;Dr.&lt;/title&gt;</a:t>
            </a:r>
          </a:p>
          <a:p>
            <a:r>
              <a:rPr lang="en-US" sz="1800" b="1" dirty="0">
                <a:latin typeface="Courier New" charset="0"/>
              </a:rPr>
              <a:t>      ...</a:t>
            </a:r>
          </a:p>
          <a:p>
            <a:r>
              <a:rPr lang="en-US" sz="1800" b="1" dirty="0">
                <a:latin typeface="Courier New" charset="0"/>
              </a:rPr>
              <a:t>    &lt;/</a:t>
            </a:r>
            <a:r>
              <a:rPr lang="en-US" sz="1800" b="1" dirty="0" err="1">
                <a:latin typeface="Courier New" charset="0"/>
              </a:rPr>
              <a:t>au:author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  &lt;/</a:t>
            </a:r>
            <a:r>
              <a:rPr lang="en-US" sz="1800" b="1" dirty="0" err="1">
                <a:latin typeface="Courier New" charset="0"/>
              </a:rPr>
              <a:t>bk:book</a:t>
            </a:r>
            <a:r>
              <a:rPr lang="en-US" sz="1800" b="1" dirty="0">
                <a:latin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</a:rPr>
              <a:t>&lt;/library&gt;</a:t>
            </a:r>
          </a:p>
        </p:txBody>
      </p:sp>
    </p:spTree>
    <p:extLst>
      <p:ext uri="{BB962C8B-B14F-4D97-AF65-F5344CB8AC3E}">
        <p14:creationId xmlns:p14="http://schemas.microsoft.com/office/powerpoint/2010/main" val="1320055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E90E-7B15-C947-9019-969E51117D9D}" type="slidenum">
              <a:rPr lang="en-US"/>
              <a:pPr/>
              <a:t>13</a:t>
            </a:fld>
            <a:endParaRPr lang="en-US"/>
          </a:p>
        </p:txBody>
      </p:sp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XML Tools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XPath</a:t>
            </a:r>
            <a:endParaRPr lang="en-US" dirty="0"/>
          </a:p>
          <a:p>
            <a:pPr lvl="1"/>
            <a:r>
              <a:rPr lang="en-US" altLang="ja-JP" dirty="0"/>
              <a:t>“</a:t>
            </a:r>
            <a:r>
              <a:rPr lang="en-US" dirty="0"/>
              <a:t>Path expressions</a:t>
            </a:r>
            <a:r>
              <a:rPr lang="en-US" altLang="ja-JP" dirty="0"/>
              <a:t>”</a:t>
            </a:r>
            <a:r>
              <a:rPr lang="en-US" dirty="0"/>
              <a:t> to locate a specific node (element, attribute, or content) or node sets </a:t>
            </a:r>
            <a:br>
              <a:rPr lang="en-US" dirty="0"/>
            </a:br>
            <a:r>
              <a:rPr lang="en-US" dirty="0"/>
              <a:t>within an XML document.</a:t>
            </a:r>
          </a:p>
          <a:p>
            <a:pPr lvl="1"/>
            <a:r>
              <a:rPr lang="en-US" dirty="0"/>
              <a:t>Functions to compare, count, do arithmetic, </a:t>
            </a:r>
            <a:br>
              <a:rPr lang="en-US" dirty="0"/>
            </a:br>
            <a:r>
              <a:rPr lang="en-US" dirty="0"/>
              <a:t>extract substrings, etc.</a:t>
            </a:r>
          </a:p>
          <a:p>
            <a:pPr lvl="2"/>
            <a:endParaRPr lang="en-US" dirty="0"/>
          </a:p>
          <a:p>
            <a:r>
              <a:rPr lang="en-US" dirty="0"/>
              <a:t>XSLT</a:t>
            </a:r>
          </a:p>
          <a:p>
            <a:pPr lvl="1"/>
            <a:r>
              <a:rPr lang="en-US" dirty="0"/>
              <a:t>Extensible Style Language for Transformation</a:t>
            </a:r>
          </a:p>
          <a:p>
            <a:pPr lvl="1"/>
            <a:r>
              <a:rPr lang="en-US" dirty="0"/>
              <a:t>Transform XML from one form to another </a:t>
            </a:r>
            <a:br>
              <a:rPr lang="en-US" dirty="0"/>
            </a:br>
            <a:r>
              <a:rPr lang="en-US" dirty="0"/>
              <a:t>(such as to HTML).</a:t>
            </a:r>
          </a:p>
        </p:txBody>
      </p:sp>
    </p:spTree>
    <p:extLst>
      <p:ext uri="{BB962C8B-B14F-4D97-AF65-F5344CB8AC3E}">
        <p14:creationId xmlns:p14="http://schemas.microsoft.com/office/powerpoint/2010/main" val="263276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8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8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8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76BD-F3E2-C649-A4B9-148F4B36934C}" type="slidenum">
              <a:rPr lang="en-US"/>
              <a:pPr/>
              <a:t>14</a:t>
            </a:fld>
            <a:endParaRPr lang="en-US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XML Tools</a:t>
            </a:r>
            <a:r>
              <a:rPr lang="en-US" i="1" dirty="0"/>
              <a:t>, cont’d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DTD</a:t>
            </a:r>
          </a:p>
          <a:p>
            <a:pPr lvl="1"/>
            <a:r>
              <a:rPr lang="en-US" dirty="0"/>
              <a:t>Document Type Definition.</a:t>
            </a:r>
          </a:p>
          <a:p>
            <a:pPr lvl="1"/>
            <a:r>
              <a:rPr lang="en-US" dirty="0"/>
              <a:t>Specify the schema of XML documents.</a:t>
            </a:r>
          </a:p>
          <a:p>
            <a:pPr lvl="1"/>
            <a:r>
              <a:rPr lang="en-US" dirty="0"/>
              <a:t>The DTD is itself not an XML document.</a:t>
            </a:r>
          </a:p>
          <a:p>
            <a:pPr lvl="1"/>
            <a:r>
              <a:rPr lang="en-US" dirty="0"/>
              <a:t>Validate an XML document against its schema.</a:t>
            </a:r>
          </a:p>
        </p:txBody>
      </p:sp>
    </p:spTree>
    <p:extLst>
      <p:ext uri="{BB962C8B-B14F-4D97-AF65-F5344CB8AC3E}">
        <p14:creationId xmlns:p14="http://schemas.microsoft.com/office/powerpoint/2010/main" val="1259517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376BD-F3E2-C649-A4B9-148F4B36934C}" type="slidenum">
              <a:rPr lang="en-US"/>
              <a:pPr/>
              <a:t>15</a:t>
            </a:fld>
            <a:endParaRPr lang="en-US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XML Tools</a:t>
            </a:r>
            <a:r>
              <a:rPr lang="en-US" i="1" dirty="0"/>
              <a:t>, cont’d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XML Schema</a:t>
            </a:r>
          </a:p>
          <a:p>
            <a:pPr lvl="1"/>
            <a:r>
              <a:rPr lang="en-US" dirty="0"/>
              <a:t>XML Schema Definition (XSD).</a:t>
            </a:r>
          </a:p>
          <a:p>
            <a:pPr lvl="1"/>
            <a:r>
              <a:rPr lang="en-US" dirty="0"/>
              <a:t>Another way to specify the schema </a:t>
            </a:r>
            <a:br>
              <a:rPr lang="en-US" dirty="0"/>
            </a:br>
            <a:r>
              <a:rPr lang="en-US" dirty="0"/>
              <a:t>of XML documents.</a:t>
            </a:r>
          </a:p>
          <a:p>
            <a:pPr lvl="1"/>
            <a:r>
              <a:rPr lang="en-US" dirty="0"/>
              <a:t>An XML Schema is itself an XML document.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valid</a:t>
            </a:r>
            <a:r>
              <a:rPr lang="en-US" dirty="0"/>
              <a:t> XML document is an instance of its schema.</a:t>
            </a:r>
          </a:p>
          <a:p>
            <a:pPr lvl="2"/>
            <a:r>
              <a:rPr lang="en-US" dirty="0"/>
              <a:t>XML schema : XML document </a:t>
            </a:r>
            <a:r>
              <a:rPr lang="en-US" dirty="0">
                <a:sym typeface="Wingdings" charset="0"/>
              </a:rPr>
              <a:t> Java class : Java object  </a:t>
            </a:r>
          </a:p>
          <a:p>
            <a:pPr lvl="4"/>
            <a:endParaRPr lang="en-US" dirty="0">
              <a:sym typeface="Wingdings" charset="0"/>
            </a:endParaRPr>
          </a:p>
          <a:p>
            <a:r>
              <a:rPr lang="en-US" dirty="0"/>
              <a:t>XQuery</a:t>
            </a:r>
          </a:p>
          <a:p>
            <a:pPr lvl="1"/>
            <a:r>
              <a:rPr lang="en-US" dirty="0"/>
              <a:t>A query language for data stored as XML.</a:t>
            </a:r>
          </a:p>
        </p:txBody>
      </p:sp>
    </p:spTree>
    <p:extLst>
      <p:ext uri="{BB962C8B-B14F-4D97-AF65-F5344CB8AC3E}">
        <p14:creationId xmlns:p14="http://schemas.microsoft.com/office/powerpoint/2010/main" val="65626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9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9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99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Commercial XML Editors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oXygen</a:t>
            </a:r>
            <a:endParaRPr lang="en-US" dirty="0"/>
          </a:p>
          <a:p>
            <a:pPr lvl="1"/>
            <a:r>
              <a:rPr lang="en-US" dirty="0"/>
              <a:t>Windows and Mac</a:t>
            </a:r>
          </a:p>
          <a:p>
            <a:pPr lvl="1"/>
            <a:r>
              <a:rPr lang="en-US" dirty="0"/>
              <a:t>30 days free trial, $99 academic price</a:t>
            </a:r>
          </a:p>
          <a:p>
            <a:pPr lvl="1"/>
            <a:r>
              <a:rPr lang="en-US" dirty="0">
                <a:hlinkClick r:id="rId2"/>
              </a:rPr>
              <a:t>http://www.oxygenxml.com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r>
              <a:rPr lang="en-US" dirty="0" err="1"/>
              <a:t>XMLSpy</a:t>
            </a:r>
            <a:endParaRPr lang="en-US" dirty="0"/>
          </a:p>
          <a:p>
            <a:pPr lvl="1"/>
            <a:r>
              <a:rPr lang="en-US" dirty="0"/>
              <a:t>Windows only</a:t>
            </a:r>
          </a:p>
          <a:p>
            <a:pPr lvl="1"/>
            <a:r>
              <a:rPr lang="en-US" dirty="0"/>
              <a:t>30 days free trial, $499 professional edition</a:t>
            </a:r>
          </a:p>
          <a:p>
            <a:pPr lvl="1"/>
            <a:r>
              <a:rPr lang="en-US" dirty="0">
                <a:hlinkClick r:id="rId3"/>
              </a:rPr>
              <a:t>http://www.altova.com/xmlspy.html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49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Eclipse XML Plugins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Web Tools Platform</a:t>
            </a:r>
          </a:p>
          <a:p>
            <a:pPr lvl="1"/>
            <a:r>
              <a:rPr lang="en-US" dirty="0">
                <a:hlinkClick r:id="rId2"/>
              </a:rPr>
              <a:t>http://www.eclipse.org/webtools/sse/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82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D9C00-DEDC-064C-ABF4-B47B87E99CB7}" type="slidenum">
              <a:rPr lang="en-US"/>
              <a:pPr/>
              <a:t>18</a:t>
            </a:fld>
            <a:endParaRPr lang="en-US"/>
          </a:p>
        </p:txBody>
      </p:sp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NetBeans</a:t>
            </a:r>
            <a:r>
              <a:rPr lang="en-US" dirty="0"/>
              <a:t> XML Plugins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Schema editor</a:t>
            </a:r>
            <a:br>
              <a:rPr lang="en-US" dirty="0"/>
            </a:br>
            <a:r>
              <a:rPr lang="en-US" sz="2400" dirty="0">
                <a:hlinkClick r:id="rId2"/>
              </a:rPr>
              <a:t>https://blogs.oracle.com/geertjan/entry/xml_schema_editor_in_netbeans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Query window</a:t>
            </a:r>
            <a:br>
              <a:rPr lang="en-US" dirty="0"/>
            </a:br>
            <a:r>
              <a:rPr lang="en-US" sz="2400" dirty="0">
                <a:hlinkClick r:id="rId3"/>
              </a:rPr>
              <a:t>http://plugins.netbeans.org/plugin/15704/query-xml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6095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390-E3CF-2541-A828-DD26E6FDD820}" type="slidenum">
              <a:rPr lang="en-US"/>
              <a:pPr/>
              <a:t>19</a:t>
            </a:fld>
            <a:endParaRPr lang="en-US"/>
          </a:p>
        </p:txBody>
      </p:sp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XPath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XPath</a:t>
            </a:r>
            <a:r>
              <a:rPr lang="en-US" dirty="0"/>
              <a:t> views an XML document as a </a:t>
            </a:r>
            <a:r>
              <a:rPr lang="en-US" dirty="0">
                <a:solidFill>
                  <a:srgbClr val="B23C00"/>
                </a:solidFill>
              </a:rPr>
              <a:t>node tree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Everything in the document is a node.</a:t>
            </a:r>
          </a:p>
          <a:p>
            <a:pPr lvl="1"/>
            <a:r>
              <a:rPr lang="en-US" dirty="0"/>
              <a:t>element, attribute, text content</a:t>
            </a:r>
          </a:p>
          <a:p>
            <a:pPr lvl="5"/>
            <a:endParaRPr lang="en-US" dirty="0"/>
          </a:p>
          <a:p>
            <a:r>
              <a:rPr lang="en-US" dirty="0"/>
              <a:t>Every node is related to another node.</a:t>
            </a:r>
          </a:p>
          <a:p>
            <a:pPr lvl="1"/>
            <a:r>
              <a:rPr lang="en-US" dirty="0"/>
              <a:t>parent, child, ancestor, descendant, sibling</a:t>
            </a:r>
          </a:p>
        </p:txBody>
      </p:sp>
    </p:spTree>
    <p:extLst>
      <p:ext uri="{BB962C8B-B14F-4D97-AF65-F5344CB8AC3E}">
        <p14:creationId xmlns:p14="http://schemas.microsoft.com/office/powerpoint/2010/main" val="981775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5DE71-1457-7A4F-9159-8267DE7E42FE}" type="slidenum">
              <a:rPr lang="en-US"/>
              <a:pPr/>
              <a:t>2</a:t>
            </a:fld>
            <a:endParaRPr lang="en-US"/>
          </a:p>
        </p:txBody>
      </p:sp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Extensible Markup Language (XML) </a:t>
            </a:r>
            <a:br>
              <a:rPr lang="en-US" dirty="0"/>
            </a:br>
            <a:r>
              <a:rPr lang="en-US" dirty="0"/>
              <a:t>is an </a:t>
            </a:r>
            <a:r>
              <a:rPr lang="en-US" u="sng" dirty="0"/>
              <a:t>industry standard</a:t>
            </a:r>
            <a:r>
              <a:rPr lang="en-US" dirty="0"/>
              <a:t> to:</a:t>
            </a:r>
          </a:p>
          <a:p>
            <a:pPr lvl="4"/>
            <a:endParaRPr lang="en-US" dirty="0"/>
          </a:p>
          <a:p>
            <a:pPr lvl="1"/>
            <a:r>
              <a:rPr lang="en-US" u="sng" dirty="0"/>
              <a:t>Store</a:t>
            </a:r>
            <a:r>
              <a:rPr lang="en-US" dirty="0"/>
              <a:t> information.</a:t>
            </a:r>
          </a:p>
          <a:p>
            <a:pPr lvl="1"/>
            <a:r>
              <a:rPr lang="en-US" dirty="0"/>
              <a:t>Describe the </a:t>
            </a:r>
            <a:r>
              <a:rPr lang="en-US" u="sng" dirty="0"/>
              <a:t>structure</a:t>
            </a:r>
            <a:r>
              <a:rPr lang="en-US" dirty="0"/>
              <a:t> of that information.</a:t>
            </a:r>
          </a:p>
          <a:p>
            <a:pPr lvl="1"/>
            <a:r>
              <a:rPr lang="en-US" u="sng" dirty="0"/>
              <a:t>Exchange</a:t>
            </a:r>
            <a:r>
              <a:rPr lang="en-US" dirty="0"/>
              <a:t> the information among </a:t>
            </a:r>
            <a:br>
              <a:rPr lang="en-US" dirty="0"/>
            </a:br>
            <a:r>
              <a:rPr lang="en-US" dirty="0"/>
              <a:t>different applications in a way that is</a:t>
            </a:r>
            <a:br>
              <a:rPr lang="en-US" dirty="0"/>
            </a:br>
            <a:r>
              <a:rPr lang="en-US" u="sng" dirty="0"/>
              <a:t>programming language-independen</a:t>
            </a:r>
            <a:r>
              <a:rPr lang="en-US" dirty="0"/>
              <a:t>t.</a:t>
            </a:r>
          </a:p>
          <a:p>
            <a:pPr lvl="6"/>
            <a:endParaRPr lang="en-US" dirty="0"/>
          </a:p>
          <a:p>
            <a:r>
              <a:rPr lang="en-US" u="sng" dirty="0"/>
              <a:t>Not all data comes from relational databases!</a:t>
            </a:r>
          </a:p>
          <a:p>
            <a:pPr lvl="1"/>
            <a:r>
              <a:rPr lang="en-US" dirty="0"/>
              <a:t>XML data is “semi-structured”.</a:t>
            </a:r>
          </a:p>
          <a:p>
            <a:pPr lvl="1"/>
            <a:r>
              <a:rPr lang="en-US" dirty="0"/>
              <a:t>Self-describing: No rigid schema.</a:t>
            </a:r>
          </a:p>
          <a:p>
            <a:pPr>
              <a:buFont typeface="Wingdings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12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1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1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1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4D390-E3CF-2541-A828-DD26E6FDD820}" type="slidenum">
              <a:rPr lang="en-US"/>
              <a:pPr/>
              <a:t>20</a:t>
            </a:fld>
            <a:endParaRPr lang="en-US"/>
          </a:p>
        </p:txBody>
      </p:sp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Paths</a:t>
            </a:r>
            <a:endParaRPr lang="en-US" i="1" dirty="0"/>
          </a:p>
        </p:txBody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dirty="0" err="1"/>
              <a:t>XPath</a:t>
            </a:r>
            <a:r>
              <a:rPr lang="en-US" dirty="0"/>
              <a:t> expression is a </a:t>
            </a:r>
            <a:r>
              <a:rPr lang="en-US" dirty="0">
                <a:solidFill>
                  <a:srgbClr val="B23C00"/>
                </a:solidFill>
              </a:rPr>
              <a:t>location path</a:t>
            </a:r>
            <a:r>
              <a:rPr lang="en-US" dirty="0"/>
              <a:t> that </a:t>
            </a:r>
            <a:r>
              <a:rPr lang="en-US" u="sng" dirty="0"/>
              <a:t>walks the tree</a:t>
            </a:r>
            <a:r>
              <a:rPr lang="en-US" dirty="0"/>
              <a:t> starting from the root in order to select a </a:t>
            </a:r>
            <a:r>
              <a:rPr lang="en-US" u="sng" dirty="0"/>
              <a:t>single node</a:t>
            </a:r>
            <a:r>
              <a:rPr lang="en-US" dirty="0"/>
              <a:t> or a </a:t>
            </a:r>
            <a:r>
              <a:rPr lang="en-US" u="sng" dirty="0"/>
              <a:t>set of nodes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 selection is based on the node relations</a:t>
            </a:r>
            <a:br>
              <a:rPr lang="en-US" dirty="0"/>
            </a:br>
            <a:r>
              <a:rPr lang="en-US" dirty="0"/>
              <a:t>and conditional tests on attribute values.</a:t>
            </a:r>
          </a:p>
          <a:p>
            <a:pPr lvl="4"/>
            <a:endParaRPr lang="en-US" dirty="0"/>
          </a:p>
          <a:p>
            <a:r>
              <a:rPr lang="en-US" dirty="0" err="1"/>
              <a:t>XPath</a:t>
            </a:r>
            <a:r>
              <a:rPr lang="en-US" dirty="0"/>
              <a:t> expressions look like Unix file paths.</a:t>
            </a:r>
          </a:p>
          <a:p>
            <a:pPr lvl="4"/>
            <a:endParaRPr lang="en-US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/</a:t>
            </a:r>
            <a:r>
              <a:rPr lang="en-US" dirty="0"/>
              <a:t> represents the root node of the document.</a:t>
            </a:r>
          </a:p>
          <a:p>
            <a:pPr lvl="1"/>
            <a:r>
              <a:rPr lang="en-US" dirty="0"/>
              <a:t>Add more element names separated by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/</a:t>
            </a:r>
            <a:br>
              <a:rPr lang="en-US" dirty="0"/>
            </a:br>
            <a:r>
              <a:rPr lang="en-US" dirty="0"/>
              <a:t>to step down the tree.</a:t>
            </a:r>
          </a:p>
        </p:txBody>
      </p:sp>
    </p:spTree>
    <p:extLst>
      <p:ext uri="{BB962C8B-B14F-4D97-AF65-F5344CB8AC3E}">
        <p14:creationId xmlns:p14="http://schemas.microsoft.com/office/powerpoint/2010/main" val="26300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0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0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0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EBC1D-E833-3440-BA78-645145B139BB}" type="slidenum">
              <a:rPr lang="en-US"/>
              <a:pPr/>
              <a:t>21</a:t>
            </a:fld>
            <a:endParaRPr lang="en-US"/>
          </a:p>
        </p:txBody>
      </p:sp>
      <p:sp>
        <p:nvSpPr>
          <p:cNvPr id="523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Location Path Examples</a:t>
            </a:r>
          </a:p>
        </p:txBody>
      </p:sp>
      <p:sp>
        <p:nvSpPr>
          <p:cNvPr id="523268" name="Text Box 4"/>
          <p:cNvSpPr txBox="1">
            <a:spLocks noChangeArrowheads="1"/>
          </p:cNvSpPr>
          <p:nvPr/>
        </p:nvSpPr>
        <p:spPr bwMode="auto">
          <a:xfrm>
            <a:off x="274638" y="1190625"/>
            <a:ext cx="8374062" cy="49815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600" b="1" dirty="0">
                <a:latin typeface="Courier New" charset="0"/>
              </a:rPr>
              <a:t>&lt;?xml version="1.0" encoding="UTF-8"?&gt; </a:t>
            </a:r>
          </a:p>
          <a:p>
            <a:r>
              <a:rPr lang="en-US" sz="1600" b="1" dirty="0">
                <a:latin typeface="Courier New" charset="0"/>
              </a:rPr>
              <a:t>&lt;catalog </a:t>
            </a:r>
            <a:r>
              <a:rPr lang="en-US" sz="1600" b="1" dirty="0" err="1">
                <a:latin typeface="Courier New" charset="0"/>
              </a:rPr>
              <a:t>xmlns:jrnl</a:t>
            </a:r>
            <a:r>
              <a:rPr lang="en-US" sz="1600" b="1" dirty="0">
                <a:latin typeface="Courier New" charset="0"/>
              </a:rPr>
              <a:t>="http://</a:t>
            </a:r>
            <a:r>
              <a:rPr lang="en-US" sz="1600" b="1" dirty="0" err="1">
                <a:latin typeface="Courier New" charset="0"/>
              </a:rPr>
              <a:t>www.apress.com</a:t>
            </a:r>
            <a:r>
              <a:rPr lang="en-US" sz="1600" b="1" dirty="0">
                <a:latin typeface="Courier New" charset="0"/>
              </a:rPr>
              <a:t>/catalog/journal" &gt; </a:t>
            </a:r>
          </a:p>
          <a:p>
            <a:r>
              <a:rPr lang="en-US" sz="1600" b="1" dirty="0">
                <a:latin typeface="Courier New" charset="0"/>
              </a:rPr>
              <a:t>  &lt;</a:t>
            </a:r>
            <a:r>
              <a:rPr lang="en-US" sz="1600" b="1" dirty="0" err="1">
                <a:latin typeface="Courier New" charset="0"/>
              </a:rPr>
              <a:t>jrnl:journal</a:t>
            </a:r>
            <a:r>
              <a:rPr lang="en-US" sz="1600" b="1" dirty="0">
                <a:latin typeface="Courier New" charset="0"/>
              </a:rPr>
              <a:t> title="XML" publisher="IBM </a:t>
            </a:r>
            <a:r>
              <a:rPr lang="en-US" sz="1600" b="1" dirty="0" err="1">
                <a:latin typeface="Courier New" charset="0"/>
              </a:rPr>
              <a:t>developerWorks</a:t>
            </a:r>
            <a:r>
              <a:rPr lang="en-US" sz="1600" b="1" dirty="0">
                <a:latin typeface="Courier New" charset="0"/>
              </a:rPr>
              <a:t>"&gt; </a:t>
            </a:r>
          </a:p>
          <a:p>
            <a:r>
              <a:rPr lang="en-US" sz="1600" b="1" dirty="0">
                <a:latin typeface="Courier New" charset="0"/>
              </a:rPr>
              <a:t>      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&lt;article level="Intermediate" date="February-2003"&gt;   </a:t>
            </a:r>
          </a:p>
          <a:p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         &lt;title&gt;Design XML Schemas Using UML&lt;/title&gt; </a:t>
            </a:r>
          </a:p>
          <a:p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         &lt;author&gt;Ayesha Malik&lt;/author&gt;  </a:t>
            </a:r>
          </a:p>
          <a:p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      &lt;/article&gt;</a:t>
            </a:r>
          </a:p>
          <a:p>
            <a:r>
              <a:rPr lang="en-US" sz="1600" b="1" dirty="0">
                <a:latin typeface="Courier New" charset="0"/>
              </a:rPr>
              <a:t>  &lt;/</a:t>
            </a:r>
            <a:r>
              <a:rPr lang="en-US" sz="1600" b="1" dirty="0" err="1">
                <a:latin typeface="Courier New" charset="0"/>
              </a:rPr>
              <a:t>jrnl:journal</a:t>
            </a:r>
            <a:r>
              <a:rPr lang="en-US" sz="1600" b="1" dirty="0">
                <a:latin typeface="Courier New" charset="0"/>
              </a:rPr>
              <a:t>&gt; </a:t>
            </a:r>
          </a:p>
          <a:p>
            <a:r>
              <a:rPr lang="en-US" sz="1600" b="1" dirty="0">
                <a:latin typeface="Courier New" charset="0"/>
              </a:rPr>
              <a:t>  &lt;journal title="Java Technology" publisher="IBM </a:t>
            </a:r>
            <a:r>
              <a:rPr lang="en-US" sz="1600" b="1" dirty="0" err="1">
                <a:latin typeface="Courier New" charset="0"/>
              </a:rPr>
              <a:t>developerWorks</a:t>
            </a:r>
            <a:r>
              <a:rPr lang="en-US" sz="1600" b="1" dirty="0">
                <a:latin typeface="Courier New" charset="0"/>
              </a:rPr>
              <a:t>"&gt; </a:t>
            </a:r>
          </a:p>
          <a:p>
            <a:r>
              <a:rPr lang="en-US" sz="1600" b="1" dirty="0">
                <a:latin typeface="Courier New" charset="0"/>
              </a:rPr>
              <a:t>      </a:t>
            </a:r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&lt;article level="Advanced" date="January-2004"&gt;   </a:t>
            </a: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      &lt;title&gt;Design service-oriented architecture    </a:t>
            </a: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             frameworks with J2EE technology&lt;/title&gt; </a:t>
            </a: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      &lt;author&gt;Naveen </a:t>
            </a:r>
            <a:r>
              <a:rPr lang="en-US" sz="1600" b="1" dirty="0" err="1">
                <a:solidFill>
                  <a:srgbClr val="006600"/>
                </a:solidFill>
                <a:latin typeface="Courier New" charset="0"/>
              </a:rPr>
              <a:t>Balani</a:t>
            </a:r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&lt;/author&gt;  </a:t>
            </a: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  &lt;/article&gt;</a:t>
            </a:r>
          </a:p>
          <a:p>
            <a:r>
              <a:rPr lang="en-US" sz="1600" b="1" dirty="0">
                <a:latin typeface="Courier New" charset="0"/>
              </a:rPr>
              <a:t>      </a:t>
            </a:r>
            <a:r>
              <a:rPr lang="en-US" sz="1600" b="1" dirty="0">
                <a:solidFill>
                  <a:schemeClr val="folHlink"/>
                </a:solidFill>
                <a:latin typeface="Courier New" charset="0"/>
              </a:rPr>
              <a:t>&lt;article level="Advanced" date="October-2003"&gt;   </a:t>
            </a:r>
          </a:p>
          <a:p>
            <a:r>
              <a:rPr lang="en-US" sz="1600" b="1" dirty="0">
                <a:solidFill>
                  <a:schemeClr val="folHlink"/>
                </a:solidFill>
                <a:latin typeface="Courier New" charset="0"/>
              </a:rPr>
              <a:t>          &lt;title&gt;Advanced DAO Programming&lt;/title&gt; </a:t>
            </a:r>
          </a:p>
          <a:p>
            <a:r>
              <a:rPr lang="en-US" sz="1600" b="1" dirty="0">
                <a:solidFill>
                  <a:schemeClr val="folHlink"/>
                </a:solidFill>
                <a:latin typeface="Courier New" charset="0"/>
              </a:rPr>
              <a:t>          &lt;author&gt;Sean Sullivan&lt;/author&gt;  </a:t>
            </a:r>
          </a:p>
          <a:p>
            <a:r>
              <a:rPr lang="en-US" sz="1600" b="1" dirty="0">
                <a:solidFill>
                  <a:schemeClr val="folHlink"/>
                </a:solidFill>
                <a:latin typeface="Courier New" charset="0"/>
              </a:rPr>
              <a:t>      &lt;/article&gt;</a:t>
            </a:r>
          </a:p>
          <a:p>
            <a:r>
              <a:rPr lang="en-US" sz="1600" b="1" dirty="0">
                <a:latin typeface="Courier New" charset="0"/>
              </a:rPr>
              <a:t>  &lt;/journal&gt; </a:t>
            </a:r>
          </a:p>
          <a:p>
            <a:r>
              <a:rPr lang="en-US" sz="1600" b="1" dirty="0">
                <a:latin typeface="Courier New" charset="0"/>
              </a:rPr>
              <a:t>&lt;/catalog&gt;</a:t>
            </a:r>
          </a:p>
        </p:txBody>
      </p:sp>
      <p:sp>
        <p:nvSpPr>
          <p:cNvPr id="523269" name="Text Box 5"/>
          <p:cNvSpPr txBox="1">
            <a:spLocks noChangeArrowheads="1"/>
          </p:cNvSpPr>
          <p:nvPr/>
        </p:nvSpPr>
        <p:spPr bwMode="auto">
          <a:xfrm>
            <a:off x="5760707" y="6172170"/>
            <a:ext cx="236475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Pro XML Development with Java Technology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by Ajay </a:t>
            </a:r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Vohra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and Deepak </a:t>
            </a:r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Vohra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Apress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2006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55784" y="1051586"/>
            <a:ext cx="12224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FF00"/>
                </a:solidFill>
              </a:rPr>
              <a:t>catalog.xml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5807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4B95-9855-4643-8100-23CDF1161376}" type="slidenum">
              <a:rPr lang="en-US"/>
              <a:pPr/>
              <a:t>22</a:t>
            </a:fld>
            <a:endParaRPr lang="en-US"/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Path Examples</a:t>
            </a:r>
            <a:r>
              <a:rPr lang="en-US" i="1" dirty="0"/>
              <a:t>, cont’d</a:t>
            </a:r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75238"/>
            <a:ext cx="8321675" cy="1096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/catalog</a:t>
            </a:r>
            <a:r>
              <a:rPr lang="en-US" sz="2000" dirty="0"/>
              <a:t> returns the entire document tree.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/catalog/journal/article</a:t>
            </a:r>
            <a:r>
              <a:rPr lang="en-US" sz="2000" dirty="0"/>
              <a:t> returns all the article nodes.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/catalog/journal/*</a:t>
            </a:r>
            <a:r>
              <a:rPr lang="en-US" sz="2000" dirty="0"/>
              <a:t> returns all the child nodes of journal nodes.</a:t>
            </a:r>
          </a:p>
        </p:txBody>
      </p:sp>
      <p:sp>
        <p:nvSpPr>
          <p:cNvPr id="513028" name="Text Box 4"/>
          <p:cNvSpPr txBox="1">
            <a:spLocks noChangeArrowheads="1"/>
          </p:cNvSpPr>
          <p:nvPr/>
        </p:nvSpPr>
        <p:spPr bwMode="auto">
          <a:xfrm>
            <a:off x="1327150" y="1235075"/>
            <a:ext cx="6599884" cy="3785652"/>
          </a:xfrm>
          <a:prstGeom prst="rect">
            <a:avLst/>
          </a:prstGeom>
          <a:solidFill>
            <a:srgbClr val="EAEAEA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/>
                <a:cs typeface="Courier New"/>
              </a:rPr>
              <a:t>&lt;?xml version="1.0" encoding="UTF-8"?&gt;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&lt;catalog </a:t>
            </a:r>
            <a:r>
              <a:rPr lang="en-US" sz="1200" b="1" dirty="0" err="1">
                <a:latin typeface="Courier New"/>
                <a:cs typeface="Courier New"/>
              </a:rPr>
              <a:t>xmlns:jrnl</a:t>
            </a:r>
            <a:r>
              <a:rPr lang="en-US" sz="1200" b="1" dirty="0">
                <a:latin typeface="Courier New"/>
                <a:cs typeface="Courier New"/>
              </a:rPr>
              <a:t>="http://</a:t>
            </a:r>
            <a:r>
              <a:rPr lang="en-US" sz="1200" b="1" dirty="0" err="1">
                <a:latin typeface="Courier New"/>
                <a:cs typeface="Courier New"/>
              </a:rPr>
              <a:t>www.apress.com</a:t>
            </a:r>
            <a:r>
              <a:rPr lang="en-US" sz="1200" b="1" dirty="0">
                <a:latin typeface="Courier New"/>
                <a:cs typeface="Courier New"/>
              </a:rPr>
              <a:t>/catalog/journal" 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jrnl:journal</a:t>
            </a:r>
            <a:r>
              <a:rPr lang="en-US" sz="1200" b="1" dirty="0">
                <a:latin typeface="Courier New"/>
                <a:cs typeface="Courier New"/>
              </a:rPr>
              <a:t> title="XML" publisher="IBM </a:t>
            </a:r>
            <a:r>
              <a:rPr lang="en-US" sz="1200" b="1" dirty="0" err="1">
                <a:latin typeface="Courier New"/>
                <a:cs typeface="Courier New"/>
              </a:rPr>
              <a:t>developerWorks</a:t>
            </a:r>
            <a:r>
              <a:rPr lang="en-US" sz="1200" b="1" dirty="0">
                <a:latin typeface="Courier New"/>
                <a:cs typeface="Courier New"/>
              </a:rPr>
              <a:t>"&gt;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&lt;article level="Intermediate" date="February-2003"&gt;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&lt;title&gt;Design XML Schemas Using UML&lt;/title&gt;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&lt;author&gt;Ayesha Malik&lt;/author&gt;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&lt;/article&gt;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&lt;/</a:t>
            </a:r>
            <a:r>
              <a:rPr lang="en-US" sz="1200" b="1" dirty="0" err="1">
                <a:latin typeface="Courier New"/>
                <a:cs typeface="Courier New"/>
              </a:rPr>
              <a:t>jrnl:journal</a:t>
            </a:r>
            <a:r>
              <a:rPr lang="en-US" sz="1200" b="1" dirty="0">
                <a:latin typeface="Courier New"/>
                <a:cs typeface="Courier New"/>
              </a:rPr>
              <a:t>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&lt;journal title="Java Technology" publisher="IBM </a:t>
            </a:r>
            <a:r>
              <a:rPr lang="en-US" sz="1200" b="1" dirty="0" err="1">
                <a:latin typeface="Courier New"/>
                <a:cs typeface="Courier New"/>
              </a:rPr>
              <a:t>developerWorks</a:t>
            </a:r>
            <a:r>
              <a:rPr lang="en-US" sz="1200" b="1" dirty="0">
                <a:latin typeface="Courier New"/>
                <a:cs typeface="Courier New"/>
              </a:rPr>
              <a:t>"&gt;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&lt;article level="Advanced" date="January-2004"&gt;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&lt;title&gt;Design service-oriented architecture 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    frameworks with J2EE technology&lt;/title&gt;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&lt;author&gt;Naveen </a:t>
            </a:r>
            <a:r>
              <a:rPr lang="en-US" sz="1200" b="1" dirty="0" err="1">
                <a:latin typeface="Courier New"/>
                <a:cs typeface="Courier New"/>
              </a:rPr>
              <a:t>Balani</a:t>
            </a:r>
            <a:r>
              <a:rPr lang="en-US" sz="1200" b="1" dirty="0">
                <a:latin typeface="Courier New"/>
                <a:cs typeface="Courier New"/>
              </a:rPr>
              <a:t>&lt;/author&gt;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&lt;/article&gt;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&lt;article level="Advanced" date="October-2003"&gt;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&lt;title&gt;Advanced DAO Programming&lt;/title&gt;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&lt;author&gt;Sean Sullivan&lt;/author&gt;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&lt;/article&gt;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&lt;/journal&gt;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&lt;/catalog&gt;</a:t>
            </a:r>
          </a:p>
        </p:txBody>
      </p:sp>
    </p:spTree>
    <p:extLst>
      <p:ext uri="{BB962C8B-B14F-4D97-AF65-F5344CB8AC3E}">
        <p14:creationId xmlns:p14="http://schemas.microsoft.com/office/powerpoint/2010/main" val="3505424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7869-5CD6-3344-9704-026279C47228}" type="slidenum">
              <a:rPr lang="en-US"/>
              <a:pPr/>
              <a:t>23</a:t>
            </a:fld>
            <a:endParaRPr lang="en-US"/>
          </a:p>
        </p:txBody>
      </p:sp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Path Examples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75238"/>
            <a:ext cx="8229600" cy="1096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//title</a:t>
            </a:r>
            <a:r>
              <a:rPr lang="en-US" sz="2000" dirty="0"/>
              <a:t> returns all title nodes.</a:t>
            </a:r>
          </a:p>
          <a:p>
            <a:pPr lvl="1">
              <a:lnSpc>
                <a:spcPct val="90000"/>
              </a:lnSpc>
            </a:pP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//</a:t>
            </a:r>
            <a:r>
              <a:rPr lang="en-US" sz="1800" dirty="0"/>
              <a:t> means </a:t>
            </a:r>
            <a:r>
              <a:rPr lang="ja-JP" altLang="en-US" sz="1800" dirty="0">
                <a:latin typeface="Arial"/>
              </a:rPr>
              <a:t>“</a:t>
            </a:r>
            <a:r>
              <a:rPr lang="en-US" sz="1800" dirty="0"/>
              <a:t>all descendants of the root node</a:t>
            </a:r>
            <a:r>
              <a:rPr lang="ja-JP" altLang="en-US" sz="1800" dirty="0">
                <a:latin typeface="Arial"/>
              </a:rPr>
              <a:t>”</a:t>
            </a:r>
            <a:r>
              <a:rPr lang="en-US" sz="18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//@date</a:t>
            </a:r>
            <a:r>
              <a:rPr lang="en-US" sz="2000" dirty="0"/>
              <a:t> returns all date attributes.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327150" y="1235075"/>
            <a:ext cx="6599884" cy="3785652"/>
          </a:xfrm>
          <a:prstGeom prst="rect">
            <a:avLst/>
          </a:prstGeom>
          <a:solidFill>
            <a:srgbClr val="EAEAEA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/>
                <a:cs typeface="Courier New"/>
              </a:rPr>
              <a:t>&lt;?xml version="1.0" encoding="UTF-8"?&gt;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&lt;catalog </a:t>
            </a:r>
            <a:r>
              <a:rPr lang="en-US" sz="1200" b="1" dirty="0" err="1">
                <a:latin typeface="Courier New"/>
                <a:cs typeface="Courier New"/>
              </a:rPr>
              <a:t>xmlns:jrnl</a:t>
            </a:r>
            <a:r>
              <a:rPr lang="en-US" sz="1200" b="1" dirty="0">
                <a:latin typeface="Courier New"/>
                <a:cs typeface="Courier New"/>
              </a:rPr>
              <a:t>="http://</a:t>
            </a:r>
            <a:r>
              <a:rPr lang="en-US" sz="1200" b="1" dirty="0" err="1">
                <a:latin typeface="Courier New"/>
                <a:cs typeface="Courier New"/>
              </a:rPr>
              <a:t>www.apress.com</a:t>
            </a:r>
            <a:r>
              <a:rPr lang="en-US" sz="1200" b="1" dirty="0">
                <a:latin typeface="Courier New"/>
                <a:cs typeface="Courier New"/>
              </a:rPr>
              <a:t>/catalog/journal" 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jrnl:journal</a:t>
            </a:r>
            <a:r>
              <a:rPr lang="en-US" sz="1200" b="1" dirty="0">
                <a:latin typeface="Courier New"/>
                <a:cs typeface="Courier New"/>
              </a:rPr>
              <a:t> title="XML" publisher="IBM </a:t>
            </a:r>
            <a:r>
              <a:rPr lang="en-US" sz="1200" b="1" dirty="0" err="1">
                <a:latin typeface="Courier New"/>
                <a:cs typeface="Courier New"/>
              </a:rPr>
              <a:t>developerWorks</a:t>
            </a:r>
            <a:r>
              <a:rPr lang="en-US" sz="1200" b="1" dirty="0">
                <a:latin typeface="Courier New"/>
                <a:cs typeface="Courier New"/>
              </a:rPr>
              <a:t>"&gt;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&lt;article level="Intermediate" date="February-2003"&gt;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&lt;title&gt;Design XML Schemas Using UML&lt;/title&gt;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&lt;author&gt;Ayesha Malik&lt;/author&gt;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&lt;/article&gt;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&lt;/</a:t>
            </a:r>
            <a:r>
              <a:rPr lang="en-US" sz="1200" b="1" dirty="0" err="1">
                <a:latin typeface="Courier New"/>
                <a:cs typeface="Courier New"/>
              </a:rPr>
              <a:t>jrnl:journal</a:t>
            </a:r>
            <a:r>
              <a:rPr lang="en-US" sz="1200" b="1" dirty="0">
                <a:latin typeface="Courier New"/>
                <a:cs typeface="Courier New"/>
              </a:rPr>
              <a:t>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&lt;journal title="Java Technology" publisher="IBM </a:t>
            </a:r>
            <a:r>
              <a:rPr lang="en-US" sz="1200" b="1" dirty="0" err="1">
                <a:latin typeface="Courier New"/>
                <a:cs typeface="Courier New"/>
              </a:rPr>
              <a:t>developerWorks</a:t>
            </a:r>
            <a:r>
              <a:rPr lang="en-US" sz="1200" b="1" dirty="0">
                <a:latin typeface="Courier New"/>
                <a:cs typeface="Courier New"/>
              </a:rPr>
              <a:t>"&gt;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&lt;article level="Advanced" date="January-2004"&gt;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&lt;title&gt;Design service-oriented architecture 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    frameworks with J2EE technology&lt;/title&gt;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&lt;author&gt;Naveen </a:t>
            </a:r>
            <a:r>
              <a:rPr lang="en-US" sz="1200" b="1" dirty="0" err="1">
                <a:latin typeface="Courier New"/>
                <a:cs typeface="Courier New"/>
              </a:rPr>
              <a:t>Balani</a:t>
            </a:r>
            <a:r>
              <a:rPr lang="en-US" sz="1200" b="1" dirty="0">
                <a:latin typeface="Courier New"/>
                <a:cs typeface="Courier New"/>
              </a:rPr>
              <a:t>&lt;/author&gt;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&lt;/article&gt;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&lt;article level="Advanced" date="October-2003"&gt;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&lt;title&gt;Advanced DAO Programming&lt;/title&gt;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&lt;author&gt;Sean Sullivan&lt;/author&gt;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&lt;/article&gt;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&lt;/journal&gt;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&lt;/catalog&gt;</a:t>
            </a:r>
          </a:p>
        </p:txBody>
      </p:sp>
    </p:spTree>
    <p:extLst>
      <p:ext uri="{BB962C8B-B14F-4D97-AF65-F5344CB8AC3E}">
        <p14:creationId xmlns:p14="http://schemas.microsoft.com/office/powerpoint/2010/main" val="4217940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7242-54EB-104F-943B-A26E449B7616}" type="slidenum">
              <a:rPr lang="en-US"/>
              <a:pPr/>
              <a:t>24</a:t>
            </a:fld>
            <a:endParaRPr lang="en-US"/>
          </a:p>
        </p:txBody>
      </p:sp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Path Examples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6" y="4983163"/>
            <a:ext cx="7588846" cy="1006475"/>
          </a:xfrm>
        </p:spPr>
        <p:txBody>
          <a:bodyPr/>
          <a:lstStyle/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/catalog/journal/article[@level='Advanced']/title</a:t>
            </a:r>
            <a:r>
              <a:rPr lang="en-US" sz="2000" b="1" dirty="0"/>
              <a:t> </a:t>
            </a:r>
          </a:p>
          <a:p>
            <a:pPr lvl="1"/>
            <a:r>
              <a:rPr lang="en-US" sz="1800" dirty="0"/>
              <a:t>Title nodes of all journal articles at the advanced level.</a:t>
            </a:r>
          </a:p>
          <a:p>
            <a:pPr lvl="1"/>
            <a:r>
              <a:rPr lang="en-US" sz="1800" dirty="0"/>
              <a:t>Also: </a:t>
            </a:r>
            <a:endParaRPr lang="en-US" sz="1000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515077" name="Text Box 5"/>
          <p:cNvSpPr txBox="1">
            <a:spLocks noChangeArrowheads="1"/>
          </p:cNvSpPr>
          <p:nvPr/>
        </p:nvSpPr>
        <p:spPr bwMode="auto">
          <a:xfrm>
            <a:off x="182563" y="5989292"/>
            <a:ext cx="8747125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300" b="1" dirty="0">
                <a:solidFill>
                  <a:srgbClr val="0033CC"/>
                </a:solidFill>
                <a:latin typeface="Courier New" charset="0"/>
              </a:rPr>
              <a:t>/child::catalog/child::journal/child::article[attribute::level='Advanced']/child::title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327150" y="1235075"/>
            <a:ext cx="6599884" cy="3785652"/>
          </a:xfrm>
          <a:prstGeom prst="rect">
            <a:avLst/>
          </a:prstGeom>
          <a:solidFill>
            <a:srgbClr val="EAEAEA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/>
                <a:cs typeface="Courier New"/>
              </a:rPr>
              <a:t>&lt;?xml version="1.0" encoding="UTF-8"?&gt;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&lt;catalog </a:t>
            </a:r>
            <a:r>
              <a:rPr lang="en-US" sz="1200" b="1" dirty="0" err="1">
                <a:latin typeface="Courier New"/>
                <a:cs typeface="Courier New"/>
              </a:rPr>
              <a:t>xmlns:jrnl</a:t>
            </a:r>
            <a:r>
              <a:rPr lang="en-US" sz="1200" b="1" dirty="0">
                <a:latin typeface="Courier New"/>
                <a:cs typeface="Courier New"/>
              </a:rPr>
              <a:t>="http://</a:t>
            </a:r>
            <a:r>
              <a:rPr lang="en-US" sz="1200" b="1" dirty="0" err="1">
                <a:latin typeface="Courier New"/>
                <a:cs typeface="Courier New"/>
              </a:rPr>
              <a:t>www.apress.com</a:t>
            </a:r>
            <a:r>
              <a:rPr lang="en-US" sz="1200" b="1" dirty="0">
                <a:latin typeface="Courier New"/>
                <a:cs typeface="Courier New"/>
              </a:rPr>
              <a:t>/catalog/journal" 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jrnl:journal</a:t>
            </a:r>
            <a:r>
              <a:rPr lang="en-US" sz="1200" b="1" dirty="0">
                <a:latin typeface="Courier New"/>
                <a:cs typeface="Courier New"/>
              </a:rPr>
              <a:t> title="XML" publisher="IBM </a:t>
            </a:r>
            <a:r>
              <a:rPr lang="en-US" sz="1200" b="1" dirty="0" err="1">
                <a:latin typeface="Courier New"/>
                <a:cs typeface="Courier New"/>
              </a:rPr>
              <a:t>developerWorks</a:t>
            </a:r>
            <a:r>
              <a:rPr lang="en-US" sz="1200" b="1" dirty="0">
                <a:latin typeface="Courier New"/>
                <a:cs typeface="Courier New"/>
              </a:rPr>
              <a:t>"&gt;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&lt;article level="Intermediate" date="February-2003"&gt;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&lt;title&gt;Design XML Schemas Using UML&lt;/title&gt;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&lt;author&gt;Ayesha Malik&lt;/author&gt;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&lt;/article&gt;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&lt;/</a:t>
            </a:r>
            <a:r>
              <a:rPr lang="en-US" sz="1200" b="1" dirty="0" err="1">
                <a:latin typeface="Courier New"/>
                <a:cs typeface="Courier New"/>
              </a:rPr>
              <a:t>jrnl:journal</a:t>
            </a:r>
            <a:r>
              <a:rPr lang="en-US" sz="1200" b="1" dirty="0">
                <a:latin typeface="Courier New"/>
                <a:cs typeface="Courier New"/>
              </a:rPr>
              <a:t>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&lt;journal title="Java Technology" publisher="IBM </a:t>
            </a:r>
            <a:r>
              <a:rPr lang="en-US" sz="1200" b="1" dirty="0" err="1">
                <a:latin typeface="Courier New"/>
                <a:cs typeface="Courier New"/>
              </a:rPr>
              <a:t>developerWorks</a:t>
            </a:r>
            <a:r>
              <a:rPr lang="en-US" sz="1200" b="1" dirty="0">
                <a:latin typeface="Courier New"/>
                <a:cs typeface="Courier New"/>
              </a:rPr>
              <a:t>"&gt;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&lt;article level="Advanced" date="January-2004"&gt;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&lt;title&gt;Design service-oriented architecture 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    frameworks with J2EE technology&lt;/title&gt;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&lt;author&gt;Naveen </a:t>
            </a:r>
            <a:r>
              <a:rPr lang="en-US" sz="1200" b="1" dirty="0" err="1">
                <a:latin typeface="Courier New"/>
                <a:cs typeface="Courier New"/>
              </a:rPr>
              <a:t>Balani</a:t>
            </a:r>
            <a:r>
              <a:rPr lang="en-US" sz="1200" b="1" dirty="0">
                <a:latin typeface="Courier New"/>
                <a:cs typeface="Courier New"/>
              </a:rPr>
              <a:t>&lt;/author&gt;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&lt;/article&gt;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&lt;article level="Advanced" date="October-2003"&gt;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&lt;title&gt;Advanced DAO Programming&lt;/title&gt;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&lt;author&gt;Sean Sullivan&lt;/author&gt;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&lt;/article&gt;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&lt;/journal&gt;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&lt;/catalog&gt;</a:t>
            </a:r>
          </a:p>
        </p:txBody>
      </p:sp>
    </p:spTree>
    <p:extLst>
      <p:ext uri="{BB962C8B-B14F-4D97-AF65-F5344CB8AC3E}">
        <p14:creationId xmlns:p14="http://schemas.microsoft.com/office/powerpoint/2010/main" val="5081653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D128-FCC5-F04D-9344-8352D52AC3A8}" type="slidenum">
              <a:rPr lang="en-US"/>
              <a:pPr/>
              <a:t>25</a:t>
            </a:fld>
            <a:endParaRPr lang="en-US"/>
          </a:p>
        </p:txBody>
      </p:sp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Path Examples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165725"/>
            <a:ext cx="8504238" cy="10064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2000" b="1" dirty="0">
                <a:solidFill>
                  <a:srgbClr val="0033CC"/>
                </a:solidFill>
                <a:latin typeface="Courier New" charset="0"/>
              </a:rPr>
              <a:t>/</a:t>
            </a:r>
            <a:r>
              <a:rPr lang="fr-FR" sz="2000" b="1" dirty="0" err="1">
                <a:solidFill>
                  <a:srgbClr val="0033CC"/>
                </a:solidFill>
                <a:latin typeface="Courier New" charset="0"/>
              </a:rPr>
              <a:t>catalog</a:t>
            </a:r>
            <a:r>
              <a:rPr lang="fr-FR" sz="2000" b="1" dirty="0">
                <a:solidFill>
                  <a:srgbClr val="0033CC"/>
                </a:solidFill>
                <a:latin typeface="Courier New" charset="0"/>
              </a:rPr>
              <a:t>/journal[@</a:t>
            </a:r>
            <a:r>
              <a:rPr lang="fr-FR" sz="2000" b="1" dirty="0" err="1">
                <a:solidFill>
                  <a:srgbClr val="0033CC"/>
                </a:solidFill>
                <a:latin typeface="Courier New" charset="0"/>
              </a:rPr>
              <a:t>title</a:t>
            </a:r>
            <a:r>
              <a:rPr lang="fr-FR" sz="2000" b="1" dirty="0">
                <a:solidFill>
                  <a:srgbClr val="0033CC"/>
                </a:solidFill>
                <a:latin typeface="Courier New" charset="0"/>
              </a:rPr>
              <a:t>='Java </a:t>
            </a:r>
            <a:r>
              <a:rPr lang="fr-FR" sz="2000" b="1" dirty="0" err="1">
                <a:solidFill>
                  <a:srgbClr val="0033CC"/>
                </a:solidFill>
                <a:latin typeface="Courier New" charset="0"/>
              </a:rPr>
              <a:t>Technology</a:t>
            </a:r>
            <a:r>
              <a:rPr lang="fr-FR" sz="2000" b="1" dirty="0">
                <a:solidFill>
                  <a:srgbClr val="0033CC"/>
                </a:solidFill>
                <a:latin typeface="Courier New" charset="0"/>
              </a:rPr>
              <a:t>']/article</a:t>
            </a:r>
            <a:endParaRPr lang="en-US" sz="1800" b="1" dirty="0">
              <a:solidFill>
                <a:srgbClr val="0033CC"/>
              </a:solidFill>
              <a:latin typeface="Courier New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/>
              <a:t>All article nodes in journals with title 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Java Technology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.</a:t>
            </a:r>
          </a:p>
          <a:p>
            <a:pPr>
              <a:lnSpc>
                <a:spcPct val="80000"/>
              </a:lnSpc>
            </a:pP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/catalog/journal/article[2]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327150" y="1235075"/>
            <a:ext cx="6599884" cy="3785652"/>
          </a:xfrm>
          <a:prstGeom prst="rect">
            <a:avLst/>
          </a:prstGeom>
          <a:solidFill>
            <a:srgbClr val="EAEAEA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/>
                <a:cs typeface="Courier New"/>
              </a:rPr>
              <a:t>&lt;?xml version="1.0" encoding="UTF-8"?&gt;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&lt;catalog </a:t>
            </a:r>
            <a:r>
              <a:rPr lang="en-US" sz="1200" b="1" dirty="0" err="1">
                <a:latin typeface="Courier New"/>
                <a:cs typeface="Courier New"/>
              </a:rPr>
              <a:t>xmlns:jrnl</a:t>
            </a:r>
            <a:r>
              <a:rPr lang="en-US" sz="1200" b="1" dirty="0">
                <a:latin typeface="Courier New"/>
                <a:cs typeface="Courier New"/>
              </a:rPr>
              <a:t>="http://</a:t>
            </a:r>
            <a:r>
              <a:rPr lang="en-US" sz="1200" b="1" dirty="0" err="1">
                <a:latin typeface="Courier New"/>
                <a:cs typeface="Courier New"/>
              </a:rPr>
              <a:t>www.apress.com</a:t>
            </a:r>
            <a:r>
              <a:rPr lang="en-US" sz="1200" b="1" dirty="0">
                <a:latin typeface="Courier New"/>
                <a:cs typeface="Courier New"/>
              </a:rPr>
              <a:t>/catalog/journal" 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jrnl:journal</a:t>
            </a:r>
            <a:r>
              <a:rPr lang="en-US" sz="1200" b="1" dirty="0">
                <a:latin typeface="Courier New"/>
                <a:cs typeface="Courier New"/>
              </a:rPr>
              <a:t> title="XML" publisher="IBM </a:t>
            </a:r>
            <a:r>
              <a:rPr lang="en-US" sz="1200" b="1" dirty="0" err="1">
                <a:latin typeface="Courier New"/>
                <a:cs typeface="Courier New"/>
              </a:rPr>
              <a:t>developerWorks</a:t>
            </a:r>
            <a:r>
              <a:rPr lang="en-US" sz="1200" b="1" dirty="0">
                <a:latin typeface="Courier New"/>
                <a:cs typeface="Courier New"/>
              </a:rPr>
              <a:t>"&gt;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&lt;article level="Intermediate" date="February-2003"&gt;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&lt;title&gt;Design XML Schemas Using UML&lt;/title&gt;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&lt;author&gt;Ayesha Malik&lt;/author&gt;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&lt;/article&gt;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&lt;/</a:t>
            </a:r>
            <a:r>
              <a:rPr lang="en-US" sz="1200" b="1" dirty="0" err="1">
                <a:latin typeface="Courier New"/>
                <a:cs typeface="Courier New"/>
              </a:rPr>
              <a:t>jrnl:journal</a:t>
            </a:r>
            <a:r>
              <a:rPr lang="en-US" sz="1200" b="1" dirty="0">
                <a:latin typeface="Courier New"/>
                <a:cs typeface="Courier New"/>
              </a:rPr>
              <a:t>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&lt;journal title="Java Technology" publisher="IBM </a:t>
            </a:r>
            <a:r>
              <a:rPr lang="en-US" sz="1200" b="1" dirty="0" err="1">
                <a:latin typeface="Courier New"/>
                <a:cs typeface="Courier New"/>
              </a:rPr>
              <a:t>developerWorks</a:t>
            </a:r>
            <a:r>
              <a:rPr lang="en-US" sz="1200" b="1" dirty="0">
                <a:latin typeface="Courier New"/>
                <a:cs typeface="Courier New"/>
              </a:rPr>
              <a:t>"&gt;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&lt;article level="Advanced" date="January-2004"&gt;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&lt;title&gt;Design service-oriented architecture 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    frameworks with J2EE technology&lt;/title&gt;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&lt;author&gt;Naveen </a:t>
            </a:r>
            <a:r>
              <a:rPr lang="en-US" sz="1200" b="1" dirty="0" err="1">
                <a:latin typeface="Courier New"/>
                <a:cs typeface="Courier New"/>
              </a:rPr>
              <a:t>Balani</a:t>
            </a:r>
            <a:r>
              <a:rPr lang="en-US" sz="1200" b="1" dirty="0">
                <a:latin typeface="Courier New"/>
                <a:cs typeface="Courier New"/>
              </a:rPr>
              <a:t>&lt;/author&gt;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&lt;/article&gt;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&lt;article level="Advanced" date="October-2003"&gt;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&lt;title&gt;Advanced DAO Programming&lt;/title&gt;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&lt;author&gt;Sean Sullivan&lt;/author&gt;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&lt;/article&gt;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&lt;/journal&gt;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&lt;/catalog&gt;</a:t>
            </a:r>
          </a:p>
        </p:txBody>
      </p:sp>
    </p:spTree>
    <p:extLst>
      <p:ext uri="{BB962C8B-B14F-4D97-AF65-F5344CB8AC3E}">
        <p14:creationId xmlns:p14="http://schemas.microsoft.com/office/powerpoint/2010/main" val="13985603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5C1B-EE33-474C-A5CB-5C73EACEA21C}" type="slidenum">
              <a:rPr lang="en-US"/>
              <a:pPr/>
              <a:t>26</a:t>
            </a:fld>
            <a:endParaRPr lang="en-US"/>
          </a:p>
        </p:txBody>
      </p:sp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Path Examples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165725"/>
            <a:ext cx="8504238" cy="10064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1800" b="1" dirty="0">
                <a:solidFill>
                  <a:srgbClr val="0033CC"/>
                </a:solidFill>
                <a:latin typeface="Courier New" charset="0"/>
              </a:rPr>
              <a:t>//article[</a:t>
            </a:r>
            <a:r>
              <a:rPr lang="fr-FR" sz="1800" b="1" dirty="0" err="1">
                <a:solidFill>
                  <a:srgbClr val="0033CC"/>
                </a:solidFill>
                <a:latin typeface="Courier New" charset="0"/>
              </a:rPr>
              <a:t>ancestor</a:t>
            </a:r>
            <a:r>
              <a:rPr lang="fr-FR" sz="1800" b="1" dirty="0">
                <a:solidFill>
                  <a:srgbClr val="0033CC"/>
                </a:solidFill>
                <a:latin typeface="Courier New" charset="0"/>
              </a:rPr>
              <a:t>::journal[@</a:t>
            </a:r>
            <a:r>
              <a:rPr lang="fr-FR" sz="1800" b="1" dirty="0" err="1">
                <a:solidFill>
                  <a:srgbClr val="0033CC"/>
                </a:solidFill>
                <a:latin typeface="Courier New" charset="0"/>
              </a:rPr>
              <a:t>title</a:t>
            </a:r>
            <a:r>
              <a:rPr lang="fr-FR" sz="1800" b="1" dirty="0">
                <a:solidFill>
                  <a:srgbClr val="0033CC"/>
                </a:solidFill>
                <a:latin typeface="Courier New" charset="0"/>
              </a:rPr>
              <a:t>='Java </a:t>
            </a:r>
            <a:r>
              <a:rPr lang="fr-FR" sz="1800" b="1" dirty="0" err="1">
                <a:solidFill>
                  <a:srgbClr val="0033CC"/>
                </a:solidFill>
                <a:latin typeface="Courier New" charset="0"/>
              </a:rPr>
              <a:t>Technology</a:t>
            </a:r>
            <a:r>
              <a:rPr lang="fr-FR" sz="1800" b="1" dirty="0">
                <a:solidFill>
                  <a:srgbClr val="0033CC"/>
                </a:solidFill>
                <a:latin typeface="Courier New" charset="0"/>
              </a:rPr>
              <a:t>']]</a:t>
            </a:r>
            <a:endParaRPr lang="en-US" sz="1800" b="1" dirty="0">
              <a:solidFill>
                <a:srgbClr val="0033CC"/>
              </a:solidFill>
              <a:latin typeface="Courier New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/>
              <a:t>All article nodes whose ancestor is a journal with the </a:t>
            </a:r>
            <a:br>
              <a:rPr lang="en-US" sz="2000" dirty="0"/>
            </a:br>
            <a:r>
              <a:rPr lang="en-US" sz="2000" dirty="0"/>
              <a:t>title </a:t>
            </a:r>
            <a:r>
              <a:rPr lang="en-US" altLang="ja-JP" sz="2000" dirty="0">
                <a:latin typeface="Arial"/>
              </a:rPr>
              <a:t>“</a:t>
            </a:r>
            <a:r>
              <a:rPr lang="en-US" sz="2000" dirty="0"/>
              <a:t>Java Technology</a:t>
            </a:r>
            <a:r>
              <a:rPr lang="en-US" altLang="ja-JP" sz="2000" dirty="0">
                <a:latin typeface="Arial"/>
              </a:rPr>
              <a:t>”</a:t>
            </a:r>
            <a:r>
              <a:rPr lang="en-US" sz="2000" dirty="0"/>
              <a:t>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327150" y="1235075"/>
            <a:ext cx="6599884" cy="3785652"/>
          </a:xfrm>
          <a:prstGeom prst="rect">
            <a:avLst/>
          </a:prstGeom>
          <a:solidFill>
            <a:srgbClr val="EAEAEA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/>
                <a:cs typeface="Courier New"/>
              </a:rPr>
              <a:t>&lt;?xml version="1.0" encoding="UTF-8"?&gt;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&lt;catalog </a:t>
            </a:r>
            <a:r>
              <a:rPr lang="en-US" sz="1200" b="1" dirty="0" err="1">
                <a:latin typeface="Courier New"/>
                <a:cs typeface="Courier New"/>
              </a:rPr>
              <a:t>xmlns:jrnl</a:t>
            </a:r>
            <a:r>
              <a:rPr lang="en-US" sz="1200" b="1" dirty="0">
                <a:latin typeface="Courier New"/>
                <a:cs typeface="Courier New"/>
              </a:rPr>
              <a:t>="http://</a:t>
            </a:r>
            <a:r>
              <a:rPr lang="en-US" sz="1200" b="1" dirty="0" err="1">
                <a:latin typeface="Courier New"/>
                <a:cs typeface="Courier New"/>
              </a:rPr>
              <a:t>www.apress.com</a:t>
            </a:r>
            <a:r>
              <a:rPr lang="en-US" sz="1200" b="1" dirty="0">
                <a:latin typeface="Courier New"/>
                <a:cs typeface="Courier New"/>
              </a:rPr>
              <a:t>/catalog/journal" 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jrnl:journal</a:t>
            </a:r>
            <a:r>
              <a:rPr lang="en-US" sz="1200" b="1" dirty="0">
                <a:latin typeface="Courier New"/>
                <a:cs typeface="Courier New"/>
              </a:rPr>
              <a:t> title="XML" publisher="IBM </a:t>
            </a:r>
            <a:r>
              <a:rPr lang="en-US" sz="1200" b="1" dirty="0" err="1">
                <a:latin typeface="Courier New"/>
                <a:cs typeface="Courier New"/>
              </a:rPr>
              <a:t>developerWorks</a:t>
            </a:r>
            <a:r>
              <a:rPr lang="en-US" sz="1200" b="1" dirty="0">
                <a:latin typeface="Courier New"/>
                <a:cs typeface="Courier New"/>
              </a:rPr>
              <a:t>"&gt;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&lt;article level="Intermediate" date="February-2003"&gt;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&lt;title&gt;Design XML Schemas Using UML&lt;/title&gt;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&lt;author&gt;Ayesha Malik&lt;/author&gt;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&lt;/article&gt;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&lt;/</a:t>
            </a:r>
            <a:r>
              <a:rPr lang="en-US" sz="1200" b="1" dirty="0" err="1">
                <a:latin typeface="Courier New"/>
                <a:cs typeface="Courier New"/>
              </a:rPr>
              <a:t>jrnl:journal</a:t>
            </a:r>
            <a:r>
              <a:rPr lang="en-US" sz="1200" b="1" dirty="0">
                <a:latin typeface="Courier New"/>
                <a:cs typeface="Courier New"/>
              </a:rPr>
              <a:t>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&lt;journal title="Java Technology" publisher="IBM </a:t>
            </a:r>
            <a:r>
              <a:rPr lang="en-US" sz="1200" b="1" dirty="0" err="1">
                <a:latin typeface="Courier New"/>
                <a:cs typeface="Courier New"/>
              </a:rPr>
              <a:t>developerWorks</a:t>
            </a:r>
            <a:r>
              <a:rPr lang="en-US" sz="1200" b="1" dirty="0">
                <a:latin typeface="Courier New"/>
                <a:cs typeface="Courier New"/>
              </a:rPr>
              <a:t>"&gt;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&lt;article level="Advanced" date="January-2004"&gt;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&lt;title&gt;Design service-oriented architecture 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    frameworks with J2EE technology&lt;/title&gt;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&lt;author&gt;Naveen </a:t>
            </a:r>
            <a:r>
              <a:rPr lang="en-US" sz="1200" b="1" dirty="0" err="1">
                <a:latin typeface="Courier New"/>
                <a:cs typeface="Courier New"/>
              </a:rPr>
              <a:t>Balani</a:t>
            </a:r>
            <a:r>
              <a:rPr lang="en-US" sz="1200" b="1" dirty="0">
                <a:latin typeface="Courier New"/>
                <a:cs typeface="Courier New"/>
              </a:rPr>
              <a:t>&lt;/author&gt;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&lt;/article&gt;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&lt;article level="Advanced" date="October-2003"&gt;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&lt;title&gt;Advanced DAO Programming&lt;/title&gt;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&lt;author&gt;Sean Sullivan&lt;/author&gt;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&lt;/article&gt;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&lt;/journal&gt;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&lt;/catalog&gt;</a:t>
            </a:r>
          </a:p>
        </p:txBody>
      </p:sp>
    </p:spTree>
    <p:extLst>
      <p:ext uri="{BB962C8B-B14F-4D97-AF65-F5344CB8AC3E}">
        <p14:creationId xmlns:p14="http://schemas.microsoft.com/office/powerpoint/2010/main" val="37285359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C4F7-5F0F-7649-9060-FD452640783B}" type="slidenum">
              <a:rPr lang="en-US"/>
              <a:pPr/>
              <a:t>27</a:t>
            </a:fld>
            <a:endParaRPr lang="en-US"/>
          </a:p>
        </p:txBody>
      </p:sp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Path Examples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3050" y="5075238"/>
            <a:ext cx="8778875" cy="1096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1800" b="1" dirty="0">
                <a:solidFill>
                  <a:srgbClr val="0033CC"/>
                </a:solidFill>
                <a:latin typeface="Courier New" charset="0"/>
              </a:rPr>
              <a:t>//article[</a:t>
            </a:r>
            <a:r>
              <a:rPr lang="fr-FR" sz="1800" b="1" dirty="0" err="1">
                <a:solidFill>
                  <a:srgbClr val="0033CC"/>
                </a:solidFill>
                <a:latin typeface="Courier New" charset="0"/>
              </a:rPr>
              <a:t>preceding</a:t>
            </a:r>
            <a:r>
              <a:rPr lang="fr-FR" sz="1800" b="1" dirty="0">
                <a:solidFill>
                  <a:srgbClr val="0033CC"/>
                </a:solidFill>
                <a:latin typeface="Courier New" charset="0"/>
              </a:rPr>
              <a:t>-sibling::article]</a:t>
            </a:r>
            <a:endParaRPr lang="en-US" sz="1800" b="1" dirty="0">
              <a:solidFill>
                <a:srgbClr val="0033CC"/>
              </a:solidFill>
              <a:latin typeface="Courier New" charset="0"/>
            </a:endParaRPr>
          </a:p>
          <a:p>
            <a:pPr lvl="1">
              <a:lnSpc>
                <a:spcPct val="80000"/>
              </a:lnSpc>
            </a:pPr>
            <a:r>
              <a:rPr lang="en-US" sz="1800" dirty="0"/>
              <a:t>All article nodes that have an earlier (to the left) sibling that</a:t>
            </a:r>
            <a:r>
              <a:rPr lang="en-US" sz="1800" dirty="0">
                <a:latin typeface="Arial"/>
              </a:rPr>
              <a:t>’</a:t>
            </a:r>
            <a:r>
              <a:rPr lang="en-US" sz="1800" dirty="0"/>
              <a:t>s an article.</a:t>
            </a:r>
          </a:p>
          <a:p>
            <a:pPr>
              <a:lnSpc>
                <a:spcPct val="80000"/>
              </a:lnSpc>
            </a:pP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//article[following-sibling::article[@date='October 2003']]</a:t>
            </a:r>
          </a:p>
          <a:p>
            <a:pPr>
              <a:lnSpc>
                <a:spcPct val="80000"/>
              </a:lnSpc>
            </a:pP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//author[. = 'Sean Sullivan']/ancestor::journal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327150" y="1235075"/>
            <a:ext cx="6599884" cy="3785652"/>
          </a:xfrm>
          <a:prstGeom prst="rect">
            <a:avLst/>
          </a:prstGeom>
          <a:solidFill>
            <a:srgbClr val="EAEAEA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/>
                <a:cs typeface="Courier New"/>
              </a:rPr>
              <a:t>&lt;?xml version="1.0" encoding="UTF-8"?&gt;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&lt;catalog </a:t>
            </a:r>
            <a:r>
              <a:rPr lang="en-US" sz="1200" b="1" dirty="0" err="1">
                <a:latin typeface="Courier New"/>
                <a:cs typeface="Courier New"/>
              </a:rPr>
              <a:t>xmlns:jrnl</a:t>
            </a:r>
            <a:r>
              <a:rPr lang="en-US" sz="1200" b="1" dirty="0">
                <a:latin typeface="Courier New"/>
                <a:cs typeface="Courier New"/>
              </a:rPr>
              <a:t>="http://</a:t>
            </a:r>
            <a:r>
              <a:rPr lang="en-US" sz="1200" b="1" dirty="0" err="1">
                <a:latin typeface="Courier New"/>
                <a:cs typeface="Courier New"/>
              </a:rPr>
              <a:t>www.apress.com</a:t>
            </a:r>
            <a:r>
              <a:rPr lang="en-US" sz="1200" b="1" dirty="0">
                <a:latin typeface="Courier New"/>
                <a:cs typeface="Courier New"/>
              </a:rPr>
              <a:t>/catalog/journal" 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</a:t>
            </a:r>
            <a:r>
              <a:rPr lang="en-US" sz="1200" b="1" dirty="0" err="1">
                <a:latin typeface="Courier New"/>
                <a:cs typeface="Courier New"/>
              </a:rPr>
              <a:t>jrnl:journal</a:t>
            </a:r>
            <a:r>
              <a:rPr lang="en-US" sz="1200" b="1" dirty="0">
                <a:latin typeface="Courier New"/>
                <a:cs typeface="Courier New"/>
              </a:rPr>
              <a:t> title="XML" publisher="IBM </a:t>
            </a:r>
            <a:r>
              <a:rPr lang="en-US" sz="1200" b="1" dirty="0" err="1">
                <a:latin typeface="Courier New"/>
                <a:cs typeface="Courier New"/>
              </a:rPr>
              <a:t>developerWorks</a:t>
            </a:r>
            <a:r>
              <a:rPr lang="en-US" sz="1200" b="1" dirty="0">
                <a:latin typeface="Courier New"/>
                <a:cs typeface="Courier New"/>
              </a:rPr>
              <a:t>"&gt;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&lt;article level="Intermediate" date="February-2003"&gt;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&lt;title&gt;Design XML Schemas Using UML&lt;/title&gt;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&lt;author&gt;Ayesha Malik&lt;/author&gt;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&lt;/article&gt;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&lt;/</a:t>
            </a:r>
            <a:r>
              <a:rPr lang="en-US" sz="1200" b="1" dirty="0" err="1">
                <a:latin typeface="Courier New"/>
                <a:cs typeface="Courier New"/>
              </a:rPr>
              <a:t>jrnl:journal</a:t>
            </a:r>
            <a:r>
              <a:rPr lang="en-US" sz="1200" b="1" dirty="0">
                <a:latin typeface="Courier New"/>
                <a:cs typeface="Courier New"/>
              </a:rPr>
              <a:t>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&lt;journal title="Java Technology" publisher="IBM </a:t>
            </a:r>
            <a:r>
              <a:rPr lang="en-US" sz="1200" b="1" dirty="0" err="1">
                <a:latin typeface="Courier New"/>
                <a:cs typeface="Courier New"/>
              </a:rPr>
              <a:t>developerWorks</a:t>
            </a:r>
            <a:r>
              <a:rPr lang="en-US" sz="1200" b="1" dirty="0">
                <a:latin typeface="Courier New"/>
                <a:cs typeface="Courier New"/>
              </a:rPr>
              <a:t>"&gt;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&lt;article level="Advanced" date="January-2004"&gt;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&lt;title&gt;Design service-oriented architecture 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    frameworks with J2EE technology&lt;/title&gt;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&lt;author&gt;Naveen </a:t>
            </a:r>
            <a:r>
              <a:rPr lang="en-US" sz="1200" b="1" dirty="0" err="1">
                <a:latin typeface="Courier New"/>
                <a:cs typeface="Courier New"/>
              </a:rPr>
              <a:t>Balani</a:t>
            </a:r>
            <a:r>
              <a:rPr lang="en-US" sz="1200" b="1" dirty="0">
                <a:latin typeface="Courier New"/>
                <a:cs typeface="Courier New"/>
              </a:rPr>
              <a:t>&lt;/author&gt;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&lt;/article&gt;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&lt;article level="Advanced" date="October-2003"&gt; 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&lt;title&gt;Advanced DAO Programming&lt;/title&gt;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    &lt;author&gt;Sean Sullivan&lt;/author&gt; 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    &lt;/article&gt;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    &lt;/journal&gt; 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&lt;/catalog&gt;</a:t>
            </a:r>
          </a:p>
        </p:txBody>
      </p:sp>
    </p:spTree>
    <p:extLst>
      <p:ext uri="{BB962C8B-B14F-4D97-AF65-F5344CB8AC3E}">
        <p14:creationId xmlns:p14="http://schemas.microsoft.com/office/powerpoint/2010/main" val="3072094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EB47D-8E9A-3C42-B8C0-BA3C6B38FA00}" type="slidenum">
              <a:rPr lang="en-US"/>
              <a:pPr/>
              <a:t>28</a:t>
            </a:fld>
            <a:endParaRPr lang="en-US"/>
          </a:p>
        </p:txBody>
      </p:sp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XPath Axes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child::</a:t>
            </a:r>
          </a:p>
          <a:p>
            <a:pPr lvl="1"/>
            <a:r>
              <a:rPr lang="en-US" sz="2000" dirty="0"/>
              <a:t>Shorthand: just the element name of the child</a:t>
            </a:r>
          </a:p>
          <a:p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descendant::</a:t>
            </a:r>
          </a:p>
          <a:p>
            <a:pPr lvl="1"/>
            <a:r>
              <a:rPr lang="en-US" sz="2000" dirty="0"/>
              <a:t>Shorthand: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//</a:t>
            </a:r>
          </a:p>
          <a:p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attribute::</a:t>
            </a:r>
          </a:p>
          <a:p>
            <a:pPr lvl="1"/>
            <a:r>
              <a:rPr lang="en-US" sz="2000" dirty="0"/>
              <a:t>Shorthand: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@</a:t>
            </a:r>
          </a:p>
          <a:p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self::</a:t>
            </a:r>
          </a:p>
          <a:p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descendant-or-self::</a:t>
            </a:r>
          </a:p>
          <a:p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following-sibling::</a:t>
            </a:r>
          </a:p>
          <a:p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preceding-sibling::</a:t>
            </a:r>
          </a:p>
          <a:p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following::</a:t>
            </a:r>
          </a:p>
        </p:txBody>
      </p:sp>
      <p:sp>
        <p:nvSpPr>
          <p:cNvPr id="519172" name="Rectangle 4"/>
          <p:cNvSpPr>
            <a:spLocks noChangeArrowheads="1"/>
          </p:cNvSpPr>
          <p:nvPr/>
        </p:nvSpPr>
        <p:spPr bwMode="auto">
          <a:xfrm>
            <a:off x="4938713" y="3886200"/>
            <a:ext cx="4022725" cy="219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parent::</a:t>
            </a:r>
          </a:p>
          <a:p>
            <a:pPr marL="469900" indent="-469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ancestor::</a:t>
            </a:r>
          </a:p>
          <a:p>
            <a:pPr marL="469900" indent="-469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preceding::</a:t>
            </a:r>
          </a:p>
          <a:p>
            <a:pPr marL="469900" indent="-469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ancestor-or-self::</a:t>
            </a:r>
          </a:p>
          <a:p>
            <a:pPr marL="469900" indent="-469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namespace::</a:t>
            </a:r>
          </a:p>
        </p:txBody>
      </p:sp>
    </p:spTree>
    <p:extLst>
      <p:ext uri="{BB962C8B-B14F-4D97-AF65-F5344CB8AC3E}">
        <p14:creationId xmlns:p14="http://schemas.microsoft.com/office/powerpoint/2010/main" val="1779420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9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9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9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9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9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9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9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9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9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9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1D8AB-092B-DB4F-84A2-4D527B2C03DB}" type="slidenum">
              <a:rPr lang="en-US"/>
              <a:pPr/>
              <a:t>29</a:t>
            </a:fld>
            <a:endParaRPr lang="en-US"/>
          </a:p>
        </p:txBody>
      </p:sp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XPath</a:t>
            </a:r>
            <a:r>
              <a:rPr lang="en-US" dirty="0"/>
              <a:t> Expressions</a:t>
            </a:r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B23C00"/>
                </a:solidFill>
              </a:rPr>
              <a:t>XPath</a:t>
            </a:r>
            <a:r>
              <a:rPr lang="en-US" dirty="0">
                <a:solidFill>
                  <a:srgbClr val="B23C00"/>
                </a:solidFill>
              </a:rPr>
              <a:t> expressions </a:t>
            </a:r>
            <a:r>
              <a:rPr lang="en-US" dirty="0"/>
              <a:t>can also include: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arithmetic</a:t>
            </a:r>
          </a:p>
          <a:p>
            <a:pPr lvl="1"/>
            <a:r>
              <a:rPr lang="en-US" dirty="0"/>
              <a:t>comparisons</a:t>
            </a:r>
          </a:p>
          <a:p>
            <a:pPr lvl="1"/>
            <a:r>
              <a:rPr lang="en-US" dirty="0"/>
              <a:t>let (local variables)</a:t>
            </a:r>
          </a:p>
          <a:p>
            <a:pPr lvl="1"/>
            <a:r>
              <a:rPr lang="en-US" dirty="0"/>
              <a:t>if, for, some, every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056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02838-6210-204A-8E55-A33B743D5EEA}" type="slidenum">
              <a:rPr lang="en-US"/>
              <a:pPr/>
              <a:t>3</a:t>
            </a:fld>
            <a:endParaRPr lang="en-US"/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XML Components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59363"/>
          </a:xfrm>
        </p:spPr>
        <p:txBody>
          <a:bodyPr/>
          <a:lstStyle/>
          <a:p>
            <a:r>
              <a:rPr lang="en-US" dirty="0"/>
              <a:t>An XML element has an </a:t>
            </a:r>
            <a:br>
              <a:rPr lang="en-US" dirty="0"/>
            </a:br>
            <a:r>
              <a:rPr lang="en-US" dirty="0"/>
              <a:t>opening and a closing tag: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The closing tag is mandatory.</a:t>
            </a:r>
          </a:p>
          <a:p>
            <a:pPr lvl="5"/>
            <a:endParaRPr lang="en-US" dirty="0"/>
          </a:p>
          <a:p>
            <a:r>
              <a:rPr lang="en-US" dirty="0"/>
              <a:t>An XML element may be nested in another element (child elements):</a:t>
            </a:r>
            <a:br>
              <a:rPr lang="en-US" dirty="0"/>
            </a:br>
            <a:endParaRPr lang="en-US" dirty="0"/>
          </a:p>
          <a:p>
            <a:endParaRPr lang="en-US" sz="2400" b="1" dirty="0">
              <a:solidFill>
                <a:srgbClr val="0033CC"/>
              </a:solidFill>
              <a:latin typeface="Courier New" charset="0"/>
            </a:endParaRPr>
          </a:p>
          <a:p>
            <a:pPr lvl="4"/>
            <a:endParaRPr lang="en-US" sz="1000" b="1" dirty="0">
              <a:solidFill>
                <a:srgbClr val="0033CC"/>
              </a:solidFill>
              <a:latin typeface="Courier New" charset="0"/>
            </a:endParaRPr>
          </a:p>
          <a:p>
            <a:endParaRPr lang="en-US" sz="2400" dirty="0"/>
          </a:p>
        </p:txBody>
      </p:sp>
      <p:sp>
        <p:nvSpPr>
          <p:cNvPr id="493572" name="Text Box 4"/>
          <p:cNvSpPr txBox="1">
            <a:spLocks noChangeArrowheads="1"/>
          </p:cNvSpPr>
          <p:nvPr/>
        </p:nvSpPr>
        <p:spPr bwMode="auto">
          <a:xfrm>
            <a:off x="6528231" y="1325903"/>
            <a:ext cx="198556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dirty="0">
                <a:solidFill>
                  <a:srgbClr val="B23C00"/>
                </a:solidFill>
              </a:rPr>
              <a:t>XML documents </a:t>
            </a:r>
          </a:p>
          <a:p>
            <a:pPr algn="ctr"/>
            <a:r>
              <a:rPr lang="en-US" sz="1800" dirty="0">
                <a:solidFill>
                  <a:srgbClr val="B23C00"/>
                </a:solidFill>
              </a:rPr>
              <a:t>that obey all </a:t>
            </a:r>
          </a:p>
          <a:p>
            <a:pPr algn="ctr"/>
            <a:r>
              <a:rPr lang="en-US" sz="1800" dirty="0">
                <a:solidFill>
                  <a:srgbClr val="B23C00"/>
                </a:solidFill>
              </a:rPr>
              <a:t>the syntax rules</a:t>
            </a:r>
          </a:p>
          <a:p>
            <a:pPr algn="ctr"/>
            <a:r>
              <a:rPr lang="en-US" sz="1800" dirty="0">
                <a:solidFill>
                  <a:srgbClr val="B23C00"/>
                </a:solidFill>
              </a:rPr>
              <a:t>are </a:t>
            </a:r>
            <a:r>
              <a:rPr lang="en-US" sz="1800" dirty="0">
                <a:solidFill>
                  <a:srgbClr val="B23C00"/>
                </a:solidFill>
                <a:latin typeface="Arial"/>
              </a:rPr>
              <a:t>“</a:t>
            </a:r>
            <a:r>
              <a:rPr lang="en-US" sz="1800" dirty="0">
                <a:solidFill>
                  <a:srgbClr val="B23C00"/>
                </a:solidFill>
              </a:rPr>
              <a:t>well formed</a:t>
            </a:r>
            <a:r>
              <a:rPr lang="en-US" sz="1800" dirty="0">
                <a:solidFill>
                  <a:srgbClr val="B23C00"/>
                </a:solidFill>
                <a:latin typeface="Arial"/>
              </a:rPr>
              <a:t>”</a:t>
            </a:r>
            <a:r>
              <a:rPr lang="en-US" sz="1800" dirty="0">
                <a:solidFill>
                  <a:srgbClr val="B23C00"/>
                </a:solidFill>
              </a:rPr>
              <a:t>.</a:t>
            </a:r>
          </a:p>
        </p:txBody>
      </p:sp>
      <p:sp>
        <p:nvSpPr>
          <p:cNvPr id="493573" name="Text Box 5"/>
          <p:cNvSpPr txBox="1">
            <a:spLocks noChangeArrowheads="1"/>
          </p:cNvSpPr>
          <p:nvPr/>
        </p:nvSpPr>
        <p:spPr bwMode="auto">
          <a:xfrm>
            <a:off x="3200400" y="2239337"/>
            <a:ext cx="2685351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&lt;book&gt; ... &lt;/book&gt;</a:t>
            </a:r>
          </a:p>
        </p:txBody>
      </p:sp>
      <p:sp>
        <p:nvSpPr>
          <p:cNvPr id="493575" name="Text Box 7"/>
          <p:cNvSpPr txBox="1">
            <a:spLocks noChangeArrowheads="1"/>
          </p:cNvSpPr>
          <p:nvPr/>
        </p:nvSpPr>
        <p:spPr bwMode="auto">
          <a:xfrm>
            <a:off x="2835275" y="4432911"/>
            <a:ext cx="3509194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&lt;book&gt;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&lt;title&gt; ... &lt;/title&gt;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&lt;author&gt; ... &lt;/author&gt;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&lt;/book&gt;</a:t>
            </a:r>
          </a:p>
        </p:txBody>
      </p:sp>
    </p:spTree>
    <p:extLst>
      <p:ext uri="{BB962C8B-B14F-4D97-AF65-F5344CB8AC3E}">
        <p14:creationId xmlns:p14="http://schemas.microsoft.com/office/powerpoint/2010/main" val="206522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3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93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93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71" grpId="0" build="p"/>
      <p:bldP spid="493572" grpId="0" animBg="1"/>
      <p:bldP spid="49357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1D8AB-092B-DB4F-84A2-4D527B2C03DB}" type="slidenum">
              <a:rPr lang="en-US"/>
              <a:pPr/>
              <a:t>30</a:t>
            </a:fld>
            <a:endParaRPr lang="en-US"/>
          </a:p>
        </p:txBody>
      </p:sp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XPath</a:t>
            </a:r>
            <a:r>
              <a:rPr lang="en-US" dirty="0"/>
              <a:t> Functions</a:t>
            </a:r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B23C00"/>
                </a:solidFill>
              </a:rPr>
              <a:t>XPath</a:t>
            </a:r>
            <a:r>
              <a:rPr lang="en-US" dirty="0">
                <a:solidFill>
                  <a:srgbClr val="B23C00"/>
                </a:solidFill>
              </a:rPr>
              <a:t> functions </a:t>
            </a:r>
            <a:r>
              <a:rPr lang="en-US" dirty="0"/>
              <a:t>include:</a:t>
            </a:r>
          </a:p>
          <a:p>
            <a:pPr lvl="4"/>
            <a:endParaRPr lang="en-US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count()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format-number()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round-number()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substring-before()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substring-after()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contains()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string-length()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translate()</a:t>
            </a:r>
          </a:p>
        </p:txBody>
      </p:sp>
    </p:spTree>
    <p:extLst>
      <p:ext uri="{BB962C8B-B14F-4D97-AF65-F5344CB8AC3E}">
        <p14:creationId xmlns:p14="http://schemas.microsoft.com/office/powerpoint/2010/main" val="4201538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02838-6210-204A-8E55-A33B743D5EEA}" type="slidenum">
              <a:rPr lang="en-US"/>
              <a:pPr/>
              <a:t>4</a:t>
            </a:fld>
            <a:endParaRPr lang="en-US"/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Components</a:t>
            </a:r>
            <a:r>
              <a:rPr lang="en-US" i="1" dirty="0"/>
              <a:t>, cont’d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120299"/>
          </a:xfrm>
        </p:spPr>
        <p:txBody>
          <a:bodyPr/>
          <a:lstStyle/>
          <a:p>
            <a:r>
              <a:rPr lang="en-US" dirty="0"/>
              <a:t>An XML element may have content:</a:t>
            </a:r>
            <a:br>
              <a:rPr lang="en-US" dirty="0"/>
            </a:b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pPr lvl="1"/>
            <a:endParaRPr lang="en-US" dirty="0"/>
          </a:p>
          <a:p>
            <a:pPr lvl="1"/>
            <a:r>
              <a:rPr lang="en-US" dirty="0"/>
              <a:t>An element can have both </a:t>
            </a:r>
            <a:br>
              <a:rPr lang="en-US" dirty="0"/>
            </a:br>
            <a:r>
              <a:rPr lang="en-US" dirty="0"/>
              <a:t>content and child elements.</a:t>
            </a:r>
          </a:p>
          <a:p>
            <a:pPr lvl="5"/>
            <a:endParaRPr lang="en-US" dirty="0"/>
          </a:p>
          <a:p>
            <a:r>
              <a:rPr lang="en-US" dirty="0"/>
              <a:t>An XML element may have attributes.</a:t>
            </a:r>
            <a:br>
              <a:rPr lang="en-US" sz="2400" dirty="0"/>
            </a:br>
            <a:r>
              <a:rPr lang="en-US" dirty="0"/>
              <a:t>Attribute values must be quoted: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Attribute names must be unique within an element.</a:t>
            </a:r>
          </a:p>
        </p:txBody>
      </p:sp>
      <p:sp>
        <p:nvSpPr>
          <p:cNvPr id="493576" name="Text Box 8"/>
          <p:cNvSpPr txBox="1">
            <a:spLocks noChangeArrowheads="1"/>
          </p:cNvSpPr>
          <p:nvPr/>
        </p:nvSpPr>
        <p:spPr bwMode="auto">
          <a:xfrm>
            <a:off x="2011708" y="1868279"/>
            <a:ext cx="5173211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&lt;title&gt;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Macbeth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&lt;/title&gt;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&lt;author&gt;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William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Shakespeare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&lt;/author&gt;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489075" y="4617707"/>
            <a:ext cx="6279634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&lt;title </a:t>
            </a:r>
            <a:r>
              <a:rPr lang="en-US" sz="1800" b="1">
                <a:solidFill>
                  <a:schemeClr val="folHlink"/>
                </a:solidFill>
                <a:latin typeface="Courier New" charset="0"/>
              </a:rPr>
              <a:t>language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="English"&gt; Macbeth&lt;/title&gt;</a:t>
            </a:r>
            <a:br>
              <a:rPr lang="en-US" sz="1800" b="1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&lt;author </a:t>
            </a:r>
            <a:r>
              <a:rPr lang="en-US" sz="1800" b="1">
                <a:solidFill>
                  <a:schemeClr val="folHlink"/>
                </a:solidFill>
                <a:latin typeface="Courier New" charset="0"/>
              </a:rPr>
              <a:t>nationality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="British" </a:t>
            </a:r>
            <a:r>
              <a:rPr lang="en-US" sz="1800" b="1">
                <a:solidFill>
                  <a:schemeClr val="folHlink"/>
                </a:solidFill>
                <a:latin typeface="Courier New" charset="0"/>
              </a:rPr>
              <a:t>gender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="male"&gt;</a:t>
            </a:r>
            <a:br>
              <a:rPr lang="en-US" sz="1800" b="1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  William Shakespeare</a:t>
            </a:r>
            <a:br>
              <a:rPr lang="en-US" sz="1800" b="1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&lt;/author&gt;</a:t>
            </a:r>
          </a:p>
        </p:txBody>
      </p:sp>
    </p:spTree>
    <p:extLst>
      <p:ext uri="{BB962C8B-B14F-4D97-AF65-F5344CB8AC3E}">
        <p14:creationId xmlns:p14="http://schemas.microsoft.com/office/powerpoint/2010/main" val="21314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3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3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71" grpId="0" build="p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80629-658C-B440-95B7-87CC01DE1533}" type="slidenum">
              <a:rPr lang="en-US"/>
              <a:pPr/>
              <a:t>5</a:t>
            </a:fld>
            <a:endParaRPr lang="en-US"/>
          </a:p>
        </p:txBody>
      </p:sp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Components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empty element has no content </a:t>
            </a:r>
            <a:br>
              <a:rPr lang="en-US" dirty="0"/>
            </a:br>
            <a:r>
              <a:rPr lang="en-US" dirty="0"/>
              <a:t>and no child elements.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An empty element can be </a:t>
            </a:r>
            <a:r>
              <a:rPr lang="ja-JP" altLang="en-US" dirty="0"/>
              <a:t>“</a:t>
            </a:r>
            <a:r>
              <a:rPr lang="en-US" dirty="0"/>
              <a:t>self closed</a:t>
            </a:r>
            <a:r>
              <a:rPr lang="ja-JP" altLang="en-US" dirty="0"/>
              <a:t>”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Comments:</a:t>
            </a:r>
          </a:p>
        </p:txBody>
      </p:sp>
      <p:sp>
        <p:nvSpPr>
          <p:cNvPr id="494597" name="Text Box 5"/>
          <p:cNvSpPr txBox="1">
            <a:spLocks noChangeArrowheads="1"/>
          </p:cNvSpPr>
          <p:nvPr/>
        </p:nvSpPr>
        <p:spPr bwMode="auto">
          <a:xfrm>
            <a:off x="2894013" y="2331732"/>
            <a:ext cx="3377848" cy="6463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ebook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&gt;&lt;/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ebook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&gt;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&lt;printed pages="256" /&gt;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108976" y="4343390"/>
            <a:ext cx="2816584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&lt;!--comment text--&gt;</a:t>
            </a:r>
          </a:p>
        </p:txBody>
      </p:sp>
    </p:spTree>
    <p:extLst>
      <p:ext uri="{BB962C8B-B14F-4D97-AF65-F5344CB8AC3E}">
        <p14:creationId xmlns:p14="http://schemas.microsoft.com/office/powerpoint/2010/main" val="58401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5" grpId="0" build="p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CD21-0EFD-3C47-94D2-A6DD7477C1FF}" type="slidenum">
              <a:rPr lang="en-US"/>
              <a:pPr/>
              <a:t>6</a:t>
            </a:fld>
            <a:endParaRPr lang="en-US"/>
          </a:p>
        </p:txBody>
      </p:sp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Components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865438"/>
          </a:xfrm>
        </p:spPr>
        <p:txBody>
          <a:bodyPr/>
          <a:lstStyle/>
          <a:p>
            <a:r>
              <a:rPr lang="en-US" dirty="0"/>
              <a:t>Begin every XML document with the </a:t>
            </a:r>
            <a:br>
              <a:rPr lang="en-US" dirty="0"/>
            </a:br>
            <a:r>
              <a:rPr lang="en-US" dirty="0"/>
              <a:t>processing instruction:</a:t>
            </a:r>
            <a:br>
              <a:rPr lang="en-US" dirty="0"/>
            </a:b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Every XML document must have </a:t>
            </a:r>
            <a:br>
              <a:rPr lang="en-US" dirty="0"/>
            </a:br>
            <a:r>
              <a:rPr lang="en-US" dirty="0"/>
              <a:t>a single root element:</a:t>
            </a:r>
          </a:p>
        </p:txBody>
      </p:sp>
      <p:sp>
        <p:nvSpPr>
          <p:cNvPr id="495621" name="Text Box 5"/>
          <p:cNvSpPr txBox="1">
            <a:spLocks noChangeArrowheads="1"/>
          </p:cNvSpPr>
          <p:nvPr/>
        </p:nvSpPr>
        <p:spPr bwMode="auto">
          <a:xfrm>
            <a:off x="3017838" y="2331732"/>
            <a:ext cx="3095719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&lt;?xml version="1.0"?&gt;</a:t>
            </a:r>
          </a:p>
        </p:txBody>
      </p:sp>
      <p:sp>
        <p:nvSpPr>
          <p:cNvPr id="495622" name="Text Box 6"/>
          <p:cNvSpPr txBox="1">
            <a:spLocks noChangeArrowheads="1"/>
          </p:cNvSpPr>
          <p:nvPr/>
        </p:nvSpPr>
        <p:spPr bwMode="auto">
          <a:xfrm>
            <a:off x="2759075" y="3977634"/>
            <a:ext cx="3788217" cy="175432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&lt;library&gt;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&lt;book&gt; ... &lt;/book&gt;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&lt;book&gt; ... &lt;/book&gt;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&lt;journal&gt; ... &lt;/journal&gt;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...</a:t>
            </a:r>
            <a:br>
              <a:rPr lang="en-US" sz="1800" b="1" dirty="0">
                <a:solidFill>
                  <a:srgbClr val="0033CC"/>
                </a:solidFill>
                <a:latin typeface="Courier New" charset="0"/>
              </a:rPr>
            </a:b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&lt;/library&gt;</a:t>
            </a:r>
          </a:p>
        </p:txBody>
      </p:sp>
    </p:spTree>
    <p:extLst>
      <p:ext uri="{BB962C8B-B14F-4D97-AF65-F5344CB8AC3E}">
        <p14:creationId xmlns:p14="http://schemas.microsoft.com/office/powerpoint/2010/main" val="153792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5619" grpId="0" build="p"/>
      <p:bldP spid="4956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D032-2F5A-F34B-B2C3-02395ED0E1CF}" type="slidenum">
              <a:rPr lang="en-US"/>
              <a:pPr/>
              <a:t>7</a:t>
            </a:fld>
            <a:endParaRPr lang="en-US"/>
          </a:p>
        </p:txBody>
      </p:sp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XML Namespaces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Prevent element name clashes.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An element name can be in</a:t>
            </a:r>
            <a:br>
              <a:rPr lang="en-US" dirty="0"/>
            </a:br>
            <a:r>
              <a:rPr lang="en-US" dirty="0"/>
              <a:t>the scope of a </a:t>
            </a:r>
            <a:r>
              <a:rPr lang="en-US" dirty="0">
                <a:solidFill>
                  <a:srgbClr val="B23C00"/>
                </a:solidFill>
              </a:rPr>
              <a:t>namespace</a:t>
            </a:r>
            <a:r>
              <a:rPr lang="en-US" dirty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 namespace name must be unique.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Use a URI (uniform resource identifier) </a:t>
            </a:r>
            <a:br>
              <a:rPr lang="en-US" dirty="0"/>
            </a:br>
            <a:r>
              <a:rPr lang="en-US" dirty="0"/>
              <a:t>as the name.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Start with your unique domain name.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 URL is a common form of URI.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URL doesn’t have to point to an actual file.</a:t>
            </a:r>
          </a:p>
          <a:p>
            <a:pPr lvl="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26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2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2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25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925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4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1D032-2F5A-F34B-B2C3-02395ED0E1CF}" type="slidenum">
              <a:rPr lang="en-US"/>
              <a:pPr/>
              <a:t>8</a:t>
            </a:fld>
            <a:endParaRPr lang="en-US"/>
          </a:p>
        </p:txBody>
      </p:sp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Namespaces</a:t>
            </a:r>
            <a:r>
              <a:rPr lang="en-US" i="1" dirty="0"/>
              <a:t>, cont’d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Declare a namespace in an element tag.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scope of the namespace is </a:t>
            </a:r>
            <a:br>
              <a:rPr lang="en-US" dirty="0"/>
            </a:br>
            <a:r>
              <a:rPr lang="en-US" dirty="0"/>
              <a:t>that element and its children.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Example: A namespace declared in the root element has the entire XML document in its scope.</a:t>
            </a:r>
          </a:p>
        </p:txBody>
      </p:sp>
    </p:spTree>
    <p:extLst>
      <p:ext uri="{BB962C8B-B14F-4D97-AF65-F5344CB8AC3E}">
        <p14:creationId xmlns:p14="http://schemas.microsoft.com/office/powerpoint/2010/main" val="4258272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4E3B-DAA3-F946-BF92-05BA0B675D2D}" type="slidenum">
              <a:rPr lang="en-US"/>
              <a:pPr/>
              <a:t>9</a:t>
            </a:fld>
            <a:endParaRPr lang="en-US"/>
          </a:p>
        </p:txBody>
      </p:sp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Namespaces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6" y="1295401"/>
            <a:ext cx="8412388" cy="4876770"/>
          </a:xfrm>
        </p:spPr>
        <p:txBody>
          <a:bodyPr/>
          <a:lstStyle/>
          <a:p>
            <a:r>
              <a:rPr lang="en-US" dirty="0"/>
              <a:t>Declare the </a:t>
            </a:r>
            <a:r>
              <a:rPr lang="en-US" dirty="0">
                <a:solidFill>
                  <a:srgbClr val="B23C00"/>
                </a:solidFill>
              </a:rPr>
              <a:t>default namespace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  <a:p>
            <a:pPr marL="1828800" lvl="4" indent="0">
              <a:buNone/>
            </a:pP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All elements in its scope are in </a:t>
            </a:r>
            <a:br>
              <a:rPr lang="en-US" dirty="0"/>
            </a:br>
            <a:r>
              <a:rPr lang="en-US" dirty="0"/>
              <a:t>the default namespace.</a:t>
            </a:r>
          </a:p>
          <a:p>
            <a:pPr lvl="4"/>
            <a:endParaRPr lang="en-US" dirty="0"/>
          </a:p>
          <a:p>
            <a:r>
              <a:rPr lang="en-US" dirty="0"/>
              <a:t>Elements not in any namespace scope are </a:t>
            </a:r>
            <a:br>
              <a:rPr lang="en-US" dirty="0"/>
            </a:br>
            <a:r>
              <a:rPr lang="en-US" altLang="ja-JP" dirty="0"/>
              <a:t>“</a:t>
            </a:r>
            <a:r>
              <a:rPr lang="en-US" dirty="0"/>
              <a:t>in no namespace</a:t>
            </a:r>
            <a:r>
              <a:rPr lang="en-US" altLang="ja-JP" dirty="0"/>
              <a:t>”</a:t>
            </a:r>
            <a:r>
              <a:rPr lang="en-US" dirty="0"/>
              <a:t>.</a:t>
            </a:r>
          </a:p>
          <a:p>
            <a:pPr lvl="4"/>
            <a:endParaRPr lang="en-US" dirty="0"/>
          </a:p>
        </p:txBody>
      </p:sp>
      <p:sp>
        <p:nvSpPr>
          <p:cNvPr id="496644" name="Text Box 4"/>
          <p:cNvSpPr txBox="1">
            <a:spLocks noChangeArrowheads="1"/>
          </p:cNvSpPr>
          <p:nvPr/>
        </p:nvSpPr>
        <p:spPr bwMode="auto">
          <a:xfrm>
            <a:off x="700501" y="2322792"/>
            <a:ext cx="7803376" cy="923330"/>
          </a:xfrm>
          <a:prstGeom prst="rect">
            <a:avLst/>
          </a:prstGeom>
          <a:solidFill>
            <a:srgbClr val="EAEAEA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&lt;library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xmlns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="http://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www.cs.sjsu.edu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/cs157b/library"&gt;</a:t>
            </a:r>
          </a:p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...</a:t>
            </a:r>
          </a:p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&lt;/library&gt;</a:t>
            </a:r>
          </a:p>
        </p:txBody>
      </p:sp>
    </p:spTree>
    <p:extLst>
      <p:ext uri="{BB962C8B-B14F-4D97-AF65-F5344CB8AC3E}">
        <p14:creationId xmlns:p14="http://schemas.microsoft.com/office/powerpoint/2010/main" val="1963269017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32705</TotalTime>
  <Words>1294</Words>
  <Application>Microsoft Macintosh PowerPoint</Application>
  <PresentationFormat>On-screen Show (4:3)</PresentationFormat>
  <Paragraphs>302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Courier New</vt:lpstr>
      <vt:lpstr>Times New Roman</vt:lpstr>
      <vt:lpstr>Wingdings</vt:lpstr>
      <vt:lpstr>Quadrant</vt:lpstr>
      <vt:lpstr>CS/SE 157B Database Management Systems II March 20 Class Meeting</vt:lpstr>
      <vt:lpstr>XML</vt:lpstr>
      <vt:lpstr>XML Components</vt:lpstr>
      <vt:lpstr>XML Components, cont’d</vt:lpstr>
      <vt:lpstr>XML Components, cont’d</vt:lpstr>
      <vt:lpstr>XML Components, cont’d</vt:lpstr>
      <vt:lpstr>XML Namespaces</vt:lpstr>
      <vt:lpstr>XML Namespaces, cont’d</vt:lpstr>
      <vt:lpstr>XML Namespaces, cont’d</vt:lpstr>
      <vt:lpstr>XML Namespaces, cont’d</vt:lpstr>
      <vt:lpstr>XML Namespaces, cont’d</vt:lpstr>
      <vt:lpstr>XML Namespaces, cont’d</vt:lpstr>
      <vt:lpstr>Common XML Tools</vt:lpstr>
      <vt:lpstr>Common XML Tools, cont’d</vt:lpstr>
      <vt:lpstr>Common XML Tools, cont’d</vt:lpstr>
      <vt:lpstr>Commercial XML Editors</vt:lpstr>
      <vt:lpstr>Eclipse XML Plugins</vt:lpstr>
      <vt:lpstr>NetBeans XML Plugins</vt:lpstr>
      <vt:lpstr>XPath</vt:lpstr>
      <vt:lpstr>Location Paths</vt:lpstr>
      <vt:lpstr>Location Path Examples</vt:lpstr>
      <vt:lpstr>Location Path Examples, cont’d</vt:lpstr>
      <vt:lpstr>Location Path Examples, cont’d</vt:lpstr>
      <vt:lpstr>Location Path Examples, cont’d</vt:lpstr>
      <vt:lpstr>Location Path Examples, cont’d</vt:lpstr>
      <vt:lpstr>Location Path Examples, cont’d</vt:lpstr>
      <vt:lpstr>Location Path Examples, cont’d</vt:lpstr>
      <vt:lpstr>XPath Axes</vt:lpstr>
      <vt:lpstr>XPath Expressions</vt:lpstr>
      <vt:lpstr>XPath Functions</vt:lpstr>
    </vt:vector>
  </TitlesOfParts>
  <Company>Apropos Logic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creator>Ronald Mak</dc:creator>
  <cp:lastModifiedBy>Ronald Mak</cp:lastModifiedBy>
  <cp:revision>612</cp:revision>
  <dcterms:created xsi:type="dcterms:W3CDTF">2008-01-12T03:52:55Z</dcterms:created>
  <dcterms:modified xsi:type="dcterms:W3CDTF">2018-03-20T17:42:42Z</dcterms:modified>
</cp:coreProperties>
</file>