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82" r:id="rId2"/>
    <p:sldId id="369" r:id="rId3"/>
    <p:sldId id="370" r:id="rId4"/>
    <p:sldId id="375" r:id="rId5"/>
    <p:sldId id="376" r:id="rId6"/>
    <p:sldId id="378" r:id="rId7"/>
    <p:sldId id="381" r:id="rId8"/>
    <p:sldId id="377" r:id="rId9"/>
    <p:sldId id="382" r:id="rId10"/>
    <p:sldId id="380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400" r:id="rId27"/>
    <p:sldId id="401" r:id="rId28"/>
    <p:sldId id="402" r:id="rId29"/>
    <p:sldId id="39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8F0000"/>
    <a:srgbClr val="0432FF"/>
    <a:srgbClr val="008F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41" autoAdjust="0"/>
    <p:restoredTop sz="50000" autoAdjust="0"/>
  </p:normalViewPr>
  <p:slideViewPr>
    <p:cSldViewPr>
      <p:cViewPr varScale="1">
        <p:scale>
          <a:sx n="113" d="100"/>
          <a:sy n="113" d="100"/>
        </p:scale>
        <p:origin x="176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March 13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s.webflow.com/54e3cc87305a0f0a0665f71f/5537351f5f1065d401cde83c_etl-elt-architecture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nebranch.com/common/images/etl-tipping-point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develop.com/wp-content/themes/shopperpress/thumbs/ETL.jpe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dpflager.com/wp-content/uploads/2014/05/ETL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March 13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DEA2-27F7-9F49-A1C5-81E32091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F7AB-B222-AF42-9560-D2F4F6733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579137"/>
          </a:xfrm>
        </p:spPr>
        <p:txBody>
          <a:bodyPr/>
          <a:lstStyle/>
          <a:p>
            <a:r>
              <a:rPr lang="en-US" dirty="0"/>
              <a:t>Source 2: Facilities Department database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D31E5-7933-0346-B86A-8726F10A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9FC56A-A9D7-D549-B42A-1F39DDDF5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965976"/>
            <a:ext cx="5876925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4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4507-2221-FE48-91D2-11F17E03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FD31-73DD-B846-9C51-AD2B5E414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Source 3: External customer demographic </a:t>
            </a:r>
            <a:br>
              <a:rPr lang="en-US" dirty="0"/>
            </a:br>
            <a:r>
              <a:rPr lang="en-US" dirty="0"/>
              <a:t>                 data table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2E2A3-D3C9-0240-B21A-08F85F5B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49118A-9AA2-BB44-9EAB-F7F98983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400300"/>
            <a:ext cx="5010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74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CF4D-20E6-0B4B-B3EB-9231721E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Example: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1C3D-F9D9-DC46-B39E-106A9C795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 </a:t>
            </a:r>
            <a:r>
              <a:rPr lang="en-US" u="sng" dirty="0"/>
              <a:t>analytically useful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Decide during the design of the dimensional model.</a:t>
            </a:r>
          </a:p>
          <a:p>
            <a:pPr lvl="1"/>
            <a:r>
              <a:rPr lang="en-US" dirty="0"/>
              <a:t>What meets the requirements for </a:t>
            </a:r>
            <a:r>
              <a:rPr lang="en-US" u="sng" dirty="0"/>
              <a:t>analyzing sales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All of Source 1 and Source 3.</a:t>
            </a:r>
          </a:p>
          <a:p>
            <a:pPr lvl="4"/>
            <a:endParaRPr lang="en-US" dirty="0"/>
          </a:p>
          <a:p>
            <a:r>
              <a:rPr lang="en-US" dirty="0"/>
              <a:t>Some of Source 2.</a:t>
            </a:r>
          </a:p>
          <a:p>
            <a:pPr lvl="1"/>
            <a:r>
              <a:rPr lang="en-US" dirty="0"/>
              <a:t>Not CONTRACTOR</a:t>
            </a:r>
          </a:p>
          <a:p>
            <a:pPr lvl="1"/>
            <a:r>
              <a:rPr lang="en-US" dirty="0"/>
              <a:t>Not BUILDBY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B7A03-A4F1-654A-B3B2-602DCDC4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28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AEB8-CB0B-5B49-86F1-AC081C61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Example: Extraction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5A601-B126-9541-9975-65AD208B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FB400F-1DAA-ED40-8AD0-728322B1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1" y="1234464"/>
            <a:ext cx="5094583" cy="5342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44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5FF5-AA23-3D48-8C0C-E7EE1032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Example: Extraction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3699-6501-254F-ACCC-13673C50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ABE709-03FD-5B4F-BA25-C2DD387EC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352550"/>
            <a:ext cx="6162675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85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1E03-0CFD-E448-BBCC-03720F58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Example: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91751-7BAF-0542-A12B-8AABCC900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Merge record</a:t>
            </a:r>
            <a:r>
              <a:rPr lang="en-US" dirty="0"/>
              <a:t>s from the Source 1 CUSTOMER database table and the external Source 3 customer demographic table.</a:t>
            </a:r>
          </a:p>
          <a:p>
            <a:pPr lvl="1"/>
            <a:r>
              <a:rPr lang="en-US" dirty="0"/>
              <a:t>Transform to fit the CUSTOMER dimension table.</a:t>
            </a:r>
          </a:p>
          <a:p>
            <a:pPr lvl="5"/>
            <a:endParaRPr lang="en-US" dirty="0"/>
          </a:p>
          <a:p>
            <a:r>
              <a:rPr lang="en-US" dirty="0"/>
              <a:t>Perform </a:t>
            </a:r>
            <a:r>
              <a:rPr lang="en-US" u="sng" dirty="0"/>
              <a:t>data cleansing</a:t>
            </a:r>
            <a:r>
              <a:rPr lang="en-US" dirty="0"/>
              <a:t> (scrubbing).</a:t>
            </a:r>
          </a:p>
          <a:p>
            <a:pPr lvl="1"/>
            <a:r>
              <a:rPr lang="en-US" dirty="0"/>
              <a:t>Last record of Source 1 SALES TRANSACTION database table duplicates the previous record but with a different transaction ID.</a:t>
            </a:r>
          </a:p>
          <a:p>
            <a:pPr lvl="1"/>
            <a:r>
              <a:rPr lang="en-US" dirty="0"/>
              <a:t>Therefore, the last three records of Source 1 SOLDVIA database table are erroneous.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B4354-EBA3-F64B-8085-618DFD5C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6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8902-D56F-CC49-9C61-2A5B657F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Example: Transformation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451F-F589-6B4C-AEA1-5C932747C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Resolve </a:t>
            </a:r>
            <a:r>
              <a:rPr lang="en-US" u="sng" dirty="0"/>
              <a:t>inconsistent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the Source 1 CUSTOMER database table, the customer with ID 3-4-555 has first name “Pam” but the same customer in Source 3 customer demographic table has first name “</a:t>
            </a:r>
            <a:r>
              <a:rPr lang="en-US" dirty="0" err="1"/>
              <a:t>Pammy</a:t>
            </a:r>
            <a:r>
              <a:rPr lang="en-US" dirty="0"/>
              <a:t>”.</a:t>
            </a:r>
          </a:p>
          <a:p>
            <a:pPr lvl="1"/>
            <a:r>
              <a:rPr lang="en-US" dirty="0"/>
              <a:t>Choose “Pam” for the dimensional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7CB2-7468-0E48-84CF-018BF208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55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FD08-EFC5-B641-AC01-B20DACEB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Example: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1377-B342-6B4D-A7CB-B166B9A1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 process that automatically inserts data into the data warehouse tables.</a:t>
            </a:r>
          </a:p>
          <a:p>
            <a:pPr lvl="1"/>
            <a:r>
              <a:rPr lang="en-US" dirty="0"/>
              <a:t>No human involvement.</a:t>
            </a:r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First load</a:t>
            </a:r>
          </a:p>
          <a:p>
            <a:pPr lvl="1"/>
            <a:r>
              <a:rPr lang="en-US" dirty="0"/>
              <a:t>Initial load into an empty data warehouse.</a:t>
            </a:r>
          </a:p>
          <a:p>
            <a:r>
              <a:rPr lang="en-US" dirty="0"/>
              <a:t>Refresh load</a:t>
            </a:r>
          </a:p>
          <a:p>
            <a:pPr lvl="1"/>
            <a:r>
              <a:rPr lang="en-US" dirty="0"/>
              <a:t>Every subsequent load.</a:t>
            </a:r>
          </a:p>
          <a:p>
            <a:r>
              <a:rPr lang="en-US" dirty="0"/>
              <a:t>Refresh cycle</a:t>
            </a:r>
          </a:p>
          <a:p>
            <a:pPr lvl="1"/>
            <a:r>
              <a:rPr lang="en-US" dirty="0"/>
              <a:t>Determined by the analytical needs.</a:t>
            </a:r>
          </a:p>
          <a:p>
            <a:pPr lvl="1"/>
            <a:r>
              <a:rPr lang="en-US" dirty="0"/>
              <a:t>Example: once a day, every few hours,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3BB4C-4FFE-C147-B3B7-B045A862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8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3810-D7F2-5A4D-9164-ED299B45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9D726-0983-AB46-BAB8-F0E1361CD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the ETL infrastructure is often </a:t>
            </a:r>
            <a:br>
              <a:rPr lang="en-US" dirty="0"/>
            </a:br>
            <a:r>
              <a:rPr lang="en-US" dirty="0"/>
              <a:t>the most time- and resource-consuming </a:t>
            </a:r>
            <a:br>
              <a:rPr lang="en-US" dirty="0"/>
            </a:br>
            <a:r>
              <a:rPr lang="en-US" dirty="0"/>
              <a:t>part of developing a data warehouse.</a:t>
            </a:r>
          </a:p>
          <a:p>
            <a:pPr lvl="1"/>
            <a:r>
              <a:rPr lang="en-US" dirty="0"/>
              <a:t>Labor intensive.</a:t>
            </a:r>
          </a:p>
          <a:p>
            <a:pPr lvl="5"/>
            <a:endParaRPr lang="en-US" dirty="0"/>
          </a:p>
          <a:p>
            <a:r>
              <a:rPr lang="en-US" dirty="0"/>
              <a:t>Predetermined by the results of requirements collection and data warehouse modeling processes that specify the sources and target.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6FA52-D57D-DB44-9D25-15C9EA79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2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56068"/>
            <a:ext cx="7378700" cy="287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677" y="4892024"/>
            <a:ext cx="8768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http://uploads.webflow.com/54e3cc87305a0f0a0665f71f/5537351f5f1065d401cde83c_etl-elt-architecture.jpg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19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E32C-3FC2-E044-A19D-711A822C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20 and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CC4E-29C7-D04C-9ED5-DADB0E4A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dirty="0"/>
              <a:t>Semi-structured data and XML</a:t>
            </a:r>
          </a:p>
          <a:p>
            <a:r>
              <a:rPr lang="en-US" dirty="0"/>
              <a:t>Oxygen XML Editor</a:t>
            </a:r>
          </a:p>
          <a:p>
            <a:r>
              <a:rPr lang="en-US" dirty="0"/>
              <a:t>XPath and XQuery</a:t>
            </a:r>
          </a:p>
          <a:p>
            <a:r>
              <a:rPr lang="en-US" dirty="0"/>
              <a:t>FLWOR expressions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996C-368E-134C-844D-DDE37BB8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E154B-1E83-3443-995A-311A0EB88617}"/>
              </a:ext>
            </a:extLst>
          </p:cNvPr>
          <p:cNvSpPr txBox="1"/>
          <p:nvPr/>
        </p:nvSpPr>
        <p:spPr>
          <a:xfrm>
            <a:off x="2748424" y="3638000"/>
            <a:ext cx="36471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Moved up from after Spring Break</a:t>
            </a:r>
          </a:p>
        </p:txBody>
      </p:sp>
    </p:spTree>
    <p:extLst>
      <p:ext uri="{BB962C8B-B14F-4D97-AF65-F5344CB8AC3E}">
        <p14:creationId xmlns:p14="http://schemas.microsoft.com/office/powerpoint/2010/main" val="2445009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12140"/>
            <a:ext cx="7162765" cy="4947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74" y="5623536"/>
            <a:ext cx="6115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http://www.stonebranch.com/common/images/etl-tipping-point.jpg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95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34465"/>
            <a:ext cx="7132242" cy="467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18" y="5897853"/>
            <a:ext cx="707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http://superdevelop.com/wp-content/themes/shopperpress/thumbs/ETL.jpeg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58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47800"/>
            <a:ext cx="73787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5102" y="5565778"/>
            <a:ext cx="5454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http://edpflager.com/wp-content/uploads/2014/05/ETL.png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941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9638-B2FA-314E-A3CC-9DB18031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BD93C-DB6D-0A49-85F5-6F18F3F5F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06" y="1295400"/>
            <a:ext cx="8503872" cy="4835525"/>
          </a:xfrm>
        </p:spPr>
        <p:txBody>
          <a:bodyPr/>
          <a:lstStyle/>
          <a:p>
            <a:r>
              <a:rPr lang="en-US" dirty="0"/>
              <a:t>Data models</a:t>
            </a:r>
          </a:p>
          <a:p>
            <a:pPr lvl="1"/>
            <a:r>
              <a:rPr lang="en-US" dirty="0"/>
              <a:t>Conceptual: entity-relationship (ER) diagrams</a:t>
            </a:r>
          </a:p>
          <a:p>
            <a:pPr lvl="1"/>
            <a:r>
              <a:rPr lang="en-US" dirty="0"/>
              <a:t>Logical: relational schema</a:t>
            </a:r>
          </a:p>
          <a:p>
            <a:pPr lvl="1"/>
            <a:r>
              <a:rPr lang="en-US" dirty="0"/>
              <a:t>Physical: MySQL/MariaDB database</a:t>
            </a:r>
          </a:p>
          <a:p>
            <a:pPr lvl="1"/>
            <a:r>
              <a:rPr lang="en-US" dirty="0"/>
              <a:t>Cardinalities: 1:1, 1:M, M:N</a:t>
            </a:r>
          </a:p>
          <a:p>
            <a:pPr lvl="1"/>
            <a:r>
              <a:rPr lang="en-US" dirty="0"/>
              <a:t>Entity integrity constraint</a:t>
            </a:r>
          </a:p>
          <a:p>
            <a:pPr lvl="1"/>
            <a:r>
              <a:rPr lang="en-US" dirty="0"/>
              <a:t>Referential integrity constraint</a:t>
            </a:r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Normalization</a:t>
            </a:r>
          </a:p>
          <a:p>
            <a:pPr lvl="1"/>
            <a:r>
              <a:rPr lang="en-US" dirty="0"/>
              <a:t>Full key, partial, and transitive functional dependencies</a:t>
            </a:r>
          </a:p>
          <a:p>
            <a:pPr lvl="1"/>
            <a:r>
              <a:rPr lang="en-US" dirty="0"/>
              <a:t>1NF, 2NF, and 3NF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58FD5-A8A5-F14F-B5DB-225AAD83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FA64-B05D-5E4A-BC7E-A69C0A33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717B5-1A12-BB4F-AB72-288F16118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applications</a:t>
            </a:r>
          </a:p>
          <a:p>
            <a:pPr lvl="1"/>
            <a:r>
              <a:rPr lang="en-US" dirty="0"/>
              <a:t>Basic HTML elements and forms</a:t>
            </a:r>
          </a:p>
          <a:p>
            <a:pPr lvl="1"/>
            <a:r>
              <a:rPr lang="en-US" dirty="0"/>
              <a:t>PHP and PDO</a:t>
            </a:r>
          </a:p>
          <a:p>
            <a:pPr lvl="1"/>
            <a:r>
              <a:rPr lang="en-US" dirty="0"/>
              <a:t>Object-relational mapping</a:t>
            </a:r>
          </a:p>
          <a:p>
            <a:pPr lvl="4"/>
            <a:endParaRPr lang="en-US" dirty="0"/>
          </a:p>
          <a:p>
            <a:r>
              <a:rPr lang="en-US" dirty="0"/>
              <a:t>Data warehousing</a:t>
            </a:r>
          </a:p>
          <a:p>
            <a:pPr lvl="1"/>
            <a:r>
              <a:rPr lang="en-US" dirty="0"/>
              <a:t>Operational vs. analytical databases</a:t>
            </a:r>
          </a:p>
          <a:p>
            <a:pPr lvl="1"/>
            <a:r>
              <a:rPr lang="en-US" dirty="0"/>
              <a:t>Dimensional modeling and star schema</a:t>
            </a:r>
          </a:p>
          <a:p>
            <a:pPr lvl="2"/>
            <a:r>
              <a:rPr lang="en-US" dirty="0"/>
              <a:t>Dimension tables and fact tables</a:t>
            </a:r>
          </a:p>
          <a:p>
            <a:pPr lvl="1"/>
            <a:r>
              <a:rPr lang="en-US" dirty="0"/>
              <a:t>BI and OLAP: slice and dice, drill up and down, pivot</a:t>
            </a:r>
          </a:p>
          <a:p>
            <a:pPr lvl="1"/>
            <a:r>
              <a:rPr lang="en-US" dirty="0"/>
              <a:t>ETL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FF18-05FF-F647-A606-64FE8C0A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7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9BCA-0C07-614D-9CFE-BF77DC0E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for the Midterm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4655-7151-5045-AA0C-95887911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</a:t>
            </a:r>
          </a:p>
          <a:p>
            <a:pPr lvl="1"/>
            <a:r>
              <a:rPr lang="en-US" dirty="0"/>
              <a:t>WordPress</a:t>
            </a:r>
          </a:p>
          <a:p>
            <a:pPr lvl="4"/>
            <a:endParaRPr lang="en-US" dirty="0"/>
          </a:p>
          <a:p>
            <a:r>
              <a:rPr lang="en-US" dirty="0"/>
              <a:t>Be sure to understand</a:t>
            </a:r>
          </a:p>
          <a:p>
            <a:pPr lvl="1"/>
            <a:r>
              <a:rPr lang="en-US" dirty="0"/>
              <a:t>lectures and lecture slides</a:t>
            </a:r>
          </a:p>
          <a:p>
            <a:pPr lvl="1"/>
            <a:r>
              <a:rPr lang="en-US" dirty="0"/>
              <a:t>assignments</a:t>
            </a:r>
          </a:p>
          <a:p>
            <a:pPr lvl="4"/>
            <a:endParaRPr lang="en-US" dirty="0"/>
          </a:p>
          <a:p>
            <a:r>
              <a:rPr lang="en-US" dirty="0"/>
              <a:t>Midterm format</a:t>
            </a:r>
          </a:p>
          <a:p>
            <a:pPr lvl="1"/>
            <a:r>
              <a:rPr lang="en-US" dirty="0"/>
              <a:t>multiple choice</a:t>
            </a:r>
          </a:p>
          <a:p>
            <a:pPr lvl="1"/>
            <a:r>
              <a:rPr lang="en-US" dirty="0"/>
              <a:t>short answer</a:t>
            </a:r>
          </a:p>
          <a:p>
            <a:pPr lvl="1"/>
            <a:r>
              <a:rPr lang="en-US" dirty="0"/>
              <a:t>operational and analytical database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8BF0C-2090-CC47-80A7-A2EDC4FC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826F-B318-A247-976F-CABB8896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Midterm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EBBF-FEBA-FB41-8BE2-EC6CE2E0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54684"/>
            <a:ext cx="8229600" cy="2976242"/>
          </a:xfrm>
        </p:spPr>
        <p:txBody>
          <a:bodyPr/>
          <a:lstStyle/>
          <a:p>
            <a:r>
              <a:rPr lang="en-US" dirty="0"/>
              <a:t>Describe an </a:t>
            </a:r>
            <a:r>
              <a:rPr lang="en-US" u="sng" dirty="0"/>
              <a:t>insertion anomaly</a:t>
            </a:r>
            <a:r>
              <a:rPr lang="en-US" dirty="0"/>
              <a:t> with the table.</a:t>
            </a:r>
          </a:p>
          <a:p>
            <a:pPr lvl="1"/>
            <a:r>
              <a:rPr lang="en-US" dirty="0"/>
              <a:t>You cannot add an actor or an assistant into the table without adding a movie. </a:t>
            </a:r>
          </a:p>
          <a:p>
            <a:r>
              <a:rPr lang="en-US" dirty="0"/>
              <a:t>Describe a </a:t>
            </a:r>
            <a:r>
              <a:rPr lang="en-US" u="sng" dirty="0"/>
              <a:t>deletion anomaly</a:t>
            </a:r>
            <a:r>
              <a:rPr lang="en-US" dirty="0"/>
              <a:t> with the table. </a:t>
            </a:r>
          </a:p>
          <a:p>
            <a:pPr lvl="1"/>
            <a:r>
              <a:rPr lang="en-US" dirty="0"/>
              <a:t>If Jean Wayne decides not to star in Horse Opera and therefore the fifth row of the table is deleted, we lose the id and name of assistant Leslie.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25D6-17B3-1347-950D-5CA80375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26</a:t>
            </a:fld>
            <a:endParaRPr lang="en-US" alt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0BA6F38-8439-DA47-8801-366A015F68ED}"/>
              </a:ext>
            </a:extLst>
          </p:cNvPr>
          <p:cNvGraphicFramePr>
            <a:graphicFrameLocks/>
          </p:cNvGraphicFramePr>
          <p:nvPr/>
        </p:nvGraphicFramePr>
        <p:xfrm>
          <a:off x="640123" y="1325903"/>
          <a:ext cx="8046676" cy="163681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14699">
                  <a:extLst>
                    <a:ext uri="{9D8B030D-6E8A-4147-A177-3AD203B41FA5}">
                      <a16:colId xmlns:a16="http://schemas.microsoft.com/office/drawing/2014/main" val="1822784288"/>
                    </a:ext>
                  </a:extLst>
                </a:gridCol>
                <a:gridCol w="1198901">
                  <a:extLst>
                    <a:ext uri="{9D8B030D-6E8A-4147-A177-3AD203B41FA5}">
                      <a16:colId xmlns:a16="http://schemas.microsoft.com/office/drawing/2014/main" val="3614492407"/>
                    </a:ext>
                  </a:extLst>
                </a:gridCol>
                <a:gridCol w="764250">
                  <a:extLst>
                    <a:ext uri="{9D8B030D-6E8A-4147-A177-3AD203B41FA5}">
                      <a16:colId xmlns:a16="http://schemas.microsoft.com/office/drawing/2014/main" val="265583519"/>
                    </a:ext>
                  </a:extLst>
                </a:gridCol>
                <a:gridCol w="1344855">
                  <a:extLst>
                    <a:ext uri="{9D8B030D-6E8A-4147-A177-3AD203B41FA5}">
                      <a16:colId xmlns:a16="http://schemas.microsoft.com/office/drawing/2014/main" val="2720988761"/>
                    </a:ext>
                  </a:extLst>
                </a:gridCol>
                <a:gridCol w="1054553">
                  <a:extLst>
                    <a:ext uri="{9D8B030D-6E8A-4147-A177-3AD203B41FA5}">
                      <a16:colId xmlns:a16="http://schemas.microsoft.com/office/drawing/2014/main" val="3912752394"/>
                    </a:ext>
                  </a:extLst>
                </a:gridCol>
                <a:gridCol w="1374527">
                  <a:extLst>
                    <a:ext uri="{9D8B030D-6E8A-4147-A177-3AD203B41FA5}">
                      <a16:colId xmlns:a16="http://schemas.microsoft.com/office/drawing/2014/main" val="2508506544"/>
                    </a:ext>
                  </a:extLst>
                </a:gridCol>
                <a:gridCol w="1194891">
                  <a:extLst>
                    <a:ext uri="{9D8B030D-6E8A-4147-A177-3AD203B41FA5}">
                      <a16:colId xmlns:a16="http://schemas.microsoft.com/office/drawing/2014/main" val="1634934675"/>
                    </a:ext>
                  </a:extLst>
                </a:gridCol>
              </a:tblGrid>
              <a:tr h="356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</a:rPr>
                        <a:t>MovieCode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MovieName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</a:rPr>
                        <a:t>ActorId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ActorName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AssistantId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AssistantName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ActorPay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2083264779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Jean Wayne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$2,200,000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423375890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G. Autré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$1,500,000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3153148655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C. Westwood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$2,000,000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266453927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Barbara Stan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$2,500,000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52521639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Jean Wayne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Leslie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$1,900,000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768034547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C. Westwood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$2,100,000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5091206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R.W. </a:t>
                      </a:r>
                      <a:r>
                        <a:rPr lang="en-US" sz="1200" dirty="0" err="1">
                          <a:effectLst/>
                        </a:rPr>
                        <a:t>Raygun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$1,200,000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67050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826F-B318-A247-976F-CABB8896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Midterm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EBBF-FEBA-FB41-8BE2-EC6CE2E0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54684"/>
            <a:ext cx="8229600" cy="2976242"/>
          </a:xfrm>
        </p:spPr>
        <p:txBody>
          <a:bodyPr/>
          <a:lstStyle/>
          <a:p>
            <a:r>
              <a:rPr lang="en-US" dirty="0"/>
              <a:t>Describe a </a:t>
            </a:r>
            <a:r>
              <a:rPr lang="en-US" u="sng" dirty="0"/>
              <a:t>modification anomaly</a:t>
            </a:r>
            <a:r>
              <a:rPr lang="en-US" dirty="0"/>
              <a:t> with the table. </a:t>
            </a:r>
          </a:p>
          <a:p>
            <a:pPr lvl="1"/>
            <a:r>
              <a:rPr lang="en-US" dirty="0"/>
              <a:t>If assistant Julia retires and is replaced by another person, three rows of the table need to be modified. Also, three rows need to be modified if assistant Rob retires.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25D6-17B3-1347-950D-5CA80375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27</a:t>
            </a:fld>
            <a:endParaRPr lang="en-US" alt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0BA6F38-8439-DA47-8801-366A015F68ED}"/>
              </a:ext>
            </a:extLst>
          </p:cNvPr>
          <p:cNvGraphicFramePr>
            <a:graphicFrameLocks/>
          </p:cNvGraphicFramePr>
          <p:nvPr/>
        </p:nvGraphicFramePr>
        <p:xfrm>
          <a:off x="640123" y="1325903"/>
          <a:ext cx="8046676" cy="163681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14699">
                  <a:extLst>
                    <a:ext uri="{9D8B030D-6E8A-4147-A177-3AD203B41FA5}">
                      <a16:colId xmlns:a16="http://schemas.microsoft.com/office/drawing/2014/main" val="1822784288"/>
                    </a:ext>
                  </a:extLst>
                </a:gridCol>
                <a:gridCol w="1198901">
                  <a:extLst>
                    <a:ext uri="{9D8B030D-6E8A-4147-A177-3AD203B41FA5}">
                      <a16:colId xmlns:a16="http://schemas.microsoft.com/office/drawing/2014/main" val="3614492407"/>
                    </a:ext>
                  </a:extLst>
                </a:gridCol>
                <a:gridCol w="764250">
                  <a:extLst>
                    <a:ext uri="{9D8B030D-6E8A-4147-A177-3AD203B41FA5}">
                      <a16:colId xmlns:a16="http://schemas.microsoft.com/office/drawing/2014/main" val="265583519"/>
                    </a:ext>
                  </a:extLst>
                </a:gridCol>
                <a:gridCol w="1344855">
                  <a:extLst>
                    <a:ext uri="{9D8B030D-6E8A-4147-A177-3AD203B41FA5}">
                      <a16:colId xmlns:a16="http://schemas.microsoft.com/office/drawing/2014/main" val="2720988761"/>
                    </a:ext>
                  </a:extLst>
                </a:gridCol>
                <a:gridCol w="1054553">
                  <a:extLst>
                    <a:ext uri="{9D8B030D-6E8A-4147-A177-3AD203B41FA5}">
                      <a16:colId xmlns:a16="http://schemas.microsoft.com/office/drawing/2014/main" val="3912752394"/>
                    </a:ext>
                  </a:extLst>
                </a:gridCol>
                <a:gridCol w="1374527">
                  <a:extLst>
                    <a:ext uri="{9D8B030D-6E8A-4147-A177-3AD203B41FA5}">
                      <a16:colId xmlns:a16="http://schemas.microsoft.com/office/drawing/2014/main" val="2508506544"/>
                    </a:ext>
                  </a:extLst>
                </a:gridCol>
                <a:gridCol w="1194891">
                  <a:extLst>
                    <a:ext uri="{9D8B030D-6E8A-4147-A177-3AD203B41FA5}">
                      <a16:colId xmlns:a16="http://schemas.microsoft.com/office/drawing/2014/main" val="1634934675"/>
                    </a:ext>
                  </a:extLst>
                </a:gridCol>
              </a:tblGrid>
              <a:tr h="356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</a:rPr>
                        <a:t>MovieCode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MovieName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</a:rPr>
                        <a:t>ActorId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ActorName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AssistantId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AssistantName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ActorPay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2083264779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Jean Wayne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$2,200,000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423375890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G. Autré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$1,500,000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3153148655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C. Westwood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$2,000,000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266453927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Barbara Stan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$2,500,000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52521639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Jean Wayne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Leslie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$1,900,000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768034547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C. Westwood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$2,100,000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5091206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R.W. </a:t>
                      </a:r>
                      <a:r>
                        <a:rPr lang="en-US" sz="1200" dirty="0" err="1">
                          <a:effectLst/>
                        </a:rPr>
                        <a:t>Raygun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$1,200,000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67050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4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826F-B318-A247-976F-CABB8896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Midterm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EBBF-FEBA-FB41-8BE2-EC6CE2E0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54684"/>
            <a:ext cx="8229600" cy="1371584"/>
          </a:xfrm>
        </p:spPr>
        <p:txBody>
          <a:bodyPr/>
          <a:lstStyle/>
          <a:p>
            <a:r>
              <a:rPr lang="en-US" dirty="0"/>
              <a:t>Draw a diagram showing </a:t>
            </a:r>
            <a:r>
              <a:rPr lang="en-US" u="sng" dirty="0"/>
              <a:t>full key</a:t>
            </a:r>
            <a:r>
              <a:rPr lang="en-US" dirty="0"/>
              <a:t>, </a:t>
            </a:r>
            <a:r>
              <a:rPr lang="en-US" u="sng" dirty="0"/>
              <a:t>partial</a:t>
            </a:r>
            <a:r>
              <a:rPr lang="en-US" dirty="0"/>
              <a:t>, and </a:t>
            </a:r>
            <a:r>
              <a:rPr lang="en-US" u="sng" dirty="0"/>
              <a:t>transitive</a:t>
            </a:r>
            <a:r>
              <a:rPr lang="en-US" dirty="0"/>
              <a:t> functional dependencies of the table. Clearly label the type of functional dependency.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25D6-17B3-1347-950D-5CA80375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28</a:t>
            </a:fld>
            <a:endParaRPr lang="en-US" alt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0BA6F38-8439-DA47-8801-366A015F68ED}"/>
              </a:ext>
            </a:extLst>
          </p:cNvPr>
          <p:cNvGraphicFramePr>
            <a:graphicFrameLocks/>
          </p:cNvGraphicFramePr>
          <p:nvPr/>
        </p:nvGraphicFramePr>
        <p:xfrm>
          <a:off x="640123" y="1325903"/>
          <a:ext cx="8046676" cy="163681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14699">
                  <a:extLst>
                    <a:ext uri="{9D8B030D-6E8A-4147-A177-3AD203B41FA5}">
                      <a16:colId xmlns:a16="http://schemas.microsoft.com/office/drawing/2014/main" val="1822784288"/>
                    </a:ext>
                  </a:extLst>
                </a:gridCol>
                <a:gridCol w="1198901">
                  <a:extLst>
                    <a:ext uri="{9D8B030D-6E8A-4147-A177-3AD203B41FA5}">
                      <a16:colId xmlns:a16="http://schemas.microsoft.com/office/drawing/2014/main" val="3614492407"/>
                    </a:ext>
                  </a:extLst>
                </a:gridCol>
                <a:gridCol w="764250">
                  <a:extLst>
                    <a:ext uri="{9D8B030D-6E8A-4147-A177-3AD203B41FA5}">
                      <a16:colId xmlns:a16="http://schemas.microsoft.com/office/drawing/2014/main" val="265583519"/>
                    </a:ext>
                  </a:extLst>
                </a:gridCol>
                <a:gridCol w="1344855">
                  <a:extLst>
                    <a:ext uri="{9D8B030D-6E8A-4147-A177-3AD203B41FA5}">
                      <a16:colId xmlns:a16="http://schemas.microsoft.com/office/drawing/2014/main" val="2720988761"/>
                    </a:ext>
                  </a:extLst>
                </a:gridCol>
                <a:gridCol w="1054553">
                  <a:extLst>
                    <a:ext uri="{9D8B030D-6E8A-4147-A177-3AD203B41FA5}">
                      <a16:colId xmlns:a16="http://schemas.microsoft.com/office/drawing/2014/main" val="3912752394"/>
                    </a:ext>
                  </a:extLst>
                </a:gridCol>
                <a:gridCol w="1374527">
                  <a:extLst>
                    <a:ext uri="{9D8B030D-6E8A-4147-A177-3AD203B41FA5}">
                      <a16:colId xmlns:a16="http://schemas.microsoft.com/office/drawing/2014/main" val="2508506544"/>
                    </a:ext>
                  </a:extLst>
                </a:gridCol>
                <a:gridCol w="1194891">
                  <a:extLst>
                    <a:ext uri="{9D8B030D-6E8A-4147-A177-3AD203B41FA5}">
                      <a16:colId xmlns:a16="http://schemas.microsoft.com/office/drawing/2014/main" val="1634934675"/>
                    </a:ext>
                  </a:extLst>
                </a:gridCol>
              </a:tblGrid>
              <a:tr h="356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</a:rPr>
                        <a:t>MovieCode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MovieName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</a:rPr>
                        <a:t>ActorId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ActorName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AssistantId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AssistantName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ActorPay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2083264779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Jean Wayne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$2,200,000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423375890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G. Autré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$1,500,000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3153148655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C. Westwood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$2,000,000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266453927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Barbara Stan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$2,500,000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52521639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Jean Wayne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Leslie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$1,900,000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768034547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C. Westwood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$2,100,000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5091206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R.W. </a:t>
                      </a:r>
                      <a:r>
                        <a:rPr lang="en-US" sz="1200" dirty="0" err="1">
                          <a:effectLst/>
                        </a:rPr>
                        <a:t>Raygun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$1,200,000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670501299"/>
                  </a:ext>
                </a:extLst>
              </a:tr>
            </a:tbl>
          </a:graphicData>
        </a:graphic>
      </p:graphicFrame>
      <p:pic>
        <p:nvPicPr>
          <p:cNvPr id="6" name="Picture 5" descr="../../../../../Desktop/Screen%20Shot%202016-10-19%20at%2010.3">
            <a:extLst>
              <a:ext uri="{FF2B5EF4-FFF2-40B4-BE49-F238E27FC236}">
                <a16:creationId xmlns:a16="http://schemas.microsoft.com/office/drawing/2014/main" id="{5794F59B-37CB-604F-8AF6-45DAF591C4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27" y="4681827"/>
            <a:ext cx="5935345" cy="1307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826F-B318-A247-976F-CABB8896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Midterm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EBBF-FEBA-FB41-8BE2-EC6CE2E0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54684"/>
            <a:ext cx="4846312" cy="2834608"/>
          </a:xfrm>
        </p:spPr>
        <p:txBody>
          <a:bodyPr/>
          <a:lstStyle/>
          <a:p>
            <a:r>
              <a:rPr lang="en-US" dirty="0"/>
              <a:t>What is the result of </a:t>
            </a:r>
            <a:br>
              <a:rPr lang="en-US" dirty="0"/>
            </a:br>
            <a:r>
              <a:rPr lang="en-US" dirty="0"/>
              <a:t>normalizing the table </a:t>
            </a:r>
            <a:br>
              <a:rPr lang="en-US" dirty="0"/>
            </a:br>
            <a:r>
              <a:rPr lang="en-US" dirty="0"/>
              <a:t>to </a:t>
            </a:r>
            <a:r>
              <a:rPr lang="en-US" u="sng" dirty="0"/>
              <a:t>3NF</a:t>
            </a:r>
            <a:r>
              <a:rPr lang="en-US" dirty="0"/>
              <a:t>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25D6-17B3-1347-950D-5CA80375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29</a:t>
            </a:fld>
            <a:endParaRPr lang="en-US" alt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0BA6F38-8439-DA47-8801-366A015F6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928865"/>
              </p:ext>
            </p:extLst>
          </p:nvPr>
        </p:nvGraphicFramePr>
        <p:xfrm>
          <a:off x="640123" y="1325903"/>
          <a:ext cx="8046676" cy="163681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14699">
                  <a:extLst>
                    <a:ext uri="{9D8B030D-6E8A-4147-A177-3AD203B41FA5}">
                      <a16:colId xmlns:a16="http://schemas.microsoft.com/office/drawing/2014/main" val="1822784288"/>
                    </a:ext>
                  </a:extLst>
                </a:gridCol>
                <a:gridCol w="1198901">
                  <a:extLst>
                    <a:ext uri="{9D8B030D-6E8A-4147-A177-3AD203B41FA5}">
                      <a16:colId xmlns:a16="http://schemas.microsoft.com/office/drawing/2014/main" val="3614492407"/>
                    </a:ext>
                  </a:extLst>
                </a:gridCol>
                <a:gridCol w="764250">
                  <a:extLst>
                    <a:ext uri="{9D8B030D-6E8A-4147-A177-3AD203B41FA5}">
                      <a16:colId xmlns:a16="http://schemas.microsoft.com/office/drawing/2014/main" val="265583519"/>
                    </a:ext>
                  </a:extLst>
                </a:gridCol>
                <a:gridCol w="1344855">
                  <a:extLst>
                    <a:ext uri="{9D8B030D-6E8A-4147-A177-3AD203B41FA5}">
                      <a16:colId xmlns:a16="http://schemas.microsoft.com/office/drawing/2014/main" val="2720988761"/>
                    </a:ext>
                  </a:extLst>
                </a:gridCol>
                <a:gridCol w="1054553">
                  <a:extLst>
                    <a:ext uri="{9D8B030D-6E8A-4147-A177-3AD203B41FA5}">
                      <a16:colId xmlns:a16="http://schemas.microsoft.com/office/drawing/2014/main" val="3912752394"/>
                    </a:ext>
                  </a:extLst>
                </a:gridCol>
                <a:gridCol w="1374527">
                  <a:extLst>
                    <a:ext uri="{9D8B030D-6E8A-4147-A177-3AD203B41FA5}">
                      <a16:colId xmlns:a16="http://schemas.microsoft.com/office/drawing/2014/main" val="2508506544"/>
                    </a:ext>
                  </a:extLst>
                </a:gridCol>
                <a:gridCol w="1194891">
                  <a:extLst>
                    <a:ext uri="{9D8B030D-6E8A-4147-A177-3AD203B41FA5}">
                      <a16:colId xmlns:a16="http://schemas.microsoft.com/office/drawing/2014/main" val="1634934675"/>
                    </a:ext>
                  </a:extLst>
                </a:gridCol>
              </a:tblGrid>
              <a:tr h="356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</a:rPr>
                        <a:t>MovieCode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MovieName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</a:rPr>
                        <a:t>ActorId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ActorName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AssistantId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AssistantName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ActorPay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2083264779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Jean Wayne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$2,200,000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423375890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G. Autré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$1,500,000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3153148655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C. Westwood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$2,000,000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266453927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 Film Noir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Barbara Stan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$2,500,000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52521639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Jean Wayne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Leslie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$1,900,000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768034547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C. Westwood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Julia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$2,100,000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50912064"/>
                  </a:ext>
                </a:extLst>
              </a:tr>
              <a:tr h="1783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Horse Opera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R.W. </a:t>
                      </a:r>
                      <a:r>
                        <a:rPr lang="en-US" sz="1200" dirty="0" err="1">
                          <a:effectLst/>
                        </a:rPr>
                        <a:t>Raygun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AA02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$1,200,000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73" marR="66873" marT="0" marB="0"/>
                </a:tc>
                <a:extLst>
                  <a:ext uri="{0D108BD9-81ED-4DB2-BD59-A6C34878D82A}">
                    <a16:rowId xmlns:a16="http://schemas.microsoft.com/office/drawing/2014/main" val="1670501299"/>
                  </a:ext>
                </a:extLst>
              </a:tr>
            </a:tbl>
          </a:graphicData>
        </a:graphic>
      </p:graphicFrame>
      <p:pic>
        <p:nvPicPr>
          <p:cNvPr id="7" name="Picture 6" descr="../../../../../Desktop/Screen%20Shot%202016-10-24%20at%202.0">
            <a:extLst>
              <a:ext uri="{FF2B5EF4-FFF2-40B4-BE49-F238E27FC236}">
                <a16:creationId xmlns:a16="http://schemas.microsoft.com/office/drawing/2014/main" id="{10AB462B-6234-9848-AEE0-113E9985E3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2" y="3221824"/>
            <a:ext cx="3291804" cy="3026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0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82D6-A95C-8843-ACF6-2088F54A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Spring Break (March 26-30)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6A4A-44F8-2248-91CB-91270530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3 and 5</a:t>
            </a:r>
          </a:p>
          <a:p>
            <a:pPr lvl="1"/>
            <a:r>
              <a:rPr lang="en-US" dirty="0"/>
              <a:t>NoSQL databases and web applications</a:t>
            </a:r>
          </a:p>
          <a:p>
            <a:pPr lvl="1"/>
            <a:r>
              <a:rPr lang="en-US" dirty="0"/>
              <a:t>MongoDB</a:t>
            </a:r>
          </a:p>
          <a:p>
            <a:pPr lvl="1"/>
            <a:r>
              <a:rPr lang="en-US" dirty="0"/>
              <a:t>Documents and collections</a:t>
            </a:r>
          </a:p>
          <a:p>
            <a:pPr lvl="1"/>
            <a:r>
              <a:rPr lang="en-US" dirty="0"/>
              <a:t>CAP theorem vs. ACID </a:t>
            </a:r>
          </a:p>
          <a:p>
            <a:pPr lvl="4"/>
            <a:endParaRPr lang="en-US" dirty="0"/>
          </a:p>
          <a:p>
            <a:r>
              <a:rPr lang="en-US" dirty="0"/>
              <a:t>April 10 and 12</a:t>
            </a:r>
          </a:p>
          <a:p>
            <a:pPr lvl="1"/>
            <a:r>
              <a:rPr lang="en-US" dirty="0"/>
              <a:t>The Express server-side framework</a:t>
            </a:r>
          </a:p>
          <a:p>
            <a:pPr lvl="1"/>
            <a:r>
              <a:rPr lang="en-US" dirty="0"/>
              <a:t>Database CRUD actions and HTTP verbs</a:t>
            </a:r>
          </a:p>
          <a:p>
            <a:pPr lvl="1"/>
            <a:r>
              <a:rPr lang="en-US" dirty="0"/>
              <a:t>The REST API and RESTful web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FF08B-1303-C04D-8660-166B689F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0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FC47-D8A9-8D43-B049-4293A7D9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Extract, Transform, and Load (ETL)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5BE8-8A09-DD44-A8D8-BFB3316C6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/>
              <a:t>The star schema for the dimensional model </a:t>
            </a:r>
            <a:br>
              <a:rPr lang="en-US" dirty="0"/>
            </a:br>
            <a:r>
              <a:rPr lang="en-US" dirty="0"/>
              <a:t>to </a:t>
            </a:r>
            <a:r>
              <a:rPr lang="en-US" u="sng" dirty="0"/>
              <a:t>analyze sales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FBB31-950B-064C-ADEF-26BBAD89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8C888-1E9A-DE44-8164-4A0D9B4E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96" y="2358440"/>
            <a:ext cx="6616808" cy="3889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07293-DB1A-5842-B5EE-6F296D829D1B}"/>
              </a:ext>
            </a:extLst>
          </p:cNvPr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4213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1E9D-8DC2-9B43-8661-811A7E2E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5E28-77CA-5C4A-9501-E80952BE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data sources for the dimensional model:</a:t>
            </a:r>
          </a:p>
          <a:p>
            <a:pPr marL="2286000" lvl="5" indent="0">
              <a:buNone/>
            </a:pPr>
            <a:endParaRPr lang="en-US" dirty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Sales Department database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Facilities Department database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External customer demographic data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2462D-BF17-414F-8CEC-22E41B19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78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A4F7-2383-064B-BE1F-96738060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281D-1D65-4D4B-A644-6FC6E953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Source 1: Sales Department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31C5-556B-324C-BCF0-E3AA9CFB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E2A538-1F07-5E4F-AEEA-E7264789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47" y="1874537"/>
            <a:ext cx="6349306" cy="4112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2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A4F7-2383-064B-BE1F-96738060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281D-1D65-4D4B-A644-6FC6E953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Source 1: Sales Department database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31C5-556B-324C-BCF0-E3AA9CFB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3FB2578-D05B-D249-AF2E-BF3A8165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6567"/>
            <a:ext cx="7291388" cy="402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1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A4F7-2383-064B-BE1F-96738060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281D-1D65-4D4B-A644-6FC6E953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Source 1: Sales Department database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31C5-556B-324C-BCF0-E3AA9CFB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F566013C-9571-3C4F-8814-90F73232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1874537"/>
            <a:ext cx="6409985" cy="4776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8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DEA2-27F7-9F49-A1C5-81E32091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F7AB-B222-AF42-9560-D2F4F6733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Source 2: Facilities Department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D31E5-7933-0346-B86A-8726F10A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5EFB9A9-AD42-4A40-8EAB-5BE39094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67" y="1837149"/>
            <a:ext cx="5257775" cy="4881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52956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31508</TotalTime>
  <Words>1199</Words>
  <Application>Microsoft Macintosh PowerPoint</Application>
  <PresentationFormat>On-screen Show (4:3)</PresentationFormat>
  <Paragraphs>392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Quadrant</vt:lpstr>
      <vt:lpstr>CS/SE 157B Database Management Systems II March 13 Class Meeting</vt:lpstr>
      <vt:lpstr>March 20 and 22</vt:lpstr>
      <vt:lpstr>After Spring Break (March 26-30)</vt:lpstr>
      <vt:lpstr>Extract, Transform, and Load (ETL) Example</vt:lpstr>
      <vt:lpstr>ETL Example, cont’d</vt:lpstr>
      <vt:lpstr>ETL Example, cont’d</vt:lpstr>
      <vt:lpstr>ETL Example, cont’d</vt:lpstr>
      <vt:lpstr>ETL Example, cont’d</vt:lpstr>
      <vt:lpstr>ETL Example, cont’d</vt:lpstr>
      <vt:lpstr>ETL Example, cont’d</vt:lpstr>
      <vt:lpstr>ETL Example, cont’d</vt:lpstr>
      <vt:lpstr>ETL Example: Extraction</vt:lpstr>
      <vt:lpstr>ETL Example: Extraction, cont’d</vt:lpstr>
      <vt:lpstr>ETL Example: Extraction, cont’d</vt:lpstr>
      <vt:lpstr>ETL Example: Transformation</vt:lpstr>
      <vt:lpstr>ETL Example: Transformation, cont’d</vt:lpstr>
      <vt:lpstr>ETL Example: Load</vt:lpstr>
      <vt:lpstr>ETL Infrastructure</vt:lpstr>
      <vt:lpstr>Extract, Transform, and Load (ETL)</vt:lpstr>
      <vt:lpstr>Extract, Transform, and Load (ETL), cont’d</vt:lpstr>
      <vt:lpstr>Extract, Transform, and Load (ETL), cont’d</vt:lpstr>
      <vt:lpstr>Extract, Transform, and Load (ETL), cont’d</vt:lpstr>
      <vt:lpstr>Review for the Midterm</vt:lpstr>
      <vt:lpstr>Review for the Midterm, cont’d</vt:lpstr>
      <vt:lpstr>Review for the Midterm, cont’d</vt:lpstr>
      <vt:lpstr>Example Midterm Questions</vt:lpstr>
      <vt:lpstr>Example Midterm Questions</vt:lpstr>
      <vt:lpstr>Example Midterm Questions</vt:lpstr>
      <vt:lpstr>Example Midterm Questions</vt:lpstr>
    </vt:vector>
  </TitlesOfParts>
  <Company>Apropos Logic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606</cp:revision>
  <dcterms:created xsi:type="dcterms:W3CDTF">2008-01-12T03:52:55Z</dcterms:created>
  <dcterms:modified xsi:type="dcterms:W3CDTF">2018-03-13T08:12:32Z</dcterms:modified>
</cp:coreProperties>
</file>