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86" r:id="rId2"/>
    <p:sldId id="297" r:id="rId3"/>
    <p:sldId id="301" r:id="rId4"/>
    <p:sldId id="256" r:id="rId5"/>
    <p:sldId id="303" r:id="rId6"/>
    <p:sldId id="302" r:id="rId7"/>
    <p:sldId id="288" r:id="rId8"/>
    <p:sldId id="281" r:id="rId9"/>
    <p:sldId id="290" r:id="rId10"/>
    <p:sldId id="257" r:id="rId11"/>
    <p:sldId id="259" r:id="rId12"/>
    <p:sldId id="304" r:id="rId13"/>
    <p:sldId id="258" r:id="rId14"/>
    <p:sldId id="298" r:id="rId15"/>
    <p:sldId id="260" r:id="rId16"/>
    <p:sldId id="261" r:id="rId17"/>
    <p:sldId id="289" r:id="rId18"/>
    <p:sldId id="299" r:id="rId19"/>
    <p:sldId id="295" r:id="rId20"/>
    <p:sldId id="291" r:id="rId21"/>
    <p:sldId id="292" r:id="rId22"/>
    <p:sldId id="300" r:id="rId23"/>
    <p:sldId id="294" r:id="rId24"/>
    <p:sldId id="262" r:id="rId25"/>
    <p:sldId id="296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19"/>
    <p:restoredTop sz="94692"/>
  </p:normalViewPr>
  <p:slideViewPr>
    <p:cSldViewPr snapToGrid="0" snapToObjects="1">
      <p:cViewPr varScale="1">
        <p:scale>
          <a:sx n="128" d="100"/>
          <a:sy n="128" d="100"/>
        </p:scale>
        <p:origin x="176" y="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FF550-9554-944E-8762-F18CFBB8B983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A20C-BF89-CB4B-9987-392CD1D13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96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D59B4-AFC7-2C4E-84AD-421BF25353B2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5E89F-7719-E546-8F9C-38B77A6D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498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A3F2-90A1-014B-A005-6E8931F95CDB}" type="datetime1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B6A3-B97E-674A-859F-756C2F874438}" type="datetime1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82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828D-F489-C94B-B9E2-2B84477F63F9}" type="datetime1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4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6CED-1FE0-664F-B571-B533106250BC}" type="datetime1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1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4CD2-F04F-A64E-B980-852F3D96EBA9}" type="datetime1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1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A8A-3797-5240-87B0-77FE1D397559}" type="datetime1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1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F6DD-9F15-2340-9D1F-913AADB5FAAF}" type="datetime1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5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34A3-6C88-1243-9296-E76A6657E22B}" type="datetime1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6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84EB-621E-B748-8D43-7934C0315261}" type="datetime1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0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8420-09A0-6C4F-A320-8A4DBA6BB326}" type="datetime1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5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588C-6318-6D43-ACB4-5E0E8173B517}" type="datetime1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1560" y="6356350"/>
            <a:ext cx="396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5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American Purpose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ingjack-online-training-courses.com/catalog/courses/managing-your-site-with-wordpres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905"/>
          </a:xfrm>
        </p:spPr>
        <p:txBody>
          <a:bodyPr>
            <a:normAutofit/>
          </a:bodyPr>
          <a:lstStyle/>
          <a:p>
            <a:r>
              <a:rPr lang="en-US" dirty="0"/>
              <a:t>WordPress Development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132"/>
            <a:ext cx="8512629" cy="3276146"/>
          </a:xfrm>
        </p:spPr>
        <p:txBody>
          <a:bodyPr>
            <a:normAutofit/>
          </a:bodyPr>
          <a:lstStyle/>
          <a:p>
            <a:r>
              <a:rPr lang="en-US" dirty="0"/>
              <a:t>Web applications reside on websites, and websites need to be managed, updated, and maintained.</a:t>
            </a:r>
          </a:p>
          <a:p>
            <a:r>
              <a:rPr lang="en-US" dirty="0"/>
              <a:t>Any web application you develop will be deployed within the context of a </a:t>
            </a:r>
            <a:r>
              <a:rPr lang="en-US"/>
              <a:t>website.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8714" y="1306286"/>
            <a:ext cx="7957457" cy="491103"/>
          </a:xfrm>
          <a:prstGeom prst="rect">
            <a:avLst/>
          </a:prstGeom>
          <a:solidFill>
            <a:schemeClr val="lt1"/>
          </a:solidFill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merican Purpose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2700" dirty="0"/>
              <a:t>Applications Versus Websites</a:t>
            </a:r>
          </a:p>
        </p:txBody>
      </p:sp>
    </p:spTree>
    <p:extLst>
      <p:ext uri="{BB962C8B-B14F-4D97-AF65-F5344CB8AC3E}">
        <p14:creationId xmlns:p14="http://schemas.microsoft.com/office/powerpoint/2010/main" val="163745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47"/>
            <a:ext cx="8229600" cy="959374"/>
          </a:xfrm>
        </p:spPr>
        <p:txBody>
          <a:bodyPr/>
          <a:lstStyle/>
          <a:p>
            <a:r>
              <a:rPr lang="en-US" dirty="0"/>
              <a:t>Building a Theme</a:t>
            </a:r>
            <a:endParaRPr lang="en-US" dirty="0">
              <a:solidFill>
                <a:srgbClr val="1F20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12" y="1140641"/>
            <a:ext cx="4276788" cy="4931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A Theme is a Page Template</a:t>
            </a:r>
          </a:p>
          <a:p>
            <a:r>
              <a:rPr lang="en-US" sz="2800" i="1" dirty="0"/>
              <a:t>theme-name</a:t>
            </a:r>
            <a:r>
              <a:rPr lang="en-US" sz="2800" dirty="0"/>
              <a:t> folder</a:t>
            </a:r>
          </a:p>
          <a:p>
            <a:pPr lvl="1"/>
            <a:r>
              <a:rPr lang="en-US" sz="2400" dirty="0" err="1"/>
              <a:t>style.css</a:t>
            </a:r>
            <a:r>
              <a:rPr lang="en-US" sz="2400" dirty="0"/>
              <a:t> (theme header)</a:t>
            </a:r>
          </a:p>
          <a:p>
            <a:pPr lvl="1"/>
            <a:r>
              <a:rPr lang="en-US" sz="2400" dirty="0" err="1"/>
              <a:t>index.php</a:t>
            </a:r>
            <a:r>
              <a:rPr lang="en-US" sz="2400" dirty="0"/>
              <a:t> </a:t>
            </a:r>
            <a:r>
              <a:rPr lang="en-US" sz="2400"/>
              <a:t>(template)</a:t>
            </a:r>
            <a:endParaRPr lang="en-US" sz="2400" dirty="0"/>
          </a:p>
          <a:p>
            <a:pPr lvl="1"/>
            <a:r>
              <a:rPr lang="en-US" sz="2400" dirty="0" err="1"/>
              <a:t>header.php</a:t>
            </a:r>
            <a:endParaRPr lang="en-US" sz="2400" dirty="0"/>
          </a:p>
          <a:p>
            <a:pPr lvl="1"/>
            <a:r>
              <a:rPr lang="en-US" sz="2400" dirty="0" err="1"/>
              <a:t>sidebar.php</a:t>
            </a:r>
            <a:endParaRPr lang="en-US" sz="2400" dirty="0"/>
          </a:p>
          <a:p>
            <a:pPr lvl="1"/>
            <a:r>
              <a:rPr lang="en-US" sz="2400" dirty="0" err="1"/>
              <a:t>footer.php</a:t>
            </a:r>
            <a:endParaRPr lang="en-US" sz="2400" dirty="0"/>
          </a:p>
          <a:p>
            <a:pPr lvl="1"/>
            <a:r>
              <a:rPr lang="en-US" sz="2400" dirty="0" err="1"/>
              <a:t>screenshot.png</a:t>
            </a:r>
            <a:br>
              <a:rPr lang="en-US" sz="2400" dirty="0"/>
            </a:br>
            <a:endParaRPr lang="en-US" sz="2400" dirty="0"/>
          </a:p>
          <a:p>
            <a:r>
              <a:rPr lang="en-US" sz="2800" i="1" dirty="0"/>
              <a:t>The Loop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709" y="1164106"/>
            <a:ext cx="3344091" cy="501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062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4540"/>
          </a:xfrm>
        </p:spPr>
        <p:txBody>
          <a:bodyPr/>
          <a:lstStyle/>
          <a:p>
            <a:r>
              <a:rPr lang="en-US" dirty="0"/>
              <a:t>The WordPress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178"/>
            <a:ext cx="8229600" cy="4936985"/>
          </a:xfrm>
        </p:spPr>
        <p:txBody>
          <a:bodyPr/>
          <a:lstStyle/>
          <a:p>
            <a:r>
              <a:rPr lang="en-US" dirty="0"/>
              <a:t>Used to display pages, blog indexes, individual blog posts, and custom post types</a:t>
            </a:r>
          </a:p>
          <a:p>
            <a:r>
              <a:rPr lang="en-US" dirty="0"/>
              <a:t>For each item, retrieve and display:</a:t>
            </a:r>
          </a:p>
          <a:p>
            <a:pPr lvl="1"/>
            <a:r>
              <a:rPr lang="en-US" dirty="0" err="1"/>
              <a:t>the_title</a:t>
            </a:r>
            <a:endParaRPr lang="en-US" dirty="0"/>
          </a:p>
          <a:p>
            <a:pPr lvl="1"/>
            <a:r>
              <a:rPr lang="en-US" dirty="0" err="1"/>
              <a:t>the_excerpt</a:t>
            </a:r>
            <a:endParaRPr lang="en-US" dirty="0"/>
          </a:p>
          <a:p>
            <a:pPr lvl="1"/>
            <a:r>
              <a:rPr lang="en-US" dirty="0" err="1"/>
              <a:t>the_content</a:t>
            </a:r>
            <a:endParaRPr lang="en-US" dirty="0"/>
          </a:p>
          <a:p>
            <a:pPr lvl="1"/>
            <a:r>
              <a:rPr lang="en-US" dirty="0" err="1"/>
              <a:t>the_category</a:t>
            </a:r>
            <a:endParaRPr lang="en-US" dirty="0"/>
          </a:p>
          <a:p>
            <a:pPr lvl="1"/>
            <a:r>
              <a:rPr lang="en-US" dirty="0" err="1"/>
              <a:t>the_author</a:t>
            </a:r>
            <a:endParaRPr lang="en-US" dirty="0"/>
          </a:p>
          <a:p>
            <a:pPr lvl="1"/>
            <a:r>
              <a:rPr lang="en-US" dirty="0" err="1"/>
              <a:t>the_date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27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47"/>
            <a:ext cx="8229600" cy="959374"/>
          </a:xfrm>
        </p:spPr>
        <p:txBody>
          <a:bodyPr>
            <a:normAutofit/>
          </a:bodyPr>
          <a:lstStyle/>
          <a:p>
            <a:r>
              <a:rPr lang="en-US" dirty="0"/>
              <a:t>Additional Theme Files</a:t>
            </a:r>
            <a:endParaRPr lang="en-US" dirty="0">
              <a:solidFill>
                <a:srgbClr val="1F20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29422"/>
            <a:ext cx="8229600" cy="4896742"/>
          </a:xfrm>
        </p:spPr>
        <p:txBody>
          <a:bodyPr>
            <a:normAutofit fontScale="85000" lnSpcReduction="20000"/>
          </a:bodyPr>
          <a:lstStyle/>
          <a:p>
            <a:pPr lvl="0">
              <a:defRPr/>
            </a:pPr>
            <a:r>
              <a:rPr lang="en-US" dirty="0" err="1"/>
              <a:t>single.php</a:t>
            </a:r>
            <a:endParaRPr lang="en-US" dirty="0"/>
          </a:p>
          <a:p>
            <a:pPr lvl="0">
              <a:defRPr/>
            </a:pPr>
            <a:r>
              <a:rPr lang="en-US" dirty="0" err="1"/>
              <a:t>comments.php</a:t>
            </a:r>
            <a:endParaRPr lang="en-US" dirty="0"/>
          </a:p>
          <a:p>
            <a:pPr lvl="0">
              <a:defRPr/>
            </a:pPr>
            <a:r>
              <a:rPr lang="en-US" dirty="0" err="1"/>
              <a:t>page.php</a:t>
            </a:r>
            <a:endParaRPr lang="en-US" dirty="0"/>
          </a:p>
          <a:p>
            <a:pPr lvl="0">
              <a:defRPr/>
            </a:pPr>
            <a:r>
              <a:rPr lang="en-US" dirty="0"/>
              <a:t>page-</a:t>
            </a:r>
            <a:r>
              <a:rPr lang="en-US" i="1" dirty="0" err="1"/>
              <a:t>pagetype</a:t>
            </a:r>
            <a:r>
              <a:rPr lang="en-US" dirty="0" err="1"/>
              <a:t>.php</a:t>
            </a:r>
            <a:endParaRPr lang="en-US" dirty="0"/>
          </a:p>
          <a:p>
            <a:pPr lvl="1">
              <a:defRPr/>
            </a:pPr>
            <a:r>
              <a:rPr lang="en-US" dirty="0"/>
              <a:t>header-</a:t>
            </a:r>
            <a:r>
              <a:rPr lang="en-US" i="1" dirty="0" err="1"/>
              <a:t>pagetype</a:t>
            </a:r>
            <a:r>
              <a:rPr lang="en-US" dirty="0" err="1"/>
              <a:t>.php</a:t>
            </a:r>
            <a:endParaRPr lang="en-US" dirty="0"/>
          </a:p>
          <a:p>
            <a:pPr lvl="1">
              <a:defRPr/>
            </a:pPr>
            <a:r>
              <a:rPr lang="en-US" dirty="0"/>
              <a:t>footer-</a:t>
            </a:r>
            <a:r>
              <a:rPr lang="en-US" i="1" dirty="0" err="1"/>
              <a:t>pagetype</a:t>
            </a:r>
            <a:r>
              <a:rPr lang="en-US" dirty="0" err="1"/>
              <a:t>.php</a:t>
            </a:r>
            <a:endParaRPr lang="en-US" dirty="0"/>
          </a:p>
          <a:p>
            <a:pPr lvl="0">
              <a:defRPr/>
            </a:pPr>
            <a:r>
              <a:rPr lang="en-US" dirty="0" err="1"/>
              <a:t>category.php</a:t>
            </a:r>
            <a:endParaRPr lang="en-US" dirty="0"/>
          </a:p>
          <a:p>
            <a:pPr>
              <a:defRPr/>
            </a:pPr>
            <a:r>
              <a:rPr lang="en-US" dirty="0" err="1"/>
              <a:t>archive.php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and more</a:t>
            </a:r>
            <a:r>
              <a:rPr lang="mr-IN" i="1" dirty="0"/>
              <a:t>…</a:t>
            </a:r>
            <a:endParaRPr lang="en-US" i="1" dirty="0"/>
          </a:p>
          <a:p>
            <a:pPr lvl="0">
              <a:defRPr/>
            </a:pPr>
            <a:endParaRPr lang="en-US" dirty="0"/>
          </a:p>
          <a:p>
            <a:pPr lvl="0">
              <a:defRPr/>
            </a:pPr>
            <a:r>
              <a:rPr lang="en-US" dirty="0" err="1"/>
              <a:t>functions.php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22164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47"/>
            <a:ext cx="8229600" cy="959374"/>
          </a:xfrm>
        </p:spPr>
        <p:txBody>
          <a:bodyPr>
            <a:normAutofit/>
          </a:bodyPr>
          <a:lstStyle/>
          <a:p>
            <a:r>
              <a:rPr lang="en-US" dirty="0" err="1"/>
              <a:t>Functions.php</a:t>
            </a:r>
            <a:r>
              <a:rPr lang="en-US" dirty="0"/>
              <a:t> Theme File</a:t>
            </a:r>
            <a:endParaRPr lang="en-US" dirty="0">
              <a:solidFill>
                <a:srgbClr val="1F20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13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29422"/>
            <a:ext cx="8229600" cy="489674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/>
              <a:t>Adds functionality to a theme</a:t>
            </a:r>
          </a:p>
          <a:p>
            <a:pPr lvl="1">
              <a:defRPr/>
            </a:pPr>
            <a:r>
              <a:rPr lang="en-US" dirty="0"/>
              <a:t>Admin screens</a:t>
            </a:r>
          </a:p>
          <a:p>
            <a:pPr lvl="1">
              <a:defRPr/>
            </a:pPr>
            <a:r>
              <a:rPr lang="en-US" dirty="0"/>
              <a:t>[</a:t>
            </a:r>
            <a:r>
              <a:rPr lang="en-US" dirty="0" err="1"/>
              <a:t>shortcodes</a:t>
            </a:r>
            <a:r>
              <a:rPr lang="en-US" dirty="0"/>
              <a:t>]</a:t>
            </a:r>
          </a:p>
          <a:p>
            <a:pPr lvl="1">
              <a:defRPr/>
            </a:pPr>
            <a:r>
              <a:rPr lang="en-US" dirty="0"/>
              <a:t>Widgets	</a:t>
            </a:r>
          </a:p>
          <a:p>
            <a:pPr lvl="1">
              <a:defRPr/>
            </a:pPr>
            <a:r>
              <a:rPr lang="en-US" dirty="0"/>
              <a:t>Event hooks (drag &amp; drop)</a:t>
            </a:r>
          </a:p>
          <a:p>
            <a:pPr lvl="1">
              <a:defRPr/>
            </a:pPr>
            <a:r>
              <a:rPr lang="en-US" dirty="0"/>
              <a:t>Filters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and more</a:t>
            </a:r>
            <a:r>
              <a:rPr lang="mr-IN" i="1" dirty="0"/>
              <a:t>…</a:t>
            </a:r>
            <a:endParaRPr lang="en-US" i="1" dirty="0"/>
          </a:p>
          <a:p>
            <a:pPr lvl="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63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skeleton-theme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5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361"/>
          </a:xfrm>
        </p:spPr>
        <p:txBody>
          <a:bodyPr/>
          <a:lstStyle/>
          <a:p>
            <a:r>
              <a:rPr lang="en-US" dirty="0"/>
              <a:t>Pre-Built Themes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133" y="1250785"/>
            <a:ext cx="4148667" cy="27665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</a:t>
            </a:r>
          </a:p>
          <a:p>
            <a:pPr lvl="1"/>
            <a:r>
              <a:rPr lang="en-US" dirty="0"/>
              <a:t>Inflexible / Complicated</a:t>
            </a:r>
          </a:p>
          <a:p>
            <a:pPr lvl="1"/>
            <a:r>
              <a:rPr lang="en-US" dirty="0"/>
              <a:t>Lock-In</a:t>
            </a:r>
          </a:p>
          <a:p>
            <a:pPr lvl="1"/>
            <a:r>
              <a:rPr lang="en-US" dirty="0"/>
              <a:t>Quality issues ???</a:t>
            </a:r>
          </a:p>
          <a:p>
            <a:pPr lvl="1"/>
            <a:r>
              <a:rPr lang="en-US" dirty="0"/>
              <a:t>Security </a:t>
            </a:r>
          </a:p>
          <a:p>
            <a:pPr lvl="1"/>
            <a:r>
              <a:rPr lang="en-US" dirty="0"/>
              <a:t>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325400"/>
            <a:ext cx="4561490" cy="49531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</a:t>
            </a:r>
          </a:p>
          <a:p>
            <a:pPr lvl="1"/>
            <a:r>
              <a:rPr lang="en-US" dirty="0"/>
              <a:t>Attractive design</a:t>
            </a:r>
          </a:p>
          <a:p>
            <a:pPr lvl="1"/>
            <a:r>
              <a:rPr lang="en-US" dirty="0"/>
              <a:t>Customizable</a:t>
            </a:r>
          </a:p>
          <a:p>
            <a:pPr lvl="1"/>
            <a:r>
              <a:rPr lang="en-US" dirty="0"/>
              <a:t>Feature-rich</a:t>
            </a:r>
          </a:p>
          <a:p>
            <a:pPr lvl="1"/>
            <a:r>
              <a:rPr lang="en-US" dirty="0"/>
              <a:t>Free or low cost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Child Themes</a:t>
            </a:r>
          </a:p>
          <a:p>
            <a:pPr lvl="1"/>
            <a:r>
              <a:rPr lang="en-US" dirty="0" err="1"/>
              <a:t>style.css</a:t>
            </a:r>
            <a:endParaRPr lang="en-US" dirty="0"/>
          </a:p>
          <a:p>
            <a:pPr lvl="1"/>
            <a:r>
              <a:rPr lang="en-US" i="1" dirty="0"/>
              <a:t>additional override files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83172" y="3954304"/>
            <a:ext cx="80036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94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809"/>
          </a:xfrm>
        </p:spPr>
        <p:txBody>
          <a:bodyPr/>
          <a:lstStyle/>
          <a:p>
            <a:r>
              <a:rPr lang="en-US" dirty="0"/>
              <a:t>Plugins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448"/>
            <a:ext cx="8229600" cy="49127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Plugins extend and add to the functionality that already exists in WordPress.</a:t>
            </a:r>
          </a:p>
          <a:p>
            <a:pPr lvl="1"/>
            <a:r>
              <a:rPr lang="en-US" dirty="0"/>
              <a:t>Google Maps</a:t>
            </a:r>
          </a:p>
          <a:p>
            <a:pPr lvl="1"/>
            <a:r>
              <a:rPr lang="en-US" dirty="0"/>
              <a:t>Slideshows</a:t>
            </a:r>
          </a:p>
          <a:p>
            <a:pPr lvl="1"/>
            <a:r>
              <a:rPr lang="en-US" dirty="0"/>
              <a:t>Forms</a:t>
            </a:r>
          </a:p>
          <a:p>
            <a:pPr lvl="1"/>
            <a:r>
              <a:rPr lang="en-US" dirty="0"/>
              <a:t>Media Management *</a:t>
            </a:r>
          </a:p>
          <a:p>
            <a:pPr lvl="1"/>
            <a:r>
              <a:rPr lang="en-US" dirty="0"/>
              <a:t>Business Directories</a:t>
            </a:r>
          </a:p>
          <a:p>
            <a:pPr lvl="1"/>
            <a:r>
              <a:rPr lang="en-US" dirty="0"/>
              <a:t>Discussion Forums</a:t>
            </a:r>
          </a:p>
          <a:p>
            <a:pPr lvl="1"/>
            <a:r>
              <a:rPr lang="en-US" dirty="0"/>
              <a:t>E-commerce / Shopping Carts (</a:t>
            </a:r>
            <a:r>
              <a:rPr lang="en-US" dirty="0" err="1"/>
              <a:t>WooCommerce</a:t>
            </a:r>
            <a:r>
              <a:rPr lang="en-US" dirty="0"/>
              <a:t>)</a:t>
            </a:r>
          </a:p>
          <a:p>
            <a:r>
              <a:rPr lang="en-US" i="1" dirty="0"/>
              <a:t>There are over 50,000 WordPress plugins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Plugin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plugin-name </a:t>
            </a:r>
            <a:r>
              <a:rPr lang="en-US" dirty="0"/>
              <a:t>folder</a:t>
            </a:r>
          </a:p>
          <a:p>
            <a:pPr lvl="1"/>
            <a:r>
              <a:rPr lang="en-US" i="1" dirty="0"/>
              <a:t>plugin-</a:t>
            </a:r>
            <a:r>
              <a:rPr lang="en-US" i="1" dirty="0" err="1"/>
              <a:t>name</a:t>
            </a:r>
            <a:r>
              <a:rPr lang="en-US" dirty="0" err="1"/>
              <a:t>.php</a:t>
            </a:r>
            <a:endParaRPr lang="en-US" dirty="0"/>
          </a:p>
          <a:p>
            <a:r>
              <a:rPr lang="en-US" dirty="0"/>
              <a:t>Go to Dashboard and </a:t>
            </a:r>
            <a:r>
              <a:rPr lang="en-US" i="1" dirty="0"/>
              <a:t>Activate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28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skeleton-</a:t>
            </a:r>
            <a:r>
              <a:rPr lang="en-US" dirty="0" err="1"/>
              <a:t>shortcode</a:t>
            </a:r>
            <a:endParaRPr lang="en-US" dirty="0"/>
          </a:p>
          <a:p>
            <a:pPr lvl="1"/>
            <a:r>
              <a:rPr lang="en-US" dirty="0"/>
              <a:t>[</a:t>
            </a:r>
            <a:r>
              <a:rPr lang="en-US" dirty="0" err="1"/>
              <a:t>skeletonbody</a:t>
            </a:r>
            <a:r>
              <a:rPr lang="en-US" dirty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36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361"/>
          </a:xfrm>
        </p:spPr>
        <p:txBody>
          <a:bodyPr/>
          <a:lstStyle/>
          <a:p>
            <a:r>
              <a:rPr lang="en-US" dirty="0"/>
              <a:t>Pre-Built Plugins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133" y="1250785"/>
            <a:ext cx="4148667" cy="27665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</a:t>
            </a:r>
          </a:p>
          <a:p>
            <a:pPr lvl="1"/>
            <a:r>
              <a:rPr lang="en-US" dirty="0"/>
              <a:t>Inflexible / Complicated</a:t>
            </a:r>
          </a:p>
          <a:p>
            <a:pPr lvl="1"/>
            <a:r>
              <a:rPr lang="en-US" dirty="0"/>
              <a:t>Lock-In</a:t>
            </a:r>
          </a:p>
          <a:p>
            <a:pPr lvl="1"/>
            <a:r>
              <a:rPr lang="en-US" dirty="0"/>
              <a:t>Quality issues ???</a:t>
            </a:r>
          </a:p>
          <a:p>
            <a:pPr lvl="1"/>
            <a:r>
              <a:rPr lang="en-US" dirty="0"/>
              <a:t>Security </a:t>
            </a:r>
          </a:p>
          <a:p>
            <a:pPr lvl="1"/>
            <a:r>
              <a:rPr lang="en-US" dirty="0"/>
              <a:t>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325400"/>
            <a:ext cx="4561490" cy="4953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</a:t>
            </a:r>
          </a:p>
          <a:p>
            <a:pPr lvl="1"/>
            <a:r>
              <a:rPr lang="en-US" dirty="0"/>
              <a:t>Lots of Functionality</a:t>
            </a:r>
          </a:p>
          <a:p>
            <a:pPr lvl="1"/>
            <a:r>
              <a:rPr lang="en-US" dirty="0"/>
              <a:t>Customizable</a:t>
            </a:r>
          </a:p>
          <a:p>
            <a:pPr lvl="1"/>
            <a:r>
              <a:rPr lang="en-US" dirty="0"/>
              <a:t>Feature-rich</a:t>
            </a:r>
          </a:p>
          <a:p>
            <a:pPr lvl="1"/>
            <a:r>
              <a:rPr lang="en-US" dirty="0"/>
              <a:t>Free or low cost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Choosing a Plugin</a:t>
            </a:r>
          </a:p>
          <a:p>
            <a:pPr lvl="1"/>
            <a:r>
              <a:rPr lang="en-US" dirty="0"/>
              <a:t>Lots of installations</a:t>
            </a:r>
          </a:p>
          <a:p>
            <a:pPr lvl="1"/>
            <a:r>
              <a:rPr lang="en-US" dirty="0"/>
              <a:t>Good reviews</a:t>
            </a:r>
          </a:p>
          <a:p>
            <a:pPr lvl="1"/>
            <a:r>
              <a:rPr lang="en-US" dirty="0"/>
              <a:t>Documentation &amp; Support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83172" y="3954304"/>
            <a:ext cx="80036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4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191"/>
          </a:xfrm>
        </p:spPr>
        <p:txBody>
          <a:bodyPr>
            <a:normAutofit fontScale="90000"/>
          </a:bodyPr>
          <a:lstStyle/>
          <a:p>
            <a:r>
              <a:rPr lang="en-US" dirty="0"/>
              <a:t>Why WordPress?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2559"/>
            <a:ext cx="532311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 business websites today are built on a Content Management System (CMS).</a:t>
            </a:r>
            <a:endParaRPr lang="en-US" sz="1600" dirty="0"/>
          </a:p>
          <a:p>
            <a:endParaRPr lang="en-US" sz="1600" dirty="0"/>
          </a:p>
          <a:p>
            <a:r>
              <a:rPr lang="en-US" dirty="0"/>
              <a:t>The most popular CMS is WordPress.  It is used on more websites than all other CMS’s put together!  (Other systems include Joomla, Drupal, and </a:t>
            </a:r>
            <a:r>
              <a:rPr lang="en-US" dirty="0" err="1"/>
              <a:t>Magento</a:t>
            </a:r>
            <a:r>
              <a:rPr lang="en-US" dirty="0"/>
              <a:t>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05" y="1340533"/>
            <a:ext cx="280693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1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widget is a small block that can be dragged into a widget-ready area (typically a sidebar or footer) in a WordPress theme.</a:t>
            </a:r>
          </a:p>
          <a:p>
            <a:pPr lvl="1"/>
            <a:r>
              <a:rPr lang="en-US" dirty="0"/>
              <a:t>Search box</a:t>
            </a:r>
          </a:p>
          <a:p>
            <a:pPr lvl="1"/>
            <a:r>
              <a:rPr lang="en-US" dirty="0"/>
              <a:t>Custom menu</a:t>
            </a:r>
          </a:p>
          <a:p>
            <a:pPr lvl="1"/>
            <a:r>
              <a:rPr lang="en-US" dirty="0"/>
              <a:t>Calendar</a:t>
            </a:r>
          </a:p>
          <a:p>
            <a:pPr lvl="1"/>
            <a:r>
              <a:rPr lang="en-US" dirty="0"/>
              <a:t>Weather</a:t>
            </a:r>
          </a:p>
          <a:p>
            <a:pPr lvl="1"/>
            <a:r>
              <a:rPr lang="en-US" dirty="0"/>
              <a:t>Blog archives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03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Widget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Widget code can be added to your WordPress website in two ways: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Upload the widget code as a plugin, or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Add the widget code to the </a:t>
            </a:r>
            <a:r>
              <a:rPr lang="en-US" dirty="0" err="1"/>
              <a:t>functions.php</a:t>
            </a:r>
            <a:r>
              <a:rPr lang="en-US" dirty="0"/>
              <a:t> file in a theme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00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skeleton-widget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28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Integrating a Web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ways to add a web application to a WordPress website: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Write a plugin to add [</a:t>
            </a:r>
            <a:r>
              <a:rPr lang="en-US" dirty="0" err="1"/>
              <a:t>shortcodes</a:t>
            </a:r>
            <a:r>
              <a:rPr lang="en-US" dirty="0"/>
              <a:t>] or widgets</a:t>
            </a:r>
          </a:p>
          <a:p>
            <a:pPr marL="1314450" lvl="2" indent="-514350"/>
            <a:r>
              <a:rPr lang="en-US" dirty="0"/>
              <a:t>Admin pages in Dashboard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Create a custom page type in a theme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Embed JavaScript in the page content area</a:t>
            </a:r>
          </a:p>
          <a:p>
            <a:r>
              <a:rPr lang="en-US" dirty="0"/>
              <a:t>Include libraries in the </a:t>
            </a:r>
            <a:r>
              <a:rPr lang="en-US" dirty="0" err="1"/>
              <a:t>header.php</a:t>
            </a:r>
            <a:r>
              <a:rPr lang="en-US" dirty="0"/>
              <a:t> 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33644"/>
          </a:xfrm>
        </p:spPr>
        <p:txBody>
          <a:bodyPr>
            <a:normAutofit/>
          </a:bodyPr>
          <a:lstStyle/>
          <a:p>
            <a:r>
              <a:rPr lang="en-US" dirty="0"/>
              <a:t>WordPress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284"/>
            <a:ext cx="8229600" cy="5017880"/>
          </a:xfrm>
        </p:spPr>
        <p:txBody>
          <a:bodyPr>
            <a:normAutofit/>
          </a:bodyPr>
          <a:lstStyle/>
          <a:p>
            <a:r>
              <a:rPr lang="en-US" dirty="0"/>
              <a:t>WordPress API allows you to:</a:t>
            </a:r>
          </a:p>
          <a:p>
            <a:pPr lvl="1"/>
            <a:r>
              <a:rPr lang="en-US" dirty="0"/>
              <a:t>Add </a:t>
            </a:r>
            <a:r>
              <a:rPr lang="en-US" dirty="0" err="1"/>
              <a:t>shortcodes</a:t>
            </a:r>
            <a:r>
              <a:rPr lang="en-US" dirty="0"/>
              <a:t>, widgets, admin screens, etc.</a:t>
            </a:r>
          </a:p>
          <a:p>
            <a:pPr lvl="1"/>
            <a:r>
              <a:rPr lang="en-US" dirty="0"/>
              <a:t>Action Hooks (callbacks)</a:t>
            </a:r>
          </a:p>
          <a:p>
            <a:pPr lvl="1"/>
            <a:r>
              <a:rPr lang="en-US" dirty="0"/>
              <a:t>Filter Hooks (callbacks)</a:t>
            </a:r>
          </a:p>
          <a:p>
            <a:pPr lvl="1"/>
            <a:r>
              <a:rPr lang="en-US" dirty="0"/>
              <a:t>Retrieve content and other data</a:t>
            </a:r>
          </a:p>
          <a:p>
            <a:pPr lvl="1"/>
            <a:r>
              <a:rPr lang="en-US" dirty="0"/>
              <a:t>Access the database and file system</a:t>
            </a:r>
          </a:p>
          <a:p>
            <a:pPr lvl="1"/>
            <a:r>
              <a:rPr lang="en-US" dirty="0"/>
              <a:t>AJAX and REST APIs</a:t>
            </a:r>
          </a:p>
          <a:p>
            <a:r>
              <a:rPr lang="en-US" dirty="0"/>
              <a:t>https://</a:t>
            </a:r>
            <a:r>
              <a:rPr lang="en-US" dirty="0" err="1"/>
              <a:t>developer.wordpress.org</a:t>
            </a:r>
            <a:r>
              <a:rPr lang="en-US" dirty="0"/>
              <a:t>/reference/</a:t>
            </a:r>
          </a:p>
          <a:p>
            <a:r>
              <a:rPr lang="en-US" dirty="0"/>
              <a:t>https://</a:t>
            </a:r>
            <a:r>
              <a:rPr lang="en-US" dirty="0" err="1"/>
              <a:t>codex.wordpress.org</a:t>
            </a:r>
            <a:r>
              <a:rPr lang="en-US" dirty="0"/>
              <a:t>/</a:t>
            </a:r>
            <a:r>
              <a:rPr lang="en-US" dirty="0" err="1"/>
              <a:t>WordPress_APIs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28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Administering WordPress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a caching plugin</a:t>
            </a:r>
          </a:p>
          <a:p>
            <a:r>
              <a:rPr lang="en-US" dirty="0"/>
              <a:t>Make regular (automated) backups</a:t>
            </a:r>
          </a:p>
          <a:p>
            <a:r>
              <a:rPr lang="en-US" dirty="0"/>
              <a:t>Install a Security plugin</a:t>
            </a:r>
          </a:p>
          <a:p>
            <a:r>
              <a:rPr lang="en-US" dirty="0"/>
              <a:t>Keep WordPress up to date</a:t>
            </a:r>
          </a:p>
          <a:p>
            <a:r>
              <a:rPr lang="en-US" dirty="0"/>
              <a:t>Keep Plugins &amp; Themes up to date</a:t>
            </a:r>
          </a:p>
          <a:p>
            <a:r>
              <a:rPr lang="en-US" dirty="0"/>
              <a:t>Separate development site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73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911"/>
            <a:ext cx="7772400" cy="86002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What We Will Cover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254968"/>
            <a:ext cx="80009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What WordPress can do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structure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Extending WordPress websites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Ways to add web applications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We will not get down to the code level in class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“skeleton” code examples can be downloaded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9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911"/>
            <a:ext cx="7772400" cy="86002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WordPress Basics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254968"/>
            <a:ext cx="800099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lets site operators log in to a </a:t>
            </a:r>
            <a:r>
              <a:rPr lang="en-US" sz="2800" i="1" dirty="0"/>
              <a:t>Dashboard</a:t>
            </a:r>
            <a:r>
              <a:rPr lang="en-US" sz="2800" dirty="0"/>
              <a:t> to manage: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Pages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Blog posts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Media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Menus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User accounts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9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 Tutorial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Your Site with WordPress </a:t>
            </a:r>
            <a:r>
              <a:rPr lang="mr-IN" dirty="0"/>
              <a:t>–</a:t>
            </a:r>
            <a:br>
              <a:rPr lang="en-US" dirty="0"/>
            </a:br>
            <a:r>
              <a:rPr lang="en-US" dirty="0"/>
              <a:t>Using the WordPress </a:t>
            </a:r>
            <a:r>
              <a:rPr lang="en-US" i="1" dirty="0"/>
              <a:t>Dashboard</a:t>
            </a:r>
            <a:br>
              <a:rPr lang="en-US" dirty="0"/>
            </a:br>
            <a:br>
              <a:rPr lang="en-US" sz="1600" dirty="0"/>
            </a:br>
            <a:r>
              <a:rPr lang="en-US" dirty="0">
                <a:hlinkClick r:id="rId2"/>
              </a:rPr>
              <a:t>www.learningjack-online-training-courses.com/catalog/courses/managing-your-site-with-wordpress/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(a one hour online course)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5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911"/>
            <a:ext cx="7772400" cy="86002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WordPress Basics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254968"/>
            <a:ext cx="800099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is built with </a:t>
            </a:r>
            <a:r>
              <a:rPr lang="en-US" sz="2800" dirty="0" err="1"/>
              <a:t>php</a:t>
            </a:r>
            <a:r>
              <a:rPr lang="en-US" sz="2800" dirty="0"/>
              <a:t>, JavaScript and MySQL.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can be extended in two ways: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i="1" dirty="0"/>
              <a:t>Themes</a:t>
            </a:r>
            <a:r>
              <a:rPr lang="en-US" sz="2800" dirty="0"/>
              <a:t> can change the look and feel of the site.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i="1" dirty="0"/>
              <a:t>Plugins</a:t>
            </a:r>
            <a:r>
              <a:rPr lang="en-US" sz="2800" dirty="0"/>
              <a:t> can add functionality to the site.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is not a development framework, but it does provide an API, an event model, and a structure. 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It can be </a:t>
            </a:r>
            <a:r>
              <a:rPr lang="en-US" sz="2800" i="1" dirty="0"/>
              <a:t>combined</a:t>
            </a:r>
            <a:r>
              <a:rPr lang="en-US" sz="2800" dirty="0"/>
              <a:t> with frameworks such as angular, node, etc. to build apps on a website.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682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532"/>
            <a:ext cx="8229600" cy="4976632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1200"/>
              </a:spcAft>
            </a:pPr>
            <a:r>
              <a:rPr lang="en-US" dirty="0" err="1"/>
              <a:t>dogspotters.com</a:t>
            </a:r>
            <a:r>
              <a:rPr lang="en-US" dirty="0"/>
              <a:t> </a:t>
            </a:r>
          </a:p>
          <a:p>
            <a:pPr marL="685800" lvl="1">
              <a:spcAft>
                <a:spcPts val="1200"/>
              </a:spcAft>
            </a:pPr>
            <a:r>
              <a:rPr lang="en-US" dirty="0"/>
              <a:t>dog breed selector app </a:t>
            </a:r>
            <a:r>
              <a:rPr lang="mr-IN" dirty="0"/>
              <a:t>–</a:t>
            </a:r>
            <a:r>
              <a:rPr lang="en-US" dirty="0"/>
              <a:t> a single page application on a WordPress site.</a:t>
            </a:r>
          </a:p>
          <a:p>
            <a:pPr marL="285750" indent="-285750">
              <a:spcAft>
                <a:spcPts val="1200"/>
              </a:spcAft>
            </a:pPr>
            <a:endParaRPr lang="en-US" dirty="0"/>
          </a:p>
          <a:p>
            <a:pPr marL="285750" indent="-285750"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07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549"/>
          </a:xfrm>
        </p:spPr>
        <p:txBody>
          <a:bodyPr/>
          <a:lstStyle/>
          <a:p>
            <a:r>
              <a:rPr lang="en-US" dirty="0"/>
              <a:t>Extending </a:t>
            </a:r>
            <a:r>
              <a:rPr lang="en-US" dirty="0" err="1"/>
              <a:t>Wordpress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232"/>
            <a:ext cx="8229600" cy="4953931"/>
          </a:xfrm>
        </p:spPr>
        <p:txBody>
          <a:bodyPr/>
          <a:lstStyle/>
          <a:p>
            <a:r>
              <a:rPr lang="en-US" dirty="0"/>
              <a:t>Themes </a:t>
            </a:r>
            <a:r>
              <a:rPr lang="mr-IN" dirty="0"/>
              <a:t>–</a:t>
            </a:r>
            <a:r>
              <a:rPr lang="en-US" dirty="0"/>
              <a:t> determine appearance &amp; behavior</a:t>
            </a:r>
          </a:p>
          <a:p>
            <a:r>
              <a:rPr lang="en-US" dirty="0"/>
              <a:t>Plugins </a:t>
            </a:r>
            <a:r>
              <a:rPr lang="mr-IN" dirty="0"/>
              <a:t>–</a:t>
            </a:r>
            <a:r>
              <a:rPr lang="en-US" dirty="0"/>
              <a:t> add functionality</a:t>
            </a:r>
          </a:p>
          <a:p>
            <a:r>
              <a:rPr lang="en-US" dirty="0"/>
              <a:t>[</a:t>
            </a:r>
            <a:r>
              <a:rPr lang="en-US" dirty="0" err="1"/>
              <a:t>shortcodes</a:t>
            </a:r>
            <a:r>
              <a:rPr lang="en-US" dirty="0"/>
              <a:t>] </a:t>
            </a:r>
            <a:r>
              <a:rPr lang="mr-IN" dirty="0"/>
              <a:t>–</a:t>
            </a:r>
            <a:r>
              <a:rPr lang="en-US" dirty="0"/>
              <a:t> insert code into content</a:t>
            </a:r>
          </a:p>
          <a:p>
            <a:r>
              <a:rPr lang="en-US" dirty="0"/>
              <a:t>Widgets </a:t>
            </a:r>
            <a:r>
              <a:rPr lang="mr-IN" dirty="0"/>
              <a:t>–</a:t>
            </a:r>
            <a:r>
              <a:rPr lang="en-US" dirty="0"/>
              <a:t> insert content / features into specific widget-ready places on the page</a:t>
            </a:r>
          </a:p>
          <a:p>
            <a:r>
              <a:rPr lang="en-US" dirty="0" err="1"/>
              <a:t>wp-config.php</a:t>
            </a:r>
            <a:r>
              <a:rPr lang="en-US" dirty="0"/>
              <a:t> and .</a:t>
            </a:r>
            <a:r>
              <a:rPr lang="en-US" dirty="0" err="1"/>
              <a:t>htaccess</a:t>
            </a:r>
            <a:r>
              <a:rPr lang="en-US" dirty="0"/>
              <a:t>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WordPress File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.</a:t>
            </a:r>
            <a:r>
              <a:rPr lang="en-US" dirty="0" err="1">
                <a:solidFill>
                  <a:schemeClr val="accent2"/>
                </a:solidFill>
              </a:rPr>
              <a:t>htaccess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err="1">
                <a:solidFill>
                  <a:schemeClr val="accent2"/>
                </a:solidFill>
              </a:rPr>
              <a:t>wp-config.php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err="1"/>
              <a:t>wp</a:t>
            </a:r>
            <a:r>
              <a:rPr lang="en-US" dirty="0"/>
              <a:t>-admin</a:t>
            </a:r>
          </a:p>
          <a:p>
            <a:r>
              <a:rPr lang="en-US" dirty="0" err="1"/>
              <a:t>wp</a:t>
            </a:r>
            <a:r>
              <a:rPr lang="en-US" dirty="0"/>
              <a:t>-includes</a:t>
            </a:r>
          </a:p>
          <a:p>
            <a:r>
              <a:rPr lang="en-US" dirty="0" err="1"/>
              <a:t>wp-</a:t>
            </a:r>
            <a:r>
              <a:rPr lang="en-US" i="1" dirty="0" err="1"/>
              <a:t>xxxx</a:t>
            </a:r>
            <a:r>
              <a:rPr lang="en-US" dirty="0" err="1"/>
              <a:t>.php</a:t>
            </a:r>
            <a:endParaRPr lang="en-US" dirty="0"/>
          </a:p>
          <a:p>
            <a:r>
              <a:rPr lang="en-US" dirty="0" err="1"/>
              <a:t>wp</a:t>
            </a:r>
            <a:r>
              <a:rPr lang="en-US" dirty="0"/>
              <a:t>-content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plugins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themes</a:t>
            </a:r>
          </a:p>
          <a:p>
            <a:pPr lvl="1"/>
            <a:r>
              <a:rPr lang="en-US" dirty="0"/>
              <a:t>uploads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04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7CCA62"/>
      </a:dk2>
      <a:lt2>
        <a:srgbClr val="B0DFA0"/>
      </a:lt2>
      <a:accent1>
        <a:srgbClr val="1F207D"/>
      </a:accent1>
      <a:accent2>
        <a:srgbClr val="EC4A1B"/>
      </a:accent2>
      <a:accent3>
        <a:srgbClr val="A5A5A5"/>
      </a:accent3>
      <a:accent4>
        <a:srgbClr val="7F7F7F"/>
      </a:accent4>
      <a:accent5>
        <a:srgbClr val="000000"/>
      </a:accent5>
      <a:accent6>
        <a:srgbClr val="A5C249"/>
      </a:accent6>
      <a:hlink>
        <a:srgbClr val="1F207D"/>
      </a:hlink>
      <a:folHlink>
        <a:srgbClr val="1F20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9031</TotalTime>
  <Words>1021</Words>
  <Application>Microsoft Macintosh PowerPoint</Application>
  <PresentationFormat>On-screen Show (4:3)</PresentationFormat>
  <Paragraphs>229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American Purpose</vt:lpstr>
      <vt:lpstr>Arial</vt:lpstr>
      <vt:lpstr>Calibri</vt:lpstr>
      <vt:lpstr>Mangal</vt:lpstr>
      <vt:lpstr>Office Theme</vt:lpstr>
      <vt:lpstr>WordPress Development</vt:lpstr>
      <vt:lpstr>Why WordPress?</vt:lpstr>
      <vt:lpstr>What We Will Cover</vt:lpstr>
      <vt:lpstr>WordPress Basics</vt:lpstr>
      <vt:lpstr>Dashboard Tutorial</vt:lpstr>
      <vt:lpstr>WordPress Basics</vt:lpstr>
      <vt:lpstr>Example</vt:lpstr>
      <vt:lpstr>Extending Wordpress</vt:lpstr>
      <vt:lpstr>WordPress File Structure</vt:lpstr>
      <vt:lpstr>Building a Theme</vt:lpstr>
      <vt:lpstr>The WordPress Loop</vt:lpstr>
      <vt:lpstr>Additional Theme Files</vt:lpstr>
      <vt:lpstr>Functions.php Theme File</vt:lpstr>
      <vt:lpstr>Example</vt:lpstr>
      <vt:lpstr>Pre-Built Themes</vt:lpstr>
      <vt:lpstr>Plugins</vt:lpstr>
      <vt:lpstr>Building a Plugin</vt:lpstr>
      <vt:lpstr>Example</vt:lpstr>
      <vt:lpstr>Pre-Built Plugins</vt:lpstr>
      <vt:lpstr>Widgets</vt:lpstr>
      <vt:lpstr>Building a Widget</vt:lpstr>
      <vt:lpstr>Example</vt:lpstr>
      <vt:lpstr>Integrating a Web App</vt:lpstr>
      <vt:lpstr>WordPress API</vt:lpstr>
      <vt:lpstr>Administering WordPress</vt:lpstr>
      <vt:lpstr>Questions?</vt:lpstr>
    </vt:vector>
  </TitlesOfParts>
  <Manager/>
  <Company>Learning Jack</Company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a WordPress Website</dc:title>
  <dc:subject/>
  <dc:creator>Robert Nicholson</dc:creator>
  <cp:keywords/>
  <dc:description/>
  <cp:lastModifiedBy>Ronald Mak</cp:lastModifiedBy>
  <cp:revision>169</cp:revision>
  <cp:lastPrinted>2015-06-30T00:33:34Z</cp:lastPrinted>
  <dcterms:created xsi:type="dcterms:W3CDTF">2015-04-25T19:32:25Z</dcterms:created>
  <dcterms:modified xsi:type="dcterms:W3CDTF">2018-03-08T07:53:19Z</dcterms:modified>
  <cp:category/>
</cp:coreProperties>
</file>