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327"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2" r:id="rId31"/>
    <p:sldId id="313" r:id="rId32"/>
    <p:sldId id="314" r:id="rId33"/>
    <p:sldId id="315" r:id="rId34"/>
    <p:sldId id="318" r:id="rId35"/>
    <p:sldId id="319" r:id="rId36"/>
    <p:sldId id="320" r:id="rId37"/>
    <p:sldId id="321" r:id="rId38"/>
    <p:sldId id="322" r:id="rId39"/>
    <p:sldId id="323" r:id="rId40"/>
    <p:sldId id="324" r:id="rId41"/>
    <p:sldId id="328" r:id="rId42"/>
    <p:sldId id="329" r:id="rId43"/>
    <p:sldId id="330" r:id="rId44"/>
    <p:sldId id="316" r:id="rId45"/>
    <p:sldId id="317" r:id="rId46"/>
    <p:sldId id="325" r:id="rId47"/>
    <p:sldId id="331" r:id="rId48"/>
    <p:sldId id="332"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3C00"/>
    <a:srgbClr val="8F0000"/>
    <a:srgbClr val="0432FF"/>
    <a:srgbClr val="008F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48" autoAdjust="0"/>
    <p:restoredTop sz="50000" autoAdjust="0"/>
  </p:normalViewPr>
  <p:slideViewPr>
    <p:cSldViewPr>
      <p:cViewPr varScale="1">
        <p:scale>
          <a:sx n="141" d="100"/>
          <a:sy n="141" d="100"/>
        </p:scale>
        <p:origin x="480" y="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80" d="100"/>
          <a:sy n="80" d="100"/>
        </p:scale>
        <p:origin x="-2880" y="-77"/>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4D777DC-EEC6-B24B-A940-A08F0F5C171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61443" name="Rectangle 3">
            <a:extLst>
              <a:ext uri="{FF2B5EF4-FFF2-40B4-BE49-F238E27FC236}">
                <a16:creationId xmlns:a16="http://schemas.microsoft.com/office/drawing/2014/main" id="{9838A946-5A26-A148-98B4-30EAE90F4B7E}"/>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61444" name="Rectangle 4">
            <a:extLst>
              <a:ext uri="{FF2B5EF4-FFF2-40B4-BE49-F238E27FC236}">
                <a16:creationId xmlns:a16="http://schemas.microsoft.com/office/drawing/2014/main" id="{F39048D0-8D98-3A40-805F-FB1D74AF4BFC}"/>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61445" name="Rectangle 5">
            <a:extLst>
              <a:ext uri="{FF2B5EF4-FFF2-40B4-BE49-F238E27FC236}">
                <a16:creationId xmlns:a16="http://schemas.microsoft.com/office/drawing/2014/main" id="{BF7D9E24-0466-0A44-A620-8AC7A643F05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308DCDE-B378-2743-A7BC-A5E13BE35D1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C064818-43A0-E44E-AA35-DB66DBFD414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2771" name="Rectangle 3">
            <a:extLst>
              <a:ext uri="{FF2B5EF4-FFF2-40B4-BE49-F238E27FC236}">
                <a16:creationId xmlns:a16="http://schemas.microsoft.com/office/drawing/2014/main" id="{C5B20B09-3436-8F4F-A8FC-8EEB489B2F7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32772" name="Rectangle 4">
            <a:extLst>
              <a:ext uri="{FF2B5EF4-FFF2-40B4-BE49-F238E27FC236}">
                <a16:creationId xmlns:a16="http://schemas.microsoft.com/office/drawing/2014/main" id="{0B5B2A00-B444-7342-B06D-9549FD463DE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a:extLst>
              <a:ext uri="{FF2B5EF4-FFF2-40B4-BE49-F238E27FC236}">
                <a16:creationId xmlns:a16="http://schemas.microsoft.com/office/drawing/2014/main" id="{DDB8B30E-42D1-6D4A-BD68-E5AAE38778B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74" name="Rectangle 6">
            <a:extLst>
              <a:ext uri="{FF2B5EF4-FFF2-40B4-BE49-F238E27FC236}">
                <a16:creationId xmlns:a16="http://schemas.microsoft.com/office/drawing/2014/main" id="{23236465-6AAA-6E4E-85DC-47368E3721C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32775" name="Rectangle 7">
            <a:extLst>
              <a:ext uri="{FF2B5EF4-FFF2-40B4-BE49-F238E27FC236}">
                <a16:creationId xmlns:a16="http://schemas.microsoft.com/office/drawing/2014/main" id="{643DFE89-C2A0-A84F-B554-5F289F36851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039B6C4-E182-AC41-8F83-8B978407521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CE86EF0-E3EA-6842-9585-8C9DF770CB71}"/>
              </a:ext>
            </a:extLst>
          </p:cNvPr>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30723" name="Rectangle 3">
            <a:extLst>
              <a:ext uri="{FF2B5EF4-FFF2-40B4-BE49-F238E27FC236}">
                <a16:creationId xmlns:a16="http://schemas.microsoft.com/office/drawing/2014/main" id="{8DF9D5FD-0082-8E4E-8EA0-B9E56D9D9D34}"/>
              </a:ext>
            </a:extLst>
          </p:cNvPr>
          <p:cNvSpPr>
            <a:spLocks noGrp="1" noChangeArrowheads="1"/>
          </p:cNvSpPr>
          <p:nvPr>
            <p:ph type="ctrTitle"/>
          </p:nvPr>
        </p:nvSpPr>
        <p:spPr>
          <a:xfrm>
            <a:off x="762000" y="1371600"/>
            <a:ext cx="7696200" cy="2057400"/>
          </a:xfrm>
        </p:spPr>
        <p:txBody>
          <a:bodyPr/>
          <a:lstStyle>
            <a:lvl1pPr>
              <a:defRPr sz="4000"/>
            </a:lvl1pPr>
          </a:lstStyle>
          <a:p>
            <a:pPr lvl="0"/>
            <a:r>
              <a:rPr lang="en-US" altLang="en-US" noProof="0"/>
              <a:t>Click to edit Master title style</a:t>
            </a:r>
          </a:p>
        </p:txBody>
      </p:sp>
      <p:sp>
        <p:nvSpPr>
          <p:cNvPr id="30724" name="Rectangle 4">
            <a:extLst>
              <a:ext uri="{FF2B5EF4-FFF2-40B4-BE49-F238E27FC236}">
                <a16:creationId xmlns:a16="http://schemas.microsoft.com/office/drawing/2014/main" id="{569F2A52-F5A2-B041-B91D-3AF42E801E5D}"/>
              </a:ext>
            </a:extLst>
          </p:cNvPr>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400"/>
            </a:lvl1pPr>
          </a:lstStyle>
          <a:p>
            <a:pPr lvl="0"/>
            <a:r>
              <a:rPr lang="en-US" altLang="en-US" noProof="0"/>
              <a:t>Click to edit Master subtitle style</a:t>
            </a:r>
          </a:p>
        </p:txBody>
      </p:sp>
      <p:sp>
        <p:nvSpPr>
          <p:cNvPr id="30727" name="Rectangle 7">
            <a:extLst>
              <a:ext uri="{FF2B5EF4-FFF2-40B4-BE49-F238E27FC236}">
                <a16:creationId xmlns:a16="http://schemas.microsoft.com/office/drawing/2014/main" id="{D2FDBAC5-2063-674A-8CE7-4D557216DD91}"/>
              </a:ext>
            </a:extLst>
          </p:cNvPr>
          <p:cNvSpPr>
            <a:spLocks noGrp="1" noChangeArrowheads="1"/>
          </p:cNvSpPr>
          <p:nvPr>
            <p:ph type="sldNum" sz="quarter" idx="4"/>
          </p:nvPr>
        </p:nvSpPr>
        <p:spPr>
          <a:xfrm>
            <a:off x="6553200" y="6248400"/>
            <a:ext cx="2133600" cy="457200"/>
          </a:xfrm>
        </p:spPr>
        <p:txBody>
          <a:bodyPr/>
          <a:lstStyle>
            <a:lvl1pPr>
              <a:defRPr sz="1000" b="1"/>
            </a:lvl1pPr>
          </a:lstStyle>
          <a:p>
            <a:fld id="{8DE0543F-7168-5C4C-8C98-9096C369620E}" type="slidenum">
              <a:rPr lang="en-US" altLang="en-US"/>
              <a:pPr/>
              <a:t>‹#›</a:t>
            </a:fld>
            <a:endParaRPr lang="en-US" altLang="en-US"/>
          </a:p>
        </p:txBody>
      </p:sp>
      <p:grpSp>
        <p:nvGrpSpPr>
          <p:cNvPr id="30728" name="Group 8">
            <a:extLst>
              <a:ext uri="{FF2B5EF4-FFF2-40B4-BE49-F238E27FC236}">
                <a16:creationId xmlns:a16="http://schemas.microsoft.com/office/drawing/2014/main" id="{F59FC627-F401-474B-8029-9A22A9861A24}"/>
              </a:ext>
            </a:extLst>
          </p:cNvPr>
          <p:cNvGrpSpPr>
            <a:grpSpLocks/>
          </p:cNvGrpSpPr>
          <p:nvPr/>
        </p:nvGrpSpPr>
        <p:grpSpPr bwMode="auto">
          <a:xfrm>
            <a:off x="381000" y="304800"/>
            <a:ext cx="8391525" cy="5791200"/>
            <a:chOff x="240" y="192"/>
            <a:chExt cx="5286" cy="3648"/>
          </a:xfrm>
        </p:grpSpPr>
        <p:sp>
          <p:nvSpPr>
            <p:cNvPr id="30729" name="Rectangle 9">
              <a:extLst>
                <a:ext uri="{FF2B5EF4-FFF2-40B4-BE49-F238E27FC236}">
                  <a16:creationId xmlns:a16="http://schemas.microsoft.com/office/drawing/2014/main" id="{00D0BD8E-628C-904D-82F3-A8BFBAC3A421}"/>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latin typeface="Times New Roman" panose="02020603050405020304" pitchFamily="18" charset="0"/>
              </a:endParaRPr>
            </a:p>
          </p:txBody>
        </p:sp>
        <p:sp>
          <p:nvSpPr>
            <p:cNvPr id="30730" name="Rectangle 10">
              <a:extLst>
                <a:ext uri="{FF2B5EF4-FFF2-40B4-BE49-F238E27FC236}">
                  <a16:creationId xmlns:a16="http://schemas.microsoft.com/office/drawing/2014/main" id="{52A12FEC-61C5-E340-BFD2-07D4EBDB50AB}"/>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30731" name="Rectangle 11">
              <a:extLst>
                <a:ext uri="{FF2B5EF4-FFF2-40B4-BE49-F238E27FC236}">
                  <a16:creationId xmlns:a16="http://schemas.microsoft.com/office/drawing/2014/main" id="{2AA00ECA-6E95-2B4D-B765-3722BF71FA30}"/>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latin typeface="Times New Roman" panose="02020603050405020304" pitchFamily="18" charset="0"/>
              </a:endParaRPr>
            </a:p>
          </p:txBody>
        </p:sp>
        <p:sp>
          <p:nvSpPr>
            <p:cNvPr id="30732" name="Rectangle 12">
              <a:extLst>
                <a:ext uri="{FF2B5EF4-FFF2-40B4-BE49-F238E27FC236}">
                  <a16:creationId xmlns:a16="http://schemas.microsoft.com/office/drawing/2014/main" id="{1179854E-CC37-F142-81D8-9B078913179B}"/>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30733" name="Line 13">
              <a:extLst>
                <a:ext uri="{FF2B5EF4-FFF2-40B4-BE49-F238E27FC236}">
                  <a16:creationId xmlns:a16="http://schemas.microsoft.com/office/drawing/2014/main" id="{2A9DD04D-270E-A648-9A27-EA7FBB345070}"/>
                </a:ext>
              </a:extLst>
            </p:cNvPr>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Rectangle 14">
              <a:extLst>
                <a:ext uri="{FF2B5EF4-FFF2-40B4-BE49-F238E27FC236}">
                  <a16:creationId xmlns:a16="http://schemas.microsoft.com/office/drawing/2014/main" id="{4A16A6BB-20C0-F347-9C22-5BEA89862E6D}"/>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C145-6432-264E-AE83-E73A66C27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664CE-8242-B54C-8541-A945633B4BCF}"/>
              </a:ext>
            </a:extLst>
          </p:cNvPr>
          <p:cNvSpPr>
            <a:spLocks noGrp="1"/>
          </p:cNvSpPr>
          <p:nvPr>
            <p:ph idx="1"/>
          </p:nvPr>
        </p:nvSpPr>
        <p:spPr/>
        <p:txBody>
          <a:bodyPr/>
          <a:lstStyle>
            <a:lvl5pPr>
              <a:defRPr/>
            </a:lvl5pPr>
            <a:lvl6pPr>
              <a:defRPr sz="80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laceholder 5">
            <a:extLst>
              <a:ext uri="{FF2B5EF4-FFF2-40B4-BE49-F238E27FC236}">
                <a16:creationId xmlns:a16="http://schemas.microsoft.com/office/drawing/2014/main" id="{A079F421-2014-5E45-B486-73565910CE38}"/>
              </a:ext>
            </a:extLst>
          </p:cNvPr>
          <p:cNvSpPr>
            <a:spLocks noGrp="1"/>
          </p:cNvSpPr>
          <p:nvPr>
            <p:ph type="sldNum" sz="quarter" idx="12"/>
          </p:nvPr>
        </p:nvSpPr>
        <p:spPr/>
        <p:txBody>
          <a:bodyPr/>
          <a:lstStyle>
            <a:lvl1pPr>
              <a:defRPr/>
            </a:lvl1pPr>
          </a:lstStyle>
          <a:p>
            <a:fld id="{9F646A8E-C89D-6A49-A5A6-08508A988103}" type="slidenum">
              <a:rPr lang="en-US" altLang="en-US"/>
              <a:pPr/>
              <a:t>‹#›</a:t>
            </a:fld>
            <a:endParaRPr lang="en-US" altLang="en-US"/>
          </a:p>
        </p:txBody>
      </p:sp>
    </p:spTree>
    <p:extLst>
      <p:ext uri="{BB962C8B-B14F-4D97-AF65-F5344CB8AC3E}">
        <p14:creationId xmlns:p14="http://schemas.microsoft.com/office/powerpoint/2010/main" val="2847995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79FBDC9-5072-F249-A482-B39C2017751C}"/>
              </a:ext>
            </a:extLst>
          </p:cNvPr>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9699" name="Rectangle 3">
            <a:extLst>
              <a:ext uri="{FF2B5EF4-FFF2-40B4-BE49-F238E27FC236}">
                <a16:creationId xmlns:a16="http://schemas.microsoft.com/office/drawing/2014/main" id="{EFC11CB9-1932-9D4D-8754-E171E725508E}"/>
              </a:ext>
            </a:extLst>
          </p:cNvPr>
          <p:cNvSpPr>
            <a:spLocks noGrp="1" noChangeArrowheads="1"/>
          </p:cNvSpPr>
          <p:nvPr>
            <p:ph type="body" idx="1"/>
          </p:nvPr>
        </p:nvSpPr>
        <p:spPr bwMode="auto">
          <a:xfrm>
            <a:off x="457200" y="1295400"/>
            <a:ext cx="8229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9702" name="Rectangle 6">
            <a:extLst>
              <a:ext uri="{FF2B5EF4-FFF2-40B4-BE49-F238E27FC236}">
                <a16:creationId xmlns:a16="http://schemas.microsoft.com/office/drawing/2014/main" id="{38DBEA2A-545F-2B47-BBCC-2102DE57747F}"/>
              </a:ext>
            </a:extLst>
          </p:cNvPr>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0BC81C3-CC32-3E4C-BF3B-2452B4FBD586}" type="slidenum">
              <a:rPr lang="en-US" altLang="en-US"/>
              <a:pPr/>
              <a:t>‹#›</a:t>
            </a:fld>
            <a:endParaRPr lang="en-US" altLang="en-US"/>
          </a:p>
        </p:txBody>
      </p:sp>
      <p:grpSp>
        <p:nvGrpSpPr>
          <p:cNvPr id="29703" name="Group 7">
            <a:extLst>
              <a:ext uri="{FF2B5EF4-FFF2-40B4-BE49-F238E27FC236}">
                <a16:creationId xmlns:a16="http://schemas.microsoft.com/office/drawing/2014/main" id="{F0A46A85-54BE-5349-8E0E-6D21662AFED0}"/>
              </a:ext>
            </a:extLst>
          </p:cNvPr>
          <p:cNvGrpSpPr>
            <a:grpSpLocks/>
          </p:cNvGrpSpPr>
          <p:nvPr/>
        </p:nvGrpSpPr>
        <p:grpSpPr bwMode="auto">
          <a:xfrm>
            <a:off x="228600" y="0"/>
            <a:ext cx="8686800" cy="1143000"/>
            <a:chOff x="176" y="96"/>
            <a:chExt cx="5472" cy="1008"/>
          </a:xfrm>
        </p:grpSpPr>
        <p:sp>
          <p:nvSpPr>
            <p:cNvPr id="29704" name="Line 8">
              <a:extLst>
                <a:ext uri="{FF2B5EF4-FFF2-40B4-BE49-F238E27FC236}">
                  <a16:creationId xmlns:a16="http://schemas.microsoft.com/office/drawing/2014/main" id="{C80EB377-C793-7540-BE5B-0F771F382B45}"/>
                </a:ext>
              </a:extLst>
            </p:cNvPr>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Rectangle 9">
              <a:extLst>
                <a:ext uri="{FF2B5EF4-FFF2-40B4-BE49-F238E27FC236}">
                  <a16:creationId xmlns:a16="http://schemas.microsoft.com/office/drawing/2014/main" id="{F2C93639-4C96-FE46-B323-5160A25CB6FB}"/>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29706" name="Rectangle 10">
              <a:extLst>
                <a:ext uri="{FF2B5EF4-FFF2-40B4-BE49-F238E27FC236}">
                  <a16:creationId xmlns:a16="http://schemas.microsoft.com/office/drawing/2014/main" id="{F53832C0-CB35-7348-8668-DC9AC60F0F42}"/>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29707" name="Rectangle 11">
              <a:extLst>
                <a:ext uri="{FF2B5EF4-FFF2-40B4-BE49-F238E27FC236}">
                  <a16:creationId xmlns:a16="http://schemas.microsoft.com/office/drawing/2014/main" id="{17EE294E-0706-B141-8A62-5D341F3C676D}"/>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29708" name="Rectangle 12">
              <a:extLst>
                <a:ext uri="{FF2B5EF4-FFF2-40B4-BE49-F238E27FC236}">
                  <a16:creationId xmlns:a16="http://schemas.microsoft.com/office/drawing/2014/main" id="{E3B67A5C-926C-CB4F-B376-01A4D6BF7738}"/>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grpSp>
      <p:pic>
        <p:nvPicPr>
          <p:cNvPr id="29709" name="Picture 13" descr="SJSU-logo">
            <a:extLst>
              <a:ext uri="{FF2B5EF4-FFF2-40B4-BE49-F238E27FC236}">
                <a16:creationId xmlns:a16="http://schemas.microsoft.com/office/drawing/2014/main" id="{070C1224-50B3-4D42-8C90-BEE0FA23C2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C04EE39-FE72-E842-B4C3-9CE290CA7A49}"/>
              </a:ext>
            </a:extLst>
          </p:cNvPr>
          <p:cNvSpPr txBox="1"/>
          <p:nvPr userDrawn="1"/>
        </p:nvSpPr>
        <p:spPr>
          <a:xfrm>
            <a:off x="1097318" y="6263609"/>
            <a:ext cx="1635384" cy="400110"/>
          </a:xfrm>
          <a:prstGeom prst="rect">
            <a:avLst/>
          </a:prstGeom>
          <a:noFill/>
        </p:spPr>
        <p:txBody>
          <a:bodyPr wrap="none" rtlCol="0">
            <a:spAutoFit/>
          </a:bodyPr>
          <a:lstStyle/>
          <a:p>
            <a:r>
              <a:rPr lang="en-US" sz="1000" dirty="0"/>
              <a:t>Computer</a:t>
            </a:r>
            <a:r>
              <a:rPr lang="en-US" sz="1000" baseline="0" dirty="0"/>
              <a:t> Science Dept.</a:t>
            </a:r>
          </a:p>
          <a:p>
            <a:r>
              <a:rPr lang="en-US" sz="1000" baseline="0" dirty="0"/>
              <a:t>Spring 2018: March 1</a:t>
            </a:r>
            <a:endParaRPr lang="en-US" sz="1000" dirty="0"/>
          </a:p>
        </p:txBody>
      </p:sp>
      <p:sp>
        <p:nvSpPr>
          <p:cNvPr id="15" name="TextBox 14">
            <a:extLst>
              <a:ext uri="{FF2B5EF4-FFF2-40B4-BE49-F238E27FC236}">
                <a16:creationId xmlns:a16="http://schemas.microsoft.com/office/drawing/2014/main" id="{BAFE9493-3338-AA4E-ACB7-D117BC14009A}"/>
              </a:ext>
            </a:extLst>
          </p:cNvPr>
          <p:cNvSpPr txBox="1"/>
          <p:nvPr userDrawn="1"/>
        </p:nvSpPr>
        <p:spPr>
          <a:xfrm>
            <a:off x="3350683" y="6263609"/>
            <a:ext cx="2720618" cy="400110"/>
          </a:xfrm>
          <a:prstGeom prst="rect">
            <a:avLst/>
          </a:prstGeom>
          <a:noFill/>
        </p:spPr>
        <p:txBody>
          <a:bodyPr wrap="none" rtlCol="0">
            <a:spAutoFit/>
          </a:bodyPr>
          <a:lstStyle/>
          <a:p>
            <a:pPr algn="ctr"/>
            <a:r>
              <a:rPr lang="en-US" sz="1000" dirty="0"/>
              <a:t>CS 157B: Database Management Systems II</a:t>
            </a:r>
            <a:br>
              <a:rPr lang="en-US" sz="1000" baseline="0" dirty="0"/>
            </a:br>
            <a:r>
              <a:rPr lang="en-US" sz="1000" baseline="0" dirty="0"/>
              <a:t>© R.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ctr" rtl="0" fontAlgn="base">
        <a:spcBef>
          <a:spcPct val="0"/>
        </a:spcBef>
        <a:spcAft>
          <a:spcPct val="0"/>
        </a:spcAft>
        <a:defRPr sz="3200" kern="1200">
          <a:solidFill>
            <a:schemeClr val="bg2"/>
          </a:solidFill>
          <a:latin typeface="+mj-lt"/>
          <a:ea typeface="+mj-ea"/>
          <a:cs typeface="+mj-cs"/>
        </a:defRPr>
      </a:lvl1pPr>
      <a:lvl2pPr algn="ctr" rtl="0" fontAlgn="base">
        <a:spcBef>
          <a:spcPct val="0"/>
        </a:spcBef>
        <a:spcAft>
          <a:spcPct val="0"/>
        </a:spcAft>
        <a:defRPr sz="3200">
          <a:solidFill>
            <a:schemeClr val="bg2"/>
          </a:solidFill>
          <a:latin typeface="Arial" panose="020B0604020202020204" pitchFamily="34" charset="0"/>
        </a:defRPr>
      </a:lvl2pPr>
      <a:lvl3pPr algn="ctr" rtl="0" fontAlgn="base">
        <a:spcBef>
          <a:spcPct val="0"/>
        </a:spcBef>
        <a:spcAft>
          <a:spcPct val="0"/>
        </a:spcAft>
        <a:defRPr sz="3200">
          <a:solidFill>
            <a:schemeClr val="bg2"/>
          </a:solidFill>
          <a:latin typeface="Arial" panose="020B0604020202020204" pitchFamily="34" charset="0"/>
        </a:defRPr>
      </a:lvl3pPr>
      <a:lvl4pPr algn="ctr" rtl="0" fontAlgn="base">
        <a:spcBef>
          <a:spcPct val="0"/>
        </a:spcBef>
        <a:spcAft>
          <a:spcPct val="0"/>
        </a:spcAft>
        <a:defRPr sz="3200">
          <a:solidFill>
            <a:schemeClr val="bg2"/>
          </a:solidFill>
          <a:latin typeface="Arial" panose="020B0604020202020204" pitchFamily="34" charset="0"/>
        </a:defRPr>
      </a:lvl4pPr>
      <a:lvl5pPr algn="ctr" rtl="0" fontAlgn="base">
        <a:spcBef>
          <a:spcPct val="0"/>
        </a:spcBef>
        <a:spcAft>
          <a:spcPct val="0"/>
        </a:spcAft>
        <a:defRPr sz="3200">
          <a:solidFill>
            <a:schemeClr val="bg2"/>
          </a:solidFill>
          <a:latin typeface="Arial" panose="020B0604020202020204" pitchFamily="34" charset="0"/>
        </a:defRPr>
      </a:lvl5pPr>
      <a:lvl6pPr marL="457200" algn="ctr" rtl="0" fontAlgn="base">
        <a:spcBef>
          <a:spcPct val="0"/>
        </a:spcBef>
        <a:spcAft>
          <a:spcPct val="0"/>
        </a:spcAft>
        <a:defRPr sz="3200">
          <a:solidFill>
            <a:schemeClr val="bg2"/>
          </a:solidFill>
          <a:latin typeface="Arial" panose="020B0604020202020204" pitchFamily="34" charset="0"/>
        </a:defRPr>
      </a:lvl6pPr>
      <a:lvl7pPr marL="914400" algn="ctr" rtl="0" fontAlgn="base">
        <a:spcBef>
          <a:spcPct val="0"/>
        </a:spcBef>
        <a:spcAft>
          <a:spcPct val="0"/>
        </a:spcAft>
        <a:defRPr sz="3200">
          <a:solidFill>
            <a:schemeClr val="bg2"/>
          </a:solidFill>
          <a:latin typeface="Arial" panose="020B0604020202020204" pitchFamily="34" charset="0"/>
        </a:defRPr>
      </a:lvl7pPr>
      <a:lvl8pPr marL="1371600" algn="ctr" rtl="0" fontAlgn="base">
        <a:spcBef>
          <a:spcPct val="0"/>
        </a:spcBef>
        <a:spcAft>
          <a:spcPct val="0"/>
        </a:spcAft>
        <a:defRPr sz="3200">
          <a:solidFill>
            <a:schemeClr val="bg2"/>
          </a:solidFill>
          <a:latin typeface="Arial" panose="020B0604020202020204" pitchFamily="34" charset="0"/>
        </a:defRPr>
      </a:lvl8pPr>
      <a:lvl9pPr marL="1828800" algn="ctr" rtl="0" fontAlgn="base">
        <a:spcBef>
          <a:spcPct val="0"/>
        </a:spcBef>
        <a:spcAft>
          <a:spcPct val="0"/>
        </a:spcAft>
        <a:defRPr sz="3200">
          <a:solidFill>
            <a:schemeClr val="bg2"/>
          </a:solidFill>
          <a:latin typeface="Arial" panose="020B0604020202020204" pitchFamily="34"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pitchFamily="2"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pitchFamily="2"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pitchFamily="2" charset="2"/>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sjsu.edu/~ma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10544374-24E7-C844-8F09-A9767EDD6FAA}"/>
              </a:ext>
            </a:extLst>
          </p:cNvPr>
          <p:cNvSpPr>
            <a:spLocks noGrp="1" noChangeArrowheads="1"/>
          </p:cNvSpPr>
          <p:nvPr>
            <p:ph type="ctrTitle"/>
          </p:nvPr>
        </p:nvSpPr>
        <p:spPr/>
        <p:txBody>
          <a:bodyPr/>
          <a:lstStyle/>
          <a:p>
            <a:r>
              <a:rPr lang="en-US" altLang="en-US" sz="3200" b="1" dirty="0"/>
              <a:t>CS/SE 157B</a:t>
            </a:r>
            <a:br>
              <a:rPr lang="en-US" altLang="en-US" sz="3200" b="1" dirty="0"/>
            </a:br>
            <a:r>
              <a:rPr lang="en-US" altLang="en-US" sz="3200" b="1" dirty="0"/>
              <a:t>Database Management Systems II</a:t>
            </a:r>
            <a:br>
              <a:rPr lang="en-US" altLang="en-US" sz="3600" dirty="0"/>
            </a:br>
            <a:r>
              <a:rPr lang="en-US" altLang="en-US" sz="2400" dirty="0"/>
              <a:t>March 1 Class Meeting</a:t>
            </a:r>
          </a:p>
        </p:txBody>
      </p:sp>
      <p:sp>
        <p:nvSpPr>
          <p:cNvPr id="313347" name="Rectangle 3">
            <a:extLst>
              <a:ext uri="{FF2B5EF4-FFF2-40B4-BE49-F238E27FC236}">
                <a16:creationId xmlns:a16="http://schemas.microsoft.com/office/drawing/2014/main" id="{CA396163-1B5C-4745-BBA6-17B35A939104}"/>
              </a:ext>
            </a:extLst>
          </p:cNvPr>
          <p:cNvSpPr>
            <a:spLocks noGrp="1" noChangeArrowheads="1"/>
          </p:cNvSpPr>
          <p:nvPr>
            <p:ph type="subTitle" idx="1"/>
          </p:nvPr>
        </p:nvSpPr>
        <p:spPr>
          <a:xfrm>
            <a:off x="2103438" y="3765550"/>
            <a:ext cx="4846637" cy="2224088"/>
          </a:xfrm>
        </p:spPr>
        <p:txBody>
          <a:bodyPr/>
          <a:lstStyle/>
          <a:p>
            <a:pPr algn="ctr"/>
            <a:r>
              <a:rPr lang="en-US" altLang="en-US" dirty="0"/>
              <a:t>Department of Computer Science</a:t>
            </a:r>
            <a:br>
              <a:rPr lang="en-US" altLang="en-US" dirty="0"/>
            </a:br>
            <a:r>
              <a:rPr lang="en-US" altLang="en-US" dirty="0"/>
              <a:t>San Jose State University</a:t>
            </a:r>
            <a:br>
              <a:rPr lang="en-US" altLang="en-US" dirty="0"/>
            </a:br>
            <a:br>
              <a:rPr lang="en-US" altLang="en-US" sz="1200" dirty="0"/>
            </a:br>
            <a:r>
              <a:rPr lang="en-US" altLang="en-US" dirty="0"/>
              <a:t>Spring 2018</a:t>
            </a:r>
            <a:br>
              <a:rPr lang="en-US" altLang="en-US" dirty="0"/>
            </a:br>
            <a:r>
              <a:rPr lang="en-US" altLang="en-US" dirty="0"/>
              <a:t>Instructor: Ron Mak</a:t>
            </a:r>
          </a:p>
          <a:p>
            <a:pPr algn="ctr"/>
            <a:r>
              <a:rPr lang="en-US" altLang="en-US" dirty="0">
                <a:hlinkClick r:id="rId2"/>
              </a:rPr>
              <a:t>www.cs.sjsu.edu/~mak</a:t>
            </a:r>
            <a:r>
              <a:rPr lang="en-US" altLang="en-US" dirty="0"/>
              <a:t> </a:t>
            </a:r>
          </a:p>
        </p:txBody>
      </p:sp>
      <p:pic>
        <p:nvPicPr>
          <p:cNvPr id="313348" name="Picture 4" descr="sjsu_logo2">
            <a:extLst>
              <a:ext uri="{FF2B5EF4-FFF2-40B4-BE49-F238E27FC236}">
                <a16:creationId xmlns:a16="http://schemas.microsoft.com/office/drawing/2014/main" id="{939E77DB-7F6A-614E-88B7-42563AE6E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4689475"/>
            <a:ext cx="1189037" cy="1117600"/>
          </a:xfrm>
          <a:prstGeom prst="rect">
            <a:avLst/>
          </a:prstGeom>
          <a:noFill/>
          <a:extLst>
            <a:ext uri="{909E8E84-426E-40DD-AFC4-6F175D3DCCD1}">
              <a14:hiddenFill xmlns:a14="http://schemas.microsoft.com/office/drawing/2010/main">
                <a:solidFill>
                  <a:srgbClr val="FFFFFF"/>
                </a:solidFill>
              </a14:hiddenFill>
            </a:ext>
          </a:extLst>
        </p:spPr>
      </p:pic>
      <p:pic>
        <p:nvPicPr>
          <p:cNvPr id="313349" name="Picture 5">
            <a:extLst>
              <a:ext uri="{FF2B5EF4-FFF2-40B4-BE49-F238E27FC236}">
                <a16:creationId xmlns:a16="http://schemas.microsoft.com/office/drawing/2014/main" id="{D2D74441-8C85-CE4E-B852-6DEAA8C45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08525"/>
            <a:ext cx="1066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8B7FF4C4-FBA8-E54A-9A69-78B416146A05}"/>
              </a:ext>
            </a:extLst>
          </p:cNvPr>
          <p:cNvSpPr>
            <a:spLocks noGrp="1"/>
          </p:cNvSpPr>
          <p:nvPr>
            <p:ph type="sldNum" sz="quarter" idx="4"/>
          </p:nvPr>
        </p:nvSpPr>
        <p:spPr/>
        <p:txBody>
          <a:bodyPr/>
          <a:lstStyle/>
          <a:p>
            <a:fld id="{8DE0543F-7168-5C4C-8C98-9096C369620E}"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160432"/>
            <a:ext cx="8869362" cy="50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F72CBB-D182-1A48-AC72-E61090765E3F}"/>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B706453D-9FBA-8A45-8740-0F72F8E0288B}"/>
              </a:ext>
            </a:extLst>
          </p:cNvPr>
          <p:cNvSpPr txBox="1"/>
          <p:nvPr/>
        </p:nvSpPr>
        <p:spPr>
          <a:xfrm>
            <a:off x="3200415" y="6260033"/>
            <a:ext cx="2970501" cy="369332"/>
          </a:xfrm>
          <a:prstGeom prst="rect">
            <a:avLst/>
          </a:prstGeom>
          <a:solidFill>
            <a:schemeClr val="accent1">
              <a:lumMod val="20000"/>
              <a:lumOff val="80000"/>
            </a:schemeClr>
          </a:solidFill>
        </p:spPr>
        <p:txBody>
          <a:bodyPr wrap="square" rtlCol="0">
            <a:spAutoFit/>
          </a:bodyPr>
          <a:lstStyle/>
          <a:p>
            <a:pPr algn="ctr"/>
            <a:r>
              <a:rPr lang="en-US" sz="1800" dirty="0"/>
              <a:t>Operational tables</a:t>
            </a:r>
          </a:p>
        </p:txBody>
      </p:sp>
    </p:spTree>
    <p:extLst>
      <p:ext uri="{BB962C8B-B14F-4D97-AF65-F5344CB8AC3E}">
        <p14:creationId xmlns:p14="http://schemas.microsoft.com/office/powerpoint/2010/main" val="348867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277938"/>
            <a:ext cx="81153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280934" y="5623536"/>
            <a:ext cx="2571212" cy="369332"/>
          </a:xfrm>
          <a:prstGeom prst="rect">
            <a:avLst/>
          </a:prstGeom>
          <a:solidFill>
            <a:schemeClr val="accent1">
              <a:lumMod val="20000"/>
              <a:lumOff val="80000"/>
            </a:schemeClr>
          </a:solidFill>
        </p:spPr>
        <p:txBody>
          <a:bodyPr wrap="none" rtlCol="0">
            <a:spAutoFit/>
          </a:bodyPr>
          <a:lstStyle/>
          <a:p>
            <a:r>
              <a:rPr lang="en-US" sz="1800" dirty="0"/>
              <a:t>The dimensional model</a:t>
            </a:r>
          </a:p>
        </p:txBody>
      </p:sp>
      <p:sp>
        <p:nvSpPr>
          <p:cNvPr id="7" name="TextBox 6"/>
          <p:cNvSpPr txBox="1"/>
          <p:nvPr/>
        </p:nvSpPr>
        <p:spPr>
          <a:xfrm>
            <a:off x="274367" y="1417342"/>
            <a:ext cx="3377848" cy="584775"/>
          </a:xfrm>
          <a:prstGeom prst="rect">
            <a:avLst/>
          </a:prstGeom>
          <a:solidFill>
            <a:srgbClr val="FFFFC2"/>
          </a:solidFill>
          <a:ln>
            <a:solidFill>
              <a:srgbClr val="0432FF"/>
            </a:solidFill>
          </a:ln>
        </p:spPr>
        <p:txBody>
          <a:bodyPr wrap="none" rtlCol="0">
            <a:spAutoFit/>
          </a:bodyPr>
          <a:lstStyle/>
          <a:p>
            <a:r>
              <a:rPr lang="en-US" sz="1600" dirty="0">
                <a:solidFill>
                  <a:srgbClr val="0432FF"/>
                </a:solidFill>
              </a:rPr>
              <a:t>Nearly every star schema includes </a:t>
            </a:r>
          </a:p>
          <a:p>
            <a:r>
              <a:rPr lang="en-US" sz="1600" dirty="0">
                <a:solidFill>
                  <a:srgbClr val="0432FF"/>
                </a:solidFill>
              </a:rPr>
              <a:t>a </a:t>
            </a:r>
            <a:r>
              <a:rPr lang="en-US" sz="1600" u="sng" dirty="0">
                <a:solidFill>
                  <a:srgbClr val="0432FF"/>
                </a:solidFill>
              </a:rPr>
              <a:t>date-related dimension</a:t>
            </a:r>
            <a:r>
              <a:rPr lang="en-US" sz="1600" dirty="0">
                <a:solidFill>
                  <a:srgbClr val="0432FF"/>
                </a:solidFill>
              </a:rPr>
              <a:t>.</a:t>
            </a:r>
          </a:p>
        </p:txBody>
      </p:sp>
      <p:sp>
        <p:nvSpPr>
          <p:cNvPr id="9" name="TextBox 8">
            <a:extLst>
              <a:ext uri="{FF2B5EF4-FFF2-40B4-BE49-F238E27FC236}">
                <a16:creationId xmlns:a16="http://schemas.microsoft.com/office/drawing/2014/main" id="{FB149A4B-A648-284F-9067-69B22EBAFD9F}"/>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418670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09041"/>
            <a:ext cx="9123363" cy="521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82928" y="5989292"/>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7" name="TextBox 6">
            <a:extLst>
              <a:ext uri="{FF2B5EF4-FFF2-40B4-BE49-F238E27FC236}">
                <a16:creationId xmlns:a16="http://schemas.microsoft.com/office/drawing/2014/main" id="{C1265710-D506-B943-AF98-E19EF67EB2B9}"/>
              </a:ext>
            </a:extLst>
          </p:cNvPr>
          <p:cNvSpPr txBox="1"/>
          <p:nvPr/>
        </p:nvSpPr>
        <p:spPr>
          <a:xfrm>
            <a:off x="1097318" y="5398840"/>
            <a:ext cx="2011658" cy="369332"/>
          </a:xfrm>
          <a:prstGeom prst="rect">
            <a:avLst/>
          </a:prstGeom>
          <a:solidFill>
            <a:schemeClr val="accent1">
              <a:lumMod val="20000"/>
              <a:lumOff val="80000"/>
            </a:schemeClr>
          </a:solidFill>
        </p:spPr>
        <p:txBody>
          <a:bodyPr wrap="square" rtlCol="0">
            <a:spAutoFit/>
          </a:bodyPr>
          <a:lstStyle/>
          <a:p>
            <a:pPr algn="ctr"/>
            <a:r>
              <a:rPr lang="en-US" dirty="0"/>
              <a:t>Analytic</a:t>
            </a:r>
            <a:r>
              <a:rPr lang="en-US" sz="1800" dirty="0"/>
              <a:t>al tables</a:t>
            </a:r>
          </a:p>
        </p:txBody>
      </p:sp>
    </p:spTree>
    <p:extLst>
      <p:ext uri="{BB962C8B-B14F-4D97-AF65-F5344CB8AC3E}">
        <p14:creationId xmlns:p14="http://schemas.microsoft.com/office/powerpoint/2010/main" val="238423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Dimension Tables</a:t>
            </a:r>
          </a:p>
        </p:txBody>
      </p:sp>
      <p:sp>
        <p:nvSpPr>
          <p:cNvPr id="3" name="Content Placeholder 2"/>
          <p:cNvSpPr>
            <a:spLocks noGrp="1"/>
          </p:cNvSpPr>
          <p:nvPr>
            <p:ph idx="1"/>
          </p:nvPr>
        </p:nvSpPr>
        <p:spPr>
          <a:xfrm>
            <a:off x="457200" y="1295400"/>
            <a:ext cx="8320994" cy="4835525"/>
          </a:xfrm>
        </p:spPr>
        <p:txBody>
          <a:bodyPr/>
          <a:lstStyle/>
          <a:p>
            <a:r>
              <a:rPr lang="en-US" dirty="0"/>
              <a:t>The number of rows in any dimension table is relatively small compared to the number of rows in a fact table.</a:t>
            </a:r>
          </a:p>
          <a:p>
            <a:pPr lvl="4"/>
            <a:endParaRPr lang="en-US" dirty="0"/>
          </a:p>
          <a:p>
            <a:r>
              <a:rPr lang="en-US" dirty="0"/>
              <a:t>A dimension table contains relatively static data.</a:t>
            </a:r>
          </a:p>
          <a:p>
            <a:pPr lvl="4"/>
            <a:endParaRPr lang="en-US" dirty="0"/>
          </a:p>
          <a:p>
            <a:r>
              <a:rPr lang="en-US" dirty="0"/>
              <a:t>To improve performance, rows of a dimension table can contain seemingly excessive fields </a:t>
            </a:r>
            <a:br>
              <a:rPr lang="en-US" dirty="0"/>
            </a:br>
            <a:r>
              <a:rPr lang="en-US" dirty="0"/>
              <a:t>or fields that can be derived.</a:t>
            </a:r>
          </a:p>
          <a:p>
            <a:pPr lvl="1"/>
            <a:r>
              <a:rPr lang="en-US" dirty="0"/>
              <a:t>Example: A </a:t>
            </a:r>
            <a:r>
              <a:rPr lang="en-US" b="1" dirty="0">
                <a:solidFill>
                  <a:srgbClr val="0432FF"/>
                </a:solidFill>
                <a:latin typeface="Courier" pitchFamily="2" charset="0"/>
              </a:rPr>
              <a:t>Calendar</a:t>
            </a:r>
            <a:r>
              <a:rPr lang="en-US" dirty="0"/>
              <a:t> table row can contain a </a:t>
            </a:r>
            <a:br>
              <a:rPr lang="en-US" dirty="0"/>
            </a:br>
            <a:r>
              <a:rPr lang="en-US" dirty="0"/>
              <a:t>full date, day of the week, day of the month, month,</a:t>
            </a:r>
            <a:br>
              <a:rPr lang="en-US" dirty="0"/>
            </a:br>
            <a:r>
              <a:rPr lang="en-US" dirty="0"/>
              <a:t>week of the year, quarter, year.</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13</a:t>
            </a:fld>
            <a:endParaRPr lang="en-US"/>
          </a:p>
        </p:txBody>
      </p:sp>
    </p:spTree>
    <p:extLst>
      <p:ext uri="{BB962C8B-B14F-4D97-AF65-F5344CB8AC3E}">
        <p14:creationId xmlns:p14="http://schemas.microsoft.com/office/powerpoint/2010/main" val="69901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Fact Tables</a:t>
            </a:r>
          </a:p>
        </p:txBody>
      </p:sp>
      <p:sp>
        <p:nvSpPr>
          <p:cNvPr id="3" name="Content Placeholder 2"/>
          <p:cNvSpPr>
            <a:spLocks noGrp="1"/>
          </p:cNvSpPr>
          <p:nvPr>
            <p:ph idx="1"/>
          </p:nvPr>
        </p:nvSpPr>
        <p:spPr>
          <a:xfrm>
            <a:off x="457200" y="1295400"/>
            <a:ext cx="8412433" cy="4835525"/>
          </a:xfrm>
        </p:spPr>
        <p:txBody>
          <a:bodyPr/>
          <a:lstStyle/>
          <a:p>
            <a:r>
              <a:rPr lang="en-US" dirty="0"/>
              <a:t>A typical fact table has records continually </a:t>
            </a:r>
            <a:br>
              <a:rPr lang="en-US" dirty="0"/>
            </a:br>
            <a:r>
              <a:rPr lang="en-US" dirty="0"/>
              <a:t>added to it and grows rapidly in size.</a:t>
            </a:r>
          </a:p>
          <a:p>
            <a:pPr lvl="5"/>
            <a:endParaRPr lang="en-US" dirty="0"/>
          </a:p>
          <a:p>
            <a:r>
              <a:rPr lang="en-US" dirty="0"/>
              <a:t>A fact table can have orders of magnitude </a:t>
            </a:r>
            <a:br>
              <a:rPr lang="en-US" dirty="0"/>
            </a:br>
            <a:r>
              <a:rPr lang="en-US" dirty="0"/>
              <a:t>more rows than a dimension table.</a:t>
            </a:r>
          </a:p>
          <a:p>
            <a:pPr lvl="4"/>
            <a:endParaRPr lang="en-US" dirty="0"/>
          </a:p>
          <a:p>
            <a:r>
              <a:rPr lang="en-US" dirty="0"/>
              <a:t>You can consider all the foreign keys </a:t>
            </a:r>
            <a:br>
              <a:rPr lang="en-US" dirty="0"/>
            </a:br>
            <a:r>
              <a:rPr lang="en-US" dirty="0"/>
              <a:t>to constitute the </a:t>
            </a:r>
            <a:r>
              <a:rPr lang="en-US" u="sng" dirty="0"/>
              <a:t>composite primary key</a:t>
            </a:r>
            <a:r>
              <a:rPr lang="en-US" dirty="0"/>
              <a:t>.</a:t>
            </a:r>
          </a:p>
          <a:p>
            <a:pPr lvl="1"/>
            <a:r>
              <a:rPr lang="en-US" dirty="0"/>
              <a:t>You might not need to make a query </a:t>
            </a:r>
            <a:br>
              <a:rPr lang="en-US" dirty="0"/>
            </a:br>
            <a:r>
              <a:rPr lang="en-US" dirty="0"/>
              <a:t>to access a particular fact record.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14</a:t>
            </a:fld>
            <a:endParaRPr lang="en-US"/>
          </a:p>
        </p:txBody>
      </p:sp>
    </p:spTree>
    <p:extLst>
      <p:ext uri="{BB962C8B-B14F-4D97-AF65-F5344CB8AC3E}">
        <p14:creationId xmlns:p14="http://schemas.microsoft.com/office/powerpoint/2010/main" val="33090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Surrogate Keys</a:t>
            </a:r>
          </a:p>
        </p:txBody>
      </p:sp>
      <p:sp>
        <p:nvSpPr>
          <p:cNvPr id="3" name="Content Placeholder 2"/>
          <p:cNvSpPr>
            <a:spLocks noGrp="1"/>
          </p:cNvSpPr>
          <p:nvPr>
            <p:ph idx="1"/>
          </p:nvPr>
        </p:nvSpPr>
        <p:spPr>
          <a:xfrm>
            <a:off x="457200" y="1295400"/>
            <a:ext cx="8320994" cy="4835525"/>
          </a:xfrm>
        </p:spPr>
        <p:txBody>
          <a:bodyPr/>
          <a:lstStyle/>
          <a:p>
            <a:r>
              <a:rPr lang="en-US" dirty="0"/>
              <a:t>Each dimension table is typically given a simple non-composite system-generated </a:t>
            </a:r>
            <a:r>
              <a:rPr lang="en-US" dirty="0">
                <a:solidFill>
                  <a:srgbClr val="B23C00"/>
                </a:solidFill>
              </a:rPr>
              <a:t>surrogate key</a:t>
            </a:r>
            <a:r>
              <a:rPr lang="en-US" dirty="0"/>
              <a:t>.</a:t>
            </a:r>
          </a:p>
          <a:p>
            <a:pPr lvl="4"/>
            <a:endParaRPr lang="en-US" dirty="0"/>
          </a:p>
          <a:p>
            <a:r>
              <a:rPr lang="en-US" dirty="0"/>
              <a:t>Use a surrogate key as the primary key </a:t>
            </a:r>
            <a:br>
              <a:rPr lang="en-US" dirty="0"/>
            </a:br>
            <a:r>
              <a:rPr lang="en-US" dirty="0"/>
              <a:t>rather than the operational key.</a:t>
            </a:r>
          </a:p>
          <a:p>
            <a:pPr lvl="1"/>
            <a:r>
              <a:rPr lang="en-US" dirty="0"/>
              <a:t>Example: The </a:t>
            </a:r>
            <a:r>
              <a:rPr lang="en-US" b="1" dirty="0">
                <a:solidFill>
                  <a:srgbClr val="0432FF"/>
                </a:solidFill>
                <a:latin typeface="Courier" pitchFamily="2" charset="0"/>
              </a:rPr>
              <a:t>Product</a:t>
            </a:r>
            <a:r>
              <a:rPr lang="en-US" dirty="0"/>
              <a:t> dimension table uses </a:t>
            </a:r>
            <a:br>
              <a:rPr lang="en-US" dirty="0"/>
            </a:br>
            <a:r>
              <a:rPr lang="en-US" dirty="0"/>
              <a:t>the surrogate key </a:t>
            </a:r>
            <a:r>
              <a:rPr lang="en-US" b="1" dirty="0" err="1">
                <a:solidFill>
                  <a:srgbClr val="0432FF"/>
                </a:solidFill>
                <a:latin typeface="Courier" pitchFamily="2" charset="0"/>
              </a:rPr>
              <a:t>ProductKey</a:t>
            </a:r>
            <a:r>
              <a:rPr lang="en-US" dirty="0"/>
              <a:t> rather than </a:t>
            </a:r>
            <a:br>
              <a:rPr lang="en-US" dirty="0"/>
            </a:br>
            <a:r>
              <a:rPr lang="en-US" dirty="0"/>
              <a:t>the operational key </a:t>
            </a:r>
            <a:r>
              <a:rPr lang="en-US" b="1" dirty="0" err="1">
                <a:solidFill>
                  <a:srgbClr val="0432FF"/>
                </a:solidFill>
                <a:latin typeface="Courier" pitchFamily="2" charset="0"/>
              </a:rPr>
              <a:t>ProductID</a:t>
            </a:r>
            <a:r>
              <a:rPr lang="en-US" dirty="0"/>
              <a:t>.</a:t>
            </a:r>
          </a:p>
          <a:p>
            <a:pPr lvl="5"/>
            <a:endParaRPr lang="en-US" dirty="0"/>
          </a:p>
          <a:p>
            <a:r>
              <a:rPr lang="en-US" dirty="0"/>
              <a:t>Use a surrogate key to handle </a:t>
            </a:r>
            <a:br>
              <a:rPr lang="en-US" dirty="0"/>
            </a:br>
            <a:r>
              <a:rPr lang="en-US" dirty="0">
                <a:solidFill>
                  <a:srgbClr val="B23C00"/>
                </a:solidFill>
              </a:rPr>
              <a:t>slowly changing dimensions </a:t>
            </a:r>
            <a:br>
              <a:rPr lang="en-US" dirty="0"/>
            </a:br>
            <a:r>
              <a:rPr lang="en-US" dirty="0"/>
              <a:t>(discussed later).</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15</a:t>
            </a:fld>
            <a:endParaRPr lang="en-US"/>
          </a:p>
        </p:txBody>
      </p:sp>
      <p:sp>
        <p:nvSpPr>
          <p:cNvPr id="5" name="TextBox 4"/>
          <p:cNvSpPr txBox="1"/>
          <p:nvPr/>
        </p:nvSpPr>
        <p:spPr>
          <a:xfrm>
            <a:off x="6126463" y="4343390"/>
            <a:ext cx="2314794" cy="1477328"/>
          </a:xfrm>
          <a:prstGeom prst="rect">
            <a:avLst/>
          </a:prstGeom>
          <a:solidFill>
            <a:srgbClr val="FFFFC2"/>
          </a:solidFill>
          <a:ln>
            <a:solidFill>
              <a:srgbClr val="0432FF"/>
            </a:solidFill>
          </a:ln>
        </p:spPr>
        <p:txBody>
          <a:bodyPr wrap="none" rtlCol="0">
            <a:spAutoFit/>
          </a:bodyPr>
          <a:lstStyle/>
          <a:p>
            <a:r>
              <a:rPr lang="en-US" sz="1800" dirty="0">
                <a:solidFill>
                  <a:srgbClr val="0432FF"/>
                </a:solidFill>
              </a:rPr>
              <a:t>Other than serving </a:t>
            </a:r>
          </a:p>
          <a:p>
            <a:r>
              <a:rPr lang="en-US" sz="1800" dirty="0">
                <a:solidFill>
                  <a:srgbClr val="0432FF"/>
                </a:solidFill>
              </a:rPr>
              <a:t>as the primary key</a:t>
            </a:r>
          </a:p>
          <a:p>
            <a:r>
              <a:rPr lang="en-US" sz="1800" dirty="0">
                <a:solidFill>
                  <a:srgbClr val="0432FF"/>
                </a:solidFill>
              </a:rPr>
              <a:t>of a dimension table,</a:t>
            </a:r>
          </a:p>
          <a:p>
            <a:r>
              <a:rPr lang="en-US" sz="1800" dirty="0">
                <a:solidFill>
                  <a:srgbClr val="0432FF"/>
                </a:solidFill>
              </a:rPr>
              <a:t>a surrogate key has</a:t>
            </a:r>
          </a:p>
          <a:p>
            <a:r>
              <a:rPr lang="en-US" sz="1800" dirty="0">
                <a:solidFill>
                  <a:srgbClr val="0432FF"/>
                </a:solidFill>
              </a:rPr>
              <a:t>no other meaning.</a:t>
            </a:r>
          </a:p>
        </p:txBody>
      </p:sp>
    </p:spTree>
    <p:extLst>
      <p:ext uri="{BB962C8B-B14F-4D97-AF65-F5344CB8AC3E}">
        <p14:creationId xmlns:p14="http://schemas.microsoft.com/office/powerpoint/2010/main" val="23891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Queries against a Star Schema</a:t>
            </a:r>
          </a:p>
        </p:txBody>
      </p:sp>
      <p:sp>
        <p:nvSpPr>
          <p:cNvPr id="3" name="Content Placeholder 2"/>
          <p:cNvSpPr>
            <a:spLocks noGrp="1"/>
          </p:cNvSpPr>
          <p:nvPr>
            <p:ph idx="1"/>
          </p:nvPr>
        </p:nvSpPr>
        <p:spPr/>
        <p:txBody>
          <a:bodyPr/>
          <a:lstStyle/>
          <a:p>
            <a:r>
              <a:rPr lang="en-US" dirty="0"/>
              <a:t>Analytical queries are simpler using a dimensional model vs. the original </a:t>
            </a:r>
            <a:br>
              <a:rPr lang="en-US" dirty="0"/>
            </a:br>
            <a:r>
              <a:rPr lang="en-US" dirty="0"/>
              <a:t>relational model.</a:t>
            </a:r>
          </a:p>
          <a:p>
            <a:pPr lvl="4"/>
            <a:endParaRPr lang="en-US" dirty="0"/>
          </a:p>
          <a:p>
            <a:r>
              <a:rPr lang="en-US" dirty="0"/>
              <a:t>Example query: How do the quantities of sold products on Saturdays in the Camping category provided by vendor Pacific Gear within the Tristate region during the first quarter of 2017 compare to the second quarter of 2017?</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16</a:t>
            </a:fld>
            <a:endParaRPr lang="en-US"/>
          </a:p>
        </p:txBody>
      </p:sp>
    </p:spTree>
    <p:extLst>
      <p:ext uri="{BB962C8B-B14F-4D97-AF65-F5344CB8AC3E}">
        <p14:creationId xmlns:p14="http://schemas.microsoft.com/office/powerpoint/2010/main" val="37681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Star Schema Query</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17</a:t>
            </a:fld>
            <a:endParaRPr lang="en-US"/>
          </a:p>
        </p:txBody>
      </p:sp>
      <p:sp>
        <p:nvSpPr>
          <p:cNvPr id="6" name="TextBox 5"/>
          <p:cNvSpPr txBox="1"/>
          <p:nvPr/>
        </p:nvSpPr>
        <p:spPr>
          <a:xfrm>
            <a:off x="1024098" y="1274052"/>
            <a:ext cx="6109365" cy="4801314"/>
          </a:xfrm>
          <a:prstGeom prst="rect">
            <a:avLst/>
          </a:prstGeom>
          <a:solidFill>
            <a:schemeClr val="bg1">
              <a:lumMod val="95000"/>
            </a:schemeClr>
          </a:solidFill>
          <a:ln>
            <a:solidFill>
              <a:schemeClr val="bg1">
                <a:lumMod val="75000"/>
              </a:schemeClr>
            </a:solidFill>
          </a:ln>
        </p:spPr>
        <p:txBody>
          <a:bodyPr wrap="none" rtlCol="0">
            <a:spAutoFit/>
          </a:bodyPr>
          <a:lstStyle/>
          <a:p>
            <a:r>
              <a:rPr lang="en-US" sz="1600" b="1" dirty="0">
                <a:latin typeface="Courier New"/>
                <a:cs typeface="Courier New"/>
              </a:rPr>
              <a:t>SELECT SUM(</a:t>
            </a:r>
            <a:r>
              <a:rPr lang="en-US" sz="1600" b="1" dirty="0" err="1">
                <a:latin typeface="Courier New"/>
                <a:cs typeface="Courier New"/>
              </a:rPr>
              <a:t>SA.UnitsSold</a:t>
            </a:r>
            <a:r>
              <a:rPr lang="en-US" sz="1600" b="1" dirty="0">
                <a:latin typeface="Courier New"/>
                <a:cs typeface="Courier New"/>
              </a:rPr>
              <a:t>)‚ </a:t>
            </a:r>
            <a:r>
              <a:rPr lang="en-US" sz="1600" b="1" dirty="0" err="1">
                <a:latin typeface="Courier New"/>
                <a:cs typeface="Courier New"/>
              </a:rPr>
              <a:t>P.ProductCategoryName</a:t>
            </a:r>
            <a:r>
              <a:rPr lang="en-US" sz="1600" b="1" dirty="0">
                <a:latin typeface="Courier New"/>
                <a:cs typeface="Courier New"/>
              </a:rPr>
              <a:t>‚</a:t>
            </a:r>
          </a:p>
          <a:p>
            <a:r>
              <a:rPr lang="en-US" sz="1600" b="1" dirty="0">
                <a:latin typeface="Courier New"/>
                <a:cs typeface="Courier New"/>
              </a:rPr>
              <a:t>       </a:t>
            </a:r>
            <a:r>
              <a:rPr lang="en-US" sz="1600" b="1" dirty="0" err="1">
                <a:latin typeface="Courier New"/>
                <a:cs typeface="Courier New"/>
              </a:rPr>
              <a:t>P.ProductVendorName</a:t>
            </a:r>
            <a:r>
              <a:rPr lang="en-US" sz="1600" b="1" dirty="0">
                <a:latin typeface="Courier New"/>
                <a:cs typeface="Courier New"/>
              </a:rPr>
              <a:t>‚ </a:t>
            </a:r>
            <a:r>
              <a:rPr lang="en-US" sz="1600" b="1" dirty="0" err="1">
                <a:latin typeface="Courier New"/>
                <a:cs typeface="Courier New"/>
              </a:rPr>
              <a:t>C.DayofWeek</a:t>
            </a:r>
            <a:r>
              <a:rPr lang="en-US" sz="1600" b="1" dirty="0">
                <a:latin typeface="Courier New"/>
                <a:cs typeface="Courier New"/>
              </a:rPr>
              <a:t>‚ </a:t>
            </a:r>
            <a:r>
              <a:rPr lang="en-US" sz="1600" b="1" dirty="0" err="1">
                <a:latin typeface="Courier New"/>
                <a:cs typeface="Courier New"/>
              </a:rPr>
              <a:t>C.Qtr</a:t>
            </a:r>
            <a:endParaRPr lang="en-US" sz="1600" b="1" dirty="0">
              <a:latin typeface="Courier New"/>
              <a:cs typeface="Courier New"/>
            </a:endParaRPr>
          </a:p>
          <a:p>
            <a:endParaRPr lang="en-US" sz="1600" b="1" dirty="0">
              <a:latin typeface="Courier New"/>
              <a:cs typeface="Courier New"/>
            </a:endParaRPr>
          </a:p>
          <a:p>
            <a:r>
              <a:rPr lang="en-US" sz="1600" b="1" dirty="0">
                <a:latin typeface="Courier New"/>
                <a:cs typeface="Courier New"/>
              </a:rPr>
              <a:t>FROM Calendar C‚ Store S‚ Product P‚ Sales SA</a:t>
            </a:r>
          </a:p>
          <a:p>
            <a:endParaRPr lang="en-US" sz="1600" b="1" dirty="0">
              <a:latin typeface="Courier New"/>
              <a:cs typeface="Courier New"/>
            </a:endParaRPr>
          </a:p>
          <a:p>
            <a:r>
              <a:rPr lang="en-US" sz="1600" b="1" dirty="0">
                <a:latin typeface="Courier New"/>
                <a:cs typeface="Courier New"/>
              </a:rPr>
              <a:t>WHERE </a:t>
            </a:r>
            <a:r>
              <a:rPr lang="en-US" sz="1600" b="1" dirty="0" err="1">
                <a:solidFill>
                  <a:srgbClr val="0432FF"/>
                </a:solidFill>
                <a:latin typeface="Courier New"/>
                <a:cs typeface="Courier New"/>
              </a:rPr>
              <a:t>C</a:t>
            </a:r>
            <a:r>
              <a:rPr lang="en-US" sz="1600" b="1" dirty="0" err="1">
                <a:solidFill>
                  <a:srgbClr val="B23C00"/>
                </a:solidFill>
                <a:latin typeface="Courier New"/>
                <a:cs typeface="Courier New"/>
              </a:rPr>
              <a:t>.CalendarKey</a:t>
            </a:r>
            <a:r>
              <a:rPr lang="en-US" sz="1600" b="1" dirty="0">
                <a:solidFill>
                  <a:srgbClr val="B23C00"/>
                </a:solidFill>
                <a:latin typeface="Courier New"/>
                <a:cs typeface="Courier New"/>
              </a:rPr>
              <a:t> = </a:t>
            </a:r>
            <a:r>
              <a:rPr lang="en-US" sz="1600" b="1" dirty="0" err="1">
                <a:solidFill>
                  <a:srgbClr val="0432FF"/>
                </a:solidFill>
                <a:latin typeface="Courier New"/>
                <a:cs typeface="Courier New"/>
              </a:rPr>
              <a:t>SA</a:t>
            </a:r>
            <a:r>
              <a:rPr lang="en-US" sz="1600" b="1" dirty="0" err="1">
                <a:solidFill>
                  <a:srgbClr val="B23C00"/>
                </a:solidFill>
                <a:latin typeface="Courier New"/>
                <a:cs typeface="Courier New"/>
              </a:rPr>
              <a:t>.CalendarKey</a:t>
            </a:r>
            <a:endParaRPr lang="en-US" sz="1600" b="1" dirty="0">
              <a:solidFill>
                <a:srgbClr val="B23C00"/>
              </a:solidFill>
              <a:latin typeface="Courier New"/>
              <a:cs typeface="Courier New"/>
            </a:endParaRPr>
          </a:p>
          <a:p>
            <a:r>
              <a:rPr lang="en-US" sz="1600" b="1" dirty="0">
                <a:solidFill>
                  <a:srgbClr val="B23C00"/>
                </a:solidFill>
                <a:latin typeface="Courier New"/>
                <a:cs typeface="Courier New"/>
              </a:rPr>
              <a:t>AND   </a:t>
            </a:r>
            <a:r>
              <a:rPr lang="en-US" sz="1600" b="1" dirty="0" err="1">
                <a:solidFill>
                  <a:srgbClr val="0432FF"/>
                </a:solidFill>
                <a:latin typeface="Courier New"/>
                <a:cs typeface="Courier New"/>
              </a:rPr>
              <a:t>S</a:t>
            </a:r>
            <a:r>
              <a:rPr lang="en-US" sz="1600" b="1" dirty="0" err="1">
                <a:solidFill>
                  <a:srgbClr val="B23C00"/>
                </a:solidFill>
                <a:latin typeface="Courier New"/>
                <a:cs typeface="Courier New"/>
              </a:rPr>
              <a:t>.StoreKey</a:t>
            </a:r>
            <a:r>
              <a:rPr lang="en-US" sz="1600" b="1" dirty="0">
                <a:solidFill>
                  <a:srgbClr val="B23C00"/>
                </a:solidFill>
                <a:latin typeface="Courier New"/>
                <a:cs typeface="Courier New"/>
              </a:rPr>
              <a:t>    = </a:t>
            </a:r>
            <a:r>
              <a:rPr lang="en-US" sz="1600" b="1" dirty="0" err="1">
                <a:solidFill>
                  <a:srgbClr val="0432FF"/>
                </a:solidFill>
                <a:latin typeface="Courier New"/>
                <a:cs typeface="Courier New"/>
              </a:rPr>
              <a:t>SA</a:t>
            </a:r>
            <a:r>
              <a:rPr lang="en-US" sz="1600" b="1" dirty="0" err="1">
                <a:solidFill>
                  <a:srgbClr val="B23C00"/>
                </a:solidFill>
                <a:latin typeface="Courier New"/>
                <a:cs typeface="Courier New"/>
              </a:rPr>
              <a:t>.StoreKey</a:t>
            </a:r>
            <a:endParaRPr lang="en-US" sz="1600" b="1" dirty="0">
              <a:solidFill>
                <a:srgbClr val="B23C00"/>
              </a:solidFill>
              <a:latin typeface="Courier New"/>
              <a:cs typeface="Courier New"/>
            </a:endParaRPr>
          </a:p>
          <a:p>
            <a:r>
              <a:rPr lang="en-US" sz="1600" b="1" dirty="0">
                <a:solidFill>
                  <a:srgbClr val="B23C00"/>
                </a:solidFill>
                <a:latin typeface="Courier New"/>
                <a:cs typeface="Courier New"/>
              </a:rPr>
              <a:t>AND   </a:t>
            </a:r>
            <a:r>
              <a:rPr lang="en-US" sz="1600" b="1" dirty="0" err="1">
                <a:solidFill>
                  <a:srgbClr val="0432FF"/>
                </a:solidFill>
                <a:latin typeface="Courier New"/>
                <a:cs typeface="Courier New"/>
              </a:rPr>
              <a:t>P</a:t>
            </a:r>
            <a:r>
              <a:rPr lang="en-US" sz="1600" b="1" dirty="0" err="1">
                <a:solidFill>
                  <a:srgbClr val="B23C00"/>
                </a:solidFill>
                <a:latin typeface="Courier New"/>
                <a:cs typeface="Courier New"/>
              </a:rPr>
              <a:t>.ProductKey</a:t>
            </a:r>
            <a:r>
              <a:rPr lang="en-US" sz="1600" b="1" dirty="0">
                <a:solidFill>
                  <a:srgbClr val="B23C00"/>
                </a:solidFill>
                <a:latin typeface="Courier New"/>
                <a:cs typeface="Courier New"/>
              </a:rPr>
              <a:t>  = </a:t>
            </a:r>
            <a:r>
              <a:rPr lang="en-US" sz="1600" b="1" dirty="0" err="1">
                <a:solidFill>
                  <a:srgbClr val="0432FF"/>
                </a:solidFill>
                <a:latin typeface="Courier New"/>
                <a:cs typeface="Courier New"/>
              </a:rPr>
              <a:t>SA</a:t>
            </a:r>
            <a:r>
              <a:rPr lang="en-US" sz="1600" b="1" dirty="0" err="1">
                <a:solidFill>
                  <a:srgbClr val="B23C00"/>
                </a:solidFill>
                <a:latin typeface="Courier New"/>
                <a:cs typeface="Courier New"/>
              </a:rPr>
              <a:t>.ProductKey</a:t>
            </a:r>
            <a:endParaRPr lang="en-US" sz="1600" b="1" dirty="0">
              <a:solidFill>
                <a:srgbClr val="B23C00"/>
              </a:solidFill>
              <a:latin typeface="Courier New"/>
              <a:cs typeface="Courier New"/>
            </a:endParaRPr>
          </a:p>
          <a:p>
            <a:r>
              <a:rPr lang="en-US" sz="1600" b="1" dirty="0">
                <a:latin typeface="Courier New"/>
                <a:cs typeface="Courier New"/>
              </a:rPr>
              <a:t>AND   </a:t>
            </a:r>
            <a:r>
              <a:rPr lang="en-US" sz="1600" b="1" dirty="0" err="1">
                <a:latin typeface="Courier New"/>
                <a:cs typeface="Courier New"/>
              </a:rPr>
              <a:t>P.ProductVendorName</a:t>
            </a:r>
            <a:r>
              <a:rPr lang="en-US" sz="1600" b="1" dirty="0">
                <a:latin typeface="Courier New"/>
                <a:cs typeface="Courier New"/>
              </a:rPr>
              <a:t> = 'Pacifica Gear'</a:t>
            </a:r>
          </a:p>
          <a:p>
            <a:r>
              <a:rPr lang="en-US" sz="1600" b="1" dirty="0">
                <a:latin typeface="Courier New"/>
                <a:cs typeface="Courier New"/>
              </a:rPr>
              <a:t>AND   </a:t>
            </a:r>
            <a:r>
              <a:rPr lang="en-US" sz="1600" b="1" dirty="0" err="1">
                <a:latin typeface="Courier New"/>
                <a:cs typeface="Courier New"/>
              </a:rPr>
              <a:t>P.ProductCategoryName</a:t>
            </a:r>
            <a:r>
              <a:rPr lang="en-US" sz="1600" b="1" dirty="0">
                <a:latin typeface="Courier New"/>
                <a:cs typeface="Courier New"/>
              </a:rPr>
              <a:t> = 'Camping'</a:t>
            </a:r>
          </a:p>
          <a:p>
            <a:r>
              <a:rPr lang="en-US" sz="1600" b="1" dirty="0">
                <a:latin typeface="Courier New"/>
                <a:cs typeface="Courier New"/>
              </a:rPr>
              <a:t>AND   </a:t>
            </a:r>
            <a:r>
              <a:rPr lang="en-US" sz="1600" b="1" dirty="0" err="1">
                <a:latin typeface="Courier New"/>
                <a:cs typeface="Courier New"/>
              </a:rPr>
              <a:t>S.StoreRegionName</a:t>
            </a:r>
            <a:r>
              <a:rPr lang="en-US" sz="1600" b="1" dirty="0">
                <a:latin typeface="Courier New"/>
                <a:cs typeface="Courier New"/>
              </a:rPr>
              <a:t> = 'Tristate'</a:t>
            </a:r>
          </a:p>
          <a:p>
            <a:r>
              <a:rPr lang="en-US" sz="1600" b="1" dirty="0">
                <a:latin typeface="Courier New"/>
                <a:cs typeface="Courier New"/>
              </a:rPr>
              <a:t>AND   </a:t>
            </a:r>
            <a:r>
              <a:rPr lang="en-US" sz="1600" b="1" dirty="0" err="1">
                <a:latin typeface="Courier New"/>
                <a:cs typeface="Courier New"/>
              </a:rPr>
              <a:t>C.DayofWeek</a:t>
            </a:r>
            <a:r>
              <a:rPr lang="en-US" sz="1600" b="1" dirty="0">
                <a:latin typeface="Courier New"/>
                <a:cs typeface="Courier New"/>
              </a:rPr>
              <a:t> = 'Saturday'</a:t>
            </a:r>
          </a:p>
          <a:p>
            <a:r>
              <a:rPr lang="en-US" sz="1600" b="1" dirty="0">
                <a:latin typeface="Courier New"/>
                <a:cs typeface="Courier New"/>
              </a:rPr>
              <a:t>AND   </a:t>
            </a:r>
            <a:r>
              <a:rPr lang="en-US" sz="1600" b="1" dirty="0" err="1">
                <a:latin typeface="Courier New"/>
                <a:cs typeface="Courier New"/>
              </a:rPr>
              <a:t>C.Year</a:t>
            </a:r>
            <a:r>
              <a:rPr lang="en-US" sz="1600" b="1" dirty="0">
                <a:latin typeface="Courier New"/>
                <a:cs typeface="Courier New"/>
              </a:rPr>
              <a:t> = 2017</a:t>
            </a:r>
          </a:p>
          <a:p>
            <a:r>
              <a:rPr lang="en-US" sz="1600" b="1" dirty="0">
                <a:latin typeface="Courier New"/>
                <a:cs typeface="Courier New"/>
              </a:rPr>
              <a:t>AND   </a:t>
            </a:r>
            <a:r>
              <a:rPr lang="en-US" sz="1600" b="1" dirty="0" err="1">
                <a:latin typeface="Courier New"/>
                <a:cs typeface="Courier New"/>
              </a:rPr>
              <a:t>C.Qtr</a:t>
            </a:r>
            <a:r>
              <a:rPr lang="en-US" sz="1600" b="1" dirty="0">
                <a:latin typeface="Courier New"/>
                <a:cs typeface="Courier New"/>
              </a:rPr>
              <a:t> IN ('Q1', 'Q2')</a:t>
            </a:r>
          </a:p>
          <a:p>
            <a:endParaRPr lang="en-US" sz="1600" b="1" dirty="0">
              <a:latin typeface="Courier New"/>
              <a:cs typeface="Courier New"/>
            </a:endParaRPr>
          </a:p>
          <a:p>
            <a:r>
              <a:rPr lang="en-US" sz="1600" b="1" dirty="0">
                <a:latin typeface="Courier New"/>
                <a:cs typeface="Courier New"/>
              </a:rPr>
              <a:t>GROUP BY </a:t>
            </a:r>
            <a:r>
              <a:rPr lang="en-US" sz="1600" b="1" dirty="0" err="1">
                <a:latin typeface="Courier New"/>
                <a:cs typeface="Courier New"/>
              </a:rPr>
              <a:t>P.ProductCategoryName</a:t>
            </a:r>
            <a:r>
              <a:rPr lang="en-US" sz="1600" b="1" dirty="0">
                <a:latin typeface="Courier New"/>
                <a:cs typeface="Courier New"/>
              </a:rPr>
              <a:t>, </a:t>
            </a:r>
          </a:p>
          <a:p>
            <a:r>
              <a:rPr lang="en-US" sz="1600" b="1" dirty="0">
                <a:latin typeface="Courier New"/>
                <a:cs typeface="Courier New"/>
              </a:rPr>
              <a:t>         </a:t>
            </a:r>
            <a:r>
              <a:rPr lang="en-US" sz="1600" b="1" dirty="0" err="1">
                <a:latin typeface="Courier New"/>
                <a:cs typeface="Courier New"/>
              </a:rPr>
              <a:t>P.ProductVendorName</a:t>
            </a:r>
            <a:r>
              <a:rPr lang="en-US" sz="1600" b="1" dirty="0">
                <a:latin typeface="Courier New"/>
                <a:cs typeface="Courier New"/>
              </a:rPr>
              <a:t>,</a:t>
            </a:r>
          </a:p>
          <a:p>
            <a:r>
              <a:rPr lang="en-US" sz="1600" b="1" dirty="0">
                <a:latin typeface="Courier New"/>
                <a:cs typeface="Courier New"/>
              </a:rPr>
              <a:t>         </a:t>
            </a:r>
            <a:r>
              <a:rPr lang="en-US" sz="1600" b="1" dirty="0" err="1">
                <a:latin typeface="Courier New"/>
                <a:cs typeface="Courier New"/>
              </a:rPr>
              <a:t>C.DayofWeek</a:t>
            </a:r>
            <a:r>
              <a:rPr lang="en-US" sz="1600" b="1" dirty="0">
                <a:latin typeface="Courier New"/>
                <a:cs typeface="Courier New"/>
              </a:rPr>
              <a:t>, </a:t>
            </a:r>
          </a:p>
          <a:p>
            <a:r>
              <a:rPr lang="en-US" sz="1600" b="1" dirty="0">
                <a:latin typeface="Courier New"/>
                <a:cs typeface="Courier New"/>
              </a:rPr>
              <a:t>         </a:t>
            </a:r>
            <a:r>
              <a:rPr lang="en-US" sz="1600" b="1" dirty="0" err="1">
                <a:latin typeface="Courier New"/>
                <a:cs typeface="Courier New"/>
              </a:rPr>
              <a:t>C.Qtr</a:t>
            </a:r>
            <a:r>
              <a:rPr lang="en-US" sz="1600" b="1" dirty="0">
                <a:latin typeface="Courier New"/>
                <a:cs typeface="Courier New"/>
              </a:rPr>
              <a:t>;</a:t>
            </a:r>
          </a:p>
        </p:txBody>
      </p:sp>
      <p:sp>
        <p:nvSpPr>
          <p:cNvPr id="7" name="TextBox 6"/>
          <p:cNvSpPr txBox="1"/>
          <p:nvPr/>
        </p:nvSpPr>
        <p:spPr>
          <a:xfrm>
            <a:off x="5687487" y="2514610"/>
            <a:ext cx="3207929" cy="738664"/>
          </a:xfrm>
          <a:prstGeom prst="rect">
            <a:avLst/>
          </a:prstGeom>
          <a:solidFill>
            <a:schemeClr val="accent1">
              <a:lumMod val="20000"/>
              <a:lumOff val="80000"/>
            </a:schemeClr>
          </a:solidFill>
          <a:ln>
            <a:solidFill>
              <a:srgbClr val="B23C00"/>
            </a:solidFill>
          </a:ln>
        </p:spPr>
        <p:txBody>
          <a:bodyPr wrap="none" rtlCol="0">
            <a:spAutoFit/>
          </a:bodyPr>
          <a:lstStyle/>
          <a:p>
            <a:r>
              <a:rPr lang="en-US" sz="1400" dirty="0">
                <a:solidFill>
                  <a:srgbClr val="B23C00"/>
                </a:solidFill>
              </a:rPr>
              <a:t>Join the </a:t>
            </a:r>
            <a:r>
              <a:rPr lang="en-US" sz="1400" b="1" dirty="0">
                <a:solidFill>
                  <a:srgbClr val="0432FF"/>
                </a:solidFill>
                <a:latin typeface="Courier" pitchFamily="2" charset="0"/>
              </a:rPr>
              <a:t>Sales</a:t>
            </a:r>
            <a:r>
              <a:rPr lang="en-US" sz="1400" dirty="0">
                <a:solidFill>
                  <a:srgbClr val="B23C00"/>
                </a:solidFill>
              </a:rPr>
              <a:t> fact table </a:t>
            </a:r>
            <a:r>
              <a:rPr lang="en-US" sz="1400" b="1" dirty="0">
                <a:solidFill>
                  <a:srgbClr val="0432FF"/>
                </a:solidFill>
                <a:latin typeface="Courier" pitchFamily="2" charset="0"/>
              </a:rPr>
              <a:t>SA</a:t>
            </a:r>
            <a:r>
              <a:rPr lang="en-US" sz="1400" dirty="0">
                <a:solidFill>
                  <a:srgbClr val="B23C00"/>
                </a:solidFill>
              </a:rPr>
              <a:t> with the</a:t>
            </a:r>
          </a:p>
          <a:p>
            <a:r>
              <a:rPr lang="en-US" sz="1400" dirty="0">
                <a:solidFill>
                  <a:srgbClr val="B23C00"/>
                </a:solidFill>
              </a:rPr>
              <a:t>three dimension tables </a:t>
            </a:r>
            <a:r>
              <a:rPr lang="en-US" sz="1400" b="1" dirty="0">
                <a:solidFill>
                  <a:srgbClr val="0432FF"/>
                </a:solidFill>
                <a:latin typeface="Courier" pitchFamily="2" charset="0"/>
              </a:rPr>
              <a:t>Calendar C</a:t>
            </a:r>
            <a:r>
              <a:rPr lang="en-US" sz="1400" dirty="0">
                <a:solidFill>
                  <a:srgbClr val="B23C00"/>
                </a:solidFill>
              </a:rPr>
              <a:t>, </a:t>
            </a:r>
          </a:p>
          <a:p>
            <a:r>
              <a:rPr lang="en-US" sz="1400" b="1" dirty="0">
                <a:solidFill>
                  <a:srgbClr val="0432FF"/>
                </a:solidFill>
                <a:latin typeface="Courier" pitchFamily="2" charset="0"/>
              </a:rPr>
              <a:t>Store S</a:t>
            </a:r>
            <a:r>
              <a:rPr lang="en-US" sz="1400" dirty="0">
                <a:solidFill>
                  <a:srgbClr val="B23C00"/>
                </a:solidFill>
              </a:rPr>
              <a:t>, and </a:t>
            </a:r>
            <a:r>
              <a:rPr lang="en-US" sz="1400" b="1" dirty="0">
                <a:solidFill>
                  <a:srgbClr val="0432FF"/>
                </a:solidFill>
                <a:latin typeface="Courier" pitchFamily="2" charset="0"/>
              </a:rPr>
              <a:t>Product P</a:t>
            </a:r>
            <a:r>
              <a:rPr lang="en-US" sz="1400" dirty="0">
                <a:solidFill>
                  <a:srgbClr val="B23C00"/>
                </a:solidFill>
              </a:rPr>
              <a:t>.</a:t>
            </a:r>
          </a:p>
        </p:txBody>
      </p:sp>
      <p:sp>
        <p:nvSpPr>
          <p:cNvPr id="3" name="TextBox 2">
            <a:extLst>
              <a:ext uri="{FF2B5EF4-FFF2-40B4-BE49-F238E27FC236}">
                <a16:creationId xmlns:a16="http://schemas.microsoft.com/office/drawing/2014/main" id="{E71B168B-D5C2-1543-8152-1D2A11967F96}"/>
              </a:ext>
            </a:extLst>
          </p:cNvPr>
          <p:cNvSpPr txBox="1"/>
          <p:nvPr/>
        </p:nvSpPr>
        <p:spPr>
          <a:xfrm>
            <a:off x="5321775" y="4069071"/>
            <a:ext cx="3365024" cy="1384995"/>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How do the quantities of </a:t>
            </a:r>
            <a:r>
              <a:rPr lang="en-US" sz="1400" u="sng" dirty="0">
                <a:solidFill>
                  <a:srgbClr val="0432FF"/>
                </a:solidFill>
              </a:rPr>
              <a:t>sold products</a:t>
            </a:r>
            <a:r>
              <a:rPr lang="en-US" sz="1400" dirty="0">
                <a:solidFill>
                  <a:srgbClr val="0432FF"/>
                </a:solidFill>
              </a:rPr>
              <a:t> </a:t>
            </a:r>
          </a:p>
          <a:p>
            <a:r>
              <a:rPr lang="en-US" sz="1400" dirty="0">
                <a:solidFill>
                  <a:srgbClr val="0432FF"/>
                </a:solidFill>
              </a:rPr>
              <a:t>on </a:t>
            </a:r>
            <a:r>
              <a:rPr lang="en-US" sz="1400" u="sng" dirty="0">
                <a:solidFill>
                  <a:srgbClr val="0432FF"/>
                </a:solidFill>
              </a:rPr>
              <a:t>Saturdays</a:t>
            </a:r>
            <a:r>
              <a:rPr lang="en-US" sz="1400" dirty="0">
                <a:solidFill>
                  <a:srgbClr val="0432FF"/>
                </a:solidFill>
              </a:rPr>
              <a:t> in the </a:t>
            </a:r>
            <a:r>
              <a:rPr lang="en-US" sz="1400" u="sng" dirty="0">
                <a:solidFill>
                  <a:srgbClr val="0432FF"/>
                </a:solidFill>
              </a:rPr>
              <a:t>Camping category</a:t>
            </a:r>
            <a:r>
              <a:rPr lang="en-US" sz="1400" dirty="0">
                <a:solidFill>
                  <a:srgbClr val="0432FF"/>
                </a:solidFill>
              </a:rPr>
              <a:t> </a:t>
            </a:r>
          </a:p>
          <a:p>
            <a:r>
              <a:rPr lang="en-US" sz="1400" dirty="0">
                <a:solidFill>
                  <a:srgbClr val="0432FF"/>
                </a:solidFill>
              </a:rPr>
              <a:t>provided by </a:t>
            </a:r>
            <a:r>
              <a:rPr lang="en-US" sz="1400" u="sng" dirty="0">
                <a:solidFill>
                  <a:srgbClr val="0432FF"/>
                </a:solidFill>
              </a:rPr>
              <a:t>vendor Pacific Gear</a:t>
            </a:r>
            <a:r>
              <a:rPr lang="en-US" sz="1400" dirty="0">
                <a:solidFill>
                  <a:srgbClr val="0432FF"/>
                </a:solidFill>
              </a:rPr>
              <a:t> </a:t>
            </a:r>
          </a:p>
          <a:p>
            <a:r>
              <a:rPr lang="en-US" sz="1400" dirty="0">
                <a:solidFill>
                  <a:srgbClr val="0432FF"/>
                </a:solidFill>
              </a:rPr>
              <a:t>within the </a:t>
            </a:r>
            <a:r>
              <a:rPr lang="en-US" sz="1400" u="sng" dirty="0">
                <a:solidFill>
                  <a:srgbClr val="0432FF"/>
                </a:solidFill>
              </a:rPr>
              <a:t>Tristate region</a:t>
            </a:r>
            <a:r>
              <a:rPr lang="en-US" sz="1400" dirty="0">
                <a:solidFill>
                  <a:srgbClr val="0432FF"/>
                </a:solidFill>
              </a:rPr>
              <a:t> </a:t>
            </a:r>
          </a:p>
          <a:p>
            <a:r>
              <a:rPr lang="en-US" sz="1400" dirty="0">
                <a:solidFill>
                  <a:srgbClr val="0432FF"/>
                </a:solidFill>
              </a:rPr>
              <a:t>during the </a:t>
            </a:r>
            <a:r>
              <a:rPr lang="en-US" sz="1400" u="sng" dirty="0">
                <a:solidFill>
                  <a:srgbClr val="0432FF"/>
                </a:solidFill>
              </a:rPr>
              <a:t>first quarter of 2017</a:t>
            </a:r>
            <a:r>
              <a:rPr lang="en-US" sz="1400" dirty="0">
                <a:solidFill>
                  <a:srgbClr val="0432FF"/>
                </a:solidFill>
              </a:rPr>
              <a:t> </a:t>
            </a:r>
          </a:p>
          <a:p>
            <a:r>
              <a:rPr lang="en-US" sz="1400" dirty="0">
                <a:solidFill>
                  <a:srgbClr val="0432FF"/>
                </a:solidFill>
              </a:rPr>
              <a:t>compare to the </a:t>
            </a:r>
            <a:r>
              <a:rPr lang="en-US" sz="1400" u="sng" dirty="0">
                <a:solidFill>
                  <a:srgbClr val="0432FF"/>
                </a:solidFill>
              </a:rPr>
              <a:t>second quarter of 2017</a:t>
            </a:r>
            <a:r>
              <a:rPr lang="en-US" sz="1400" dirty="0">
                <a:solidFill>
                  <a:srgbClr val="0432FF"/>
                </a:solidFill>
              </a:rPr>
              <a:t>?</a:t>
            </a:r>
          </a:p>
        </p:txBody>
      </p:sp>
    </p:spTree>
    <p:extLst>
      <p:ext uri="{BB962C8B-B14F-4D97-AF65-F5344CB8AC3E}">
        <p14:creationId xmlns:p14="http://schemas.microsoft.com/office/powerpoint/2010/main" val="415437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Non-Dimensional Query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18</a:t>
            </a:fld>
            <a:endParaRPr lang="en-US"/>
          </a:p>
        </p:txBody>
      </p:sp>
      <p:sp>
        <p:nvSpPr>
          <p:cNvPr id="5" name="TextBox 4"/>
          <p:cNvSpPr txBox="1"/>
          <p:nvPr/>
        </p:nvSpPr>
        <p:spPr>
          <a:xfrm>
            <a:off x="1105061" y="1234464"/>
            <a:ext cx="6763390" cy="5401479"/>
          </a:xfrm>
          <a:prstGeom prst="rect">
            <a:avLst/>
          </a:prstGeom>
          <a:solidFill>
            <a:srgbClr val="F2F2F2"/>
          </a:solidFill>
          <a:ln>
            <a:solidFill>
              <a:srgbClr val="BFBFBF"/>
            </a:solidFill>
          </a:ln>
        </p:spPr>
        <p:txBody>
          <a:bodyPr wrap="none" rtlCol="0">
            <a:spAutoFit/>
          </a:bodyPr>
          <a:lstStyle/>
          <a:p>
            <a:r>
              <a:rPr lang="en-US" sz="1500" b="1" dirty="0">
                <a:latin typeface="Courier New"/>
                <a:cs typeface="Courier New"/>
              </a:rPr>
              <a:t>SELECT SUM(</a:t>
            </a:r>
            <a:r>
              <a:rPr lang="en-US" sz="1500" b="1" dirty="0" err="1">
                <a:latin typeface="Courier New"/>
                <a:cs typeface="Courier New"/>
              </a:rPr>
              <a:t>SV.NoOfItems</a:t>
            </a:r>
            <a:r>
              <a:rPr lang="en-US" sz="1500" b="1" dirty="0">
                <a:latin typeface="Courier New"/>
                <a:cs typeface="Courier New"/>
              </a:rPr>
              <a:t>), </a:t>
            </a:r>
            <a:r>
              <a:rPr lang="en-US" sz="1500" b="1" dirty="0" err="1">
                <a:latin typeface="Courier New"/>
                <a:cs typeface="Courier New"/>
              </a:rPr>
              <a:t>C.CategoryName</a:t>
            </a:r>
            <a:r>
              <a:rPr lang="en-US" sz="1500" b="1" dirty="0">
                <a:latin typeface="Courier New"/>
                <a:cs typeface="Courier New"/>
              </a:rPr>
              <a:t>, </a:t>
            </a:r>
            <a:r>
              <a:rPr lang="en-US" sz="1500" b="1" dirty="0" err="1">
                <a:latin typeface="Courier New"/>
                <a:cs typeface="Courier New"/>
              </a:rPr>
              <a:t>V.VendorName</a:t>
            </a:r>
            <a:r>
              <a:rPr lang="en-US" sz="1500" b="1" dirty="0">
                <a:latin typeface="Courier New"/>
                <a:cs typeface="Courier New"/>
              </a:rPr>
              <a:t>,</a:t>
            </a:r>
          </a:p>
          <a:p>
            <a:r>
              <a:rPr lang="en-US" sz="1500" b="1" dirty="0">
                <a:latin typeface="Courier New"/>
                <a:cs typeface="Courier New"/>
              </a:rPr>
              <a:t>       EXTRACTWEEKDAY(</a:t>
            </a:r>
            <a:r>
              <a:rPr lang="en-US" sz="1500" b="1" dirty="0" err="1">
                <a:latin typeface="Courier New"/>
                <a:cs typeface="Courier New"/>
              </a:rPr>
              <a:t>ST.Date</a:t>
            </a:r>
            <a:r>
              <a:rPr lang="en-US" sz="1500" b="1" dirty="0">
                <a:latin typeface="Courier New"/>
                <a:cs typeface="Courier New"/>
              </a:rPr>
              <a:t>), EXTRACTQUARTER(</a:t>
            </a:r>
            <a:r>
              <a:rPr lang="en-US" sz="1500" b="1" dirty="0" err="1">
                <a:latin typeface="Courier New"/>
                <a:cs typeface="Courier New"/>
              </a:rPr>
              <a:t>ST.Date</a:t>
            </a:r>
            <a:r>
              <a:rPr lang="en-US" sz="1500" b="1" dirty="0">
                <a:latin typeface="Courier New"/>
                <a:cs typeface="Courier New"/>
              </a:rPr>
              <a:t>)</a:t>
            </a:r>
          </a:p>
          <a:p>
            <a:r>
              <a:rPr lang="en-US" sz="1500" b="1" dirty="0">
                <a:latin typeface="Courier New"/>
                <a:cs typeface="Courier New"/>
              </a:rPr>
              <a:t>       </a:t>
            </a:r>
          </a:p>
          <a:p>
            <a:r>
              <a:rPr lang="en-US" sz="1500" b="1" dirty="0">
                <a:latin typeface="Courier New"/>
                <a:cs typeface="Courier New"/>
              </a:rPr>
              <a:t>FROM Region R, Store S, </a:t>
            </a:r>
            <a:r>
              <a:rPr lang="en-US" sz="1500" b="1" dirty="0" err="1">
                <a:latin typeface="Courier New"/>
                <a:cs typeface="Courier New"/>
              </a:rPr>
              <a:t>SalesTransaction</a:t>
            </a:r>
            <a:r>
              <a:rPr lang="en-US" sz="1500" b="1" dirty="0">
                <a:latin typeface="Courier New"/>
                <a:cs typeface="Courier New"/>
              </a:rPr>
              <a:t> ST, </a:t>
            </a:r>
            <a:r>
              <a:rPr lang="en-US" sz="1500" b="1" dirty="0" err="1">
                <a:latin typeface="Courier New"/>
                <a:cs typeface="Courier New"/>
              </a:rPr>
              <a:t>SoldVia</a:t>
            </a:r>
            <a:r>
              <a:rPr lang="en-US" sz="1500" b="1" dirty="0">
                <a:latin typeface="Courier New"/>
                <a:cs typeface="Courier New"/>
              </a:rPr>
              <a:t> SV,</a:t>
            </a:r>
          </a:p>
          <a:p>
            <a:r>
              <a:rPr lang="en-US" sz="1500" b="1" dirty="0">
                <a:latin typeface="Courier New"/>
                <a:cs typeface="Courier New"/>
              </a:rPr>
              <a:t>     Product P, Vendor V, Category C</a:t>
            </a:r>
          </a:p>
          <a:p>
            <a:r>
              <a:rPr lang="en-US" sz="1500" b="1" dirty="0">
                <a:latin typeface="Courier New"/>
                <a:cs typeface="Courier New"/>
              </a:rPr>
              <a:t>       </a:t>
            </a:r>
          </a:p>
          <a:p>
            <a:r>
              <a:rPr lang="en-US" sz="1500" b="1" dirty="0">
                <a:latin typeface="Courier New"/>
                <a:cs typeface="Courier New"/>
              </a:rPr>
              <a:t>WHERE </a:t>
            </a:r>
            <a:r>
              <a:rPr lang="en-US" sz="1500" b="1" dirty="0" err="1">
                <a:solidFill>
                  <a:srgbClr val="B23C00"/>
                </a:solidFill>
                <a:latin typeface="Courier New"/>
                <a:cs typeface="Courier New"/>
              </a:rPr>
              <a:t>R.RegionID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S.RegionID</a:t>
            </a:r>
            <a:endParaRPr lang="en-US" sz="1500" b="1" dirty="0">
              <a:solidFill>
                <a:srgbClr val="B23C00"/>
              </a:solidFill>
              <a:latin typeface="Courier New"/>
              <a:cs typeface="Courier New"/>
            </a:endParaRPr>
          </a:p>
          <a:p>
            <a:r>
              <a:rPr lang="en-US" sz="1500" b="1" dirty="0">
                <a:solidFill>
                  <a:srgbClr val="B23C00"/>
                </a:solidFill>
                <a:latin typeface="Courier New"/>
                <a:cs typeface="Courier New"/>
              </a:rPr>
              <a:t>AND   </a:t>
            </a:r>
            <a:r>
              <a:rPr lang="en-US" sz="1500" b="1" dirty="0" err="1">
                <a:solidFill>
                  <a:srgbClr val="B23C00"/>
                </a:solidFill>
                <a:latin typeface="Courier New"/>
                <a:cs typeface="Courier New"/>
              </a:rPr>
              <a:t>S.StoreID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ST.StoreID</a:t>
            </a:r>
            <a:endParaRPr lang="en-US" sz="1500" b="1" dirty="0">
              <a:solidFill>
                <a:srgbClr val="B23C00"/>
              </a:solidFill>
              <a:latin typeface="Courier New"/>
              <a:cs typeface="Courier New"/>
            </a:endParaRPr>
          </a:p>
          <a:p>
            <a:r>
              <a:rPr lang="en-US" sz="1500" b="1" dirty="0">
                <a:solidFill>
                  <a:srgbClr val="B23C00"/>
                </a:solidFill>
                <a:latin typeface="Courier New"/>
                <a:cs typeface="Courier New"/>
              </a:rPr>
              <a:t>AND   </a:t>
            </a:r>
            <a:r>
              <a:rPr lang="en-US" sz="1500" b="1" dirty="0" err="1">
                <a:solidFill>
                  <a:srgbClr val="B23C00"/>
                </a:solidFill>
                <a:latin typeface="Courier New"/>
                <a:cs typeface="Courier New"/>
              </a:rPr>
              <a:t>ST.Tid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SV.Tid</a:t>
            </a:r>
            <a:endParaRPr lang="en-US" sz="1500" b="1" dirty="0">
              <a:solidFill>
                <a:srgbClr val="B23C00"/>
              </a:solidFill>
              <a:latin typeface="Courier New"/>
              <a:cs typeface="Courier New"/>
            </a:endParaRPr>
          </a:p>
          <a:p>
            <a:r>
              <a:rPr lang="en-US" sz="1500" b="1" dirty="0">
                <a:solidFill>
                  <a:srgbClr val="B23C00"/>
                </a:solidFill>
                <a:latin typeface="Courier New"/>
                <a:cs typeface="Courier New"/>
              </a:rPr>
              <a:t>AND   </a:t>
            </a:r>
            <a:r>
              <a:rPr lang="en-US" sz="1500" b="1" dirty="0" err="1">
                <a:solidFill>
                  <a:srgbClr val="B23C00"/>
                </a:solidFill>
                <a:latin typeface="Courier New"/>
                <a:cs typeface="Courier New"/>
              </a:rPr>
              <a:t>SV.ProductID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P.ProductID</a:t>
            </a:r>
            <a:endParaRPr lang="en-US" sz="1500" b="1" dirty="0">
              <a:solidFill>
                <a:srgbClr val="B23C00"/>
              </a:solidFill>
              <a:latin typeface="Courier New"/>
              <a:cs typeface="Courier New"/>
            </a:endParaRPr>
          </a:p>
          <a:p>
            <a:r>
              <a:rPr lang="en-US" sz="1500" b="1" dirty="0">
                <a:solidFill>
                  <a:srgbClr val="B23C00"/>
                </a:solidFill>
                <a:latin typeface="Courier New"/>
                <a:cs typeface="Courier New"/>
              </a:rPr>
              <a:t>AND   </a:t>
            </a:r>
            <a:r>
              <a:rPr lang="en-US" sz="1500" b="1" dirty="0" err="1">
                <a:solidFill>
                  <a:srgbClr val="B23C00"/>
                </a:solidFill>
                <a:latin typeface="Courier New"/>
                <a:cs typeface="Courier New"/>
              </a:rPr>
              <a:t>P.VendorID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V.VendorID</a:t>
            </a:r>
            <a:endParaRPr lang="en-US" sz="1500" b="1" dirty="0">
              <a:solidFill>
                <a:srgbClr val="B23C00"/>
              </a:solidFill>
              <a:latin typeface="Courier New"/>
              <a:cs typeface="Courier New"/>
            </a:endParaRPr>
          </a:p>
          <a:p>
            <a:r>
              <a:rPr lang="en-US" sz="1500" b="1" dirty="0">
                <a:solidFill>
                  <a:srgbClr val="B23C00"/>
                </a:solidFill>
                <a:latin typeface="Courier New"/>
                <a:cs typeface="Courier New"/>
              </a:rPr>
              <a:t>AND   </a:t>
            </a:r>
            <a:r>
              <a:rPr lang="en-US" sz="1500" b="1" dirty="0" err="1">
                <a:solidFill>
                  <a:srgbClr val="B23C00"/>
                </a:solidFill>
                <a:latin typeface="Courier New"/>
                <a:cs typeface="Courier New"/>
              </a:rPr>
              <a:t>P.CateoryID</a:t>
            </a:r>
            <a:r>
              <a:rPr lang="en-US" sz="1500" b="1" dirty="0">
                <a:solidFill>
                  <a:srgbClr val="B23C00"/>
                </a:solidFill>
                <a:latin typeface="Courier New"/>
                <a:cs typeface="Courier New"/>
              </a:rPr>
              <a:t> = </a:t>
            </a:r>
            <a:r>
              <a:rPr lang="en-US" sz="1500" b="1" dirty="0" err="1">
                <a:solidFill>
                  <a:srgbClr val="B23C00"/>
                </a:solidFill>
                <a:latin typeface="Courier New"/>
                <a:cs typeface="Courier New"/>
              </a:rPr>
              <a:t>C.CategoryID</a:t>
            </a:r>
            <a:endParaRPr lang="en-US" sz="1500" b="1" dirty="0">
              <a:solidFill>
                <a:srgbClr val="B23C00"/>
              </a:solidFill>
              <a:latin typeface="Courier New"/>
              <a:cs typeface="Courier New"/>
            </a:endParaRPr>
          </a:p>
          <a:p>
            <a:r>
              <a:rPr lang="en-US" sz="1500" b="1" dirty="0">
                <a:latin typeface="Courier New"/>
                <a:cs typeface="Courier New"/>
              </a:rPr>
              <a:t>AND   </a:t>
            </a:r>
            <a:r>
              <a:rPr lang="en-US" sz="1500" b="1" dirty="0" err="1">
                <a:latin typeface="Courier New"/>
                <a:cs typeface="Courier New"/>
              </a:rPr>
              <a:t>V.VendorName</a:t>
            </a:r>
            <a:r>
              <a:rPr lang="en-US" sz="1500" b="1" dirty="0">
                <a:latin typeface="Courier New"/>
                <a:cs typeface="Courier New"/>
              </a:rPr>
              <a:t> = 'Pacifica Gear'</a:t>
            </a:r>
          </a:p>
          <a:p>
            <a:r>
              <a:rPr lang="en-US" sz="1500" b="1" dirty="0">
                <a:latin typeface="Courier New"/>
                <a:cs typeface="Courier New"/>
              </a:rPr>
              <a:t>AND   </a:t>
            </a:r>
            <a:r>
              <a:rPr lang="en-US" sz="1500" b="1" dirty="0" err="1">
                <a:latin typeface="Courier New"/>
                <a:cs typeface="Courier New"/>
              </a:rPr>
              <a:t>C.CategoryName</a:t>
            </a:r>
            <a:r>
              <a:rPr lang="en-US" sz="1500" b="1" dirty="0">
                <a:latin typeface="Courier New"/>
                <a:cs typeface="Courier New"/>
              </a:rPr>
              <a:t> = 'Camping'</a:t>
            </a:r>
          </a:p>
          <a:p>
            <a:r>
              <a:rPr lang="en-US" sz="1500" b="1" dirty="0">
                <a:latin typeface="Courier New"/>
                <a:cs typeface="Courier New"/>
              </a:rPr>
              <a:t>AND   </a:t>
            </a:r>
            <a:r>
              <a:rPr lang="en-US" sz="1500" b="1" dirty="0" err="1">
                <a:latin typeface="Courier New"/>
                <a:cs typeface="Courier New"/>
              </a:rPr>
              <a:t>R.RegionName</a:t>
            </a:r>
            <a:r>
              <a:rPr lang="en-US" sz="1500" b="1" dirty="0">
                <a:latin typeface="Courier New"/>
                <a:cs typeface="Courier New"/>
              </a:rPr>
              <a:t> = 'Tristate'</a:t>
            </a:r>
          </a:p>
          <a:p>
            <a:r>
              <a:rPr lang="en-US" sz="1500" b="1" dirty="0">
                <a:latin typeface="Courier New"/>
                <a:cs typeface="Courier New"/>
              </a:rPr>
              <a:t>AND   </a:t>
            </a:r>
            <a:r>
              <a:rPr lang="en-US" sz="1500" b="1" dirty="0">
                <a:solidFill>
                  <a:srgbClr val="0033CC"/>
                </a:solidFill>
                <a:latin typeface="Courier New"/>
                <a:cs typeface="Courier New"/>
              </a:rPr>
              <a:t>EXTRACTWEEKDAY(</a:t>
            </a:r>
            <a:r>
              <a:rPr lang="en-US" sz="1500" b="1" dirty="0" err="1">
                <a:solidFill>
                  <a:srgbClr val="0033CC"/>
                </a:solidFill>
                <a:latin typeface="Courier New"/>
                <a:cs typeface="Courier New"/>
              </a:rPr>
              <a:t>St.Date</a:t>
            </a:r>
            <a:r>
              <a:rPr lang="en-US" sz="1500" b="1" dirty="0">
                <a:solidFill>
                  <a:srgbClr val="0033CC"/>
                </a:solidFill>
                <a:latin typeface="Courier New"/>
                <a:cs typeface="Courier New"/>
              </a:rPr>
              <a:t>) = 'Saturday'</a:t>
            </a:r>
          </a:p>
          <a:p>
            <a:r>
              <a:rPr lang="en-US" sz="1500" b="1" dirty="0">
                <a:solidFill>
                  <a:srgbClr val="0033CC"/>
                </a:solidFill>
                <a:latin typeface="Courier New"/>
                <a:cs typeface="Courier New"/>
              </a:rPr>
              <a:t>AND   EXTRACTYEAR(</a:t>
            </a:r>
            <a:r>
              <a:rPr lang="en-US" sz="1500" b="1" dirty="0" err="1">
                <a:solidFill>
                  <a:srgbClr val="0033CC"/>
                </a:solidFill>
                <a:latin typeface="Courier New"/>
                <a:cs typeface="Courier New"/>
              </a:rPr>
              <a:t>ST.Date</a:t>
            </a:r>
            <a:r>
              <a:rPr lang="en-US" sz="1500" b="1" dirty="0">
                <a:solidFill>
                  <a:srgbClr val="0033CC"/>
                </a:solidFill>
                <a:latin typeface="Courier New"/>
                <a:cs typeface="Courier New"/>
              </a:rPr>
              <a:t>) = 2013</a:t>
            </a:r>
          </a:p>
          <a:p>
            <a:r>
              <a:rPr lang="en-US" sz="1500" b="1" dirty="0">
                <a:solidFill>
                  <a:srgbClr val="0033CC"/>
                </a:solidFill>
                <a:latin typeface="Courier New"/>
                <a:cs typeface="Courier New"/>
              </a:rPr>
              <a:t>AND   EXTRACTQUARTER(</a:t>
            </a:r>
            <a:r>
              <a:rPr lang="en-US" sz="1500" b="1" dirty="0" err="1">
                <a:solidFill>
                  <a:srgbClr val="0033CC"/>
                </a:solidFill>
                <a:latin typeface="Courier New"/>
                <a:cs typeface="Courier New"/>
              </a:rPr>
              <a:t>ST.Date</a:t>
            </a:r>
            <a:r>
              <a:rPr lang="en-US" sz="1500" b="1" dirty="0">
                <a:solidFill>
                  <a:srgbClr val="0033CC"/>
                </a:solidFill>
                <a:latin typeface="Courier New"/>
                <a:cs typeface="Courier New"/>
              </a:rPr>
              <a:t>) IN ('Q1', 'Q2')</a:t>
            </a:r>
          </a:p>
          <a:p>
            <a:endParaRPr lang="en-US" sz="1500" b="1" dirty="0">
              <a:latin typeface="Courier New"/>
              <a:cs typeface="Courier New"/>
            </a:endParaRPr>
          </a:p>
          <a:p>
            <a:r>
              <a:rPr lang="en-US" sz="1500" b="1" dirty="0">
                <a:latin typeface="Courier New"/>
                <a:cs typeface="Courier New"/>
              </a:rPr>
              <a:t>GROUP BY </a:t>
            </a:r>
            <a:r>
              <a:rPr lang="en-US" sz="1500" b="1" dirty="0" err="1">
                <a:latin typeface="Courier New"/>
                <a:cs typeface="Courier New"/>
              </a:rPr>
              <a:t>C.CategoryName</a:t>
            </a:r>
            <a:r>
              <a:rPr lang="en-US" sz="1500" b="1" dirty="0">
                <a:latin typeface="Courier New"/>
                <a:cs typeface="Courier New"/>
              </a:rPr>
              <a:t>, </a:t>
            </a:r>
          </a:p>
          <a:p>
            <a:r>
              <a:rPr lang="en-US" sz="1500" b="1" dirty="0">
                <a:latin typeface="Courier New"/>
                <a:cs typeface="Courier New"/>
              </a:rPr>
              <a:t>         </a:t>
            </a:r>
            <a:r>
              <a:rPr lang="en-US" sz="1500" b="1" dirty="0" err="1">
                <a:latin typeface="Courier New"/>
                <a:cs typeface="Courier New"/>
              </a:rPr>
              <a:t>V.VendorName</a:t>
            </a:r>
            <a:r>
              <a:rPr lang="en-US" sz="1500" b="1" dirty="0">
                <a:latin typeface="Courier New"/>
                <a:cs typeface="Courier New"/>
              </a:rPr>
              <a:t>,</a:t>
            </a:r>
          </a:p>
          <a:p>
            <a:r>
              <a:rPr lang="en-US" sz="1500" b="1" dirty="0">
                <a:latin typeface="Courier New"/>
                <a:cs typeface="Courier New"/>
              </a:rPr>
              <a:t>         EXTRACTWEEKDAY(</a:t>
            </a:r>
            <a:r>
              <a:rPr lang="en-US" sz="1500" b="1" dirty="0" err="1">
                <a:latin typeface="Courier New"/>
                <a:cs typeface="Courier New"/>
              </a:rPr>
              <a:t>ST.Date</a:t>
            </a:r>
            <a:r>
              <a:rPr lang="en-US" sz="1500" b="1" dirty="0">
                <a:latin typeface="Courier New"/>
                <a:cs typeface="Courier New"/>
              </a:rPr>
              <a:t>), </a:t>
            </a:r>
          </a:p>
          <a:p>
            <a:r>
              <a:rPr lang="en-US" sz="1500" b="1" dirty="0">
                <a:latin typeface="Courier New"/>
                <a:cs typeface="Courier New"/>
              </a:rPr>
              <a:t>         EXTRACTQUARTER(</a:t>
            </a:r>
            <a:r>
              <a:rPr lang="en-US" sz="1500" b="1" dirty="0" err="1">
                <a:latin typeface="Courier New"/>
                <a:cs typeface="Courier New"/>
              </a:rPr>
              <a:t>ST.Date</a:t>
            </a:r>
            <a:r>
              <a:rPr lang="en-US" sz="1500" b="1" dirty="0">
                <a:latin typeface="Courier New"/>
                <a:cs typeface="Courier New"/>
              </a:rPr>
              <a:t>);</a:t>
            </a:r>
          </a:p>
        </p:txBody>
      </p:sp>
      <p:sp>
        <p:nvSpPr>
          <p:cNvPr id="6" name="TextBox 5"/>
          <p:cNvSpPr txBox="1"/>
          <p:nvPr/>
        </p:nvSpPr>
        <p:spPr>
          <a:xfrm>
            <a:off x="5212073" y="3255860"/>
            <a:ext cx="2087431" cy="338554"/>
          </a:xfrm>
          <a:prstGeom prst="rect">
            <a:avLst/>
          </a:prstGeom>
          <a:solidFill>
            <a:srgbClr val="FFFFC2"/>
          </a:solidFill>
          <a:ln>
            <a:solidFill>
              <a:srgbClr val="B23C00"/>
            </a:solidFill>
          </a:ln>
        </p:spPr>
        <p:txBody>
          <a:bodyPr wrap="none" rtlCol="0">
            <a:spAutoFit/>
          </a:bodyPr>
          <a:lstStyle/>
          <a:p>
            <a:r>
              <a:rPr lang="en-US" sz="1600" dirty="0">
                <a:solidFill>
                  <a:srgbClr val="B23C00"/>
                </a:solidFill>
              </a:rPr>
              <a:t>Join all seven tables.</a:t>
            </a:r>
          </a:p>
        </p:txBody>
      </p:sp>
      <p:sp>
        <p:nvSpPr>
          <p:cNvPr id="7" name="TextBox 6"/>
          <p:cNvSpPr txBox="1"/>
          <p:nvPr/>
        </p:nvSpPr>
        <p:spPr>
          <a:xfrm>
            <a:off x="6492219" y="4790816"/>
            <a:ext cx="2021707" cy="584775"/>
          </a:xfrm>
          <a:prstGeom prst="rect">
            <a:avLst/>
          </a:prstGeom>
          <a:solidFill>
            <a:srgbClr val="FFFFC2"/>
          </a:solidFill>
          <a:ln>
            <a:solidFill>
              <a:srgbClr val="0033CC"/>
            </a:solidFill>
          </a:ln>
        </p:spPr>
        <p:txBody>
          <a:bodyPr wrap="none" rtlCol="0">
            <a:spAutoFit/>
          </a:bodyPr>
          <a:lstStyle/>
          <a:p>
            <a:r>
              <a:rPr lang="en-US" sz="1600" dirty="0">
                <a:solidFill>
                  <a:srgbClr val="0033CC"/>
                </a:solidFill>
              </a:rPr>
              <a:t>Use date-extraction </a:t>
            </a:r>
          </a:p>
          <a:p>
            <a:r>
              <a:rPr lang="en-US" sz="1600" dirty="0">
                <a:solidFill>
                  <a:srgbClr val="0033CC"/>
                </a:solidFill>
              </a:rPr>
              <a:t>functions.</a:t>
            </a:r>
          </a:p>
        </p:txBody>
      </p:sp>
    </p:spTree>
    <p:extLst>
      <p:ext uri="{BB962C8B-B14F-4D97-AF65-F5344CB8AC3E}">
        <p14:creationId xmlns:p14="http://schemas.microsoft.com/office/powerpoint/2010/main" val="415255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p>
        </p:txBody>
      </p:sp>
      <p:sp>
        <p:nvSpPr>
          <p:cNvPr id="3" name="Content Placeholder 2"/>
          <p:cNvSpPr>
            <a:spLocks noGrp="1"/>
          </p:cNvSpPr>
          <p:nvPr>
            <p:ph idx="1"/>
          </p:nvPr>
        </p:nvSpPr>
        <p:spPr/>
        <p:txBody>
          <a:bodyPr/>
          <a:lstStyle/>
          <a:p>
            <a:r>
              <a:rPr lang="en-US" dirty="0"/>
              <a:t>Besides the measure and foreign keys, </a:t>
            </a:r>
            <a:br>
              <a:rPr lang="en-US" dirty="0"/>
            </a:br>
            <a:r>
              <a:rPr lang="en-US" dirty="0"/>
              <a:t>a fact table can contain other attributes.</a:t>
            </a:r>
          </a:p>
          <a:p>
            <a:pPr lvl="5"/>
            <a:endParaRPr lang="en-US" dirty="0"/>
          </a:p>
          <a:p>
            <a:r>
              <a:rPr lang="en-US" dirty="0"/>
              <a:t>For a retailer, useful additional attributes are </a:t>
            </a:r>
            <a:r>
              <a:rPr lang="en-US" u="sng" dirty="0"/>
              <a:t>transaction ID</a:t>
            </a:r>
            <a:r>
              <a:rPr lang="en-US" dirty="0"/>
              <a:t> and </a:t>
            </a:r>
            <a:r>
              <a:rPr lang="en-US" u="sng" dirty="0"/>
              <a:t>time of day</a:t>
            </a:r>
            <a:r>
              <a:rPr lang="en-US" dirty="0"/>
              <a:t>.</a:t>
            </a:r>
          </a:p>
          <a:p>
            <a:pPr lvl="5"/>
            <a:endParaRPr lang="en-US" dirty="0"/>
          </a:p>
          <a:p>
            <a:r>
              <a:rPr lang="en-US" dirty="0"/>
              <a:t>A transaction ID can provide </a:t>
            </a:r>
            <a:r>
              <a:rPr lang="en-US" u="sng" dirty="0"/>
              <a:t>business insight</a:t>
            </a:r>
            <a:r>
              <a:rPr lang="en-US" dirty="0"/>
              <a:t> derived from </a:t>
            </a:r>
            <a:r>
              <a:rPr lang="en-US" dirty="0">
                <a:solidFill>
                  <a:srgbClr val="B23C00"/>
                </a:solidFill>
              </a:rPr>
              <a:t>market basket analysis</a:t>
            </a:r>
            <a:r>
              <a:rPr lang="en-US" dirty="0"/>
              <a:t>.</a:t>
            </a:r>
          </a:p>
          <a:p>
            <a:pPr lvl="1"/>
            <a:r>
              <a:rPr lang="en-US" dirty="0"/>
              <a:t>Which products do customers often </a:t>
            </a:r>
            <a:r>
              <a:rPr lang="en-US" u="sng" dirty="0"/>
              <a:t>buy together</a:t>
            </a:r>
            <a:r>
              <a:rPr lang="en-US" dirty="0"/>
              <a:t>?</a:t>
            </a:r>
          </a:p>
          <a:p>
            <a:pPr lvl="1"/>
            <a:r>
              <a:rPr lang="en-US" dirty="0"/>
              <a:t>AKA </a:t>
            </a:r>
            <a:r>
              <a:rPr lang="en-US" dirty="0">
                <a:solidFill>
                  <a:srgbClr val="B23C00"/>
                </a:solidFill>
              </a:rPr>
              <a:t>association rule mining</a:t>
            </a:r>
            <a:r>
              <a:rPr lang="en-US" dirty="0">
                <a:solidFill>
                  <a:srgbClr val="C00000"/>
                </a:solidFill>
              </a:rPr>
              <a:t> </a:t>
            </a:r>
            <a:r>
              <a:rPr lang="en-US" dirty="0"/>
              <a:t>or </a:t>
            </a:r>
            <a:r>
              <a:rPr lang="en-US" dirty="0">
                <a:solidFill>
                  <a:srgbClr val="B23C00"/>
                </a:solidFill>
              </a:rPr>
              <a:t>affinity grouping</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19</a:t>
            </a:fld>
            <a:endParaRPr lang="en-US"/>
          </a:p>
        </p:txBody>
      </p:sp>
    </p:spTree>
    <p:extLst>
      <p:ext uri="{BB962C8B-B14F-4D97-AF65-F5344CB8AC3E}">
        <p14:creationId xmlns:p14="http://schemas.microsoft.com/office/powerpoint/2010/main" val="403828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Modeling</a:t>
            </a:r>
          </a:p>
        </p:txBody>
      </p:sp>
      <p:sp>
        <p:nvSpPr>
          <p:cNvPr id="3" name="Content Placeholder 2"/>
          <p:cNvSpPr>
            <a:spLocks noGrp="1"/>
          </p:cNvSpPr>
          <p:nvPr>
            <p:ph idx="1"/>
          </p:nvPr>
        </p:nvSpPr>
        <p:spPr/>
        <p:txBody>
          <a:bodyPr/>
          <a:lstStyle/>
          <a:p>
            <a:r>
              <a:rPr lang="en-US" dirty="0"/>
              <a:t>A type of data model used for data warehouses and data marts.</a:t>
            </a:r>
          </a:p>
          <a:p>
            <a:pPr lvl="1"/>
            <a:r>
              <a:rPr lang="en-US" u="sng" dirty="0"/>
              <a:t>Subject-oriented</a:t>
            </a:r>
            <a:r>
              <a:rPr lang="en-US" dirty="0"/>
              <a:t> analytical databases</a:t>
            </a:r>
          </a:p>
          <a:p>
            <a:pPr lvl="5"/>
            <a:endParaRPr lang="en-US" dirty="0"/>
          </a:p>
          <a:p>
            <a:r>
              <a:rPr lang="en-US" dirty="0"/>
              <a:t>The dimensional model is commonly based on the relational data model.</a:t>
            </a:r>
          </a:p>
          <a:p>
            <a:pPr lvl="4"/>
            <a:endParaRPr lang="en-US" dirty="0"/>
          </a:p>
          <a:p>
            <a:r>
              <a:rPr lang="en-US" dirty="0"/>
              <a:t>Two types of tables:</a:t>
            </a:r>
          </a:p>
          <a:p>
            <a:pPr lvl="1"/>
            <a:r>
              <a:rPr lang="en-US" dirty="0"/>
              <a:t>dimension tables</a:t>
            </a:r>
          </a:p>
          <a:p>
            <a:pPr lvl="1"/>
            <a:r>
              <a:rPr lang="en-US" dirty="0"/>
              <a:t>fact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a:t>
            </a:fld>
            <a:endParaRPr lang="en-US"/>
          </a:p>
        </p:txBody>
      </p:sp>
    </p:spTree>
    <p:extLst>
      <p:ext uri="{BB962C8B-B14F-4D97-AF65-F5344CB8AC3E}">
        <p14:creationId xmlns:p14="http://schemas.microsoft.com/office/powerpoint/2010/main" val="419054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326479"/>
            <a:ext cx="8320088" cy="53943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2928" y="6080731"/>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97914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21</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7342"/>
            <a:ext cx="8137525" cy="41703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291854" y="5714975"/>
            <a:ext cx="2455683" cy="369332"/>
          </a:xfrm>
          <a:prstGeom prst="rect">
            <a:avLst/>
          </a:prstGeom>
          <a:solidFill>
            <a:schemeClr val="accent1">
              <a:lumMod val="20000"/>
              <a:lumOff val="80000"/>
            </a:schemeClr>
          </a:solidFill>
        </p:spPr>
        <p:txBody>
          <a:bodyPr wrap="none" rtlCol="0">
            <a:spAutoFit/>
          </a:bodyPr>
          <a:lstStyle/>
          <a:p>
            <a:r>
              <a:rPr lang="en-US" sz="1800" dirty="0"/>
              <a:t>The relational schema</a:t>
            </a:r>
          </a:p>
        </p:txBody>
      </p:sp>
      <p:sp>
        <p:nvSpPr>
          <p:cNvPr id="8" name="TextBox 7">
            <a:extLst>
              <a:ext uri="{FF2B5EF4-FFF2-40B4-BE49-F238E27FC236}">
                <a16:creationId xmlns:a16="http://schemas.microsoft.com/office/drawing/2014/main" id="{2B16630A-E218-5C41-A285-7D7620681BD0}"/>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55088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051586"/>
            <a:ext cx="875665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bwMode="auto">
          <a:xfrm>
            <a:off x="2834659" y="3520439"/>
            <a:ext cx="1097268" cy="1737341"/>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TextBox 7">
            <a:extLst>
              <a:ext uri="{FF2B5EF4-FFF2-40B4-BE49-F238E27FC236}">
                <a16:creationId xmlns:a16="http://schemas.microsoft.com/office/drawing/2014/main" id="{20F77078-3D55-364C-B605-D2F98DF0C7AA}"/>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9" name="TextBox 8">
            <a:extLst>
              <a:ext uri="{FF2B5EF4-FFF2-40B4-BE49-F238E27FC236}">
                <a16:creationId xmlns:a16="http://schemas.microsoft.com/office/drawing/2014/main" id="{64B1DF95-179D-4C4D-B690-EFB2B38E6853}"/>
              </a:ext>
            </a:extLst>
          </p:cNvPr>
          <p:cNvSpPr txBox="1"/>
          <p:nvPr/>
        </p:nvSpPr>
        <p:spPr>
          <a:xfrm>
            <a:off x="3200415" y="6260033"/>
            <a:ext cx="2970501" cy="369332"/>
          </a:xfrm>
          <a:prstGeom prst="rect">
            <a:avLst/>
          </a:prstGeom>
          <a:solidFill>
            <a:schemeClr val="accent1">
              <a:lumMod val="20000"/>
              <a:lumOff val="80000"/>
            </a:schemeClr>
          </a:solidFill>
        </p:spPr>
        <p:txBody>
          <a:bodyPr wrap="square" rtlCol="0">
            <a:spAutoFit/>
          </a:bodyPr>
          <a:lstStyle/>
          <a:p>
            <a:pPr algn="ctr"/>
            <a:r>
              <a:rPr lang="en-US" sz="1800" dirty="0"/>
              <a:t>Operational tables</a:t>
            </a:r>
          </a:p>
        </p:txBody>
      </p:sp>
    </p:spTree>
    <p:extLst>
      <p:ext uri="{BB962C8B-B14F-4D97-AF65-F5344CB8AC3E}">
        <p14:creationId xmlns:p14="http://schemas.microsoft.com/office/powerpoint/2010/main" val="1094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319213"/>
            <a:ext cx="76104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bwMode="auto">
          <a:xfrm>
            <a:off x="3566171" y="3337562"/>
            <a:ext cx="1005830" cy="548634"/>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3280934" y="5623536"/>
            <a:ext cx="2571212" cy="369332"/>
          </a:xfrm>
          <a:prstGeom prst="rect">
            <a:avLst/>
          </a:prstGeom>
          <a:solidFill>
            <a:schemeClr val="accent1">
              <a:lumMod val="20000"/>
              <a:lumOff val="80000"/>
            </a:schemeClr>
          </a:solidFill>
        </p:spPr>
        <p:txBody>
          <a:bodyPr wrap="none" rtlCol="0">
            <a:spAutoFit/>
          </a:bodyPr>
          <a:lstStyle/>
          <a:p>
            <a:r>
              <a:rPr lang="en-US" sz="1800" dirty="0"/>
              <a:t>The dimensional model</a:t>
            </a:r>
          </a:p>
        </p:txBody>
      </p:sp>
      <p:sp>
        <p:nvSpPr>
          <p:cNvPr id="9" name="TextBox 8">
            <a:extLst>
              <a:ext uri="{FF2B5EF4-FFF2-40B4-BE49-F238E27FC236}">
                <a16:creationId xmlns:a16="http://schemas.microsoft.com/office/drawing/2014/main" id="{DEB0D740-79F2-CD41-BE8F-EC51F46D772A}"/>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5568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and 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18" y="1184595"/>
            <a:ext cx="6675047" cy="5627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bwMode="auto">
          <a:xfrm>
            <a:off x="3474733" y="4892024"/>
            <a:ext cx="1280146" cy="1828780"/>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7405906" y="5532097"/>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783F6238-31E3-5446-A777-7214D72015BE}"/>
              </a:ext>
            </a:extLst>
          </p:cNvPr>
          <p:cNvSpPr txBox="1"/>
          <p:nvPr/>
        </p:nvSpPr>
        <p:spPr>
          <a:xfrm>
            <a:off x="5352042" y="3246122"/>
            <a:ext cx="2011658" cy="369332"/>
          </a:xfrm>
          <a:prstGeom prst="rect">
            <a:avLst/>
          </a:prstGeom>
          <a:solidFill>
            <a:schemeClr val="accent1">
              <a:lumMod val="20000"/>
              <a:lumOff val="80000"/>
            </a:schemeClr>
          </a:solidFill>
        </p:spPr>
        <p:txBody>
          <a:bodyPr wrap="square" rtlCol="0">
            <a:spAutoFit/>
          </a:bodyPr>
          <a:lstStyle/>
          <a:p>
            <a:pPr algn="ctr"/>
            <a:r>
              <a:rPr lang="en-US" sz="1800" dirty="0"/>
              <a:t>Analytical tables</a:t>
            </a:r>
          </a:p>
        </p:txBody>
      </p:sp>
    </p:spTree>
    <p:extLst>
      <p:ext uri="{BB962C8B-B14F-4D97-AF65-F5344CB8AC3E}">
        <p14:creationId xmlns:p14="http://schemas.microsoft.com/office/powerpoint/2010/main" val="6843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25</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3" y="1237448"/>
            <a:ext cx="8679769" cy="551008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TextBox 5"/>
          <p:cNvSpPr txBox="1"/>
          <p:nvPr/>
        </p:nvSpPr>
        <p:spPr>
          <a:xfrm>
            <a:off x="7132292" y="5989292"/>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89502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26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74" y="1552565"/>
            <a:ext cx="7400925" cy="27908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305024" y="4434829"/>
            <a:ext cx="2455683" cy="369332"/>
          </a:xfrm>
          <a:prstGeom prst="rect">
            <a:avLst/>
          </a:prstGeom>
          <a:solidFill>
            <a:schemeClr val="accent1">
              <a:lumMod val="20000"/>
              <a:lumOff val="80000"/>
            </a:schemeClr>
          </a:solidFill>
        </p:spPr>
        <p:txBody>
          <a:bodyPr wrap="none" rtlCol="0">
            <a:spAutoFit/>
          </a:bodyPr>
          <a:lstStyle/>
          <a:p>
            <a:r>
              <a:rPr lang="en-US" sz="1800" dirty="0"/>
              <a:t>The relational schema</a:t>
            </a:r>
          </a:p>
        </p:txBody>
      </p:sp>
      <p:sp>
        <p:nvSpPr>
          <p:cNvPr id="8" name="TextBox 7">
            <a:extLst>
              <a:ext uri="{FF2B5EF4-FFF2-40B4-BE49-F238E27FC236}">
                <a16:creationId xmlns:a16="http://schemas.microsoft.com/office/drawing/2014/main" id="{18650B0B-D18A-FB45-8146-6CEEC06EAA31}"/>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837620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508781"/>
            <a:ext cx="7207250"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7" name="TextBox 6">
            <a:extLst>
              <a:ext uri="{FF2B5EF4-FFF2-40B4-BE49-F238E27FC236}">
                <a16:creationId xmlns:a16="http://schemas.microsoft.com/office/drawing/2014/main" id="{723C39C3-D8E5-E343-997B-0BDFF99B0F1B}"/>
              </a:ext>
            </a:extLst>
          </p:cNvPr>
          <p:cNvSpPr txBox="1"/>
          <p:nvPr/>
        </p:nvSpPr>
        <p:spPr>
          <a:xfrm>
            <a:off x="3520451" y="4565930"/>
            <a:ext cx="2103097" cy="369332"/>
          </a:xfrm>
          <a:prstGeom prst="rect">
            <a:avLst/>
          </a:prstGeom>
          <a:solidFill>
            <a:schemeClr val="accent1">
              <a:lumMod val="20000"/>
              <a:lumOff val="80000"/>
            </a:schemeClr>
          </a:solidFill>
        </p:spPr>
        <p:txBody>
          <a:bodyPr wrap="square" rtlCol="0">
            <a:spAutoFit/>
          </a:bodyPr>
          <a:lstStyle/>
          <a:p>
            <a:pPr algn="ctr"/>
            <a:r>
              <a:rPr lang="en-US" sz="1800" dirty="0"/>
              <a:t>Operational tables</a:t>
            </a:r>
          </a:p>
        </p:txBody>
      </p:sp>
    </p:spTree>
    <p:extLst>
      <p:ext uri="{BB962C8B-B14F-4D97-AF65-F5344CB8AC3E}">
        <p14:creationId xmlns:p14="http://schemas.microsoft.com/office/powerpoint/2010/main" val="393349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143025"/>
            <a:ext cx="7600950" cy="513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463812" y="6260033"/>
            <a:ext cx="2571212" cy="369332"/>
          </a:xfrm>
          <a:prstGeom prst="rect">
            <a:avLst/>
          </a:prstGeom>
          <a:solidFill>
            <a:schemeClr val="accent1">
              <a:lumMod val="20000"/>
              <a:lumOff val="80000"/>
            </a:schemeClr>
          </a:solidFill>
        </p:spPr>
        <p:txBody>
          <a:bodyPr wrap="none" rtlCol="0">
            <a:spAutoFit/>
          </a:bodyPr>
          <a:lstStyle/>
          <a:p>
            <a:r>
              <a:rPr lang="en-US" sz="1800" dirty="0"/>
              <a:t>The dimensional model</a:t>
            </a:r>
          </a:p>
        </p:txBody>
      </p:sp>
      <p:sp>
        <p:nvSpPr>
          <p:cNvPr id="8" name="TextBox 7">
            <a:extLst>
              <a:ext uri="{FF2B5EF4-FFF2-40B4-BE49-F238E27FC236}">
                <a16:creationId xmlns:a16="http://schemas.microsoft.com/office/drawing/2014/main" id="{27A0A2D1-54A4-B64E-A80F-A07342A43DE9}"/>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78663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29</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2054" y="1176186"/>
            <a:ext cx="5684482" cy="5636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7223731" y="5525839"/>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7" name="TextBox 6">
            <a:extLst>
              <a:ext uri="{FF2B5EF4-FFF2-40B4-BE49-F238E27FC236}">
                <a16:creationId xmlns:a16="http://schemas.microsoft.com/office/drawing/2014/main" id="{7D9860A0-D8C6-B04F-9238-470298DB0D65}"/>
              </a:ext>
            </a:extLst>
          </p:cNvPr>
          <p:cNvSpPr txBox="1"/>
          <p:nvPr/>
        </p:nvSpPr>
        <p:spPr>
          <a:xfrm>
            <a:off x="4571975" y="6172170"/>
            <a:ext cx="2011658" cy="369332"/>
          </a:xfrm>
          <a:prstGeom prst="rect">
            <a:avLst/>
          </a:prstGeom>
          <a:solidFill>
            <a:schemeClr val="accent1">
              <a:lumMod val="20000"/>
              <a:lumOff val="80000"/>
            </a:schemeClr>
          </a:solidFill>
        </p:spPr>
        <p:txBody>
          <a:bodyPr wrap="square" rtlCol="0">
            <a:spAutoFit/>
          </a:bodyPr>
          <a:lstStyle/>
          <a:p>
            <a:pPr algn="ctr"/>
            <a:r>
              <a:rPr lang="en-US" sz="1800" dirty="0"/>
              <a:t>Analytical tables</a:t>
            </a:r>
          </a:p>
        </p:txBody>
      </p:sp>
    </p:spTree>
    <p:extLst>
      <p:ext uri="{BB962C8B-B14F-4D97-AF65-F5344CB8AC3E}">
        <p14:creationId xmlns:p14="http://schemas.microsoft.com/office/powerpoint/2010/main" val="29506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Tables</a:t>
            </a:r>
          </a:p>
        </p:txBody>
      </p:sp>
      <p:sp>
        <p:nvSpPr>
          <p:cNvPr id="3" name="Content Placeholder 2"/>
          <p:cNvSpPr>
            <a:spLocks noGrp="1"/>
          </p:cNvSpPr>
          <p:nvPr>
            <p:ph idx="1"/>
          </p:nvPr>
        </p:nvSpPr>
        <p:spPr/>
        <p:txBody>
          <a:bodyPr/>
          <a:lstStyle/>
          <a:p>
            <a:r>
              <a:rPr lang="en-US" dirty="0">
                <a:solidFill>
                  <a:srgbClr val="B23C00"/>
                </a:solidFill>
              </a:rPr>
              <a:t>Dimensions</a:t>
            </a:r>
            <a:r>
              <a:rPr lang="en-US" dirty="0"/>
              <a:t> are </a:t>
            </a:r>
            <a:r>
              <a:rPr lang="en-US" u="sng" dirty="0"/>
              <a:t>the attributes</a:t>
            </a:r>
            <a:r>
              <a:rPr lang="en-US" dirty="0"/>
              <a:t> to which </a:t>
            </a:r>
            <a:br>
              <a:rPr lang="en-US" dirty="0"/>
            </a:br>
            <a:r>
              <a:rPr lang="en-US" dirty="0"/>
              <a:t>the </a:t>
            </a:r>
            <a:r>
              <a:rPr lang="en-US" u="sng" dirty="0"/>
              <a:t>subject of analysis</a:t>
            </a:r>
            <a:r>
              <a:rPr lang="en-US" dirty="0"/>
              <a:t> belongs.</a:t>
            </a:r>
          </a:p>
          <a:p>
            <a:pPr lvl="4"/>
            <a:endParaRPr lang="en-US" dirty="0"/>
          </a:p>
          <a:p>
            <a:r>
              <a:rPr lang="en-US" dirty="0">
                <a:solidFill>
                  <a:srgbClr val="B23C00"/>
                </a:solidFill>
              </a:rPr>
              <a:t>Dimension table</a:t>
            </a:r>
            <a:r>
              <a:rPr lang="en-US" dirty="0"/>
              <a:t> columns contain descriptive information that is often textual.</a:t>
            </a:r>
          </a:p>
          <a:p>
            <a:pPr lvl="1"/>
            <a:r>
              <a:rPr lang="en-US" dirty="0"/>
              <a:t>Examples: time, location, experiment </a:t>
            </a:r>
            <a:r>
              <a:rPr lang="en-US"/>
              <a:t>type,</a:t>
            </a:r>
            <a:br>
              <a:rPr lang="en-US" dirty="0"/>
            </a:br>
            <a:r>
              <a:rPr lang="en-US" dirty="0"/>
              <a:t>advertising campaign, product brand, product color, customer gender, customer education level, etc.</a:t>
            </a:r>
          </a:p>
          <a:p>
            <a:pPr lvl="5"/>
            <a:endParaRPr lang="en-US" dirty="0"/>
          </a:p>
          <a:p>
            <a:r>
              <a:rPr lang="en-US" dirty="0"/>
              <a:t>Descriptive information can also be numeric:</a:t>
            </a:r>
          </a:p>
          <a:p>
            <a:pPr lvl="1"/>
            <a:r>
              <a:rPr lang="en-US" dirty="0"/>
              <a:t>Examples: product weight, customer age, etc.</a:t>
            </a:r>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75278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vs. Aggregated Fact Tables</a:t>
            </a:r>
          </a:p>
        </p:txBody>
      </p:sp>
      <p:sp>
        <p:nvSpPr>
          <p:cNvPr id="3" name="Content Placeholder 2"/>
          <p:cNvSpPr>
            <a:spLocks noGrp="1"/>
          </p:cNvSpPr>
          <p:nvPr>
            <p:ph idx="1"/>
          </p:nvPr>
        </p:nvSpPr>
        <p:spPr/>
        <p:txBody>
          <a:bodyPr/>
          <a:lstStyle/>
          <a:p>
            <a:r>
              <a:rPr lang="en-US" dirty="0"/>
              <a:t>In a </a:t>
            </a:r>
            <a:r>
              <a:rPr lang="en-US" dirty="0">
                <a:solidFill>
                  <a:srgbClr val="B23C00"/>
                </a:solidFill>
              </a:rPr>
              <a:t>detailed fact table</a:t>
            </a:r>
            <a:r>
              <a:rPr lang="en-US" dirty="0"/>
              <a:t>, each row contains </a:t>
            </a:r>
            <a:br>
              <a:rPr lang="en-US" dirty="0"/>
            </a:br>
            <a:r>
              <a:rPr lang="en-US" dirty="0"/>
              <a:t>data about a </a:t>
            </a:r>
            <a:r>
              <a:rPr lang="en-US" u="sng" dirty="0"/>
              <a:t>single fact</a:t>
            </a:r>
            <a:r>
              <a:rPr lang="en-US" dirty="0"/>
              <a:t>.</a:t>
            </a:r>
          </a:p>
          <a:p>
            <a:pPr lvl="4"/>
            <a:endParaRPr lang="en-US" dirty="0"/>
          </a:p>
          <a:p>
            <a:r>
              <a:rPr lang="en-US" dirty="0"/>
              <a:t>In an </a:t>
            </a:r>
            <a:r>
              <a:rPr lang="en-US" dirty="0">
                <a:solidFill>
                  <a:srgbClr val="B23C00"/>
                </a:solidFill>
              </a:rPr>
              <a:t>aggregated fact table</a:t>
            </a:r>
            <a:r>
              <a:rPr lang="en-US" dirty="0"/>
              <a:t>, each row contains a </a:t>
            </a:r>
            <a:r>
              <a:rPr lang="en-US" u="sng" dirty="0"/>
              <a:t>summary of multiple facts</a:t>
            </a:r>
            <a:r>
              <a:rPr lang="en-US" dirty="0"/>
              <a:t>.</a:t>
            </a:r>
          </a:p>
          <a:p>
            <a:pPr lvl="1"/>
            <a:r>
              <a:rPr lang="en-US" dirty="0"/>
              <a:t>Example: A sum (aggregation) of all sales of a product in a particular store during a single day.</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30</a:t>
            </a:fld>
            <a:endParaRPr lang="en-US"/>
          </a:p>
        </p:txBody>
      </p:sp>
    </p:spTree>
    <p:extLst>
      <p:ext uri="{BB962C8B-B14F-4D97-AF65-F5344CB8AC3E}">
        <p14:creationId xmlns:p14="http://schemas.microsoft.com/office/powerpoint/2010/main" val="646811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Fact Table Example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31</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208368"/>
            <a:ext cx="9053512" cy="5603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223028" y="5989292"/>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7" name="TextBox 6">
            <a:extLst>
              <a:ext uri="{FF2B5EF4-FFF2-40B4-BE49-F238E27FC236}">
                <a16:creationId xmlns:a16="http://schemas.microsoft.com/office/drawing/2014/main" id="{234D6619-11E2-2D43-996D-9B7A6F549C7E}"/>
              </a:ext>
            </a:extLst>
          </p:cNvPr>
          <p:cNvSpPr txBox="1"/>
          <p:nvPr/>
        </p:nvSpPr>
        <p:spPr>
          <a:xfrm>
            <a:off x="1005879" y="5804626"/>
            <a:ext cx="2070120" cy="369332"/>
          </a:xfrm>
          <a:prstGeom prst="rect">
            <a:avLst/>
          </a:prstGeom>
          <a:solidFill>
            <a:schemeClr val="accent1">
              <a:lumMod val="20000"/>
              <a:lumOff val="80000"/>
            </a:schemeClr>
          </a:solidFill>
        </p:spPr>
        <p:txBody>
          <a:bodyPr wrap="square" rtlCol="0">
            <a:spAutoFit/>
          </a:bodyPr>
          <a:lstStyle/>
          <a:p>
            <a:pPr algn="ctr"/>
            <a:r>
              <a:rPr lang="en-US" sz="1800" dirty="0"/>
              <a:t>Operational tables</a:t>
            </a:r>
          </a:p>
        </p:txBody>
      </p:sp>
    </p:spTree>
    <p:extLst>
      <p:ext uri="{BB962C8B-B14F-4D97-AF65-F5344CB8AC3E}">
        <p14:creationId xmlns:p14="http://schemas.microsoft.com/office/powerpoint/2010/main" val="117102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Fact Table Example</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304925"/>
            <a:ext cx="75819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474732" y="4343390"/>
            <a:ext cx="2032452" cy="369332"/>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Detailed fact table</a:t>
            </a:r>
          </a:p>
        </p:txBody>
      </p:sp>
      <p:sp>
        <p:nvSpPr>
          <p:cNvPr id="8" name="TextBox 7">
            <a:extLst>
              <a:ext uri="{FF2B5EF4-FFF2-40B4-BE49-F238E27FC236}">
                <a16:creationId xmlns:a16="http://schemas.microsoft.com/office/drawing/2014/main" id="{6555AE5C-48CC-CF41-B999-875333723B55}"/>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938244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Fact Table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04" y="1229752"/>
            <a:ext cx="6217566" cy="558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486390" y="5166341"/>
            <a:ext cx="2430097" cy="923330"/>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a:solidFill>
                  <a:srgbClr val="0033CC"/>
                </a:solidFill>
              </a:rPr>
              <a:t>Each fact table record</a:t>
            </a:r>
          </a:p>
          <a:p>
            <a:r>
              <a:rPr lang="en-US" sz="1800" dirty="0">
                <a:solidFill>
                  <a:srgbClr val="0033CC"/>
                </a:solidFill>
              </a:rPr>
              <a:t>contains data about</a:t>
            </a:r>
          </a:p>
          <a:p>
            <a:r>
              <a:rPr lang="en-US" sz="1800" u="sng" dirty="0">
                <a:solidFill>
                  <a:srgbClr val="0033CC"/>
                </a:solidFill>
              </a:rPr>
              <a:t>one</a:t>
            </a:r>
            <a:r>
              <a:rPr lang="en-US" sz="1800" dirty="0">
                <a:solidFill>
                  <a:srgbClr val="0033CC"/>
                </a:solidFill>
              </a:rPr>
              <a:t> sales fact.</a:t>
            </a:r>
          </a:p>
        </p:txBody>
      </p:sp>
      <p:sp>
        <p:nvSpPr>
          <p:cNvPr id="7" name="TextBox 6"/>
          <p:cNvSpPr txBox="1"/>
          <p:nvPr/>
        </p:nvSpPr>
        <p:spPr>
          <a:xfrm>
            <a:off x="7405906" y="3520439"/>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FE6EBF13-5BC9-384D-983C-D9D393F7199D}"/>
              </a:ext>
            </a:extLst>
          </p:cNvPr>
          <p:cNvSpPr txBox="1"/>
          <p:nvPr/>
        </p:nvSpPr>
        <p:spPr>
          <a:xfrm>
            <a:off x="4846317" y="3151107"/>
            <a:ext cx="2011658" cy="369332"/>
          </a:xfrm>
          <a:prstGeom prst="rect">
            <a:avLst/>
          </a:prstGeom>
          <a:solidFill>
            <a:schemeClr val="accent1">
              <a:lumMod val="20000"/>
              <a:lumOff val="80000"/>
            </a:schemeClr>
          </a:solidFill>
        </p:spPr>
        <p:txBody>
          <a:bodyPr wrap="square" rtlCol="0">
            <a:spAutoFit/>
          </a:bodyPr>
          <a:lstStyle/>
          <a:p>
            <a:pPr algn="ctr"/>
            <a:r>
              <a:rPr lang="en-US" sz="1800" dirty="0"/>
              <a:t>Analytical tables</a:t>
            </a:r>
          </a:p>
        </p:txBody>
      </p:sp>
    </p:spTree>
    <p:extLst>
      <p:ext uri="{BB962C8B-B14F-4D97-AF65-F5344CB8AC3E}">
        <p14:creationId xmlns:p14="http://schemas.microsoft.com/office/powerpoint/2010/main" val="187845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#1</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04925"/>
            <a:ext cx="80391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834659" y="3977634"/>
            <a:ext cx="3147015" cy="2031325"/>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Aggregated fact table DPCS:</a:t>
            </a:r>
          </a:p>
          <a:p>
            <a:r>
              <a:rPr lang="en-US" sz="1800" dirty="0">
                <a:solidFill>
                  <a:srgbClr val="0033CC"/>
                </a:solidFill>
              </a:rPr>
              <a:t>Total amount sold </a:t>
            </a:r>
          </a:p>
          <a:p>
            <a:r>
              <a:rPr lang="en-US" sz="1800" dirty="0">
                <a:solidFill>
                  <a:srgbClr val="0033CC"/>
                </a:solidFill>
              </a:rPr>
              <a:t>in </a:t>
            </a:r>
            <a:r>
              <a:rPr lang="en-US" sz="1800" u="sng" dirty="0">
                <a:solidFill>
                  <a:srgbClr val="0033CC"/>
                </a:solidFill>
              </a:rPr>
              <a:t>dollars and units </a:t>
            </a:r>
          </a:p>
          <a:p>
            <a:r>
              <a:rPr lang="en-US" sz="1800" dirty="0">
                <a:solidFill>
                  <a:srgbClr val="0033CC"/>
                </a:solidFill>
              </a:rPr>
              <a:t>on a particular </a:t>
            </a:r>
            <a:r>
              <a:rPr lang="en-US" sz="1800" u="sng" dirty="0">
                <a:solidFill>
                  <a:srgbClr val="0033CC"/>
                </a:solidFill>
              </a:rPr>
              <a:t>day</a:t>
            </a:r>
          </a:p>
          <a:p>
            <a:r>
              <a:rPr lang="en-US" sz="1800" dirty="0">
                <a:solidFill>
                  <a:srgbClr val="0033CC"/>
                </a:solidFill>
              </a:rPr>
              <a:t>for a particular </a:t>
            </a:r>
            <a:r>
              <a:rPr lang="en-US" sz="1800" u="sng" dirty="0">
                <a:solidFill>
                  <a:srgbClr val="0033CC"/>
                </a:solidFill>
              </a:rPr>
              <a:t>product</a:t>
            </a:r>
          </a:p>
          <a:p>
            <a:r>
              <a:rPr lang="en-US" sz="1800" dirty="0">
                <a:solidFill>
                  <a:srgbClr val="0033CC"/>
                </a:solidFill>
              </a:rPr>
              <a:t>for a particular </a:t>
            </a:r>
            <a:r>
              <a:rPr lang="en-US" sz="1800" u="sng" dirty="0">
                <a:solidFill>
                  <a:srgbClr val="0033CC"/>
                </a:solidFill>
              </a:rPr>
              <a:t>customer</a:t>
            </a:r>
          </a:p>
          <a:p>
            <a:r>
              <a:rPr lang="en-US" sz="1800" dirty="0">
                <a:solidFill>
                  <a:srgbClr val="0033CC"/>
                </a:solidFill>
              </a:rPr>
              <a:t>for a particular </a:t>
            </a:r>
            <a:r>
              <a:rPr lang="en-US" sz="1800" u="sng" dirty="0">
                <a:solidFill>
                  <a:srgbClr val="0033CC"/>
                </a:solidFill>
              </a:rPr>
              <a:t>store</a:t>
            </a:r>
            <a:r>
              <a:rPr lang="en-US" sz="1800" dirty="0">
                <a:solidFill>
                  <a:srgbClr val="0033CC"/>
                </a:solidFill>
              </a:rPr>
              <a:t>.</a:t>
            </a:r>
          </a:p>
        </p:txBody>
      </p:sp>
      <p:sp>
        <p:nvSpPr>
          <p:cNvPr id="8" name="TextBox 7">
            <a:extLst>
              <a:ext uri="{FF2B5EF4-FFF2-40B4-BE49-F238E27FC236}">
                <a16:creationId xmlns:a16="http://schemas.microsoft.com/office/drawing/2014/main" id="{A2C87613-1584-534D-B331-E893A49FB6DA}"/>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632423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#1</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35</a:t>
            </a:fld>
            <a:endParaRPr lang="en-US"/>
          </a:p>
        </p:txBody>
      </p:sp>
      <p:pic>
        <p:nvPicPr>
          <p:cNvPr id="5" name="Picture 4" descr="Screen Shot 2015-10-20 at 7.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6748"/>
            <a:ext cx="5303462" cy="2478008"/>
          </a:xfrm>
          <a:prstGeom prst="rect">
            <a:avLst/>
          </a:prstGeom>
        </p:spPr>
      </p:pic>
      <p:pic>
        <p:nvPicPr>
          <p:cNvPr id="6" name="Picture 5" descr="Screen Shot 2015-10-20 at 7.53.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8" y="4069073"/>
            <a:ext cx="8869633" cy="2679669"/>
          </a:xfrm>
          <a:prstGeom prst="rect">
            <a:avLst/>
          </a:prstGeom>
        </p:spPr>
      </p:pic>
      <p:sp>
        <p:nvSpPr>
          <p:cNvPr id="7" name="Rectangle 6"/>
          <p:cNvSpPr/>
          <p:nvPr/>
        </p:nvSpPr>
        <p:spPr bwMode="auto">
          <a:xfrm>
            <a:off x="182928" y="2971806"/>
            <a:ext cx="5303462" cy="18287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Rectangle 7"/>
          <p:cNvSpPr/>
          <p:nvPr/>
        </p:nvSpPr>
        <p:spPr bwMode="auto">
          <a:xfrm>
            <a:off x="182928" y="3337561"/>
            <a:ext cx="5303462" cy="18287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ectangle 8"/>
          <p:cNvSpPr/>
          <p:nvPr/>
        </p:nvSpPr>
        <p:spPr bwMode="auto">
          <a:xfrm>
            <a:off x="244220" y="6080732"/>
            <a:ext cx="4876414" cy="21246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TextBox 9"/>
          <p:cNvSpPr txBox="1"/>
          <p:nvPr/>
        </p:nvSpPr>
        <p:spPr>
          <a:xfrm>
            <a:off x="7223731" y="1325903"/>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cxnSp>
        <p:nvCxnSpPr>
          <p:cNvPr id="14" name="Curved Connector 13"/>
          <p:cNvCxnSpPr>
            <a:stCxn id="7" idx="3"/>
            <a:endCxn id="8" idx="3"/>
          </p:cNvCxnSpPr>
          <p:nvPr/>
        </p:nvCxnSpPr>
        <p:spPr bwMode="auto">
          <a:xfrm>
            <a:off x="5486390" y="3063245"/>
            <a:ext cx="12700" cy="365755"/>
          </a:xfrm>
          <a:prstGeom prst="curvedConnector3">
            <a:avLst>
              <a:gd name="adj1" fmla="val 1800000"/>
            </a:avLst>
          </a:prstGeom>
          <a:solidFill>
            <a:schemeClr val="accent1"/>
          </a:solidFill>
          <a:ln w="28575" cap="flat" cmpd="sng" algn="ctr">
            <a:solidFill>
              <a:srgbClr val="A12A0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214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#1</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36</a:t>
            </a:fld>
            <a:endParaRPr lang="en-US"/>
          </a:p>
        </p:txBody>
      </p:sp>
      <p:pic>
        <p:nvPicPr>
          <p:cNvPr id="5" name="Picture 4" descr="Screen Shot 2015-10-20 at 7.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6748"/>
            <a:ext cx="5303462" cy="2478008"/>
          </a:xfrm>
          <a:prstGeom prst="rect">
            <a:avLst/>
          </a:prstGeom>
        </p:spPr>
      </p:pic>
      <p:pic>
        <p:nvPicPr>
          <p:cNvPr id="6" name="Picture 5" descr="Screen Shot 2015-10-20 at 7.53.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8" y="4069073"/>
            <a:ext cx="8869633" cy="2679669"/>
          </a:xfrm>
          <a:prstGeom prst="rect">
            <a:avLst/>
          </a:prstGeom>
        </p:spPr>
      </p:pic>
      <p:sp>
        <p:nvSpPr>
          <p:cNvPr id="7" name="Rectangle 6"/>
          <p:cNvSpPr/>
          <p:nvPr/>
        </p:nvSpPr>
        <p:spPr bwMode="auto">
          <a:xfrm>
            <a:off x="182928" y="3167190"/>
            <a:ext cx="5303462" cy="18287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Rectangle 7"/>
          <p:cNvSpPr/>
          <p:nvPr/>
        </p:nvSpPr>
        <p:spPr bwMode="auto">
          <a:xfrm>
            <a:off x="182928" y="3532945"/>
            <a:ext cx="5303462" cy="18287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ectangle 8"/>
          <p:cNvSpPr/>
          <p:nvPr/>
        </p:nvSpPr>
        <p:spPr bwMode="auto">
          <a:xfrm>
            <a:off x="244220" y="6292398"/>
            <a:ext cx="4876414" cy="212468"/>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TextBox 9"/>
          <p:cNvSpPr txBox="1"/>
          <p:nvPr/>
        </p:nvSpPr>
        <p:spPr>
          <a:xfrm>
            <a:off x="7223731" y="1325903"/>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cxnSp>
        <p:nvCxnSpPr>
          <p:cNvPr id="11" name="Curved Connector 10"/>
          <p:cNvCxnSpPr>
            <a:stCxn id="7" idx="3"/>
            <a:endCxn id="8" idx="3"/>
          </p:cNvCxnSpPr>
          <p:nvPr/>
        </p:nvCxnSpPr>
        <p:spPr bwMode="auto">
          <a:xfrm>
            <a:off x="5486390" y="3258629"/>
            <a:ext cx="12700" cy="365755"/>
          </a:xfrm>
          <a:prstGeom prst="curvedConnector3">
            <a:avLst>
              <a:gd name="adj1" fmla="val 1800000"/>
            </a:avLst>
          </a:prstGeom>
          <a:solidFill>
            <a:schemeClr val="accent1"/>
          </a:solidFill>
          <a:ln w="28575" cap="flat" cmpd="sng" algn="ctr">
            <a:solidFill>
              <a:srgbClr val="A12A0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329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#2</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314450"/>
            <a:ext cx="7600950"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017537" y="3886195"/>
            <a:ext cx="2993127" cy="2031325"/>
          </a:xfrm>
          <a:prstGeom prst="rect">
            <a:avLst/>
          </a:prstGeom>
          <a:solidFill>
            <a:srgbClr val="FFFFC2"/>
          </a:solidFill>
          <a:ln>
            <a:solidFill>
              <a:srgbClr val="0033CC"/>
            </a:solidFill>
          </a:ln>
        </p:spPr>
        <p:txBody>
          <a:bodyPr wrap="none" rtlCol="0">
            <a:spAutoFit/>
          </a:bodyPr>
          <a:lstStyle/>
          <a:p>
            <a:r>
              <a:rPr lang="en-US" sz="1800" dirty="0">
                <a:solidFill>
                  <a:srgbClr val="0033CC"/>
                </a:solidFill>
              </a:rPr>
              <a:t>Aggregated fact table DCS:</a:t>
            </a:r>
          </a:p>
          <a:p>
            <a:r>
              <a:rPr lang="en-US" sz="1800" dirty="0">
                <a:solidFill>
                  <a:srgbClr val="0033CC"/>
                </a:solidFill>
              </a:rPr>
              <a:t>Total amount sold </a:t>
            </a:r>
          </a:p>
          <a:p>
            <a:r>
              <a:rPr lang="en-US" sz="1800" dirty="0">
                <a:solidFill>
                  <a:srgbClr val="0033CC"/>
                </a:solidFill>
              </a:rPr>
              <a:t>in </a:t>
            </a:r>
            <a:r>
              <a:rPr lang="en-US" sz="1800" u="sng" dirty="0">
                <a:solidFill>
                  <a:srgbClr val="0033CC"/>
                </a:solidFill>
              </a:rPr>
              <a:t>dollars and units </a:t>
            </a:r>
          </a:p>
          <a:p>
            <a:r>
              <a:rPr lang="en-US" sz="1800" dirty="0">
                <a:solidFill>
                  <a:srgbClr val="0033CC"/>
                </a:solidFill>
              </a:rPr>
              <a:t>on a particular </a:t>
            </a:r>
            <a:r>
              <a:rPr lang="en-US" sz="1800" u="sng" dirty="0">
                <a:solidFill>
                  <a:srgbClr val="0033CC"/>
                </a:solidFill>
              </a:rPr>
              <a:t>day</a:t>
            </a:r>
          </a:p>
          <a:p>
            <a:r>
              <a:rPr lang="en-US" sz="1800" dirty="0">
                <a:solidFill>
                  <a:srgbClr val="0033CC"/>
                </a:solidFill>
              </a:rPr>
              <a:t>for a particular </a:t>
            </a:r>
            <a:r>
              <a:rPr lang="en-US" sz="1800" u="sng" dirty="0">
                <a:solidFill>
                  <a:srgbClr val="0033CC"/>
                </a:solidFill>
              </a:rPr>
              <a:t>customer</a:t>
            </a:r>
          </a:p>
          <a:p>
            <a:r>
              <a:rPr lang="en-US" sz="1800" dirty="0">
                <a:solidFill>
                  <a:srgbClr val="0033CC"/>
                </a:solidFill>
              </a:rPr>
              <a:t>for a particular </a:t>
            </a:r>
            <a:r>
              <a:rPr lang="en-US" sz="1800" u="sng" dirty="0">
                <a:solidFill>
                  <a:srgbClr val="0033CC"/>
                </a:solidFill>
              </a:rPr>
              <a:t>store</a:t>
            </a:r>
            <a:endParaRPr lang="en-US" sz="1800" dirty="0">
              <a:solidFill>
                <a:srgbClr val="0033CC"/>
              </a:solidFill>
            </a:endParaRPr>
          </a:p>
          <a:p>
            <a:r>
              <a:rPr lang="en-US" sz="1800" dirty="0">
                <a:solidFill>
                  <a:srgbClr val="0033CC"/>
                </a:solidFill>
              </a:rPr>
              <a:t>across </a:t>
            </a:r>
            <a:r>
              <a:rPr lang="en-US" sz="1800" u="sng" dirty="0">
                <a:solidFill>
                  <a:srgbClr val="0033CC"/>
                </a:solidFill>
              </a:rPr>
              <a:t>all products</a:t>
            </a:r>
            <a:r>
              <a:rPr lang="en-US" sz="1800" dirty="0">
                <a:solidFill>
                  <a:srgbClr val="0033CC"/>
                </a:solidFill>
              </a:rPr>
              <a:t>.</a:t>
            </a:r>
          </a:p>
        </p:txBody>
      </p:sp>
      <p:sp>
        <p:nvSpPr>
          <p:cNvPr id="8" name="TextBox 7">
            <a:extLst>
              <a:ext uri="{FF2B5EF4-FFF2-40B4-BE49-F238E27FC236}">
                <a16:creationId xmlns:a16="http://schemas.microsoft.com/office/drawing/2014/main" id="{7ACB1C0F-F751-D24A-929E-8DF6F4C30172}"/>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560711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#2</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38</a:t>
            </a:fld>
            <a:endParaRPr lang="en-US"/>
          </a:p>
        </p:txBody>
      </p:sp>
      <p:pic>
        <p:nvPicPr>
          <p:cNvPr id="5" name="Picture 4" descr="Screen Shot 2015-10-20 at 7.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6748"/>
            <a:ext cx="5303462" cy="2478008"/>
          </a:xfrm>
          <a:prstGeom prst="rect">
            <a:avLst/>
          </a:prstGeom>
        </p:spPr>
      </p:pic>
      <p:sp>
        <p:nvSpPr>
          <p:cNvPr id="7" name="Rectangle 6"/>
          <p:cNvSpPr/>
          <p:nvPr/>
        </p:nvSpPr>
        <p:spPr bwMode="auto">
          <a:xfrm>
            <a:off x="182928" y="2073696"/>
            <a:ext cx="5303462" cy="368683"/>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pic>
        <p:nvPicPr>
          <p:cNvPr id="3" name="Picture 2" descr="Screen Shot 2015-10-20 at 8.0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4028521"/>
            <a:ext cx="8961072" cy="2052210"/>
          </a:xfrm>
          <a:prstGeom prst="rect">
            <a:avLst/>
          </a:prstGeom>
        </p:spPr>
      </p:pic>
      <p:sp>
        <p:nvSpPr>
          <p:cNvPr id="10" name="Rectangle 9"/>
          <p:cNvSpPr/>
          <p:nvPr/>
        </p:nvSpPr>
        <p:spPr bwMode="auto">
          <a:xfrm>
            <a:off x="166647" y="5039444"/>
            <a:ext cx="4554938" cy="227954"/>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215D899E-B62A-B947-BAB3-84494C42A62E}"/>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674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#2</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39</a:t>
            </a:fld>
            <a:endParaRPr lang="en-US"/>
          </a:p>
        </p:txBody>
      </p:sp>
      <p:pic>
        <p:nvPicPr>
          <p:cNvPr id="5" name="Picture 4" descr="Screen Shot 2015-10-20 at 7.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6748"/>
            <a:ext cx="5303462" cy="2478008"/>
          </a:xfrm>
          <a:prstGeom prst="rect">
            <a:avLst/>
          </a:prstGeom>
        </p:spPr>
      </p:pic>
      <p:sp>
        <p:nvSpPr>
          <p:cNvPr id="7" name="Rectangle 6"/>
          <p:cNvSpPr/>
          <p:nvPr/>
        </p:nvSpPr>
        <p:spPr bwMode="auto">
          <a:xfrm>
            <a:off x="182928" y="2431912"/>
            <a:ext cx="5303462" cy="368683"/>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pic>
        <p:nvPicPr>
          <p:cNvPr id="3" name="Picture 2" descr="Screen Shot 2015-10-20 at 8.0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4028521"/>
            <a:ext cx="8961072" cy="2052210"/>
          </a:xfrm>
          <a:prstGeom prst="rect">
            <a:avLst/>
          </a:prstGeom>
        </p:spPr>
      </p:pic>
      <p:sp>
        <p:nvSpPr>
          <p:cNvPr id="10" name="Rectangle 9"/>
          <p:cNvSpPr/>
          <p:nvPr/>
        </p:nvSpPr>
        <p:spPr bwMode="auto">
          <a:xfrm>
            <a:off x="166647" y="5275533"/>
            <a:ext cx="4554938" cy="227954"/>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BB6679E4-8E23-7E44-A623-42950CB670F3}"/>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6697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Tables</a:t>
            </a:r>
            <a:r>
              <a:rPr lang="en-US" i="1" dirty="0"/>
              <a:t>, cont’d</a:t>
            </a:r>
          </a:p>
        </p:txBody>
      </p:sp>
      <p:sp>
        <p:nvSpPr>
          <p:cNvPr id="3" name="Content Placeholder 2"/>
          <p:cNvSpPr>
            <a:spLocks noGrp="1"/>
          </p:cNvSpPr>
          <p:nvPr>
            <p:ph idx="1"/>
          </p:nvPr>
        </p:nvSpPr>
        <p:spPr/>
        <p:txBody>
          <a:bodyPr/>
          <a:lstStyle/>
          <a:p>
            <a:r>
              <a:rPr lang="en-US" dirty="0"/>
              <a:t>Dimension information form the </a:t>
            </a:r>
            <a:br>
              <a:rPr lang="en-US" dirty="0"/>
            </a:br>
            <a:r>
              <a:rPr lang="en-US" u="sng" dirty="0"/>
              <a:t>basis for the analysis</a:t>
            </a:r>
            <a:r>
              <a:rPr lang="en-US" dirty="0"/>
              <a:t> of the subject.</a:t>
            </a:r>
          </a:p>
          <a:p>
            <a:pPr lvl="4"/>
            <a:endParaRPr lang="en-US" dirty="0"/>
          </a:p>
          <a:p>
            <a:r>
              <a:rPr lang="en-US" dirty="0"/>
              <a:t>Example: Analyze sales by product brand, customer gender, customer age, etc.</a:t>
            </a:r>
          </a:p>
          <a:p>
            <a:pPr lvl="4"/>
            <a:endParaRPr lang="en-US" dirty="0"/>
          </a:p>
          <a:p>
            <a:r>
              <a:rPr lang="en-US" dirty="0"/>
              <a:t>Example: Analyze cancer incidents by patient age, patient gender, patient race, income level, city, etc.</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a:t>
            </a:fld>
            <a:endParaRPr lang="en-US"/>
          </a:p>
        </p:txBody>
      </p:sp>
    </p:spTree>
    <p:extLst>
      <p:ext uri="{BB962C8B-B14F-4D97-AF65-F5344CB8AC3E}">
        <p14:creationId xmlns:p14="http://schemas.microsoft.com/office/powerpoint/2010/main" val="1804968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Fact Table Example #2</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40</a:t>
            </a:fld>
            <a:endParaRPr lang="en-US"/>
          </a:p>
        </p:txBody>
      </p:sp>
      <p:pic>
        <p:nvPicPr>
          <p:cNvPr id="5" name="Picture 4" descr="Screen Shot 2015-10-20 at 7.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6748"/>
            <a:ext cx="5303462" cy="2478008"/>
          </a:xfrm>
          <a:prstGeom prst="rect">
            <a:avLst/>
          </a:prstGeom>
        </p:spPr>
      </p:pic>
      <p:sp>
        <p:nvSpPr>
          <p:cNvPr id="7" name="Rectangle 6"/>
          <p:cNvSpPr/>
          <p:nvPr/>
        </p:nvSpPr>
        <p:spPr bwMode="auto">
          <a:xfrm>
            <a:off x="182928" y="2798269"/>
            <a:ext cx="5303462" cy="922290"/>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pic>
        <p:nvPicPr>
          <p:cNvPr id="3" name="Picture 2" descr="Screen Shot 2015-10-20 at 8.0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4028521"/>
            <a:ext cx="8961072" cy="2052210"/>
          </a:xfrm>
          <a:prstGeom prst="rect">
            <a:avLst/>
          </a:prstGeom>
        </p:spPr>
      </p:pic>
      <p:sp>
        <p:nvSpPr>
          <p:cNvPr id="10" name="Rectangle 9"/>
          <p:cNvSpPr/>
          <p:nvPr/>
        </p:nvSpPr>
        <p:spPr bwMode="auto">
          <a:xfrm>
            <a:off x="166647" y="5519771"/>
            <a:ext cx="4554938" cy="227954"/>
          </a:xfrm>
          <a:prstGeom prst="rect">
            <a:avLst/>
          </a:prstGeom>
          <a:solidFill>
            <a:srgbClr val="FFD3D3">
              <a:alpha val="32941"/>
            </a:srgbClr>
          </a:solid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6A372904-B8AA-8646-A36E-74F632B8B86C}"/>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6318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1899-D235-F64A-856D-E8002A080BD4}"/>
              </a:ext>
            </a:extLst>
          </p:cNvPr>
          <p:cNvSpPr>
            <a:spLocks noGrp="1"/>
          </p:cNvSpPr>
          <p:nvPr>
            <p:ph type="title"/>
          </p:nvPr>
        </p:nvSpPr>
        <p:spPr/>
        <p:txBody>
          <a:bodyPr/>
          <a:lstStyle/>
          <a:p>
            <a:r>
              <a:rPr lang="en-US" dirty="0"/>
              <a:t>Granularity of the Fact Table</a:t>
            </a:r>
          </a:p>
        </p:txBody>
      </p:sp>
      <p:sp>
        <p:nvSpPr>
          <p:cNvPr id="3" name="Content Placeholder 2">
            <a:extLst>
              <a:ext uri="{FF2B5EF4-FFF2-40B4-BE49-F238E27FC236}">
                <a16:creationId xmlns:a16="http://schemas.microsoft.com/office/drawing/2014/main" id="{7FD7A386-918D-C44D-B399-9CF80F6C6FDE}"/>
              </a:ext>
            </a:extLst>
          </p:cNvPr>
          <p:cNvSpPr>
            <a:spLocks noGrp="1"/>
          </p:cNvSpPr>
          <p:nvPr>
            <p:ph idx="1"/>
          </p:nvPr>
        </p:nvSpPr>
        <p:spPr/>
        <p:txBody>
          <a:bodyPr/>
          <a:lstStyle/>
          <a:p>
            <a:r>
              <a:rPr lang="en-US" dirty="0"/>
              <a:t>Aggregated fact tables have a </a:t>
            </a:r>
            <a:r>
              <a:rPr lang="en-US" u="sng" dirty="0"/>
              <a:t>coarser level</a:t>
            </a:r>
            <a:r>
              <a:rPr lang="en-US" dirty="0"/>
              <a:t> </a:t>
            </a:r>
            <a:br>
              <a:rPr lang="en-US" dirty="0"/>
            </a:br>
            <a:r>
              <a:rPr lang="en-US" dirty="0"/>
              <a:t>of granularity than detailed fact tables.</a:t>
            </a:r>
          </a:p>
          <a:p>
            <a:pPr lvl="1"/>
            <a:r>
              <a:rPr lang="en-US" dirty="0"/>
              <a:t>Quicker to query than detailed fact tables.</a:t>
            </a:r>
          </a:p>
          <a:p>
            <a:pPr lvl="5"/>
            <a:endParaRPr lang="en-US" dirty="0"/>
          </a:p>
          <a:p>
            <a:r>
              <a:rPr lang="en-US" dirty="0"/>
              <a:t>Coarser granularity tables are </a:t>
            </a:r>
            <a:r>
              <a:rPr lang="en-US" u="sng" dirty="0"/>
              <a:t>limited</a:t>
            </a:r>
            <a:r>
              <a:rPr lang="en-US" dirty="0"/>
              <a:t> in what information can be retrieved from them.</a:t>
            </a:r>
          </a:p>
          <a:p>
            <a:pPr lvl="1"/>
            <a:r>
              <a:rPr lang="en-US" dirty="0"/>
              <a:t>Aggregation is application requirement-specific.</a:t>
            </a:r>
          </a:p>
          <a:p>
            <a:pPr lvl="5"/>
            <a:endParaRPr lang="en-US" dirty="0"/>
          </a:p>
          <a:p>
            <a:r>
              <a:rPr lang="en-US" dirty="0"/>
              <a:t>Detailed granularity provides </a:t>
            </a:r>
            <a:r>
              <a:rPr lang="en-US" u="sng" dirty="0"/>
              <a:t>unlimited</a:t>
            </a:r>
            <a:r>
              <a:rPr lang="en-US" dirty="0"/>
              <a:t> possibilities for analysis.</a:t>
            </a:r>
          </a:p>
          <a:p>
            <a:pPr lvl="1"/>
            <a:r>
              <a:rPr lang="en-US" dirty="0"/>
              <a:t>You can always obtain aggregation from fine grain.</a:t>
            </a:r>
          </a:p>
          <a:p>
            <a:pPr lvl="1"/>
            <a:r>
              <a:rPr lang="en-US" dirty="0"/>
              <a:t>The reverse is not true.</a:t>
            </a:r>
          </a:p>
        </p:txBody>
      </p:sp>
      <p:sp>
        <p:nvSpPr>
          <p:cNvPr id="4" name="Slide Number Placeholder 3">
            <a:extLst>
              <a:ext uri="{FF2B5EF4-FFF2-40B4-BE49-F238E27FC236}">
                <a16:creationId xmlns:a16="http://schemas.microsoft.com/office/drawing/2014/main" id="{962D9553-3257-904A-8CAB-717B7B900D87}"/>
              </a:ext>
            </a:extLst>
          </p:cNvPr>
          <p:cNvSpPr>
            <a:spLocks noGrp="1"/>
          </p:cNvSpPr>
          <p:nvPr>
            <p:ph type="sldNum" sz="quarter" idx="12"/>
          </p:nvPr>
        </p:nvSpPr>
        <p:spPr/>
        <p:txBody>
          <a:bodyPr/>
          <a:lstStyle/>
          <a:p>
            <a:fld id="{9F646A8E-C89D-6A49-A5A6-08508A988103}" type="slidenum">
              <a:rPr lang="en-US" altLang="en-US" smtClean="0"/>
              <a:pPr/>
              <a:t>41</a:t>
            </a:fld>
            <a:endParaRPr lang="en-US" altLang="en-US"/>
          </a:p>
        </p:txBody>
      </p:sp>
    </p:spTree>
    <p:extLst>
      <p:ext uri="{BB962C8B-B14F-4D97-AF65-F5344CB8AC3E}">
        <p14:creationId xmlns:p14="http://schemas.microsoft.com/office/powerpoint/2010/main" val="2380651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DA2D-553C-FF40-848B-1B533AF8312C}"/>
              </a:ext>
            </a:extLst>
          </p:cNvPr>
          <p:cNvSpPr>
            <a:spLocks noGrp="1"/>
          </p:cNvSpPr>
          <p:nvPr>
            <p:ph type="title"/>
          </p:nvPr>
        </p:nvSpPr>
        <p:spPr/>
        <p:txBody>
          <a:bodyPr/>
          <a:lstStyle/>
          <a:p>
            <a:r>
              <a:rPr lang="en-US" dirty="0"/>
              <a:t>Granularity of the Fact Table</a:t>
            </a:r>
            <a:r>
              <a:rPr lang="en-US" i="1" dirty="0"/>
              <a:t>, cont’d</a:t>
            </a:r>
          </a:p>
        </p:txBody>
      </p:sp>
      <p:sp>
        <p:nvSpPr>
          <p:cNvPr id="3" name="Content Placeholder 2">
            <a:extLst>
              <a:ext uri="{FF2B5EF4-FFF2-40B4-BE49-F238E27FC236}">
                <a16:creationId xmlns:a16="http://schemas.microsoft.com/office/drawing/2014/main" id="{060A573B-A1A6-4B4F-AB73-E931B0CB73A2}"/>
              </a:ext>
            </a:extLst>
          </p:cNvPr>
          <p:cNvSpPr>
            <a:spLocks noGrp="1"/>
          </p:cNvSpPr>
          <p:nvPr>
            <p:ph idx="1"/>
          </p:nvPr>
        </p:nvSpPr>
        <p:spPr/>
        <p:txBody>
          <a:bodyPr/>
          <a:lstStyle/>
          <a:p>
            <a:r>
              <a:rPr lang="en-US" dirty="0"/>
              <a:t>For maximum flexibility, combine in a single dimensional model:</a:t>
            </a:r>
          </a:p>
          <a:p>
            <a:pPr lvl="1"/>
            <a:r>
              <a:rPr lang="en-US" u="sng" dirty="0"/>
              <a:t>Maximum query performance</a:t>
            </a:r>
            <a:r>
              <a:rPr lang="en-US" dirty="0"/>
              <a:t> provided by </a:t>
            </a:r>
            <a:br>
              <a:rPr lang="en-US" dirty="0"/>
            </a:br>
            <a:r>
              <a:rPr lang="en-US" dirty="0"/>
              <a:t>aggregated fact tables.</a:t>
            </a:r>
          </a:p>
          <a:p>
            <a:pPr lvl="1"/>
            <a:r>
              <a:rPr lang="en-US" u="sng" dirty="0"/>
              <a:t>Maximum analytical power</a:t>
            </a:r>
            <a:r>
              <a:rPr lang="en-US" dirty="0"/>
              <a:t> provided by</a:t>
            </a:r>
            <a:br>
              <a:rPr lang="en-US" dirty="0"/>
            </a:br>
            <a:r>
              <a:rPr lang="en-US" dirty="0"/>
              <a:t>detailed fact tables.</a:t>
            </a:r>
          </a:p>
        </p:txBody>
      </p:sp>
      <p:sp>
        <p:nvSpPr>
          <p:cNvPr id="4" name="Slide Number Placeholder 3">
            <a:extLst>
              <a:ext uri="{FF2B5EF4-FFF2-40B4-BE49-F238E27FC236}">
                <a16:creationId xmlns:a16="http://schemas.microsoft.com/office/drawing/2014/main" id="{FBDCE582-A5F7-FD42-83DC-16DED23E47CC}"/>
              </a:ext>
            </a:extLst>
          </p:cNvPr>
          <p:cNvSpPr>
            <a:spLocks noGrp="1"/>
          </p:cNvSpPr>
          <p:nvPr>
            <p:ph type="sldNum" sz="quarter" idx="12"/>
          </p:nvPr>
        </p:nvSpPr>
        <p:spPr/>
        <p:txBody>
          <a:bodyPr/>
          <a:lstStyle/>
          <a:p>
            <a:fld id="{9F646A8E-C89D-6A49-A5A6-08508A988103}" type="slidenum">
              <a:rPr lang="en-US" altLang="en-US" smtClean="0"/>
              <a:pPr/>
              <a:t>42</a:t>
            </a:fld>
            <a:endParaRPr lang="en-US" altLang="en-US"/>
          </a:p>
        </p:txBody>
      </p:sp>
    </p:spTree>
    <p:extLst>
      <p:ext uri="{BB962C8B-B14F-4D97-AF65-F5344CB8AC3E}">
        <p14:creationId xmlns:p14="http://schemas.microsoft.com/office/powerpoint/2010/main" val="236435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2354-53B0-E74C-8090-BB698B477C3F}"/>
              </a:ext>
            </a:extLst>
          </p:cNvPr>
          <p:cNvSpPr>
            <a:spLocks noGrp="1"/>
          </p:cNvSpPr>
          <p:nvPr>
            <p:ph type="title"/>
          </p:nvPr>
        </p:nvSpPr>
        <p:spPr/>
        <p:txBody>
          <a:bodyPr/>
          <a:lstStyle/>
          <a:p>
            <a:r>
              <a:rPr lang="en-US" dirty="0"/>
              <a:t>Granularity of the Fact Table</a:t>
            </a:r>
            <a:r>
              <a:rPr lang="en-US" i="1" dirty="0"/>
              <a:t>, cont’d</a:t>
            </a:r>
            <a:endParaRPr lang="en-US" dirty="0"/>
          </a:p>
        </p:txBody>
      </p:sp>
      <p:sp>
        <p:nvSpPr>
          <p:cNvPr id="4" name="Slide Number Placeholder 3">
            <a:extLst>
              <a:ext uri="{FF2B5EF4-FFF2-40B4-BE49-F238E27FC236}">
                <a16:creationId xmlns:a16="http://schemas.microsoft.com/office/drawing/2014/main" id="{3AC5D0D7-1F03-0243-A5AF-176B06560DE2}"/>
              </a:ext>
            </a:extLst>
          </p:cNvPr>
          <p:cNvSpPr>
            <a:spLocks noGrp="1"/>
          </p:cNvSpPr>
          <p:nvPr>
            <p:ph type="sldNum" sz="quarter" idx="12"/>
          </p:nvPr>
        </p:nvSpPr>
        <p:spPr/>
        <p:txBody>
          <a:bodyPr/>
          <a:lstStyle/>
          <a:p>
            <a:fld id="{9F646A8E-C89D-6A49-A5A6-08508A988103}" type="slidenum">
              <a:rPr lang="en-US" altLang="en-US" smtClean="0"/>
              <a:pPr/>
              <a:t>43</a:t>
            </a:fld>
            <a:endParaRPr lang="en-US" altLang="en-US"/>
          </a:p>
        </p:txBody>
      </p:sp>
      <p:pic>
        <p:nvPicPr>
          <p:cNvPr id="6" name="Picture 5">
            <a:extLst>
              <a:ext uri="{FF2B5EF4-FFF2-40B4-BE49-F238E27FC236}">
                <a16:creationId xmlns:a16="http://schemas.microsoft.com/office/drawing/2014/main" id="{783FBECA-F399-E64B-81AA-A9CFF5F35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320" y="1290162"/>
            <a:ext cx="5087359" cy="4958238"/>
          </a:xfrm>
          <a:prstGeom prst="rect">
            <a:avLst/>
          </a:prstGeom>
        </p:spPr>
      </p:pic>
      <p:sp>
        <p:nvSpPr>
          <p:cNvPr id="7" name="TextBox 6">
            <a:extLst>
              <a:ext uri="{FF2B5EF4-FFF2-40B4-BE49-F238E27FC236}">
                <a16:creationId xmlns:a16="http://schemas.microsoft.com/office/drawing/2014/main" id="{AF2E2D71-5534-0246-BFCB-E31369BD18B6}"/>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00862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Line-Item Detailed Fact Table</a:t>
            </a:r>
          </a:p>
        </p:txBody>
      </p:sp>
      <p:sp>
        <p:nvSpPr>
          <p:cNvPr id="3" name="Content Placeholder 2"/>
          <p:cNvSpPr>
            <a:spLocks noGrp="1"/>
          </p:cNvSpPr>
          <p:nvPr>
            <p:ph idx="1"/>
          </p:nvPr>
        </p:nvSpPr>
        <p:spPr>
          <a:xfrm>
            <a:off x="365806" y="1295401"/>
            <a:ext cx="8412433" cy="1402088"/>
          </a:xfrm>
        </p:spPr>
        <p:txBody>
          <a:bodyPr/>
          <a:lstStyle/>
          <a:p>
            <a:r>
              <a:rPr lang="en-US" dirty="0"/>
              <a:t>Each row is a </a:t>
            </a:r>
            <a:r>
              <a:rPr lang="en-US" u="sng" dirty="0"/>
              <a:t>single line item</a:t>
            </a:r>
            <a:r>
              <a:rPr lang="en-US" dirty="0">
                <a:solidFill>
                  <a:srgbClr val="B23C00"/>
                </a:solidFill>
              </a:rPr>
              <a:t> </a:t>
            </a:r>
            <a:br>
              <a:rPr lang="en-US" dirty="0">
                <a:solidFill>
                  <a:srgbClr val="B23C00"/>
                </a:solidFill>
              </a:rPr>
            </a:br>
            <a:r>
              <a:rPr lang="en-US" dirty="0"/>
              <a:t>of a </a:t>
            </a:r>
            <a:r>
              <a:rPr lang="en-US" u="sng" dirty="0"/>
              <a:t>particular transaction</a:t>
            </a:r>
            <a:r>
              <a:rPr lang="en-US" dirty="0"/>
              <a:t>.</a:t>
            </a:r>
          </a:p>
          <a:p>
            <a:pPr lvl="1"/>
            <a:r>
              <a:rPr lang="en-US" dirty="0"/>
              <a:t>There can be multiple line item rows per transaction.</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480" y="2697489"/>
            <a:ext cx="6289040" cy="3523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F55426BF-45D4-7C43-AD63-E4657A4C0BF0}"/>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130818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Transaction-Level Detailed Fact Table</a:t>
            </a:r>
          </a:p>
        </p:txBody>
      </p:sp>
      <p:sp>
        <p:nvSpPr>
          <p:cNvPr id="3" name="Content Placeholder 2"/>
          <p:cNvSpPr>
            <a:spLocks noGrp="1"/>
          </p:cNvSpPr>
          <p:nvPr>
            <p:ph idx="1"/>
          </p:nvPr>
        </p:nvSpPr>
        <p:spPr>
          <a:xfrm>
            <a:off x="365806" y="1295400"/>
            <a:ext cx="8412433" cy="986764"/>
          </a:xfrm>
        </p:spPr>
        <p:txBody>
          <a:bodyPr/>
          <a:lstStyle/>
          <a:p>
            <a:r>
              <a:rPr lang="en-US" dirty="0"/>
              <a:t>Each row is a </a:t>
            </a:r>
            <a:r>
              <a:rPr lang="en-US" u="sng" dirty="0"/>
              <a:t>single transaction</a:t>
            </a:r>
            <a:r>
              <a:rPr lang="en-US" dirty="0"/>
              <a:t>.</a:t>
            </a:r>
          </a:p>
          <a:p>
            <a:pPr lvl="1"/>
            <a:r>
              <a:rPr lang="en-US" dirty="0"/>
              <a:t>No line items.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2331732"/>
            <a:ext cx="7477125"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6E875E11-444A-214E-A818-643C180E8B07}"/>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945046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#3</a:t>
            </a:r>
          </a:p>
        </p:txBody>
      </p:sp>
      <p:sp>
        <p:nvSpPr>
          <p:cNvPr id="3" name="Content Placeholder 2"/>
          <p:cNvSpPr>
            <a:spLocks noGrp="1"/>
          </p:cNvSpPr>
          <p:nvPr>
            <p:ph idx="1"/>
          </p:nvPr>
        </p:nvSpPr>
        <p:spPr/>
        <p:txBody>
          <a:bodyPr/>
          <a:lstStyle/>
          <a:p>
            <a:r>
              <a:rPr lang="en-US" dirty="0"/>
              <a:t>Create a </a:t>
            </a:r>
            <a:r>
              <a:rPr lang="en-US" u="sng" dirty="0"/>
              <a:t>dimensional model</a:t>
            </a:r>
            <a:r>
              <a:rPr lang="en-US" dirty="0"/>
              <a:t> with a </a:t>
            </a:r>
            <a:r>
              <a:rPr lang="en-US" u="sng" dirty="0"/>
              <a:t>star schema</a:t>
            </a:r>
            <a:r>
              <a:rPr lang="en-US" dirty="0"/>
              <a:t> based on your project’s relational schema.</a:t>
            </a:r>
          </a:p>
          <a:p>
            <a:pPr lvl="1"/>
            <a:r>
              <a:rPr lang="en-US" dirty="0"/>
              <a:t>Draw the dimensional model (star schema)</a:t>
            </a:r>
            <a:br>
              <a:rPr lang="en-US" dirty="0"/>
            </a:br>
            <a:r>
              <a:rPr lang="en-US" dirty="0"/>
              <a:t>using </a:t>
            </a:r>
            <a:r>
              <a:rPr lang="en-US" dirty="0" err="1"/>
              <a:t>ERDPlus</a:t>
            </a:r>
            <a:r>
              <a:rPr lang="en-US" dirty="0"/>
              <a:t>.</a:t>
            </a:r>
          </a:p>
          <a:p>
            <a:pPr lvl="5"/>
            <a:endParaRPr lang="en-US" dirty="0"/>
          </a:p>
          <a:p>
            <a:r>
              <a:rPr lang="en-US" dirty="0"/>
              <a:t>At least </a:t>
            </a:r>
            <a:r>
              <a:rPr lang="en-US" u="sng" dirty="0"/>
              <a:t>4 dimension tables</a:t>
            </a:r>
            <a:r>
              <a:rPr lang="en-US" dirty="0"/>
              <a:t> and </a:t>
            </a:r>
            <a:r>
              <a:rPr lang="en-US" u="sng" dirty="0"/>
              <a:t>2 fact tables</a:t>
            </a:r>
            <a:r>
              <a:rPr lang="en-US" dirty="0"/>
              <a:t>.</a:t>
            </a:r>
          </a:p>
          <a:p>
            <a:pPr lvl="1"/>
            <a:r>
              <a:rPr lang="en-US" dirty="0"/>
              <a:t>At least one fact table should be fine grained.</a:t>
            </a:r>
          </a:p>
          <a:p>
            <a:pPr lvl="1"/>
            <a:r>
              <a:rPr lang="en-US" dirty="0"/>
              <a:t>At least one fact table should be aggregated.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46</a:t>
            </a:fld>
            <a:endParaRPr lang="en-US"/>
          </a:p>
        </p:txBody>
      </p:sp>
    </p:spTree>
    <p:extLst>
      <p:ext uri="{BB962C8B-B14F-4D97-AF65-F5344CB8AC3E}">
        <p14:creationId xmlns:p14="http://schemas.microsoft.com/office/powerpoint/2010/main" val="3859854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#3</a:t>
            </a:r>
          </a:p>
        </p:txBody>
      </p:sp>
      <p:sp>
        <p:nvSpPr>
          <p:cNvPr id="3" name="Content Placeholder 2"/>
          <p:cNvSpPr>
            <a:spLocks noGrp="1"/>
          </p:cNvSpPr>
          <p:nvPr>
            <p:ph idx="1"/>
          </p:nvPr>
        </p:nvSpPr>
        <p:spPr/>
        <p:txBody>
          <a:bodyPr/>
          <a:lstStyle/>
          <a:p>
            <a:r>
              <a:rPr lang="en-US" dirty="0"/>
              <a:t>Include your relational schema and describe in a </a:t>
            </a:r>
            <a:r>
              <a:rPr lang="en-US" u="sng" dirty="0"/>
              <a:t>short report</a:t>
            </a:r>
            <a:r>
              <a:rPr lang="en-US" dirty="0"/>
              <a:t> how your dimension and fact tables are </a:t>
            </a:r>
            <a:r>
              <a:rPr lang="en-US" u="sng" dirty="0"/>
              <a:t>populated</a:t>
            </a:r>
            <a:r>
              <a:rPr lang="en-US" dirty="0"/>
              <a:t> from your operational tables.</a:t>
            </a:r>
          </a:p>
          <a:p>
            <a:pPr lvl="1"/>
            <a:r>
              <a:rPr lang="en-US" dirty="0"/>
              <a:t>For this assignment, your dimensional model can contain data that don’t all come from your operational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47</a:t>
            </a:fld>
            <a:endParaRPr lang="en-US"/>
          </a:p>
        </p:txBody>
      </p:sp>
    </p:spTree>
    <p:extLst>
      <p:ext uri="{BB962C8B-B14F-4D97-AF65-F5344CB8AC3E}">
        <p14:creationId xmlns:p14="http://schemas.microsoft.com/office/powerpoint/2010/main" val="1222244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#3</a:t>
            </a:r>
            <a:r>
              <a:rPr lang="en-US" i="1" dirty="0"/>
              <a:t>, cont’d</a:t>
            </a:r>
          </a:p>
        </p:txBody>
      </p:sp>
      <p:sp>
        <p:nvSpPr>
          <p:cNvPr id="3" name="Content Placeholder 2"/>
          <p:cNvSpPr>
            <a:spLocks noGrp="1"/>
          </p:cNvSpPr>
          <p:nvPr>
            <p:ph idx="1"/>
          </p:nvPr>
        </p:nvSpPr>
        <p:spPr/>
        <p:txBody>
          <a:bodyPr/>
          <a:lstStyle/>
          <a:p>
            <a:r>
              <a:rPr lang="en-US" dirty="0"/>
              <a:t>Put some </a:t>
            </a:r>
            <a:r>
              <a:rPr lang="en-US" u="sng" dirty="0"/>
              <a:t>sample data</a:t>
            </a:r>
            <a:r>
              <a:rPr lang="en-US" dirty="0"/>
              <a:t> into your dimension </a:t>
            </a:r>
            <a:br>
              <a:rPr lang="en-US" dirty="0"/>
            </a:br>
            <a:r>
              <a:rPr lang="en-US" dirty="0"/>
              <a:t>and fact tables.</a:t>
            </a:r>
          </a:p>
          <a:p>
            <a:pPr lvl="4"/>
            <a:endParaRPr lang="en-US" dirty="0"/>
          </a:p>
          <a:p>
            <a:r>
              <a:rPr lang="en-US" dirty="0"/>
              <a:t>Provide at least </a:t>
            </a:r>
            <a:r>
              <a:rPr lang="en-US" u="sng" dirty="0"/>
              <a:t>one query per fact table</a:t>
            </a:r>
            <a:r>
              <a:rPr lang="en-US" dirty="0"/>
              <a:t>.</a:t>
            </a:r>
          </a:p>
          <a:p>
            <a:pPr lvl="1"/>
            <a:r>
              <a:rPr lang="en-US" dirty="0"/>
              <a:t>Describe the query in English.</a:t>
            </a:r>
          </a:p>
          <a:p>
            <a:pPr lvl="1"/>
            <a:r>
              <a:rPr lang="en-US" dirty="0"/>
              <a:t>Write and execute the SQL.</a:t>
            </a:r>
          </a:p>
          <a:p>
            <a:pPr lvl="1"/>
            <a:r>
              <a:rPr lang="en-US" dirty="0"/>
              <a:t>Include a text file containing the query outputs.</a:t>
            </a:r>
          </a:p>
          <a:p>
            <a:pPr lvl="5"/>
            <a:endParaRPr lang="en-US" dirty="0"/>
          </a:p>
          <a:p>
            <a:r>
              <a:rPr lang="en-US" dirty="0"/>
              <a:t>Due Friday, March 9.</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48</a:t>
            </a:fld>
            <a:endParaRPr lang="en-US"/>
          </a:p>
        </p:txBody>
      </p:sp>
    </p:spTree>
    <p:extLst>
      <p:ext uri="{BB962C8B-B14F-4D97-AF65-F5344CB8AC3E}">
        <p14:creationId xmlns:p14="http://schemas.microsoft.com/office/powerpoint/2010/main" val="416668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Tables</a:t>
            </a:r>
          </a:p>
        </p:txBody>
      </p:sp>
      <p:sp>
        <p:nvSpPr>
          <p:cNvPr id="3" name="Content Placeholder 2"/>
          <p:cNvSpPr>
            <a:spLocks noGrp="1"/>
          </p:cNvSpPr>
          <p:nvPr>
            <p:ph idx="1"/>
          </p:nvPr>
        </p:nvSpPr>
        <p:spPr/>
        <p:txBody>
          <a:bodyPr/>
          <a:lstStyle/>
          <a:p>
            <a:r>
              <a:rPr lang="en-US" dirty="0">
                <a:solidFill>
                  <a:srgbClr val="B23C00"/>
                </a:solidFill>
              </a:rPr>
              <a:t>Facts</a:t>
            </a:r>
            <a:r>
              <a:rPr lang="en-US" dirty="0"/>
              <a:t> are </a:t>
            </a:r>
            <a:r>
              <a:rPr lang="en-US" u="sng" dirty="0"/>
              <a:t>measures</a:t>
            </a:r>
            <a:r>
              <a:rPr lang="en-US" dirty="0"/>
              <a:t> related to the </a:t>
            </a:r>
            <a:br>
              <a:rPr lang="en-US" dirty="0"/>
            </a:br>
            <a:r>
              <a:rPr lang="en-US" u="sng" dirty="0"/>
              <a:t>subject of analysis</a:t>
            </a:r>
            <a:r>
              <a:rPr lang="en-US" dirty="0"/>
              <a:t>.</a:t>
            </a:r>
          </a:p>
          <a:p>
            <a:pPr lvl="1"/>
            <a:r>
              <a:rPr lang="en-US" dirty="0"/>
              <a:t>Typically numerical for computation </a:t>
            </a:r>
            <a:br>
              <a:rPr lang="en-US" dirty="0"/>
            </a:br>
            <a:r>
              <a:rPr lang="en-US" dirty="0"/>
              <a:t>and quantitative analysis.</a:t>
            </a:r>
          </a:p>
          <a:p>
            <a:pPr lvl="1"/>
            <a:r>
              <a:rPr lang="en-US" u="sng" dirty="0"/>
              <a:t>Commerce examples</a:t>
            </a:r>
            <a:r>
              <a:rPr lang="en-US" dirty="0"/>
              <a:t>: sales, revenues, profits</a:t>
            </a:r>
          </a:p>
          <a:p>
            <a:pPr lvl="1"/>
            <a:r>
              <a:rPr lang="en-US" u="sng" dirty="0"/>
              <a:t>Science examples</a:t>
            </a:r>
            <a:r>
              <a:rPr lang="en-US" dirty="0"/>
              <a:t>: temperature, mass, voltage</a:t>
            </a:r>
          </a:p>
          <a:p>
            <a:pPr lvl="1"/>
            <a:r>
              <a:rPr lang="en-US" u="sng" dirty="0"/>
              <a:t>Medical examples</a:t>
            </a:r>
            <a:r>
              <a:rPr lang="en-US" dirty="0"/>
              <a:t>: blood pressure, cancer incidents</a:t>
            </a:r>
          </a:p>
          <a:p>
            <a:pPr lvl="5"/>
            <a:endParaRPr lang="en-US" dirty="0"/>
          </a:p>
          <a:p>
            <a:r>
              <a:rPr lang="en-US" dirty="0">
                <a:solidFill>
                  <a:srgbClr val="B23C00"/>
                </a:solidFill>
              </a:rPr>
              <a:t>Fact tables</a:t>
            </a:r>
            <a:r>
              <a:rPr lang="en-US" dirty="0"/>
              <a:t> contain measures and the</a:t>
            </a:r>
            <a:br>
              <a:rPr lang="en-US" dirty="0"/>
            </a:br>
            <a:r>
              <a:rPr lang="en-US" dirty="0"/>
              <a:t>foreign keys that associate the facts </a:t>
            </a:r>
            <a:br>
              <a:rPr lang="en-US" dirty="0"/>
            </a:br>
            <a:r>
              <a:rPr lang="en-US" dirty="0"/>
              <a:t>with the dimensions tables.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a:t>
            </a:fld>
            <a:endParaRPr lang="en-US"/>
          </a:p>
        </p:txBody>
      </p:sp>
    </p:spTree>
    <p:extLst>
      <p:ext uri="{BB962C8B-B14F-4D97-AF65-F5344CB8AC3E}">
        <p14:creationId xmlns:p14="http://schemas.microsoft.com/office/powerpoint/2010/main" val="7636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Schema</a:t>
            </a:r>
          </a:p>
        </p:txBody>
      </p:sp>
      <p:sp>
        <p:nvSpPr>
          <p:cNvPr id="3" name="Content Placeholder 2"/>
          <p:cNvSpPr>
            <a:spLocks noGrp="1"/>
          </p:cNvSpPr>
          <p:nvPr>
            <p:ph idx="1"/>
          </p:nvPr>
        </p:nvSpPr>
        <p:spPr>
          <a:xfrm>
            <a:off x="457200" y="1234464"/>
            <a:ext cx="8229600" cy="4968209"/>
          </a:xfrm>
        </p:spPr>
        <p:txBody>
          <a:bodyPr/>
          <a:lstStyle/>
          <a:p>
            <a:r>
              <a:rPr lang="en-US" dirty="0">
                <a:solidFill>
                  <a:srgbClr val="B23C00"/>
                </a:solidFill>
              </a:rPr>
              <a:t>Star schema</a:t>
            </a:r>
            <a:r>
              <a:rPr lang="en-US" dirty="0"/>
              <a:t>: A dimensional relational schema.</a:t>
            </a:r>
          </a:p>
          <a:p>
            <a:pPr lvl="1"/>
            <a:r>
              <a:rPr lang="en-US" dirty="0"/>
              <a:t>Contains dimension tables and fact tables.</a:t>
            </a:r>
          </a:p>
          <a:p>
            <a:pPr lvl="5"/>
            <a:endParaRPr lang="en-US" dirty="0"/>
          </a:p>
          <a:p>
            <a:r>
              <a:rPr lang="en-US" dirty="0"/>
              <a:t>Each dimension table contains</a:t>
            </a:r>
          </a:p>
          <a:p>
            <a:pPr lvl="1"/>
            <a:r>
              <a:rPr lang="en-US" dirty="0"/>
              <a:t>a primary key</a:t>
            </a:r>
          </a:p>
          <a:p>
            <a:pPr lvl="1"/>
            <a:r>
              <a:rPr lang="en-US" dirty="0"/>
              <a:t>attributes that are used for the analysis </a:t>
            </a:r>
            <a:br>
              <a:rPr lang="en-US" dirty="0"/>
            </a:br>
            <a:r>
              <a:rPr lang="en-US" dirty="0"/>
              <a:t>of the measures in the fact tables</a:t>
            </a:r>
          </a:p>
          <a:p>
            <a:pPr lvl="5"/>
            <a:endParaRPr lang="en-US" dirty="0"/>
          </a:p>
          <a:p>
            <a:r>
              <a:rPr lang="en-US" dirty="0"/>
              <a:t>Each fact table contains</a:t>
            </a:r>
          </a:p>
          <a:p>
            <a:pPr lvl="1"/>
            <a:r>
              <a:rPr lang="en-US" dirty="0"/>
              <a:t>fact-measures</a:t>
            </a:r>
          </a:p>
          <a:p>
            <a:pPr lvl="1"/>
            <a:r>
              <a:rPr lang="en-US" dirty="0"/>
              <a:t>foreign keys to the dimension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a:t>
            </a:fld>
            <a:endParaRPr lang="en-US"/>
          </a:p>
        </p:txBody>
      </p:sp>
    </p:spTree>
    <p:extLst>
      <p:ext uri="{BB962C8B-B14F-4D97-AF65-F5344CB8AC3E}">
        <p14:creationId xmlns:p14="http://schemas.microsoft.com/office/powerpoint/2010/main" val="58783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Schema</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417342"/>
            <a:ext cx="7762875"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566171" y="5257780"/>
            <a:ext cx="2327505" cy="369332"/>
          </a:xfrm>
          <a:prstGeom prst="rect">
            <a:avLst/>
          </a:prstGeom>
          <a:solidFill>
            <a:schemeClr val="accent1">
              <a:lumMod val="20000"/>
              <a:lumOff val="80000"/>
            </a:schemeClr>
          </a:solidFill>
        </p:spPr>
        <p:txBody>
          <a:bodyPr wrap="none" rtlCol="0">
            <a:spAutoFit/>
          </a:bodyPr>
          <a:lstStyle/>
          <a:p>
            <a:r>
              <a:rPr lang="en-US" sz="1800" dirty="0"/>
              <a:t>A dimensional model</a:t>
            </a:r>
          </a:p>
        </p:txBody>
      </p:sp>
      <p:sp>
        <p:nvSpPr>
          <p:cNvPr id="8" name="TextBox 7">
            <a:extLst>
              <a:ext uri="{FF2B5EF4-FFF2-40B4-BE49-F238E27FC236}">
                <a16:creationId xmlns:a16="http://schemas.microsoft.com/office/drawing/2014/main" id="{2AF22A5A-E55B-334A-926C-959CAD52F27E}"/>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81031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2" y="1234464"/>
            <a:ext cx="8277279" cy="5577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7406609" y="1228206"/>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27348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p>
        </p:txBody>
      </p:sp>
      <p:sp>
        <p:nvSpPr>
          <p:cNvPr id="4" name="Slide Number Placeholder 3"/>
          <p:cNvSpPr>
            <a:spLocks noGrp="1"/>
          </p:cNvSpPr>
          <p:nvPr>
            <p:ph type="sldNum" sz="quarter" idx="12"/>
          </p:nvPr>
        </p:nvSpPr>
        <p:spPr/>
        <p:txBody>
          <a:bodyPr/>
          <a:lstStyle/>
          <a:p>
            <a:fld id="{5E4F0376-0E54-9843-B673-E00D6670E830}" type="slidenum">
              <a:rPr lang="en-US" smtClean="0"/>
              <a:pPr/>
              <a:t>9</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234464"/>
            <a:ext cx="8310563" cy="457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383293" y="5894277"/>
            <a:ext cx="2455683" cy="369332"/>
          </a:xfrm>
          <a:prstGeom prst="rect">
            <a:avLst/>
          </a:prstGeom>
          <a:solidFill>
            <a:schemeClr val="accent1">
              <a:lumMod val="20000"/>
              <a:lumOff val="80000"/>
            </a:schemeClr>
          </a:solidFill>
        </p:spPr>
        <p:txBody>
          <a:bodyPr wrap="none" rtlCol="0">
            <a:spAutoFit/>
          </a:bodyPr>
          <a:lstStyle/>
          <a:p>
            <a:r>
              <a:rPr lang="en-US" sz="1800" dirty="0"/>
              <a:t>The relational schema</a:t>
            </a:r>
          </a:p>
        </p:txBody>
      </p:sp>
      <p:sp>
        <p:nvSpPr>
          <p:cNvPr id="8" name="TextBox 7">
            <a:extLst>
              <a:ext uri="{FF2B5EF4-FFF2-40B4-BE49-F238E27FC236}">
                <a16:creationId xmlns:a16="http://schemas.microsoft.com/office/drawing/2014/main" id="{7D7CED38-CCE7-A545-8EB5-50D789B06127}"/>
              </a:ext>
            </a:extLst>
          </p:cNvPr>
          <p:cNvSpPr txBox="1"/>
          <p:nvPr/>
        </p:nvSpPr>
        <p:spPr>
          <a:xfrm>
            <a:off x="658295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492744381"/>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30879</TotalTime>
  <Words>1465</Words>
  <Application>Microsoft Macintosh PowerPoint</Application>
  <PresentationFormat>On-screen Show (4:3)</PresentationFormat>
  <Paragraphs>409</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ＭＳ Ｐゴシック</vt:lpstr>
      <vt:lpstr>Arial</vt:lpstr>
      <vt:lpstr>Courier</vt:lpstr>
      <vt:lpstr>Courier New</vt:lpstr>
      <vt:lpstr>Times New Roman</vt:lpstr>
      <vt:lpstr>Wingdings</vt:lpstr>
      <vt:lpstr>Quadrant</vt:lpstr>
      <vt:lpstr>CS/SE 157B Database Management Systems II March 1 Class Meeting</vt:lpstr>
      <vt:lpstr>Dimensional Modeling</vt:lpstr>
      <vt:lpstr>Dimension Tables</vt:lpstr>
      <vt:lpstr>Dimension Tables, cont’d</vt:lpstr>
      <vt:lpstr>Fact Tables</vt:lpstr>
      <vt:lpstr>Star Schema</vt:lpstr>
      <vt:lpstr>Star Schema, cont’d</vt:lpstr>
      <vt:lpstr>Dimensional Model Example</vt:lpstr>
      <vt:lpstr>Dimensional Model Example, cont’d</vt:lpstr>
      <vt:lpstr>Dimensional Model Example, cont’d</vt:lpstr>
      <vt:lpstr>Dimensional Model Example, cont’d</vt:lpstr>
      <vt:lpstr>Dimensional Model Example, cont’d</vt:lpstr>
      <vt:lpstr>Characteristics of Dimension Tables</vt:lpstr>
      <vt:lpstr>Characteristics of Fact Tables</vt:lpstr>
      <vt:lpstr>Surrogate Keys</vt:lpstr>
      <vt:lpstr>Queries against a Star Schema</vt:lpstr>
      <vt:lpstr>Example Star Schema Query</vt:lpstr>
      <vt:lpstr>Equivalent Non-Dimensional Query</vt:lpstr>
      <vt:lpstr>Transaction ID and Time</vt:lpstr>
      <vt:lpstr>Transaction ID and Time, cont’d</vt:lpstr>
      <vt:lpstr>Transaction ID and Time, cont’d</vt:lpstr>
      <vt:lpstr>Transaction ID and Time, cont’d</vt:lpstr>
      <vt:lpstr>Transaction ID and Time, cont’d</vt:lpstr>
      <vt:lpstr>Transaction ID and Time, cont’d</vt:lpstr>
      <vt:lpstr>Multiple Fact Tables</vt:lpstr>
      <vt:lpstr>Multiple Fact Tables, cont’d</vt:lpstr>
      <vt:lpstr>Multiple Fact Tables, cont’d</vt:lpstr>
      <vt:lpstr>Multiple Fact Tables, cont’d</vt:lpstr>
      <vt:lpstr>Multiple Fact Tables, cont’d</vt:lpstr>
      <vt:lpstr>Detailed vs. Aggregated Fact Tables</vt:lpstr>
      <vt:lpstr>Detailed Fact Table Example</vt:lpstr>
      <vt:lpstr>Detailed Fact Table Example, cont’d</vt:lpstr>
      <vt:lpstr>Detailed Fact Table Example, cont’d</vt:lpstr>
      <vt:lpstr>Aggregated Fact Table Example #1</vt:lpstr>
      <vt:lpstr>Aggregated Fact Table Example #1, cont’d</vt:lpstr>
      <vt:lpstr>Aggregated Fact Table Example #1, cont’d</vt:lpstr>
      <vt:lpstr>Aggregated Fact Table Example #2</vt:lpstr>
      <vt:lpstr>Aggregated Fact Table Example #2, cont’d</vt:lpstr>
      <vt:lpstr>Aggregated Fact Table Example #2, cont’d</vt:lpstr>
      <vt:lpstr>Aggregated Fact Table Example #2, cont’d</vt:lpstr>
      <vt:lpstr>Granularity of the Fact Table</vt:lpstr>
      <vt:lpstr>Granularity of the Fact Table, cont’d</vt:lpstr>
      <vt:lpstr>Granularity of the Fact Table, cont’d</vt:lpstr>
      <vt:lpstr>Line-Item Detailed Fact Table</vt:lpstr>
      <vt:lpstr>Transaction-Level Detailed Fact Table</vt:lpstr>
      <vt:lpstr>Assignment #3</vt:lpstr>
      <vt:lpstr>Assignment #3</vt:lpstr>
      <vt:lpstr>Assignment #3, cont’d</vt:lpstr>
    </vt:vector>
  </TitlesOfParts>
  <Company>Apropos Logic</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160: Software Engineering</dc:title>
  <dc:creator>Ronald Mak</dc:creator>
  <cp:lastModifiedBy>Ronald Mak</cp:lastModifiedBy>
  <cp:revision>570</cp:revision>
  <dcterms:created xsi:type="dcterms:W3CDTF">2008-01-12T03:52:55Z</dcterms:created>
  <dcterms:modified xsi:type="dcterms:W3CDTF">2018-03-01T18:35:10Z</dcterms:modified>
</cp:coreProperties>
</file>