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  <a:srgbClr val="8F0000"/>
    <a:srgbClr val="011893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7094" autoAdjust="0"/>
    <p:restoredTop sz="50000" autoAdjust="0"/>
  </p:normalViewPr>
  <p:slideViewPr>
    <p:cSldViewPr>
      <p:cViewPr varScale="1">
        <p:scale>
          <a:sx n="169" d="100"/>
          <a:sy n="169" d="100"/>
        </p:scale>
        <p:origin x="20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February 27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cs61.cs.sjsu.edu/CS235Projec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February 27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Amounts and Query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2"/>
            <a:ext cx="8229600" cy="4754829"/>
          </a:xfrm>
        </p:spPr>
        <p:txBody>
          <a:bodyPr/>
          <a:lstStyle/>
          <a:p>
            <a:r>
              <a:rPr lang="en-US" dirty="0"/>
              <a:t>Operational data</a:t>
            </a:r>
          </a:p>
          <a:p>
            <a:pPr lvl="1"/>
            <a:r>
              <a:rPr lang="en-US" dirty="0"/>
              <a:t>Frequent queries by more users.</a:t>
            </a:r>
          </a:p>
          <a:p>
            <a:pPr lvl="1"/>
            <a:r>
              <a:rPr lang="en-US" dirty="0"/>
              <a:t>Small amounts of data per query.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1"/>
            <a:r>
              <a:rPr lang="en-US" dirty="0"/>
              <a:t>Fewer queries by fewer users.</a:t>
            </a:r>
          </a:p>
          <a:p>
            <a:pPr lvl="1"/>
            <a:r>
              <a:rPr lang="en-US" dirty="0"/>
              <a:t>Can have large amounts of data per query.</a:t>
            </a:r>
          </a:p>
          <a:p>
            <a:pPr lvl="5"/>
            <a:endParaRPr lang="en-US" dirty="0"/>
          </a:p>
          <a:p>
            <a:r>
              <a:rPr lang="en-US"/>
              <a:t>Difficult to optimize </a:t>
            </a:r>
            <a:r>
              <a:rPr lang="en-US" dirty="0"/>
              <a:t>for both:</a:t>
            </a:r>
          </a:p>
          <a:p>
            <a:pPr lvl="1"/>
            <a:r>
              <a:rPr lang="en-US" dirty="0"/>
              <a:t>Frequent queries + small amounts of data</a:t>
            </a:r>
          </a:p>
          <a:p>
            <a:pPr lvl="1"/>
            <a:r>
              <a:rPr lang="en-US" dirty="0"/>
              <a:t>Less frequent queries + large amounts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8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Regularly updated by end users.</a:t>
            </a:r>
          </a:p>
          <a:p>
            <a:pPr lvl="1"/>
            <a:r>
              <a:rPr lang="en-US" dirty="0"/>
              <a:t>Insert, modify, and delete data.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End users can only retrieve data.</a:t>
            </a:r>
          </a:p>
          <a:p>
            <a:pPr lvl="1"/>
            <a:r>
              <a:rPr lang="en-US" dirty="0"/>
              <a:t>Updates by end users not allowed.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Goal is to reduce data redundancy.</a:t>
            </a:r>
          </a:p>
          <a:p>
            <a:pPr lvl="1"/>
            <a:r>
              <a:rPr lang="en-US" dirty="0"/>
              <a:t>Eliminate update anomalies.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Updates by end users not allowed.</a:t>
            </a:r>
          </a:p>
          <a:p>
            <a:pPr lvl="1"/>
            <a:r>
              <a:rPr lang="en-US" dirty="0"/>
              <a:t>No danger of update anomalies.</a:t>
            </a:r>
          </a:p>
          <a:p>
            <a:pPr lvl="1"/>
            <a:r>
              <a:rPr lang="en-US" dirty="0"/>
              <a:t>Eliminating data redundancies not as critical.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Support day-to-day operations.</a:t>
            </a:r>
          </a:p>
          <a:p>
            <a:pPr lvl="1"/>
            <a:r>
              <a:rPr lang="en-US" dirty="0"/>
              <a:t>Used by all types of employees, customers, etc. </a:t>
            </a:r>
            <a:br>
              <a:rPr lang="en-US" dirty="0"/>
            </a:br>
            <a:r>
              <a:rPr lang="en-US" dirty="0"/>
              <a:t>for various </a:t>
            </a:r>
            <a:r>
              <a:rPr lang="en-US" dirty="0">
                <a:solidFill>
                  <a:srgbClr val="B23C00"/>
                </a:solidFill>
              </a:rPr>
              <a:t>tactical purposes.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Used by a more narrow set of users </a:t>
            </a:r>
            <a:br>
              <a:rPr lang="en-US" dirty="0"/>
            </a:br>
            <a:r>
              <a:rPr lang="en-US" dirty="0"/>
              <a:t>for </a:t>
            </a:r>
            <a:r>
              <a:rPr lang="en-US" dirty="0">
                <a:solidFill>
                  <a:srgbClr val="B23C00"/>
                </a:solidFill>
              </a:rPr>
              <a:t>decision-making purposes.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Operational data</a:t>
            </a:r>
          </a:p>
          <a:p>
            <a:pPr lvl="5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Application-oriented</a:t>
            </a:r>
          </a:p>
          <a:p>
            <a:pPr lvl="1"/>
            <a:r>
              <a:rPr lang="en-US" dirty="0"/>
              <a:t>Created to support an application that serves </a:t>
            </a:r>
            <a:br>
              <a:rPr lang="en-US" dirty="0"/>
            </a:br>
            <a:r>
              <a:rPr lang="en-US" dirty="0"/>
              <a:t>one or more business operations and processes.</a:t>
            </a:r>
          </a:p>
          <a:p>
            <a:pPr lvl="1"/>
            <a:r>
              <a:rPr lang="en-US" dirty="0"/>
              <a:t>Enable the efficient functioning of the application </a:t>
            </a:r>
            <a:br>
              <a:rPr lang="en-US" dirty="0"/>
            </a:br>
            <a:r>
              <a:rPr lang="en-US" dirty="0"/>
              <a:t>that it supports.</a:t>
            </a:r>
          </a:p>
          <a:p>
            <a:pPr lvl="4"/>
            <a:endParaRPr lang="en-US" dirty="0"/>
          </a:p>
          <a:p>
            <a:r>
              <a:rPr lang="en-US" dirty="0"/>
              <a:t>Analytical data</a:t>
            </a:r>
          </a:p>
          <a:p>
            <a:pPr lvl="5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Subject-oriented</a:t>
            </a:r>
          </a:p>
          <a:p>
            <a:pPr lvl="1"/>
            <a:r>
              <a:rPr lang="en-US" dirty="0"/>
              <a:t>Created for the analysis of one or more business subject areas such as sales, returns, cost, profit,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2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411163"/>
            <a:ext cx="8595311" cy="655637"/>
          </a:xfrm>
        </p:spPr>
        <p:txBody>
          <a:bodyPr/>
          <a:lstStyle/>
          <a:p>
            <a:r>
              <a:rPr lang="en-US" dirty="0"/>
              <a:t>An Application-Oriented Operational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6" y="1234464"/>
            <a:ext cx="6211585" cy="547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4951" y="4160512"/>
            <a:ext cx="345236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Support the</a:t>
            </a:r>
          </a:p>
          <a:p>
            <a:r>
              <a:rPr lang="en-US" sz="1800" u="sng" dirty="0">
                <a:solidFill>
                  <a:srgbClr val="0033CC"/>
                </a:solidFill>
              </a:rPr>
              <a:t>Visits and Payments application </a:t>
            </a:r>
          </a:p>
          <a:p>
            <a:r>
              <a:rPr lang="en-US" sz="1800" dirty="0">
                <a:solidFill>
                  <a:srgbClr val="0033CC"/>
                </a:solidFill>
              </a:rPr>
              <a:t>of a health club.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028" y="5440658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66250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Subject-Oriented Analytical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96" y="1325903"/>
            <a:ext cx="72104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52699" y="4251951"/>
            <a:ext cx="2995118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Support the </a:t>
            </a:r>
            <a:r>
              <a:rPr lang="en-US" sz="1800" b="1" dirty="0">
                <a:solidFill>
                  <a:srgbClr val="0033CC"/>
                </a:solidFill>
              </a:rPr>
              <a:t>analysis</a:t>
            </a:r>
            <a:r>
              <a:rPr lang="en-US" sz="1800" dirty="0">
                <a:solidFill>
                  <a:srgbClr val="0033CC"/>
                </a:solidFill>
              </a:rPr>
              <a:t> of the</a:t>
            </a:r>
          </a:p>
          <a:p>
            <a:pPr algn="ctr"/>
            <a:r>
              <a:rPr lang="en-US" sz="1800" u="sng" dirty="0">
                <a:solidFill>
                  <a:srgbClr val="0033CC"/>
                </a:solidFill>
              </a:rPr>
              <a:t>subject of revenue 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for a health club.</a:t>
            </a:r>
          </a:p>
          <a:p>
            <a:pPr algn="ctr"/>
            <a:endParaRPr lang="en-US" sz="1800" dirty="0">
              <a:solidFill>
                <a:srgbClr val="0033CC"/>
              </a:solidFill>
            </a:endParaRP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The data comes from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the operational database.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99980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vs. Analytical Data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23002" y="1182465"/>
          <a:ext cx="722368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8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4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Operational Data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Analytical Data</a:t>
                      </a:r>
                    </a:p>
                  </a:txBody>
                  <a:tcP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Data Makeup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/>
                        <a:t>Typical time horizon: days/months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Typical time horizon: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/>
                        <a:t>Detailed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Summarized (and/or detailed)</a:t>
                      </a:r>
                      <a:endParaRPr lang="en-US" sz="1800" dirty="0">
                        <a:latin typeface="Franklin Gothic Book" charset="0"/>
                        <a:ea typeface="MS PGoth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Values over time (snapshots)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6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Technical</a:t>
                      </a:r>
                      <a:r>
                        <a:rPr lang="en-US" sz="1800" baseline="0" dirty="0"/>
                        <a:t> Differences</a:t>
                      </a:r>
                      <a:endParaRPr lang="en-US" sz="18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Small amounts used in a process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Large amounts used in a process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High frequency of access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Low/Modest frequency of access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Can be updated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Read (and append) only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Non-redundant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Redundancy not an issue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6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Functional</a:t>
                      </a:r>
                      <a:r>
                        <a:rPr lang="en-US" sz="1800" baseline="0" dirty="0"/>
                        <a:t> Differences</a:t>
                      </a:r>
                      <a:endParaRPr lang="en-US" sz="18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Used by all types of employees</a:t>
                      </a:r>
                    </a:p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for tactical purposes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Used by fewer</a:t>
                      </a:r>
                      <a:r>
                        <a:rPr lang="en-US" sz="1800" baseline="0" dirty="0">
                          <a:latin typeface="Franklin Gothic Book" charset="0"/>
                          <a:ea typeface="MS PGothic" charset="0"/>
                        </a:rPr>
                        <a:t> </a:t>
                      </a:r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employees</a:t>
                      </a:r>
                    </a:p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for decision making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6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Franklin Gothic Book" charset="0"/>
                          <a:ea typeface="MS PGothic" charset="0"/>
                        </a:rPr>
                        <a:t>Application oriented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Subject</a:t>
                      </a:r>
                      <a:r>
                        <a:rPr lang="en-US" sz="1800" baseline="0" dirty="0"/>
                        <a:t> oriented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957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Data Warehouse?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warehouse is a </a:t>
            </a:r>
            <a:r>
              <a:rPr lang="en-US" dirty="0">
                <a:solidFill>
                  <a:srgbClr val="B23C00"/>
                </a:solidFill>
              </a:rPr>
              <a:t>structured repository </a:t>
            </a:r>
            <a:r>
              <a:rPr lang="en-US" dirty="0"/>
              <a:t>of </a:t>
            </a:r>
            <a:r>
              <a:rPr lang="en-US" dirty="0">
                <a:solidFill>
                  <a:srgbClr val="B23C00"/>
                </a:solidFill>
              </a:rPr>
              <a:t>integrated</a:t>
            </a:r>
            <a:r>
              <a:rPr lang="en-US" dirty="0"/>
              <a:t>, subject-oriented, enterprise-wide, historical, and time-variant data.</a:t>
            </a:r>
          </a:p>
          <a:p>
            <a:pPr lvl="4"/>
            <a:endParaRPr lang="en-US" sz="1200" dirty="0">
              <a:cs typeface="+mn-cs"/>
            </a:endParaRPr>
          </a:p>
          <a:p>
            <a:r>
              <a:rPr lang="en-US" dirty="0"/>
              <a:t>The purpose of the data warehouse is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retrieval of analytical information</a:t>
            </a:r>
            <a:r>
              <a:rPr lang="en-US" dirty="0"/>
              <a:t>.</a:t>
            </a:r>
          </a:p>
          <a:p>
            <a:pPr lvl="4"/>
            <a:endParaRPr lang="en-US" sz="1200" dirty="0">
              <a:cs typeface="+mn-cs"/>
            </a:endParaRPr>
          </a:p>
          <a:p>
            <a:r>
              <a:rPr lang="en-US" dirty="0"/>
              <a:t>A data warehouse can store detailed </a:t>
            </a:r>
            <a:br>
              <a:rPr lang="en-US" dirty="0"/>
            </a:br>
            <a:r>
              <a:rPr lang="en-US" dirty="0"/>
              <a:t>and/or summarized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9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Repository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warehouse is a database that contains </a:t>
            </a:r>
            <a:r>
              <a:rPr lang="en-US" dirty="0">
                <a:solidFill>
                  <a:srgbClr val="B23C00"/>
                </a:solidFill>
              </a:rPr>
              <a:t>analytically useful information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Any database is a structured repository.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4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Deluge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90% of all the data ever created</a:t>
            </a:r>
            <a:br>
              <a:rPr lang="en-US" dirty="0"/>
            </a:br>
            <a:r>
              <a:rPr lang="en-US" dirty="0"/>
              <a:t>was created in the past two years.</a:t>
            </a:r>
          </a:p>
          <a:p>
            <a:pPr lvl="4"/>
            <a:endParaRPr lang="en-US" dirty="0"/>
          </a:p>
          <a:p>
            <a:r>
              <a:rPr lang="en-US" dirty="0"/>
              <a:t>2.5 quintillion bytes of data per day</a:t>
            </a:r>
            <a:br>
              <a:rPr lang="en-US" dirty="0"/>
            </a:br>
            <a:r>
              <a:rPr lang="en-US" dirty="0"/>
              <a:t>is being created.</a:t>
            </a:r>
          </a:p>
          <a:p>
            <a:pPr lvl="1"/>
            <a:r>
              <a:rPr lang="en-US" dirty="0"/>
              <a:t>2.5 x 10</a:t>
            </a:r>
            <a:r>
              <a:rPr lang="en-US" baseline="30000" dirty="0"/>
              <a:t>18</a:t>
            </a:r>
          </a:p>
          <a:p>
            <a:pPr lvl="4"/>
            <a:endParaRPr lang="en-US" dirty="0"/>
          </a:p>
          <a:p>
            <a:r>
              <a:rPr lang="en-US" dirty="0"/>
              <a:t>80% of the data is “dark data”</a:t>
            </a:r>
          </a:p>
          <a:p>
            <a:pPr lvl="1"/>
            <a:r>
              <a:rPr lang="en-US" dirty="0"/>
              <a:t>i.e., unstructured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16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warehouse integrates analytically useful data from existing operational databases in the organization.</a:t>
            </a:r>
          </a:p>
          <a:p>
            <a:pPr lvl="4"/>
            <a:endParaRPr lang="en-US" dirty="0"/>
          </a:p>
          <a:p>
            <a:r>
              <a:rPr lang="en-US" dirty="0"/>
              <a:t>Copy the data from the operational databases into the data warehouse.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07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Subject-Oriented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database</a:t>
            </a:r>
          </a:p>
          <a:p>
            <a:pPr lvl="1"/>
            <a:r>
              <a:rPr lang="en-US" dirty="0"/>
              <a:t>Support a specific business operation.</a:t>
            </a:r>
          </a:p>
          <a:p>
            <a:pPr lvl="5"/>
            <a:endParaRPr lang="en-US" dirty="0"/>
          </a:p>
          <a:p>
            <a:r>
              <a:rPr lang="en-US" dirty="0"/>
              <a:t>Data warehouse</a:t>
            </a:r>
          </a:p>
          <a:p>
            <a:pPr lvl="1"/>
            <a:r>
              <a:rPr lang="en-US" dirty="0"/>
              <a:t>Analyze specific business subject areas.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Enterprise-Wide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warehouse provides an </a:t>
            </a:r>
            <a:br>
              <a:rPr lang="en-US" dirty="0"/>
            </a:br>
            <a:r>
              <a:rPr lang="en-US" dirty="0"/>
              <a:t>enterprise-wide view of analytical data.</a:t>
            </a:r>
          </a:p>
          <a:p>
            <a:pPr lvl="5"/>
            <a:endParaRPr lang="en-US" dirty="0"/>
          </a:p>
          <a:p>
            <a:r>
              <a:rPr lang="en-US" dirty="0"/>
              <a:t>Example subject: Cost</a:t>
            </a:r>
          </a:p>
          <a:p>
            <a:pPr lvl="1"/>
            <a:r>
              <a:rPr lang="en-US" dirty="0"/>
              <a:t>Bring into the data warehouse all </a:t>
            </a:r>
            <a:br>
              <a:rPr lang="en-US" dirty="0"/>
            </a:br>
            <a:r>
              <a:rPr lang="en-US" dirty="0"/>
              <a:t>analytically useful cost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1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warehouse has a longer time horizon than in operational databases.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Operational database: typically 60-90 days</a:t>
            </a:r>
          </a:p>
          <a:p>
            <a:pPr lvl="1"/>
            <a:r>
              <a:rPr lang="en-US" dirty="0"/>
              <a:t>Data warehouse: typically multiple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5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warehouse contains slices or snapshots of data from different periods of time across its time horizon.</a:t>
            </a:r>
          </a:p>
          <a:p>
            <a:pPr lvl="4"/>
            <a:endParaRPr lang="en-US" dirty="0"/>
          </a:p>
          <a:p>
            <a:r>
              <a:rPr lang="en-US" dirty="0"/>
              <a:t>Example: Analyze and compare the cost for the first quarter of last year vs. the cost for the first quarter from two years ago.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6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of Analytical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can </a:t>
            </a:r>
            <a:r>
              <a:rPr lang="en-US" dirty="0">
                <a:solidFill>
                  <a:srgbClr val="B23C00"/>
                </a:solidFill>
              </a:rPr>
              <a:t>only retrieve </a:t>
            </a:r>
            <a:r>
              <a:rPr lang="en-US" dirty="0"/>
              <a:t>from a data warehouse.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Periodically load data </a:t>
            </a:r>
            <a:r>
              <a:rPr lang="en-US" dirty="0"/>
              <a:t>from the operational databases into the data warehouse.</a:t>
            </a:r>
          </a:p>
          <a:p>
            <a:pPr lvl="5"/>
            <a:endParaRPr lang="en-US" dirty="0"/>
          </a:p>
          <a:p>
            <a:r>
              <a:rPr lang="en-US" dirty="0"/>
              <a:t>Automatically append the new data </a:t>
            </a:r>
            <a:br>
              <a:rPr lang="en-US" dirty="0"/>
            </a:br>
            <a:r>
              <a:rPr lang="en-US" dirty="0"/>
              <a:t>to the existing data.</a:t>
            </a:r>
          </a:p>
          <a:p>
            <a:pPr lvl="4"/>
            <a:endParaRPr lang="en-US" dirty="0"/>
          </a:p>
          <a:p>
            <a:r>
              <a:rPr lang="en-US" dirty="0"/>
              <a:t>Data that has been loaded into the </a:t>
            </a:r>
            <a:br>
              <a:rPr lang="en-US" dirty="0"/>
            </a:br>
            <a:r>
              <a:rPr lang="en-US" dirty="0"/>
              <a:t>data warehouse is not subject to changes.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Nonvolatile, static, read-only data warehouse.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949"/>
            <a:ext cx="8229600" cy="655637"/>
          </a:xfrm>
        </p:spPr>
        <p:txBody>
          <a:bodyPr/>
          <a:lstStyle/>
          <a:p>
            <a:r>
              <a:rPr lang="en-US" dirty="0"/>
              <a:t>Detailed and/or Summarized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Detailed data</a:t>
            </a:r>
          </a:p>
          <a:p>
            <a:pPr lvl="1"/>
            <a:r>
              <a:rPr lang="en-US" dirty="0"/>
              <a:t>AKA atomic data, transaction-level data</a:t>
            </a:r>
          </a:p>
          <a:p>
            <a:pPr lvl="2"/>
            <a:r>
              <a:rPr lang="en-US" dirty="0"/>
              <a:t>Example: An ATM transaction</a:t>
            </a:r>
          </a:p>
          <a:p>
            <a:pPr lvl="6"/>
            <a:endParaRPr lang="en-US" dirty="0"/>
          </a:p>
          <a:p>
            <a:r>
              <a:rPr lang="en-US" dirty="0"/>
              <a:t>Summarized data</a:t>
            </a:r>
          </a:p>
          <a:p>
            <a:pPr lvl="1"/>
            <a:r>
              <a:rPr lang="en-US" dirty="0"/>
              <a:t>Each record represents calculations based on multiple instances of transaction-level data.</a:t>
            </a:r>
          </a:p>
          <a:p>
            <a:pPr lvl="2"/>
            <a:r>
              <a:rPr lang="en-US" dirty="0"/>
              <a:t>Example: The total amount of ATM withdrawals </a:t>
            </a:r>
            <a:br>
              <a:rPr lang="en-US" dirty="0"/>
            </a:br>
            <a:r>
              <a:rPr lang="en-US" dirty="0"/>
              <a:t>during one month for one account.</a:t>
            </a:r>
          </a:p>
          <a:p>
            <a:pPr lvl="1"/>
            <a:r>
              <a:rPr lang="en-US" dirty="0"/>
              <a:t>Coarser level of detail than transaction data.</a:t>
            </a:r>
          </a:p>
          <a:p>
            <a:pPr lvl="1"/>
            <a:r>
              <a:rPr lang="en-US" dirty="0"/>
              <a:t>A data warehouse that contains the data at the </a:t>
            </a:r>
            <a:br>
              <a:rPr lang="en-US" dirty="0"/>
            </a:br>
            <a:r>
              <a:rPr lang="en-US" dirty="0"/>
              <a:t>finest level of detail is the most powerful.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7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Data Warehouse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 systems</a:t>
            </a:r>
          </a:p>
          <a:p>
            <a:pPr lvl="4"/>
            <a:endParaRPr lang="en-US" dirty="0"/>
          </a:p>
          <a:p>
            <a:r>
              <a:rPr lang="en-US" dirty="0"/>
              <a:t>Extract-transform-load (ETL) infrastructure</a:t>
            </a:r>
          </a:p>
          <a:p>
            <a:pPr lvl="4"/>
            <a:endParaRPr lang="en-US" dirty="0"/>
          </a:p>
          <a:p>
            <a:r>
              <a:rPr lang="en-US" dirty="0"/>
              <a:t>Data warehouse</a:t>
            </a:r>
          </a:p>
          <a:p>
            <a:pPr lvl="4"/>
            <a:endParaRPr lang="en-US" dirty="0"/>
          </a:p>
          <a:p>
            <a:r>
              <a:rPr lang="en-US" dirty="0"/>
              <a:t>Front-end applications</a:t>
            </a:r>
          </a:p>
          <a:p>
            <a:pPr lvl="1"/>
            <a:r>
              <a:rPr lang="en-US" dirty="0"/>
              <a:t>Business Intelligence (BI)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41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Data Warehouse Components</a:t>
            </a:r>
            <a:r>
              <a:rPr lang="en-US" sz="2800" i="1" dirty="0">
                <a:solidFill>
                  <a:schemeClr val="tx1"/>
                </a:solidFill>
              </a:rPr>
              <a:t>, cont’d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Example: An organization where users use multiple operational data stores for daily operational purposes.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98" y="2663154"/>
            <a:ext cx="493395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45" y="5440658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251085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Data Warehouse Components</a:t>
            </a:r>
            <a:r>
              <a:rPr lang="en-US" i="1" dirty="0">
                <a:solidFill>
                  <a:schemeClr val="tx1"/>
                </a:solidFill>
              </a:rPr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944892"/>
          </a:xfrm>
        </p:spPr>
        <p:txBody>
          <a:bodyPr/>
          <a:lstStyle/>
          <a:p>
            <a:r>
              <a:rPr lang="en-US" dirty="0"/>
              <a:t>Example: A data warehouse with multiple internal and external data sources.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318" y="2240293"/>
            <a:ext cx="6427476" cy="45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52571" y="6080731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173774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Transformation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6450" y="2023061"/>
            <a:ext cx="726431" cy="400110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35818" y="3150809"/>
            <a:ext cx="1467694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A12A03"/>
                </a:solidFill>
              </a:rPr>
              <a:t>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42769" y="4278557"/>
            <a:ext cx="1453793" cy="400110"/>
          </a:xfrm>
          <a:prstGeom prst="rect">
            <a:avLst/>
          </a:prstGeom>
          <a:solidFill>
            <a:srgbClr val="FFFFC2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</a:rPr>
              <a:t>Knowledge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4215" y="5406304"/>
            <a:ext cx="1110901" cy="40011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</a:rPr>
              <a:t>Wisdom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569666" y="1325903"/>
            <a:ext cx="1510146" cy="697158"/>
            <a:chOff x="4569666" y="1325903"/>
            <a:chExt cx="1510146" cy="697158"/>
          </a:xfrm>
        </p:grpSpPr>
        <p:cxnSp>
          <p:nvCxnSpPr>
            <p:cNvPr id="10" name="Straight Arrow Connector 9"/>
            <p:cNvCxnSpPr>
              <a:endCxn id="5" idx="0"/>
            </p:cNvCxnSpPr>
            <p:nvPr/>
          </p:nvCxnSpPr>
          <p:spPr bwMode="auto">
            <a:xfrm flipH="1">
              <a:off x="4569666" y="1325903"/>
              <a:ext cx="2334" cy="6971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4663439" y="1417342"/>
              <a:ext cx="14163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collect values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69666" y="2423171"/>
            <a:ext cx="1533290" cy="697158"/>
            <a:chOff x="4569666" y="2423171"/>
            <a:chExt cx="1533290" cy="697158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flipH="1">
              <a:off x="4569666" y="2423171"/>
              <a:ext cx="2334" cy="6971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>
              <a:off x="4663439" y="2514610"/>
              <a:ext cx="143951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metadata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69666" y="3611878"/>
            <a:ext cx="1339326" cy="697158"/>
            <a:chOff x="4569666" y="3611878"/>
            <a:chExt cx="1339326" cy="697158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flipH="1">
              <a:off x="4569666" y="3611878"/>
              <a:ext cx="2334" cy="6971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4663439" y="3703317"/>
              <a:ext cx="12455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context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69666" y="4709146"/>
            <a:ext cx="1270898" cy="697158"/>
            <a:chOff x="4569666" y="4709146"/>
            <a:chExt cx="1270898" cy="697158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 flipH="1">
              <a:off x="4569666" y="4709146"/>
              <a:ext cx="2334" cy="69715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" name="TextBox 16"/>
            <p:cNvSpPr txBox="1"/>
            <p:nvPr/>
          </p:nvSpPr>
          <p:spPr>
            <a:xfrm>
              <a:off x="4663439" y="4800585"/>
              <a:ext cx="11771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add insight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005879" y="1965976"/>
            <a:ext cx="2707497" cy="1737341"/>
            <a:chOff x="767235" y="1965976"/>
            <a:chExt cx="2707497" cy="1737341"/>
          </a:xfrm>
        </p:grpSpPr>
        <p:sp>
          <p:nvSpPr>
            <p:cNvPr id="23" name="Left Brace 22"/>
            <p:cNvSpPr/>
            <p:nvPr/>
          </p:nvSpPr>
          <p:spPr bwMode="auto">
            <a:xfrm>
              <a:off x="2926098" y="1965976"/>
              <a:ext cx="548634" cy="1737341"/>
            </a:xfrm>
            <a:prstGeom prst="leftBrac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7235" y="2514610"/>
              <a:ext cx="2173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/>
                <a:t>Often together</a:t>
              </a:r>
            </a:p>
            <a:p>
              <a:pPr algn="r"/>
              <a:r>
                <a:rPr lang="en-US" sz="1800" dirty="0"/>
                <a:t>simply called “data”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659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databases and other operational data repositories that provide analytically useful information for the data warehouse.</a:t>
            </a:r>
          </a:p>
          <a:p>
            <a:pPr lvl="4"/>
            <a:endParaRPr lang="en-US" dirty="0"/>
          </a:p>
          <a:p>
            <a:r>
              <a:rPr lang="en-US" dirty="0"/>
              <a:t>Therefore, each such operational data store </a:t>
            </a:r>
            <a:br>
              <a:rPr lang="en-US" dirty="0"/>
            </a:br>
            <a:r>
              <a:rPr lang="en-US" dirty="0"/>
              <a:t>has two purposes: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The original operational purpose.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A source for the data warehouse.</a:t>
            </a:r>
          </a:p>
          <a:p>
            <a:pPr lvl="5"/>
            <a:endParaRPr lang="en-US" dirty="0"/>
          </a:p>
          <a:p>
            <a:r>
              <a:rPr lang="en-US" dirty="0"/>
              <a:t>Both internal and external data sources.</a:t>
            </a:r>
          </a:p>
          <a:p>
            <a:pPr lvl="1"/>
            <a:r>
              <a:rPr lang="en-US" dirty="0"/>
              <a:t>Example external: third-party market research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7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Extract-Transform-Load (ETL)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Extract</a:t>
            </a:r>
            <a:r>
              <a:rPr lang="en-US" dirty="0"/>
              <a:t> analytically useful data from the operational data sources.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Transform</a:t>
            </a:r>
            <a:r>
              <a:rPr lang="en-US" dirty="0"/>
              <a:t> the source data</a:t>
            </a:r>
          </a:p>
          <a:p>
            <a:pPr lvl="1"/>
            <a:r>
              <a:rPr lang="en-US" dirty="0"/>
              <a:t>Make it conform to the structure of the </a:t>
            </a:r>
            <a:br>
              <a:rPr lang="en-US" dirty="0"/>
            </a:br>
            <a:r>
              <a:rPr lang="en-US" dirty="0"/>
              <a:t>subject-oriented data warehouse.</a:t>
            </a:r>
          </a:p>
          <a:p>
            <a:pPr lvl="1"/>
            <a:r>
              <a:rPr lang="en-US" dirty="0"/>
              <a:t>Ensure data quality through processes such as </a:t>
            </a:r>
            <a:br>
              <a:rPr lang="en-US" dirty="0"/>
            </a:br>
            <a:r>
              <a:rPr lang="en-US" dirty="0"/>
              <a:t>data cleansing and scrubbing.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Load</a:t>
            </a:r>
            <a:r>
              <a:rPr lang="en-US" dirty="0"/>
              <a:t> the transformed and quality-assured data into the target data warehouse.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7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Typically, an ETL occurs periodically for the target data warehouse.</a:t>
            </a:r>
          </a:p>
          <a:p>
            <a:pPr lvl="1"/>
            <a:r>
              <a:rPr lang="en-US" dirty="0"/>
              <a:t>Common: Perform ETL nightly.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Active data warehouse</a:t>
            </a:r>
            <a:r>
              <a:rPr lang="en-US" dirty="0"/>
              <a:t>: retrieval of data from the operational data sources is continuous.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9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Intelligence (BI)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25902"/>
            <a:ext cx="8320994" cy="4754829"/>
          </a:xfrm>
        </p:spPr>
        <p:txBody>
          <a:bodyPr/>
          <a:lstStyle/>
          <a:p>
            <a:r>
              <a:rPr lang="en-US" dirty="0"/>
              <a:t>A technology-driven process to analyze data and present </a:t>
            </a:r>
            <a:r>
              <a:rPr lang="en-US" dirty="0">
                <a:solidFill>
                  <a:srgbClr val="B23C00"/>
                </a:solidFill>
              </a:rPr>
              <a:t>actionable knowledge </a:t>
            </a:r>
            <a:r>
              <a:rPr lang="en-US" dirty="0"/>
              <a:t>to help corporate executives, business managers and other end users make more informed business </a:t>
            </a:r>
            <a:r>
              <a:rPr lang="en-US"/>
              <a:t>decisions.</a:t>
            </a:r>
          </a:p>
          <a:p>
            <a:pPr lvl="4"/>
            <a:endParaRPr lang="en-US" dirty="0"/>
          </a:p>
          <a:p>
            <a:r>
              <a:rPr lang="en-US" dirty="0"/>
              <a:t>Tools, applications and methodologies to collect data, prepare it for analysis, query the data, and create reports, dashboards, and other data visualizations.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0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Intelligence (BI)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34464"/>
            <a:ext cx="8320994" cy="5120584"/>
          </a:xfrm>
        </p:spPr>
        <p:txBody>
          <a:bodyPr/>
          <a:lstStyle/>
          <a:p>
            <a:r>
              <a:rPr lang="en-US" dirty="0"/>
              <a:t>Front-end applications that allow users who are analysts to access the data and functions </a:t>
            </a:r>
            <a:br>
              <a:rPr lang="en-US" dirty="0"/>
            </a:br>
            <a:r>
              <a:rPr lang="en-US" dirty="0"/>
              <a:t>of the data warehouse.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583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584966"/>
          </a:xfrm>
        </p:spPr>
        <p:txBody>
          <a:bodyPr/>
          <a:lstStyle/>
          <a:p>
            <a:r>
              <a:rPr lang="en-US" dirty="0"/>
              <a:t>Same principles as a data warehouse.</a:t>
            </a:r>
          </a:p>
          <a:p>
            <a:r>
              <a:rPr lang="en-US" dirty="0"/>
              <a:t>More limited scope: one subject only.</a:t>
            </a:r>
          </a:p>
          <a:p>
            <a:r>
              <a:rPr lang="en-US" dirty="0"/>
              <a:t>Not necessarily an enterprise-wide focus.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787717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354408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Data Marts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Standalone</a:t>
            </a:r>
          </a:p>
          <a:p>
            <a:r>
              <a:rPr lang="en-US" dirty="0"/>
              <a:t>Created the same way as a data warehouse.</a:t>
            </a:r>
          </a:p>
          <a:p>
            <a:r>
              <a:rPr lang="en-US" dirty="0"/>
              <a:t>Have their own data sources </a:t>
            </a:r>
            <a:br>
              <a:rPr lang="en-US" dirty="0"/>
            </a:br>
            <a:r>
              <a:rPr lang="en-US" dirty="0"/>
              <a:t>and ETL infrastructure.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83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Data Marts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have its own data sources.</a:t>
            </a:r>
          </a:p>
          <a:p>
            <a:r>
              <a:rPr lang="en-US" dirty="0"/>
              <a:t>Data comes from the data warehouse.</a:t>
            </a:r>
          </a:p>
          <a:p>
            <a:pPr lvl="5"/>
            <a:endParaRPr lang="en-US" dirty="0"/>
          </a:p>
          <a:p>
            <a:r>
              <a:rPr lang="en-US" dirty="0"/>
              <a:t>Provide users with a subset of the data.</a:t>
            </a:r>
          </a:p>
          <a:p>
            <a:pPr lvl="1"/>
            <a:r>
              <a:rPr lang="en-US" dirty="0"/>
              <a:t>User get only the data they need or want </a:t>
            </a:r>
            <a:br>
              <a:rPr lang="en-US" dirty="0"/>
            </a:br>
            <a:r>
              <a:rPr lang="en-US" dirty="0"/>
              <a:t>or allowed to have access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Create a Data Warehouse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261081"/>
            <a:ext cx="86106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74732" y="5806414"/>
            <a:ext cx="2288732" cy="369332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An iterative process!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585" y="6172170"/>
            <a:ext cx="164660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65000"/>
                  </a:schemeClr>
                </a:solidFill>
              </a:rPr>
              <a:t>Database Systems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Jukić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Vrbsky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&amp;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Nestorov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Pearson 2014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ISBN 978-0-13-257567-6</a:t>
            </a:r>
          </a:p>
        </p:txBody>
      </p:sp>
    </p:spTree>
    <p:extLst>
      <p:ext uri="{BB962C8B-B14F-4D97-AF65-F5344CB8AC3E}">
        <p14:creationId xmlns:p14="http://schemas.microsoft.com/office/powerpoint/2010/main" val="26014505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ETL Infrastructure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code the procedures to: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Automatically </a:t>
            </a:r>
            <a:r>
              <a:rPr lang="en-US" dirty="0">
                <a:solidFill>
                  <a:srgbClr val="B23C00"/>
                </a:solidFill>
              </a:rPr>
              <a:t>extract</a:t>
            </a:r>
            <a:r>
              <a:rPr lang="en-US" dirty="0"/>
              <a:t> data from the </a:t>
            </a:r>
            <a:br>
              <a:rPr lang="en-US" dirty="0"/>
            </a:br>
            <a:r>
              <a:rPr lang="en-US" dirty="0"/>
              <a:t>operational data sources.</a:t>
            </a:r>
          </a:p>
          <a:p>
            <a:pPr lvl="5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Transform</a:t>
            </a:r>
            <a:r>
              <a:rPr lang="en-US" dirty="0"/>
              <a:t> the extracted data to </a:t>
            </a:r>
            <a:br>
              <a:rPr lang="en-US" dirty="0"/>
            </a:br>
            <a:r>
              <a:rPr lang="en-US" dirty="0"/>
              <a:t>assure its quality and to conform it </a:t>
            </a:r>
            <a:br>
              <a:rPr lang="en-US" dirty="0"/>
            </a:br>
            <a:r>
              <a:rPr lang="en-US" dirty="0"/>
              <a:t>to the model of the data warehouse.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Seamlessly </a:t>
            </a:r>
            <a:r>
              <a:rPr lang="en-US" dirty="0">
                <a:solidFill>
                  <a:srgbClr val="B23C00"/>
                </a:solidFill>
              </a:rPr>
              <a:t>load</a:t>
            </a:r>
            <a:r>
              <a:rPr lang="en-US" dirty="0"/>
              <a:t> the transformed data </a:t>
            </a:r>
            <a:br>
              <a:rPr lang="en-US" dirty="0"/>
            </a:br>
            <a:r>
              <a:rPr lang="en-US" dirty="0"/>
              <a:t>into the data warehouse.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81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a company’s </a:t>
            </a:r>
            <a:r>
              <a:rPr lang="en-US" dirty="0">
                <a:solidFill>
                  <a:srgbClr val="B23C00"/>
                </a:solidFill>
              </a:rPr>
              <a:t>day-to-day operations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company can have multiple </a:t>
            </a:r>
            <a:br>
              <a:rPr lang="en-US" dirty="0"/>
            </a:br>
            <a:r>
              <a:rPr lang="en-US" dirty="0"/>
              <a:t>operational data sources.</a:t>
            </a:r>
          </a:p>
          <a:p>
            <a:pPr lvl="4"/>
            <a:endParaRPr lang="en-US" dirty="0"/>
          </a:p>
          <a:p>
            <a:r>
              <a:rPr lang="en-US" dirty="0"/>
              <a:t>Contains operational information.</a:t>
            </a:r>
          </a:p>
          <a:p>
            <a:pPr lvl="1"/>
            <a:r>
              <a:rPr lang="en-US" dirty="0"/>
              <a:t>AKA transactional information.</a:t>
            </a:r>
          </a:p>
          <a:p>
            <a:pPr lvl="5"/>
            <a:endParaRPr lang="en-US" dirty="0"/>
          </a:p>
          <a:p>
            <a:r>
              <a:rPr lang="en-US" dirty="0"/>
              <a:t>Example operational data:</a:t>
            </a:r>
          </a:p>
          <a:p>
            <a:pPr lvl="1"/>
            <a:r>
              <a:rPr lang="en-US" dirty="0"/>
              <a:t>sales transactions</a:t>
            </a:r>
          </a:p>
          <a:p>
            <a:pPr lvl="1"/>
            <a:r>
              <a:rPr lang="en-US" dirty="0"/>
              <a:t>ATM withdrawals</a:t>
            </a:r>
          </a:p>
          <a:p>
            <a:pPr lvl="1"/>
            <a:r>
              <a:rPr lang="en-US" dirty="0"/>
              <a:t>airline ticket purchases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7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ETL Infrastructure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ETL infrastructure must reconcile all the differences between the multiple operational sources and the target data warehouse.</a:t>
            </a:r>
          </a:p>
          <a:p>
            <a:pPr lvl="4"/>
            <a:endParaRPr lang="en-US" dirty="0"/>
          </a:p>
          <a:p>
            <a:r>
              <a:rPr lang="en-US" dirty="0"/>
              <a:t>Decide how to bring in information without creating misleading duplicates.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Creating the ETL infrastructure is often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the most time- and resource-consuming part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of developing a data warehouse.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the BI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Front-end BI applications enable users to analyze the data in the data warehouse.</a:t>
            </a:r>
          </a:p>
          <a:p>
            <a:pPr lvl="4"/>
            <a:endParaRPr lang="en-US" dirty="0"/>
          </a:p>
          <a:p>
            <a:r>
              <a:rPr lang="en-US" dirty="0"/>
              <a:t>Typical </a:t>
            </a:r>
            <a:r>
              <a:rPr lang="en-US" dirty="0">
                <a:solidFill>
                  <a:srgbClr val="B23C00"/>
                </a:solidFill>
              </a:rPr>
              <a:t>business intelligence </a:t>
            </a:r>
            <a:r>
              <a:rPr lang="en-US" dirty="0"/>
              <a:t>functions: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Query the data.</a:t>
            </a:r>
          </a:p>
          <a:p>
            <a:pPr lvl="1"/>
            <a:r>
              <a:rPr lang="en-US" dirty="0"/>
              <a:t>Perform ad hoc analyses on the fly.</a:t>
            </a:r>
          </a:p>
          <a:p>
            <a:pPr lvl="1"/>
            <a:r>
              <a:rPr lang="en-US" dirty="0"/>
              <a:t>Generate reports and graphs.</a:t>
            </a:r>
          </a:p>
          <a:p>
            <a:pPr lvl="1"/>
            <a:r>
              <a:rPr lang="en-US" dirty="0"/>
              <a:t>Control a dashboard, often in real time.</a:t>
            </a:r>
          </a:p>
          <a:p>
            <a:pPr lvl="1"/>
            <a:r>
              <a:rPr lang="en-US" dirty="0"/>
              <a:t>Create data visualizations.</a:t>
            </a:r>
          </a:p>
          <a:p>
            <a:pPr lvl="1"/>
            <a:r>
              <a:rPr lang="en-US" dirty="0"/>
              <a:t>Advanced: data mining.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the BI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examples of data visualizations, </a:t>
            </a:r>
            <a:br>
              <a:rPr lang="en-US" dirty="0"/>
            </a:br>
            <a:r>
              <a:rPr lang="en-US" dirty="0"/>
              <a:t>see the work of my CS 235 grad students:</a:t>
            </a:r>
            <a:br>
              <a:rPr lang="en-US" dirty="0"/>
            </a:br>
            <a:r>
              <a:rPr lang="en-US" dirty="0">
                <a:hlinkClick r:id="rId2"/>
              </a:rPr>
              <a:t>http://cs61.cs.sjsu.edu/CS235Projects/</a:t>
            </a:r>
            <a:r>
              <a:rPr lang="en-US" dirty="0"/>
              <a:t> </a:t>
            </a:r>
          </a:p>
          <a:p>
            <a:pPr lvl="3"/>
            <a:endParaRPr lang="en-US" dirty="0"/>
          </a:p>
          <a:p>
            <a:r>
              <a:rPr lang="en-US" dirty="0"/>
              <a:t>The primary goal of BI is to provide useful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business insights </a:t>
            </a: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actionable knowledge </a:t>
            </a:r>
            <a:br>
              <a:rPr lang="en-US" dirty="0"/>
            </a:br>
            <a:r>
              <a:rPr lang="en-US" dirty="0"/>
              <a:t>for the decision makers.</a:t>
            </a:r>
          </a:p>
          <a:p>
            <a:pPr lvl="4"/>
            <a:endParaRPr lang="en-US" dirty="0"/>
          </a:p>
          <a:p>
            <a:r>
              <a:rPr lang="en-US" dirty="0"/>
              <a:t>New field: </a:t>
            </a:r>
            <a:r>
              <a:rPr lang="en-US" dirty="0">
                <a:solidFill>
                  <a:srgbClr val="B23C00"/>
                </a:solidFill>
              </a:rPr>
              <a:t>Data Science</a:t>
            </a:r>
          </a:p>
          <a:p>
            <a:pPr lvl="1"/>
            <a:r>
              <a:rPr lang="en-US" dirty="0"/>
              <a:t>“A data scientist is a statistician </a:t>
            </a:r>
            <a:br>
              <a:rPr lang="en-US" dirty="0"/>
            </a:br>
            <a:r>
              <a:rPr lang="en-US" dirty="0"/>
              <a:t>who works at a start-up.”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4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Collected for </a:t>
            </a:r>
            <a:r>
              <a:rPr lang="en-US" dirty="0">
                <a:solidFill>
                  <a:srgbClr val="B23C00"/>
                </a:solidFill>
              </a:rPr>
              <a:t>decision support and data analysis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Example analytical information:</a:t>
            </a:r>
          </a:p>
          <a:p>
            <a:pPr lvl="1"/>
            <a:r>
              <a:rPr lang="en-US" dirty="0"/>
              <a:t>patterns of ATM usage during the day</a:t>
            </a:r>
          </a:p>
          <a:p>
            <a:pPr lvl="1"/>
            <a:r>
              <a:rPr lang="en-US" dirty="0"/>
              <a:t>sales trends over the past year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Analytical information is based on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operational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0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vs. Analytical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dirty="0">
                <a:solidFill>
                  <a:srgbClr val="B23C00"/>
                </a:solidFill>
              </a:rPr>
              <a:t>data warehouse </a:t>
            </a:r>
            <a:r>
              <a:rPr lang="en-US" dirty="0"/>
              <a:t>as a separate </a:t>
            </a:r>
            <a:r>
              <a:rPr lang="en-US" dirty="0">
                <a:solidFill>
                  <a:srgbClr val="B23C00"/>
                </a:solidFill>
              </a:rPr>
              <a:t>analytical database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Don’t slow down the performance of the operational database by also making it </a:t>
            </a:r>
            <a:br>
              <a:rPr lang="en-US" dirty="0"/>
            </a:br>
            <a:r>
              <a:rPr lang="en-US" dirty="0"/>
              <a:t>support analytical operations.</a:t>
            </a:r>
          </a:p>
          <a:p>
            <a:pPr lvl="4"/>
            <a:endParaRPr lang="en-US" dirty="0"/>
          </a:p>
          <a:p>
            <a:r>
              <a:rPr lang="en-US" dirty="0"/>
              <a:t>It’s often impossible to structure a single database that is optimal for both operational and analytical operations.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9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Horizon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Shorter time horizon: typically 60 to 90 days.</a:t>
            </a:r>
          </a:p>
          <a:p>
            <a:pPr lvl="1"/>
            <a:r>
              <a:rPr lang="en-US" dirty="0"/>
              <a:t>Most queries are for a short time horizon.</a:t>
            </a:r>
          </a:p>
          <a:p>
            <a:pPr lvl="1"/>
            <a:r>
              <a:rPr lang="en-US" dirty="0"/>
              <a:t>Archive data after 60 to 90 days.</a:t>
            </a:r>
          </a:p>
          <a:p>
            <a:pPr lvl="1"/>
            <a:r>
              <a:rPr lang="en-US" dirty="0"/>
              <a:t>Don’t penalize the performance of typical queries </a:t>
            </a:r>
            <a:br>
              <a:rPr lang="en-US" dirty="0"/>
            </a:br>
            <a:r>
              <a:rPr lang="en-US" dirty="0"/>
              <a:t>for the sake of an occasional atypical query.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Much longer time horizon.</a:t>
            </a:r>
          </a:p>
          <a:p>
            <a:pPr lvl="1"/>
            <a:r>
              <a:rPr lang="en-US" dirty="0"/>
              <a:t>Look for patterns and trends over many years.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6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Data Detail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Detailed data about each transaction.</a:t>
            </a:r>
          </a:p>
          <a:p>
            <a:pPr lvl="1"/>
            <a:r>
              <a:rPr lang="en-US" dirty="0"/>
              <a:t>Summarized data are not stored but are </a:t>
            </a:r>
            <a:br>
              <a:rPr lang="en-US" dirty="0"/>
            </a:br>
            <a:r>
              <a:rPr lang="en-US" dirty="0"/>
              <a:t>derived attributes calculated with formulas.</a:t>
            </a:r>
          </a:p>
          <a:p>
            <a:pPr lvl="1"/>
            <a:r>
              <a:rPr lang="en-US" dirty="0"/>
              <a:t>Summary data is subject to frequent changes.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Summarized data is physically stored.</a:t>
            </a:r>
          </a:p>
          <a:p>
            <a:pPr lvl="1"/>
            <a:r>
              <a:rPr lang="en-US" dirty="0"/>
              <a:t>Summarized data is often precomputed.</a:t>
            </a:r>
          </a:p>
          <a:p>
            <a:pPr lvl="1"/>
            <a:r>
              <a:rPr lang="en-US" dirty="0"/>
              <a:t>Summarized data is historical and unchanging.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7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Time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Contains the current state of affairs.</a:t>
            </a:r>
          </a:p>
          <a:p>
            <a:pPr lvl="1"/>
            <a:r>
              <a:rPr lang="en-US" dirty="0"/>
              <a:t>Frequently updated.</a:t>
            </a:r>
          </a:p>
          <a:p>
            <a:pPr lvl="5"/>
            <a:endParaRPr lang="en-US" dirty="0"/>
          </a:p>
          <a:p>
            <a:r>
              <a:rPr lang="en-US" dirty="0"/>
              <a:t>Analytical data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Current situation plus snapshots of the past.</a:t>
            </a:r>
          </a:p>
          <a:p>
            <a:pPr lvl="1"/>
            <a:r>
              <a:rPr lang="en-US" dirty="0"/>
              <a:t>Snapshots are calculated once </a:t>
            </a:r>
            <a:br>
              <a:rPr lang="en-US" dirty="0"/>
            </a:br>
            <a:r>
              <a:rPr lang="en-US" dirty="0"/>
              <a:t>and physically stored for repeated use.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28442</TotalTime>
  <Words>1308</Words>
  <Application>Microsoft Macintosh PowerPoint</Application>
  <PresentationFormat>On-screen Show (4:3)</PresentationFormat>
  <Paragraphs>380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ＭＳ Ｐゴシック</vt:lpstr>
      <vt:lpstr>ＭＳ Ｐゴシック</vt:lpstr>
      <vt:lpstr>Arial</vt:lpstr>
      <vt:lpstr>Franklin Gothic Book</vt:lpstr>
      <vt:lpstr>Times New Roman</vt:lpstr>
      <vt:lpstr>Wingdings</vt:lpstr>
      <vt:lpstr>Quadrant</vt:lpstr>
      <vt:lpstr>CS/SE 157B Database Management Systems II February 27 Class Meeting</vt:lpstr>
      <vt:lpstr>The Data Deluge</vt:lpstr>
      <vt:lpstr>A Transformation</vt:lpstr>
      <vt:lpstr>Operational Data</vt:lpstr>
      <vt:lpstr>Analytical Data</vt:lpstr>
      <vt:lpstr>Operational vs. Analytical Data</vt:lpstr>
      <vt:lpstr>Time Horizon</vt:lpstr>
      <vt:lpstr>Level of Data Detail</vt:lpstr>
      <vt:lpstr>Data Time Representation</vt:lpstr>
      <vt:lpstr>Data Amounts and Query Frequency</vt:lpstr>
      <vt:lpstr>Data Updates</vt:lpstr>
      <vt:lpstr>Data Redundancy</vt:lpstr>
      <vt:lpstr>Data Audience</vt:lpstr>
      <vt:lpstr>Data Orientation</vt:lpstr>
      <vt:lpstr>An Application-Oriented Operational Database</vt:lpstr>
      <vt:lpstr>A Subject-Oriented Analytical Database</vt:lpstr>
      <vt:lpstr>Operational vs. Analytical Data, cont’d</vt:lpstr>
      <vt:lpstr>What is a Data Warehouse?</vt:lpstr>
      <vt:lpstr>Structured Repository</vt:lpstr>
      <vt:lpstr>Integrated</vt:lpstr>
      <vt:lpstr>Subject-Oriented</vt:lpstr>
      <vt:lpstr>Enterprise-Wide</vt:lpstr>
      <vt:lpstr>Historical</vt:lpstr>
      <vt:lpstr>Time-Variant</vt:lpstr>
      <vt:lpstr>Retrieval of Analytical Data</vt:lpstr>
      <vt:lpstr>Detailed and/or Summarized Data</vt:lpstr>
      <vt:lpstr>Data Warehouse Components</vt:lpstr>
      <vt:lpstr>Data Warehouse Components, cont’d</vt:lpstr>
      <vt:lpstr>Data Warehouse Components, cont’d</vt:lpstr>
      <vt:lpstr>Source Systems</vt:lpstr>
      <vt:lpstr>Extract-Transform-Load (ETL)</vt:lpstr>
      <vt:lpstr>Data Warehouse</vt:lpstr>
      <vt:lpstr>Business Intelligence (BI)</vt:lpstr>
      <vt:lpstr>Business Intelligence (BI) Applications</vt:lpstr>
      <vt:lpstr>Data Marts</vt:lpstr>
      <vt:lpstr>Independent Data Marts</vt:lpstr>
      <vt:lpstr>Dependent Data Marts</vt:lpstr>
      <vt:lpstr>Steps to Create a Data Warehouse</vt:lpstr>
      <vt:lpstr>Create the ETL Infrastructure </vt:lpstr>
      <vt:lpstr>Create the ETL Infrastructure, cont’d</vt:lpstr>
      <vt:lpstr>Develop the BI Applications</vt:lpstr>
      <vt:lpstr>Develop the BI Applications</vt:lpstr>
    </vt:vector>
  </TitlesOfParts>
  <Company>Apropos Logic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526</cp:revision>
  <dcterms:created xsi:type="dcterms:W3CDTF">2008-01-12T03:52:55Z</dcterms:created>
  <dcterms:modified xsi:type="dcterms:W3CDTF">2018-02-26T20:27:15Z</dcterms:modified>
</cp:coreProperties>
</file>