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324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00"/>
    <a:srgbClr val="8F0000"/>
    <a:srgbClr val="011893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7094" autoAdjust="0"/>
    <p:restoredTop sz="50000" autoAdjust="0"/>
  </p:normalViewPr>
  <p:slideViewPr>
    <p:cSldViewPr>
      <p:cViewPr varScale="1">
        <p:scale>
          <a:sx n="169" d="100"/>
          <a:sy n="169" d="100"/>
        </p:scale>
        <p:origin x="208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4D777DC-EEC6-B24B-A940-A08F0F5C1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38A946-5A26-A148-98B4-30EAE90F4B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39048D0-8D98-3A40-805F-FB1D74AF4B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F7D9E24-0466-0A44-A620-8AC7A643F0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8DCDE-B378-2743-A7BC-A5E13BE35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64818-43A0-E44E-AA35-DB66DBFD4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5B20B09-3436-8F4F-A8FC-8EEB489B2F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B2A00-B444-7342-B06D-9549FD463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B8B30E-42D1-6D4A-BD68-E5AAE38778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23236465-6AAA-6E4E-85DC-47368E3721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643DFE89-C2A0-A84F-B554-5F289F368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9B6C4-E182-AC41-8F83-8B9784075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E86EF0-E3EA-6842-9585-8C9DF77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F9D5FD-0082-8E4E-8EA0-B9E56D9D9D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69F2A52-F5A2-B041-B91D-3AF42E801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2FDBAC5-2063-674A-8CE7-4D557216DD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8DE0543F-7168-5C4C-8C98-9096C369620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F59FC627-F401-474B-8029-9A22A9861A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00D0BD8E-628C-904D-82F3-A8BFBAC3A4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2A12FEC-61C5-E340-BFD2-07D4EBDB50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2AA00ECA-6E95-2B4D-B765-3722BF71F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1179854E-CC37-F142-81D8-9B0789131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2A9DD04D-270E-A648-9A27-EA7FBB345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4A16A6BB-20C0-F347-9C22-5BEA89862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C145-6432-264E-AE83-E73A66C2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64CE-8242-B54C-8541-A945633B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sz="800"/>
            </a:lvl6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421-2014-5E45-B486-7356591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6A8E-C89D-6A49-A5A6-08508A988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9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FBDC9-5072-F249-A482-B39C2017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C11CB9-1932-9D4D-8754-E171E7255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8DBEA2A-545F-2B47-BBCC-2102DE5774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BC81C3-CC32-3E4C-BF3B-2452B4FBD5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F0A46A85-54BE-5349-8E0E-6D21662AFED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C80EB377-C793-7540-BE5B-0F771F382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>
              <a:extLst>
                <a:ext uri="{FF2B5EF4-FFF2-40B4-BE49-F238E27FC236}">
                  <a16:creationId xmlns:a16="http://schemas.microsoft.com/office/drawing/2014/main" id="{F2C93639-4C96-FE46-B323-5160A25CB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6" name="Rectangle 10">
              <a:extLst>
                <a:ext uri="{FF2B5EF4-FFF2-40B4-BE49-F238E27FC236}">
                  <a16:creationId xmlns:a16="http://schemas.microsoft.com/office/drawing/2014/main" id="{F53832C0-CB35-7348-8668-DC9AC60F0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11">
              <a:extLst>
                <a:ext uri="{FF2B5EF4-FFF2-40B4-BE49-F238E27FC236}">
                  <a16:creationId xmlns:a16="http://schemas.microsoft.com/office/drawing/2014/main" id="{17EE294E-0706-B141-8A62-5D341F3C6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12">
              <a:extLst>
                <a:ext uri="{FF2B5EF4-FFF2-40B4-BE49-F238E27FC236}">
                  <a16:creationId xmlns:a16="http://schemas.microsoft.com/office/drawing/2014/main" id="{E3B67A5C-926C-CB4F-B376-01A4D6BF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9" name="Picture 13" descr="SJSU-logo">
            <a:extLst>
              <a:ext uri="{FF2B5EF4-FFF2-40B4-BE49-F238E27FC236}">
                <a16:creationId xmlns:a16="http://schemas.microsoft.com/office/drawing/2014/main" id="{070C1224-50B3-4D42-8C90-BEE0FA23C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04EE39-FE72-E842-B4C3-9CE290CA7A49}"/>
              </a:ext>
            </a:extLst>
          </p:cNvPr>
          <p:cNvSpPr txBox="1"/>
          <p:nvPr userDrawn="1"/>
        </p:nvSpPr>
        <p:spPr>
          <a:xfrm>
            <a:off x="1097318" y="626360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2018: February 27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E9493-3338-AA4E-ACB7-D117BC14009A}"/>
              </a:ext>
            </a:extLst>
          </p:cNvPr>
          <p:cNvSpPr txBox="1"/>
          <p:nvPr userDrawn="1"/>
        </p:nvSpPr>
        <p:spPr>
          <a:xfrm>
            <a:off x="3350683" y="6263609"/>
            <a:ext cx="2720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157B: Database Management Systems II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cs61.cs.sjsu.edu/CS235Project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0544374-24E7-C844-8F09-A9767EDD6F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b="1" dirty="0"/>
              <a:t>CS/SE 157B</a:t>
            </a:r>
            <a:br>
              <a:rPr lang="en-US" altLang="en-US" sz="3200" b="1" dirty="0"/>
            </a:br>
            <a:r>
              <a:rPr lang="en-US" altLang="en-US" sz="3200" b="1" dirty="0"/>
              <a:t>Database Management Systems II</a:t>
            </a:r>
            <a:br>
              <a:rPr lang="en-US" altLang="en-US" sz="3600" dirty="0"/>
            </a:br>
            <a:r>
              <a:rPr lang="en-US" altLang="en-US" sz="2400" dirty="0"/>
              <a:t>February 27 Class Meeting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A396163-1B5C-4745-BBA6-17B35A939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altLang="en-US" dirty="0"/>
              <a:t>Department of Computer Science</a:t>
            </a:r>
            <a:br>
              <a:rPr lang="en-US" altLang="en-US" dirty="0"/>
            </a:br>
            <a:r>
              <a:rPr lang="en-US" altLang="en-US" dirty="0"/>
              <a:t>San Jose State University</a:t>
            </a:r>
            <a:br>
              <a:rPr lang="en-US" altLang="en-US" dirty="0"/>
            </a:br>
            <a:br>
              <a:rPr lang="en-US" altLang="en-US" sz="1200" dirty="0"/>
            </a:br>
            <a:r>
              <a:rPr lang="en-US" altLang="en-US" dirty="0"/>
              <a:t>Spring 2018</a:t>
            </a:r>
            <a:br>
              <a:rPr lang="en-US" altLang="en-US" dirty="0"/>
            </a:br>
            <a:r>
              <a:rPr lang="en-US" altLang="en-US" dirty="0"/>
              <a:t>Instructor: Ron Mak</a:t>
            </a:r>
          </a:p>
          <a:p>
            <a:pPr algn="ctr"/>
            <a:r>
              <a:rPr lang="en-US" altLang="en-US" dirty="0">
                <a:hlinkClick r:id="rId2"/>
              </a:rPr>
              <a:t>www.cs.sjsu.edu/~mak</a:t>
            </a:r>
            <a:r>
              <a:rPr lang="en-US" altLang="en-US" dirty="0"/>
              <a:t> </a:t>
            </a:r>
          </a:p>
        </p:txBody>
      </p:sp>
      <p:pic>
        <p:nvPicPr>
          <p:cNvPr id="313348" name="Picture 4" descr="sjsu_logo2">
            <a:extLst>
              <a:ext uri="{FF2B5EF4-FFF2-40B4-BE49-F238E27FC236}">
                <a16:creationId xmlns:a16="http://schemas.microsoft.com/office/drawing/2014/main" id="{939E77DB-7F6A-614E-88B7-42563AE6E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>
            <a:extLst>
              <a:ext uri="{FF2B5EF4-FFF2-40B4-BE49-F238E27FC236}">
                <a16:creationId xmlns:a16="http://schemas.microsoft.com/office/drawing/2014/main" id="{D2D74441-8C85-CE4E-B852-6DEAA8C45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FF4C4-FBA8-E54A-9A69-78B41614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E0543F-7168-5C4C-8C98-9096C36962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Amounts and Query Frequency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2"/>
            <a:ext cx="8229600" cy="4754829"/>
          </a:xfrm>
        </p:spPr>
        <p:txBody>
          <a:bodyPr/>
          <a:lstStyle/>
          <a:p>
            <a:r>
              <a:rPr lang="en-US" dirty="0"/>
              <a:t>Operational data</a:t>
            </a:r>
          </a:p>
          <a:p>
            <a:pPr lvl="1"/>
            <a:r>
              <a:rPr lang="en-US" dirty="0"/>
              <a:t>Frequent queries by more users.</a:t>
            </a:r>
          </a:p>
          <a:p>
            <a:pPr lvl="1"/>
            <a:r>
              <a:rPr lang="en-US" dirty="0"/>
              <a:t>Small amounts of data per query.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1"/>
            <a:r>
              <a:rPr lang="en-US" dirty="0"/>
              <a:t>Fewer queries by fewer users.</a:t>
            </a:r>
          </a:p>
          <a:p>
            <a:pPr lvl="1"/>
            <a:r>
              <a:rPr lang="en-US" dirty="0"/>
              <a:t>Can have large amounts of data per query.</a:t>
            </a:r>
          </a:p>
          <a:p>
            <a:pPr lvl="5"/>
            <a:endParaRPr lang="en-US" dirty="0"/>
          </a:p>
          <a:p>
            <a:r>
              <a:rPr lang="en-US"/>
              <a:t>Difficult to optimize </a:t>
            </a:r>
            <a:r>
              <a:rPr lang="en-US" dirty="0"/>
              <a:t>for both:</a:t>
            </a:r>
          </a:p>
          <a:p>
            <a:pPr lvl="1"/>
            <a:r>
              <a:rPr lang="en-US" dirty="0"/>
              <a:t>Frequent queries + small amounts of data</a:t>
            </a:r>
          </a:p>
          <a:p>
            <a:pPr lvl="1"/>
            <a:r>
              <a:rPr lang="en-US" dirty="0"/>
              <a:t>Less frequent queries + large amounts of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8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Regularly updated by end users.</a:t>
            </a:r>
          </a:p>
          <a:p>
            <a:pPr lvl="1"/>
            <a:r>
              <a:rPr lang="en-US" dirty="0"/>
              <a:t>Insert, modify, and delete data.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End users can only retrieve data.</a:t>
            </a:r>
          </a:p>
          <a:p>
            <a:pPr lvl="1"/>
            <a:r>
              <a:rPr lang="en-US" dirty="0"/>
              <a:t>Updates by end users not allowed.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Redundancy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Goal is to reduce data redundancy.</a:t>
            </a:r>
          </a:p>
          <a:p>
            <a:pPr lvl="1"/>
            <a:r>
              <a:rPr lang="en-US" dirty="0"/>
              <a:t>Eliminate update anomalies.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Updates by end users not allowed.</a:t>
            </a:r>
          </a:p>
          <a:p>
            <a:pPr lvl="1"/>
            <a:r>
              <a:rPr lang="en-US" dirty="0"/>
              <a:t>No danger of update anomalies.</a:t>
            </a:r>
          </a:p>
          <a:p>
            <a:pPr lvl="1"/>
            <a:r>
              <a:rPr lang="en-US" dirty="0"/>
              <a:t>Eliminating data redundancies not as critical.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Support day-to-day operations.</a:t>
            </a:r>
          </a:p>
          <a:p>
            <a:pPr lvl="1"/>
            <a:r>
              <a:rPr lang="en-US" dirty="0"/>
              <a:t>Used by all types of employees, customers, etc. </a:t>
            </a:r>
            <a:br>
              <a:rPr lang="en-US" dirty="0"/>
            </a:br>
            <a:r>
              <a:rPr lang="en-US" dirty="0"/>
              <a:t>for various </a:t>
            </a:r>
            <a:r>
              <a:rPr lang="en-US" dirty="0">
                <a:solidFill>
                  <a:srgbClr val="B23C00"/>
                </a:solidFill>
              </a:rPr>
              <a:t>tactical purposes.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Used by a more narrow set of users </a:t>
            </a:r>
            <a:br>
              <a:rPr lang="en-US" dirty="0"/>
            </a:br>
            <a:r>
              <a:rPr lang="en-US" dirty="0"/>
              <a:t>for </a:t>
            </a:r>
            <a:r>
              <a:rPr lang="en-US" dirty="0">
                <a:solidFill>
                  <a:srgbClr val="B23C00"/>
                </a:solidFill>
              </a:rPr>
              <a:t>decision-making purposes.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/>
              <a:t>Operational data</a:t>
            </a:r>
          </a:p>
          <a:p>
            <a:pPr lvl="5"/>
            <a:endParaRPr lang="en-US" dirty="0"/>
          </a:p>
          <a:p>
            <a:pPr lvl="1"/>
            <a:r>
              <a:rPr lang="en-US" dirty="0">
                <a:solidFill>
                  <a:srgbClr val="B23C00"/>
                </a:solidFill>
              </a:rPr>
              <a:t>Application-oriented</a:t>
            </a:r>
          </a:p>
          <a:p>
            <a:pPr lvl="1"/>
            <a:r>
              <a:rPr lang="en-US" dirty="0"/>
              <a:t>Created to support an application that serves </a:t>
            </a:r>
            <a:br>
              <a:rPr lang="en-US" dirty="0"/>
            </a:br>
            <a:r>
              <a:rPr lang="en-US" dirty="0"/>
              <a:t>one or more business operations and processes.</a:t>
            </a:r>
          </a:p>
          <a:p>
            <a:pPr lvl="1"/>
            <a:r>
              <a:rPr lang="en-US" dirty="0"/>
              <a:t>Enable the efficient functioning of the application </a:t>
            </a:r>
            <a:br>
              <a:rPr lang="en-US" dirty="0"/>
            </a:br>
            <a:r>
              <a:rPr lang="en-US" dirty="0"/>
              <a:t>that it supports.</a:t>
            </a:r>
          </a:p>
          <a:p>
            <a:pPr lvl="4"/>
            <a:endParaRPr lang="en-US" dirty="0"/>
          </a:p>
          <a:p>
            <a:r>
              <a:rPr lang="en-US" dirty="0"/>
              <a:t>Analytical data</a:t>
            </a:r>
          </a:p>
          <a:p>
            <a:pPr lvl="5"/>
            <a:endParaRPr lang="en-US" dirty="0"/>
          </a:p>
          <a:p>
            <a:pPr lvl="1"/>
            <a:r>
              <a:rPr lang="en-US" dirty="0">
                <a:solidFill>
                  <a:srgbClr val="B23C00"/>
                </a:solidFill>
              </a:rPr>
              <a:t>Subject-oriented</a:t>
            </a:r>
          </a:p>
          <a:p>
            <a:pPr lvl="1"/>
            <a:r>
              <a:rPr lang="en-US" dirty="0"/>
              <a:t>Created for the analysis of one or more business subject areas such as sales, returns, cost, profit, 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2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595311" cy="655637"/>
          </a:xfrm>
        </p:spPr>
        <p:txBody>
          <a:bodyPr/>
          <a:lstStyle/>
          <a:p>
            <a:r>
              <a:rPr lang="en-US" dirty="0"/>
              <a:t>An Application-Oriented Operational Database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06" y="1234464"/>
            <a:ext cx="6211585" cy="547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4951" y="4160512"/>
            <a:ext cx="345236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Support the</a:t>
            </a:r>
          </a:p>
          <a:p>
            <a:r>
              <a:rPr lang="en-US" sz="1800" u="sng" dirty="0">
                <a:solidFill>
                  <a:srgbClr val="0033CC"/>
                </a:solidFill>
              </a:rPr>
              <a:t>Visits and Payments application </a:t>
            </a:r>
          </a:p>
          <a:p>
            <a:r>
              <a:rPr lang="en-US" sz="1800" dirty="0">
                <a:solidFill>
                  <a:srgbClr val="0033CC"/>
                </a:solidFill>
              </a:rPr>
              <a:t>of a health club.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23028" y="5440658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66250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Subject-Oriented Analytical Database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696" y="1325903"/>
            <a:ext cx="721042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52699" y="4251951"/>
            <a:ext cx="2995118" cy="17543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33CC"/>
                </a:solidFill>
              </a:rPr>
              <a:t>Support the </a:t>
            </a:r>
            <a:r>
              <a:rPr lang="en-US" sz="1800" b="1" dirty="0">
                <a:solidFill>
                  <a:srgbClr val="0033CC"/>
                </a:solidFill>
              </a:rPr>
              <a:t>analysis</a:t>
            </a:r>
            <a:r>
              <a:rPr lang="en-US" sz="1800" dirty="0">
                <a:solidFill>
                  <a:srgbClr val="0033CC"/>
                </a:solidFill>
              </a:rPr>
              <a:t> of the</a:t>
            </a:r>
          </a:p>
          <a:p>
            <a:pPr algn="ctr"/>
            <a:r>
              <a:rPr lang="en-US" sz="1800" u="sng" dirty="0">
                <a:solidFill>
                  <a:srgbClr val="0033CC"/>
                </a:solidFill>
              </a:rPr>
              <a:t>subject of revenue 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for a health club.</a:t>
            </a:r>
          </a:p>
          <a:p>
            <a:pPr algn="ctr"/>
            <a:endParaRPr lang="en-US" sz="1800" dirty="0">
              <a:solidFill>
                <a:srgbClr val="0033CC"/>
              </a:solidFill>
            </a:endParaRP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The data comes from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the operational database.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99980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vs. Analytical Data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823002" y="1182465"/>
          <a:ext cx="722368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8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4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6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Operational Data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Analytical Data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63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Data Makeup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/>
                        <a:t>Typical time horizon: days/months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Typical time horizon: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/>
                        <a:t>Detailed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Summarized (and/or detailed)</a:t>
                      </a:r>
                      <a:endParaRPr lang="en-US" sz="1800" dirty="0">
                        <a:latin typeface="Franklin Gothic Book" charset="0"/>
                        <a:ea typeface="MS PGoth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Values over time (snapshots)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63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Technical</a:t>
                      </a:r>
                      <a:r>
                        <a:rPr lang="en-US" sz="1800" baseline="0" dirty="0"/>
                        <a:t> Differences</a:t>
                      </a:r>
                      <a:endParaRPr lang="en-US" sz="1800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Small amounts used in a process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Large amounts used in a process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High frequency of access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Low/Modest frequency of access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Can be updated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Read (and append) only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Non-redundant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Redundancy not an issue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63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Functional</a:t>
                      </a:r>
                      <a:r>
                        <a:rPr lang="en-US" sz="1800" baseline="0" dirty="0"/>
                        <a:t> Differences</a:t>
                      </a:r>
                      <a:endParaRPr lang="en-US" sz="1800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Used by all types of employees</a:t>
                      </a:r>
                    </a:p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for tactical purposes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Used by fewer</a:t>
                      </a:r>
                      <a:r>
                        <a:rPr lang="en-US" sz="1800" baseline="0" dirty="0">
                          <a:latin typeface="Franklin Gothic Book" charset="0"/>
                          <a:ea typeface="MS PGothic" charset="0"/>
                        </a:rPr>
                        <a:t> </a:t>
                      </a:r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employees</a:t>
                      </a:r>
                    </a:p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for decision making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63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Franklin Gothic Book" charset="0"/>
                          <a:ea typeface="MS PGothic" charset="0"/>
                        </a:rPr>
                        <a:t>Application oriented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Subject</a:t>
                      </a:r>
                      <a:r>
                        <a:rPr lang="en-US" sz="1800" baseline="0" dirty="0"/>
                        <a:t> oriented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957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Data Warehouse?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warehouse is a </a:t>
            </a:r>
            <a:r>
              <a:rPr lang="en-US" dirty="0">
                <a:solidFill>
                  <a:srgbClr val="B23C00"/>
                </a:solidFill>
              </a:rPr>
              <a:t>structured repository </a:t>
            </a:r>
            <a:r>
              <a:rPr lang="en-US" dirty="0"/>
              <a:t>of </a:t>
            </a:r>
            <a:r>
              <a:rPr lang="en-US" dirty="0">
                <a:solidFill>
                  <a:srgbClr val="B23C00"/>
                </a:solidFill>
              </a:rPr>
              <a:t>integrated</a:t>
            </a:r>
            <a:r>
              <a:rPr lang="en-US" dirty="0"/>
              <a:t>, subject-oriented, enterprise-wide, historical, and time-variant data.</a:t>
            </a:r>
          </a:p>
          <a:p>
            <a:pPr lvl="4"/>
            <a:endParaRPr lang="en-US" sz="1200" dirty="0">
              <a:cs typeface="+mn-cs"/>
            </a:endParaRPr>
          </a:p>
          <a:p>
            <a:r>
              <a:rPr lang="en-US" dirty="0"/>
              <a:t>The purpose of the data warehouse is 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retrieval of analytical information</a:t>
            </a:r>
            <a:r>
              <a:rPr lang="en-US" dirty="0"/>
              <a:t>.</a:t>
            </a:r>
          </a:p>
          <a:p>
            <a:pPr lvl="4"/>
            <a:endParaRPr lang="en-US" sz="1200" dirty="0">
              <a:cs typeface="+mn-cs"/>
            </a:endParaRPr>
          </a:p>
          <a:p>
            <a:r>
              <a:rPr lang="en-US" dirty="0"/>
              <a:t>A data warehouse can store detailed </a:t>
            </a:r>
            <a:br>
              <a:rPr lang="en-US" dirty="0"/>
            </a:br>
            <a:r>
              <a:rPr lang="en-US" dirty="0"/>
              <a:t>and/or summarized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9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Repository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 warehouse is a database that contains </a:t>
            </a:r>
            <a:r>
              <a:rPr lang="en-US" dirty="0">
                <a:solidFill>
                  <a:srgbClr val="B23C00"/>
                </a:solidFill>
              </a:rPr>
              <a:t>analytically useful information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Any database is a structured repository.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446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Deluge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90% of all the data ever created</a:t>
            </a:r>
            <a:br>
              <a:rPr lang="en-US" dirty="0"/>
            </a:br>
            <a:r>
              <a:rPr lang="en-US" dirty="0"/>
              <a:t>was created in the past two years.</a:t>
            </a:r>
          </a:p>
          <a:p>
            <a:pPr lvl="4"/>
            <a:endParaRPr lang="en-US" dirty="0"/>
          </a:p>
          <a:p>
            <a:r>
              <a:rPr lang="en-US" dirty="0"/>
              <a:t>2.5 quintillion bytes of data per day</a:t>
            </a:r>
            <a:br>
              <a:rPr lang="en-US" dirty="0"/>
            </a:br>
            <a:r>
              <a:rPr lang="en-US" dirty="0"/>
              <a:t>is being created.</a:t>
            </a:r>
          </a:p>
          <a:p>
            <a:pPr lvl="1"/>
            <a:r>
              <a:rPr lang="en-US" dirty="0"/>
              <a:t>2.5 x 10</a:t>
            </a:r>
            <a:r>
              <a:rPr lang="en-US" baseline="30000" dirty="0"/>
              <a:t>18</a:t>
            </a:r>
          </a:p>
          <a:p>
            <a:pPr lvl="4"/>
            <a:endParaRPr lang="en-US" dirty="0"/>
          </a:p>
          <a:p>
            <a:r>
              <a:rPr lang="en-US" dirty="0"/>
              <a:t>80% of the data is “dark data”</a:t>
            </a:r>
          </a:p>
          <a:p>
            <a:pPr lvl="1"/>
            <a:r>
              <a:rPr lang="en-US" dirty="0"/>
              <a:t>i.e., unstructured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16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warehouse integrates analytically useful data from existing operational databases in the organization.</a:t>
            </a:r>
          </a:p>
          <a:p>
            <a:pPr lvl="4"/>
            <a:endParaRPr lang="en-US" dirty="0"/>
          </a:p>
          <a:p>
            <a:r>
              <a:rPr lang="en-US" dirty="0"/>
              <a:t>Copy the data from the operational databases into the data warehouse.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07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Subject-Oriented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database</a:t>
            </a:r>
          </a:p>
          <a:p>
            <a:pPr lvl="1"/>
            <a:r>
              <a:rPr lang="en-US" dirty="0"/>
              <a:t>Support a specific business operation.</a:t>
            </a:r>
          </a:p>
          <a:p>
            <a:pPr lvl="5"/>
            <a:endParaRPr lang="en-US" dirty="0"/>
          </a:p>
          <a:p>
            <a:r>
              <a:rPr lang="en-US" dirty="0"/>
              <a:t>Data warehouse</a:t>
            </a:r>
          </a:p>
          <a:p>
            <a:pPr lvl="1"/>
            <a:r>
              <a:rPr lang="en-US" dirty="0"/>
              <a:t>Analyze specific business subject areas.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Enterprise-Wide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warehouse provides an </a:t>
            </a:r>
            <a:br>
              <a:rPr lang="en-US" dirty="0"/>
            </a:br>
            <a:r>
              <a:rPr lang="en-US" dirty="0"/>
              <a:t>enterprise-wide view of analytical data.</a:t>
            </a:r>
          </a:p>
          <a:p>
            <a:pPr lvl="5"/>
            <a:endParaRPr lang="en-US" dirty="0"/>
          </a:p>
          <a:p>
            <a:r>
              <a:rPr lang="en-US" dirty="0"/>
              <a:t>Example subject: Cost</a:t>
            </a:r>
          </a:p>
          <a:p>
            <a:pPr lvl="1"/>
            <a:r>
              <a:rPr lang="en-US" dirty="0"/>
              <a:t>Bring into the data warehouse all </a:t>
            </a:r>
            <a:br>
              <a:rPr lang="en-US" dirty="0"/>
            </a:br>
            <a:r>
              <a:rPr lang="en-US" dirty="0"/>
              <a:t>analytically useful cost data.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1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warehouse has a longer time horizon than in operational databases.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Operational database: typically 60-90 days</a:t>
            </a:r>
          </a:p>
          <a:p>
            <a:pPr lvl="1"/>
            <a:r>
              <a:rPr lang="en-US" dirty="0"/>
              <a:t>Data warehouse: typically multiple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5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warehouse contains slices or snapshots of data from different periods of time across its time horizon.</a:t>
            </a:r>
          </a:p>
          <a:p>
            <a:pPr lvl="4"/>
            <a:endParaRPr lang="en-US" dirty="0"/>
          </a:p>
          <a:p>
            <a:r>
              <a:rPr lang="en-US" dirty="0"/>
              <a:t>Example: Analyze and compare the cost for the first quarter of last year vs. the cost for the first quarter from two years ago.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6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Retrieval of Analytical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Users can </a:t>
            </a:r>
            <a:r>
              <a:rPr lang="en-US" dirty="0">
                <a:solidFill>
                  <a:srgbClr val="B23C00"/>
                </a:solidFill>
              </a:rPr>
              <a:t>only retrieve </a:t>
            </a:r>
            <a:r>
              <a:rPr lang="en-US" dirty="0"/>
              <a:t>from a data warehouse.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Periodically load data </a:t>
            </a:r>
            <a:r>
              <a:rPr lang="en-US" dirty="0"/>
              <a:t>from the operational databases into the data warehouse.</a:t>
            </a:r>
          </a:p>
          <a:p>
            <a:pPr lvl="5"/>
            <a:endParaRPr lang="en-US" dirty="0"/>
          </a:p>
          <a:p>
            <a:r>
              <a:rPr lang="en-US" dirty="0"/>
              <a:t>Automatically append the new data </a:t>
            </a:r>
            <a:br>
              <a:rPr lang="en-US" dirty="0"/>
            </a:br>
            <a:r>
              <a:rPr lang="en-US" dirty="0"/>
              <a:t>to the existing data.</a:t>
            </a:r>
          </a:p>
          <a:p>
            <a:pPr lvl="4"/>
            <a:endParaRPr lang="en-US" dirty="0"/>
          </a:p>
          <a:p>
            <a:r>
              <a:rPr lang="en-US" dirty="0"/>
              <a:t>Data that has been loaded into the </a:t>
            </a:r>
            <a:br>
              <a:rPr lang="en-US" dirty="0"/>
            </a:br>
            <a:r>
              <a:rPr lang="en-US" dirty="0"/>
              <a:t>data warehouse is not subject to changes.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Nonvolatile, static, read-only data warehouse.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5949"/>
            <a:ext cx="8229600" cy="655637"/>
          </a:xfrm>
        </p:spPr>
        <p:txBody>
          <a:bodyPr/>
          <a:lstStyle/>
          <a:p>
            <a:r>
              <a:rPr lang="en-US" dirty="0"/>
              <a:t>Detailed and/or Summarized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Detailed data</a:t>
            </a:r>
          </a:p>
          <a:p>
            <a:pPr lvl="1"/>
            <a:r>
              <a:rPr lang="en-US" dirty="0"/>
              <a:t>AKA atomic data, transaction-level data</a:t>
            </a:r>
          </a:p>
          <a:p>
            <a:pPr lvl="2"/>
            <a:r>
              <a:rPr lang="en-US" dirty="0"/>
              <a:t>Example: An ATM transaction</a:t>
            </a:r>
          </a:p>
          <a:p>
            <a:pPr lvl="6"/>
            <a:endParaRPr lang="en-US" dirty="0"/>
          </a:p>
          <a:p>
            <a:r>
              <a:rPr lang="en-US" dirty="0"/>
              <a:t>Summarized data</a:t>
            </a:r>
          </a:p>
          <a:p>
            <a:pPr lvl="1"/>
            <a:r>
              <a:rPr lang="en-US" dirty="0"/>
              <a:t>Each record represents calculations based on multiple instances of transaction-level data.</a:t>
            </a:r>
          </a:p>
          <a:p>
            <a:pPr lvl="2"/>
            <a:r>
              <a:rPr lang="en-US" dirty="0"/>
              <a:t>Example: The total amount of ATM withdrawals </a:t>
            </a:r>
            <a:br>
              <a:rPr lang="en-US" dirty="0"/>
            </a:br>
            <a:r>
              <a:rPr lang="en-US" dirty="0"/>
              <a:t>during one month for one account.</a:t>
            </a:r>
          </a:p>
          <a:p>
            <a:pPr lvl="1"/>
            <a:r>
              <a:rPr lang="en-US" dirty="0"/>
              <a:t>Coarser level of detail than transaction data.</a:t>
            </a:r>
          </a:p>
          <a:p>
            <a:pPr lvl="1"/>
            <a:r>
              <a:rPr lang="en-US" dirty="0"/>
              <a:t>A data warehouse that contains the data at the </a:t>
            </a:r>
            <a:br>
              <a:rPr lang="en-US" dirty="0"/>
            </a:br>
            <a:r>
              <a:rPr lang="en-US" dirty="0"/>
              <a:t>finest level of detail is the most powerful.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7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Data Warehouse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 systems</a:t>
            </a:r>
          </a:p>
          <a:p>
            <a:pPr lvl="4"/>
            <a:endParaRPr lang="en-US" dirty="0"/>
          </a:p>
          <a:p>
            <a:r>
              <a:rPr lang="en-US" dirty="0"/>
              <a:t>Extract-transform-load (ETL) infrastructure</a:t>
            </a:r>
          </a:p>
          <a:p>
            <a:pPr lvl="4"/>
            <a:endParaRPr lang="en-US" dirty="0"/>
          </a:p>
          <a:p>
            <a:r>
              <a:rPr lang="en-US" dirty="0"/>
              <a:t>Data warehouse</a:t>
            </a:r>
          </a:p>
          <a:p>
            <a:pPr lvl="4"/>
            <a:endParaRPr lang="en-US" dirty="0"/>
          </a:p>
          <a:p>
            <a:r>
              <a:rPr lang="en-US" dirty="0"/>
              <a:t>Front-end applications</a:t>
            </a:r>
          </a:p>
          <a:p>
            <a:pPr lvl="1"/>
            <a:r>
              <a:rPr lang="en-US" dirty="0"/>
              <a:t>Business Intelligence (BI)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414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Data Warehouse Components</a:t>
            </a:r>
            <a:r>
              <a:rPr lang="en-US" sz="2800" i="1" dirty="0">
                <a:solidFill>
                  <a:schemeClr val="tx1"/>
                </a:solidFill>
              </a:rPr>
              <a:t>, cont’d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Example: An organization where users use multiple operational data stores for daily operational purposes.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98" y="2663154"/>
            <a:ext cx="493395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45" y="5440658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251085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Data Warehouse Components</a:t>
            </a:r>
            <a:r>
              <a:rPr lang="en-US" i="1" dirty="0">
                <a:solidFill>
                  <a:schemeClr val="tx1"/>
                </a:solidFill>
              </a:rPr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944892"/>
          </a:xfrm>
        </p:spPr>
        <p:txBody>
          <a:bodyPr/>
          <a:lstStyle/>
          <a:p>
            <a:r>
              <a:rPr lang="en-US" dirty="0"/>
              <a:t>Example: A data warehouse with multiple internal and external data sources.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18" y="2240293"/>
            <a:ext cx="6427476" cy="45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452571" y="6080731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1737747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Transformation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6450" y="2023061"/>
            <a:ext cx="726431" cy="40011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35818" y="3150809"/>
            <a:ext cx="1467694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A12A03"/>
                </a:solidFill>
              </a:rPr>
              <a:t>Information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2769" y="4278557"/>
            <a:ext cx="1453793" cy="400110"/>
          </a:xfrm>
          <a:prstGeom prst="rect">
            <a:avLst/>
          </a:prstGeom>
          <a:solidFill>
            <a:srgbClr val="FFFFC2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Knowledge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14215" y="5406304"/>
            <a:ext cx="1110901" cy="40011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800000"/>
                </a:solidFill>
              </a:rPr>
              <a:t>Wisdom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569666" y="1325903"/>
            <a:ext cx="1510146" cy="697158"/>
            <a:chOff x="4569666" y="1325903"/>
            <a:chExt cx="1510146" cy="697158"/>
          </a:xfrm>
        </p:grpSpPr>
        <p:cxnSp>
          <p:nvCxnSpPr>
            <p:cNvPr id="10" name="Straight Arrow Connector 9"/>
            <p:cNvCxnSpPr>
              <a:endCxn id="5" idx="0"/>
            </p:cNvCxnSpPr>
            <p:nvPr/>
          </p:nvCxnSpPr>
          <p:spPr bwMode="auto">
            <a:xfrm flipH="1">
              <a:off x="4569666" y="1325903"/>
              <a:ext cx="2334" cy="69715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4" name="TextBox 13"/>
            <p:cNvSpPr txBox="1"/>
            <p:nvPr/>
          </p:nvSpPr>
          <p:spPr>
            <a:xfrm>
              <a:off x="4663439" y="1417342"/>
              <a:ext cx="14163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collect values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569666" y="2423171"/>
            <a:ext cx="1533290" cy="697158"/>
            <a:chOff x="4569666" y="2423171"/>
            <a:chExt cx="1533290" cy="697158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 flipH="1">
              <a:off x="4569666" y="2423171"/>
              <a:ext cx="2334" cy="69715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5" name="TextBox 14"/>
            <p:cNvSpPr txBox="1"/>
            <p:nvPr/>
          </p:nvSpPr>
          <p:spPr>
            <a:xfrm>
              <a:off x="4663439" y="2514610"/>
              <a:ext cx="14395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add metadata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569666" y="3611878"/>
            <a:ext cx="1339326" cy="697158"/>
            <a:chOff x="4569666" y="3611878"/>
            <a:chExt cx="1339326" cy="697158"/>
          </a:xfrm>
        </p:grpSpPr>
        <p:cxnSp>
          <p:nvCxnSpPr>
            <p:cNvPr id="12" name="Straight Arrow Connector 11"/>
            <p:cNvCxnSpPr/>
            <p:nvPr/>
          </p:nvCxnSpPr>
          <p:spPr bwMode="auto">
            <a:xfrm flipH="1">
              <a:off x="4569666" y="3611878"/>
              <a:ext cx="2334" cy="69715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6" name="TextBox 15"/>
            <p:cNvSpPr txBox="1"/>
            <p:nvPr/>
          </p:nvSpPr>
          <p:spPr>
            <a:xfrm>
              <a:off x="4663439" y="3703317"/>
              <a:ext cx="12455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add context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569666" y="4709146"/>
            <a:ext cx="1270898" cy="697158"/>
            <a:chOff x="4569666" y="4709146"/>
            <a:chExt cx="1270898" cy="697158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 flipH="1">
              <a:off x="4569666" y="4709146"/>
              <a:ext cx="2334" cy="69715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4663439" y="4800585"/>
              <a:ext cx="11771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add insight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005879" y="1965976"/>
            <a:ext cx="2707497" cy="1737341"/>
            <a:chOff x="767235" y="1965976"/>
            <a:chExt cx="2707497" cy="1737341"/>
          </a:xfrm>
        </p:grpSpPr>
        <p:sp>
          <p:nvSpPr>
            <p:cNvPr id="23" name="Left Brace 22"/>
            <p:cNvSpPr/>
            <p:nvPr/>
          </p:nvSpPr>
          <p:spPr bwMode="auto">
            <a:xfrm>
              <a:off x="2926098" y="1965976"/>
              <a:ext cx="548634" cy="1737341"/>
            </a:xfrm>
            <a:prstGeom prst="leftBrac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67235" y="2514610"/>
              <a:ext cx="21733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800" dirty="0"/>
                <a:t>Often together</a:t>
              </a:r>
            </a:p>
            <a:p>
              <a:pPr algn="r"/>
              <a:r>
                <a:rPr lang="en-US" sz="1800" dirty="0"/>
                <a:t>simply called “data”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659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databases and other operational data repositories that provide analytically useful information for the data warehouse.</a:t>
            </a:r>
          </a:p>
          <a:p>
            <a:pPr lvl="4"/>
            <a:endParaRPr lang="en-US" dirty="0"/>
          </a:p>
          <a:p>
            <a:r>
              <a:rPr lang="en-US" dirty="0"/>
              <a:t>Therefore, each such operational data store </a:t>
            </a:r>
            <a:br>
              <a:rPr lang="en-US" dirty="0"/>
            </a:br>
            <a:r>
              <a:rPr lang="en-US" dirty="0"/>
              <a:t>has two purposes: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The original operational purpose.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A source for the data warehouse.</a:t>
            </a:r>
          </a:p>
          <a:p>
            <a:pPr lvl="5"/>
            <a:endParaRPr lang="en-US" dirty="0"/>
          </a:p>
          <a:p>
            <a:r>
              <a:rPr lang="en-US" dirty="0"/>
              <a:t>Both internal and external data sources.</a:t>
            </a:r>
          </a:p>
          <a:p>
            <a:pPr lvl="1"/>
            <a:r>
              <a:rPr lang="en-US" dirty="0"/>
              <a:t>Example external: third-party market research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7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Extract-Transform-Load (ETL)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Extract</a:t>
            </a:r>
            <a:r>
              <a:rPr lang="en-US" dirty="0"/>
              <a:t> analytically useful data from the operational data sources.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Transform</a:t>
            </a:r>
            <a:r>
              <a:rPr lang="en-US" dirty="0"/>
              <a:t> the source data</a:t>
            </a:r>
          </a:p>
          <a:p>
            <a:pPr lvl="1"/>
            <a:r>
              <a:rPr lang="en-US" dirty="0"/>
              <a:t>Make it conform to the structure of the </a:t>
            </a:r>
            <a:br>
              <a:rPr lang="en-US" dirty="0"/>
            </a:br>
            <a:r>
              <a:rPr lang="en-US" dirty="0"/>
              <a:t>subject-oriented data warehouse.</a:t>
            </a:r>
          </a:p>
          <a:p>
            <a:pPr lvl="1"/>
            <a:r>
              <a:rPr lang="en-US" dirty="0"/>
              <a:t>Ensure data quality through processes such as </a:t>
            </a:r>
            <a:br>
              <a:rPr lang="en-US" dirty="0"/>
            </a:br>
            <a:r>
              <a:rPr lang="en-US" dirty="0"/>
              <a:t>data cleansing and scrubbing.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Load</a:t>
            </a:r>
            <a:r>
              <a:rPr lang="en-US" dirty="0"/>
              <a:t> the transformed and quality-assured data into the target data warehouse.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7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Warehouse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Typically, an ETL occurs periodically for the target data warehouse.</a:t>
            </a:r>
          </a:p>
          <a:p>
            <a:pPr lvl="1"/>
            <a:r>
              <a:rPr lang="en-US" dirty="0"/>
              <a:t>Common: Perform ETL nightly.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Active data warehouse</a:t>
            </a:r>
            <a:r>
              <a:rPr lang="en-US" dirty="0"/>
              <a:t>: retrieval of data from the operational data sources is continuous.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9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Intelligence (BI)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325902"/>
            <a:ext cx="8320994" cy="4754829"/>
          </a:xfrm>
        </p:spPr>
        <p:txBody>
          <a:bodyPr/>
          <a:lstStyle/>
          <a:p>
            <a:r>
              <a:rPr lang="en-US" dirty="0"/>
              <a:t>A technology-driven process to analyze data and present </a:t>
            </a:r>
            <a:r>
              <a:rPr lang="en-US" dirty="0">
                <a:solidFill>
                  <a:srgbClr val="B23C00"/>
                </a:solidFill>
              </a:rPr>
              <a:t>actionable knowledge </a:t>
            </a:r>
            <a:r>
              <a:rPr lang="en-US" dirty="0"/>
              <a:t>to help corporate executives, business managers and other end users make more informed business </a:t>
            </a:r>
            <a:r>
              <a:rPr lang="en-US"/>
              <a:t>decisions.</a:t>
            </a:r>
          </a:p>
          <a:p>
            <a:pPr lvl="4"/>
            <a:endParaRPr lang="en-US" dirty="0"/>
          </a:p>
          <a:p>
            <a:r>
              <a:rPr lang="en-US" dirty="0"/>
              <a:t>Tools, applications and methodologies to collect data, prepare it for analysis, query the data, and create reports, dashboards, and other data visualizations.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705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Intelligence (BI)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34464"/>
            <a:ext cx="8320994" cy="5120584"/>
          </a:xfrm>
        </p:spPr>
        <p:txBody>
          <a:bodyPr/>
          <a:lstStyle/>
          <a:p>
            <a:r>
              <a:rPr lang="en-US" dirty="0"/>
              <a:t>Front-end applications that allow users who are analysts to access the data and functions </a:t>
            </a:r>
            <a:br>
              <a:rPr lang="en-US" dirty="0"/>
            </a:br>
            <a:r>
              <a:rPr lang="en-US" dirty="0"/>
              <a:t>of the data warehouse.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583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584966"/>
          </a:xfrm>
        </p:spPr>
        <p:txBody>
          <a:bodyPr/>
          <a:lstStyle/>
          <a:p>
            <a:r>
              <a:rPr lang="en-US" dirty="0"/>
              <a:t>Same principles as a data warehouse.</a:t>
            </a:r>
          </a:p>
          <a:p>
            <a:r>
              <a:rPr lang="en-US" dirty="0"/>
              <a:t>More limited scope: one subject only.</a:t>
            </a:r>
          </a:p>
          <a:p>
            <a:r>
              <a:rPr lang="en-US" dirty="0"/>
              <a:t>Not necessarily an enterprise-wide focus.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787717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354408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Data Marts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Standalone</a:t>
            </a:r>
          </a:p>
          <a:p>
            <a:r>
              <a:rPr lang="en-US" dirty="0"/>
              <a:t>Created the same way as a data warehouse.</a:t>
            </a:r>
          </a:p>
          <a:p>
            <a:r>
              <a:rPr lang="en-US" dirty="0"/>
              <a:t>Have their own data sources </a:t>
            </a:r>
            <a:br>
              <a:rPr lang="en-US" dirty="0"/>
            </a:br>
            <a:r>
              <a:rPr lang="en-US" dirty="0"/>
              <a:t>and ETL infrastructure.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838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Dependent Data Marts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not have its own data sources.</a:t>
            </a:r>
          </a:p>
          <a:p>
            <a:r>
              <a:rPr lang="en-US" dirty="0"/>
              <a:t>Data comes from the data warehouse.</a:t>
            </a:r>
          </a:p>
          <a:p>
            <a:pPr lvl="5"/>
            <a:endParaRPr lang="en-US" dirty="0"/>
          </a:p>
          <a:p>
            <a:r>
              <a:rPr lang="en-US" dirty="0"/>
              <a:t>Provide users with a subset of the data.</a:t>
            </a:r>
          </a:p>
          <a:p>
            <a:pPr lvl="1"/>
            <a:r>
              <a:rPr lang="en-US" dirty="0"/>
              <a:t>User get only the data they need or want </a:t>
            </a:r>
            <a:br>
              <a:rPr lang="en-US" dirty="0"/>
            </a:br>
            <a:r>
              <a:rPr lang="en-US" dirty="0"/>
              <a:t>or allowed to have access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Create a Data Warehouse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261081"/>
            <a:ext cx="86106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74732" y="5806414"/>
            <a:ext cx="2288732" cy="369332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An iterative process!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585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26014505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the ETL Infrastructure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and code the procedures to: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Automatically </a:t>
            </a:r>
            <a:r>
              <a:rPr lang="en-US" dirty="0">
                <a:solidFill>
                  <a:srgbClr val="B23C00"/>
                </a:solidFill>
              </a:rPr>
              <a:t>extract</a:t>
            </a:r>
            <a:r>
              <a:rPr lang="en-US" dirty="0"/>
              <a:t> data from the </a:t>
            </a:r>
            <a:br>
              <a:rPr lang="en-US" dirty="0"/>
            </a:br>
            <a:r>
              <a:rPr lang="en-US" dirty="0"/>
              <a:t>operational data sources.</a:t>
            </a:r>
          </a:p>
          <a:p>
            <a:pPr lvl="5"/>
            <a:endParaRPr lang="en-US" dirty="0"/>
          </a:p>
          <a:p>
            <a:pPr lvl="1"/>
            <a:r>
              <a:rPr lang="en-US" dirty="0">
                <a:solidFill>
                  <a:srgbClr val="B23C00"/>
                </a:solidFill>
              </a:rPr>
              <a:t>Transform</a:t>
            </a:r>
            <a:r>
              <a:rPr lang="en-US" dirty="0"/>
              <a:t> the extracted data to </a:t>
            </a:r>
            <a:br>
              <a:rPr lang="en-US" dirty="0"/>
            </a:br>
            <a:r>
              <a:rPr lang="en-US" dirty="0"/>
              <a:t>assure its quality and to conform it </a:t>
            </a:r>
            <a:br>
              <a:rPr lang="en-US" dirty="0"/>
            </a:br>
            <a:r>
              <a:rPr lang="en-US" dirty="0"/>
              <a:t>to the model of the data warehouse.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Seamlessly </a:t>
            </a:r>
            <a:r>
              <a:rPr lang="en-US" dirty="0">
                <a:solidFill>
                  <a:srgbClr val="B23C00"/>
                </a:solidFill>
              </a:rPr>
              <a:t>load</a:t>
            </a:r>
            <a:r>
              <a:rPr lang="en-US" dirty="0"/>
              <a:t> the transformed data </a:t>
            </a:r>
            <a:br>
              <a:rPr lang="en-US" dirty="0"/>
            </a:br>
            <a:r>
              <a:rPr lang="en-US" dirty="0"/>
              <a:t>into the data warehouse.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81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a company’s </a:t>
            </a:r>
            <a:r>
              <a:rPr lang="en-US" dirty="0">
                <a:solidFill>
                  <a:srgbClr val="B23C00"/>
                </a:solidFill>
              </a:rPr>
              <a:t>day-to-day operations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company can have multiple </a:t>
            </a:r>
            <a:br>
              <a:rPr lang="en-US" dirty="0"/>
            </a:br>
            <a:r>
              <a:rPr lang="en-US" dirty="0"/>
              <a:t>operational data sources.</a:t>
            </a:r>
          </a:p>
          <a:p>
            <a:pPr lvl="4"/>
            <a:endParaRPr lang="en-US" dirty="0"/>
          </a:p>
          <a:p>
            <a:r>
              <a:rPr lang="en-US" dirty="0"/>
              <a:t>Contains operational information.</a:t>
            </a:r>
          </a:p>
          <a:p>
            <a:pPr lvl="1"/>
            <a:r>
              <a:rPr lang="en-US" dirty="0"/>
              <a:t>AKA transactional information.</a:t>
            </a:r>
          </a:p>
          <a:p>
            <a:pPr lvl="5"/>
            <a:endParaRPr lang="en-US" dirty="0"/>
          </a:p>
          <a:p>
            <a:r>
              <a:rPr lang="en-US" dirty="0"/>
              <a:t>Example operational data:</a:t>
            </a:r>
          </a:p>
          <a:p>
            <a:pPr lvl="1"/>
            <a:r>
              <a:rPr lang="en-US" dirty="0"/>
              <a:t>sales transactions</a:t>
            </a:r>
          </a:p>
          <a:p>
            <a:pPr lvl="1"/>
            <a:r>
              <a:rPr lang="en-US" dirty="0"/>
              <a:t>ATM withdrawals</a:t>
            </a:r>
          </a:p>
          <a:p>
            <a:pPr lvl="1"/>
            <a:r>
              <a:rPr lang="en-US" dirty="0"/>
              <a:t>airline ticket purchases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7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the ETL Infrastructure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ETL infrastructure must reconcile all the differences between the multiple operational sources and the target data warehouse.</a:t>
            </a:r>
          </a:p>
          <a:p>
            <a:pPr lvl="4"/>
            <a:endParaRPr lang="en-US" dirty="0"/>
          </a:p>
          <a:p>
            <a:r>
              <a:rPr lang="en-US" dirty="0"/>
              <a:t>Decide how to bring in information without creating misleading duplicates.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Creating the ETL infrastructure is often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the most time- and resource-consuming part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of developing a data warehouse.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the BI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Front-end BI applications enable users to analyze the data in the data warehouse.</a:t>
            </a:r>
          </a:p>
          <a:p>
            <a:pPr lvl="4"/>
            <a:endParaRPr lang="en-US" dirty="0"/>
          </a:p>
          <a:p>
            <a:r>
              <a:rPr lang="en-US" dirty="0"/>
              <a:t>Typical </a:t>
            </a:r>
            <a:r>
              <a:rPr lang="en-US" dirty="0">
                <a:solidFill>
                  <a:srgbClr val="B23C00"/>
                </a:solidFill>
              </a:rPr>
              <a:t>business intelligence </a:t>
            </a:r>
            <a:r>
              <a:rPr lang="en-US" dirty="0"/>
              <a:t>functions: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Query the data.</a:t>
            </a:r>
          </a:p>
          <a:p>
            <a:pPr lvl="1"/>
            <a:r>
              <a:rPr lang="en-US" dirty="0"/>
              <a:t>Perform ad hoc analyses on the fly.</a:t>
            </a:r>
          </a:p>
          <a:p>
            <a:pPr lvl="1"/>
            <a:r>
              <a:rPr lang="en-US" dirty="0"/>
              <a:t>Generate reports and graphs.</a:t>
            </a:r>
          </a:p>
          <a:p>
            <a:pPr lvl="1"/>
            <a:r>
              <a:rPr lang="en-US" dirty="0"/>
              <a:t>Control a dashboard, often in real time.</a:t>
            </a:r>
          </a:p>
          <a:p>
            <a:pPr lvl="1"/>
            <a:r>
              <a:rPr lang="en-US" dirty="0"/>
              <a:t>Create data visualizations.</a:t>
            </a:r>
          </a:p>
          <a:p>
            <a:pPr lvl="1"/>
            <a:r>
              <a:rPr lang="en-US" dirty="0"/>
              <a:t>Advanced: data mining.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the BI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examples of data visualizations, </a:t>
            </a:r>
            <a:br>
              <a:rPr lang="en-US" dirty="0"/>
            </a:br>
            <a:r>
              <a:rPr lang="en-US" dirty="0"/>
              <a:t>see the work of my CS 235 grad students:</a:t>
            </a:r>
            <a:br>
              <a:rPr lang="en-US" dirty="0"/>
            </a:br>
            <a:r>
              <a:rPr lang="en-US" dirty="0">
                <a:hlinkClick r:id="rId2"/>
              </a:rPr>
              <a:t>http://cs61.cs.sjsu.edu/CS235Projects/</a:t>
            </a:r>
            <a:r>
              <a:rPr lang="en-US" dirty="0"/>
              <a:t> </a:t>
            </a:r>
          </a:p>
          <a:p>
            <a:pPr lvl="3"/>
            <a:endParaRPr lang="en-US" dirty="0"/>
          </a:p>
          <a:p>
            <a:r>
              <a:rPr lang="en-US" dirty="0"/>
              <a:t>The primary goal of BI is to provide useful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business insights </a:t>
            </a:r>
            <a:r>
              <a:rPr lang="en-US" dirty="0"/>
              <a:t>and </a:t>
            </a:r>
            <a:r>
              <a:rPr lang="en-US" dirty="0">
                <a:solidFill>
                  <a:srgbClr val="B23C00"/>
                </a:solidFill>
              </a:rPr>
              <a:t>actionable knowledge </a:t>
            </a:r>
            <a:br>
              <a:rPr lang="en-US" dirty="0"/>
            </a:br>
            <a:r>
              <a:rPr lang="en-US" dirty="0"/>
              <a:t>for the decision makers.</a:t>
            </a:r>
          </a:p>
          <a:p>
            <a:pPr lvl="4"/>
            <a:endParaRPr lang="en-US" dirty="0"/>
          </a:p>
          <a:p>
            <a:r>
              <a:rPr lang="en-US" dirty="0"/>
              <a:t>New field: </a:t>
            </a:r>
            <a:r>
              <a:rPr lang="en-US" dirty="0">
                <a:solidFill>
                  <a:srgbClr val="B23C00"/>
                </a:solidFill>
              </a:rPr>
              <a:t>Data Science</a:t>
            </a:r>
          </a:p>
          <a:p>
            <a:pPr lvl="1"/>
            <a:r>
              <a:rPr lang="en-US" dirty="0"/>
              <a:t>“A data scientist is a statistician </a:t>
            </a:r>
            <a:br>
              <a:rPr lang="en-US" dirty="0"/>
            </a:br>
            <a:r>
              <a:rPr lang="en-US" dirty="0"/>
              <a:t>who works at a start-up.”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4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Collected for </a:t>
            </a:r>
            <a:r>
              <a:rPr lang="en-US" dirty="0">
                <a:solidFill>
                  <a:srgbClr val="B23C00"/>
                </a:solidFill>
              </a:rPr>
              <a:t>decision support and data analysis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Example analytical information:</a:t>
            </a:r>
          </a:p>
          <a:p>
            <a:pPr lvl="1"/>
            <a:r>
              <a:rPr lang="en-US" dirty="0"/>
              <a:t>patterns of ATM usage during the day</a:t>
            </a:r>
          </a:p>
          <a:p>
            <a:pPr lvl="1"/>
            <a:r>
              <a:rPr lang="en-US" dirty="0"/>
              <a:t>sales trends over the past year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Analytical information is based on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operational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0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vs. Analytical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</a:t>
            </a:r>
            <a:r>
              <a:rPr lang="en-US" dirty="0">
                <a:solidFill>
                  <a:srgbClr val="B23C00"/>
                </a:solidFill>
              </a:rPr>
              <a:t>data warehouse </a:t>
            </a:r>
            <a:r>
              <a:rPr lang="en-US" dirty="0"/>
              <a:t>as a separate </a:t>
            </a:r>
            <a:r>
              <a:rPr lang="en-US" dirty="0">
                <a:solidFill>
                  <a:srgbClr val="B23C00"/>
                </a:solidFill>
              </a:rPr>
              <a:t>analytical database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Don’t slow down the performance of the operational database by also making it </a:t>
            </a:r>
            <a:br>
              <a:rPr lang="en-US" dirty="0"/>
            </a:br>
            <a:r>
              <a:rPr lang="en-US" dirty="0"/>
              <a:t>support analytical operations.</a:t>
            </a:r>
          </a:p>
          <a:p>
            <a:pPr lvl="4"/>
            <a:endParaRPr lang="en-US" dirty="0"/>
          </a:p>
          <a:p>
            <a:r>
              <a:rPr lang="en-US" dirty="0"/>
              <a:t>It’s often impossible to structure a single database that is optimal for both operational and analytical operations.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9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Horizon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Shorter time horizon: typically 60 to 90 days.</a:t>
            </a:r>
          </a:p>
          <a:p>
            <a:pPr lvl="1"/>
            <a:r>
              <a:rPr lang="en-US" dirty="0"/>
              <a:t>Most queries are for a short time horizon.</a:t>
            </a:r>
          </a:p>
          <a:p>
            <a:pPr lvl="1"/>
            <a:r>
              <a:rPr lang="en-US" dirty="0"/>
              <a:t>Archive data after 60 to 90 days.</a:t>
            </a:r>
          </a:p>
          <a:p>
            <a:pPr lvl="1"/>
            <a:r>
              <a:rPr lang="en-US" dirty="0"/>
              <a:t>Don’t penalize the performance of typical queries </a:t>
            </a:r>
            <a:br>
              <a:rPr lang="en-US" dirty="0"/>
            </a:br>
            <a:r>
              <a:rPr lang="en-US" dirty="0"/>
              <a:t>for the sake of an occasional atypical query.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Much longer time horizon.</a:t>
            </a:r>
          </a:p>
          <a:p>
            <a:pPr lvl="1"/>
            <a:r>
              <a:rPr lang="en-US" dirty="0"/>
              <a:t>Look for patterns and trends over many years.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6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of Data Detail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Detailed data about each transaction.</a:t>
            </a:r>
          </a:p>
          <a:p>
            <a:pPr lvl="1"/>
            <a:r>
              <a:rPr lang="en-US" dirty="0"/>
              <a:t>Summarized data are not stored but are </a:t>
            </a:r>
            <a:br>
              <a:rPr lang="en-US" dirty="0"/>
            </a:br>
            <a:r>
              <a:rPr lang="en-US" dirty="0"/>
              <a:t>derived attributes calculated with formulas.</a:t>
            </a:r>
          </a:p>
          <a:p>
            <a:pPr lvl="1"/>
            <a:r>
              <a:rPr lang="en-US" dirty="0"/>
              <a:t>Summary data is subject to frequent changes.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Summarized data is physically stored.</a:t>
            </a:r>
          </a:p>
          <a:p>
            <a:pPr lvl="1"/>
            <a:r>
              <a:rPr lang="en-US" dirty="0"/>
              <a:t>Summarized data is often precomputed.</a:t>
            </a:r>
          </a:p>
          <a:p>
            <a:pPr lvl="1"/>
            <a:r>
              <a:rPr lang="en-US" dirty="0"/>
              <a:t>Summarized data is historical and unchanging.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7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Time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data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Contains the current state of affairs.</a:t>
            </a:r>
          </a:p>
          <a:p>
            <a:pPr lvl="1"/>
            <a:r>
              <a:rPr lang="en-US" dirty="0"/>
              <a:t>Frequently updated.</a:t>
            </a:r>
          </a:p>
          <a:p>
            <a:pPr lvl="5"/>
            <a:endParaRPr lang="en-US" dirty="0"/>
          </a:p>
          <a:p>
            <a:r>
              <a:rPr lang="en-US" dirty="0"/>
              <a:t>Analytical data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Current situation plus snapshots of the past.</a:t>
            </a:r>
          </a:p>
          <a:p>
            <a:pPr lvl="1"/>
            <a:r>
              <a:rPr lang="en-US" dirty="0"/>
              <a:t>Snapshots are calculated once </a:t>
            </a:r>
            <a:br>
              <a:rPr lang="en-US" dirty="0"/>
            </a:br>
            <a:r>
              <a:rPr lang="en-US" dirty="0"/>
              <a:t>and physically stored for repeated use.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9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28442</TotalTime>
  <Words>1308</Words>
  <Application>Microsoft Macintosh PowerPoint</Application>
  <PresentationFormat>On-screen Show (4:3)</PresentationFormat>
  <Paragraphs>380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ＭＳ Ｐゴシック</vt:lpstr>
      <vt:lpstr>ＭＳ Ｐゴシック</vt:lpstr>
      <vt:lpstr>Arial</vt:lpstr>
      <vt:lpstr>Franklin Gothic Book</vt:lpstr>
      <vt:lpstr>Times New Roman</vt:lpstr>
      <vt:lpstr>Wingdings</vt:lpstr>
      <vt:lpstr>Quadrant</vt:lpstr>
      <vt:lpstr>CS/SE 157B Database Management Systems II February 27 Class Meeting</vt:lpstr>
      <vt:lpstr>The Data Deluge</vt:lpstr>
      <vt:lpstr>A Transformation</vt:lpstr>
      <vt:lpstr>Operational Data</vt:lpstr>
      <vt:lpstr>Analytical Data</vt:lpstr>
      <vt:lpstr>Operational vs. Analytical Data</vt:lpstr>
      <vt:lpstr>Time Horizon</vt:lpstr>
      <vt:lpstr>Level of Data Detail</vt:lpstr>
      <vt:lpstr>Data Time Representation</vt:lpstr>
      <vt:lpstr>Data Amounts and Query Frequency</vt:lpstr>
      <vt:lpstr>Data Updates</vt:lpstr>
      <vt:lpstr>Data Redundancy</vt:lpstr>
      <vt:lpstr>Data Audience</vt:lpstr>
      <vt:lpstr>Data Orientation</vt:lpstr>
      <vt:lpstr>An Application-Oriented Operational Database</vt:lpstr>
      <vt:lpstr>A Subject-Oriented Analytical Database</vt:lpstr>
      <vt:lpstr>Operational vs. Analytical Data, cont’d</vt:lpstr>
      <vt:lpstr>What is a Data Warehouse?</vt:lpstr>
      <vt:lpstr>Structured Repository</vt:lpstr>
      <vt:lpstr>Integrated</vt:lpstr>
      <vt:lpstr>Subject-Oriented</vt:lpstr>
      <vt:lpstr>Enterprise-Wide</vt:lpstr>
      <vt:lpstr>Historical</vt:lpstr>
      <vt:lpstr>Time-Variant</vt:lpstr>
      <vt:lpstr>Retrieval of Analytical Data</vt:lpstr>
      <vt:lpstr>Detailed and/or Summarized Data</vt:lpstr>
      <vt:lpstr>Data Warehouse Components</vt:lpstr>
      <vt:lpstr>Data Warehouse Components, cont’d</vt:lpstr>
      <vt:lpstr>Data Warehouse Components, cont’d</vt:lpstr>
      <vt:lpstr>Source Systems</vt:lpstr>
      <vt:lpstr>Extract-Transform-Load (ETL)</vt:lpstr>
      <vt:lpstr>Data Warehouse</vt:lpstr>
      <vt:lpstr>Business Intelligence (BI)</vt:lpstr>
      <vt:lpstr>Business Intelligence (BI) Applications</vt:lpstr>
      <vt:lpstr>Data Marts</vt:lpstr>
      <vt:lpstr>Independent Data Marts</vt:lpstr>
      <vt:lpstr>Dependent Data Marts</vt:lpstr>
      <vt:lpstr>Steps to Create a Data Warehouse</vt:lpstr>
      <vt:lpstr>Create the ETL Infrastructure </vt:lpstr>
      <vt:lpstr>Create the ETL Infrastructure, cont’d</vt:lpstr>
      <vt:lpstr>Develop the BI Applications</vt:lpstr>
      <vt:lpstr>Develop the BI Applications</vt:lpstr>
    </vt:vector>
  </TitlesOfParts>
  <Company>Apropos Logic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creator>Ronald Mak</dc:creator>
  <cp:lastModifiedBy>Ronald Mak</cp:lastModifiedBy>
  <cp:revision>526</cp:revision>
  <dcterms:created xsi:type="dcterms:W3CDTF">2008-01-12T03:52:55Z</dcterms:created>
  <dcterms:modified xsi:type="dcterms:W3CDTF">2018-02-26T20:27:15Z</dcterms:modified>
</cp:coreProperties>
</file>