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82" r:id="rId2"/>
    <p:sldId id="311" r:id="rId3"/>
    <p:sldId id="312" r:id="rId4"/>
    <p:sldId id="313" r:id="rId5"/>
    <p:sldId id="314" r:id="rId6"/>
    <p:sldId id="315" r:id="rId7"/>
    <p:sldId id="316" r:id="rId8"/>
    <p:sldId id="306" r:id="rId9"/>
    <p:sldId id="307" r:id="rId10"/>
    <p:sldId id="308" r:id="rId11"/>
    <p:sldId id="309" r:id="rId12"/>
    <p:sldId id="310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00"/>
    <a:srgbClr val="8F0000"/>
    <a:srgbClr val="011893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869" autoAdjust="0"/>
    <p:restoredTop sz="50000" autoAdjust="0"/>
  </p:normalViewPr>
  <p:slideViewPr>
    <p:cSldViewPr>
      <p:cViewPr varScale="1">
        <p:scale>
          <a:sx n="154" d="100"/>
          <a:sy n="154" d="100"/>
        </p:scale>
        <p:origin x="20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February 22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February 22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94586" y="3611878"/>
            <a:ext cx="4755892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cs typeface="Courier New" charset="0"/>
              </a:rPr>
              <a:t>SELECT *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products_more_than_3_sold;</a:t>
            </a:r>
            <a:endParaRPr lang="en-US" sz="18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55" y="4434829"/>
            <a:ext cx="37052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8042352-BB1D-F249-BF65-0CE2D08544EA}"/>
              </a:ext>
            </a:extLst>
          </p:cNvPr>
          <p:cNvSpPr txBox="1"/>
          <p:nvPr/>
        </p:nvSpPr>
        <p:spPr>
          <a:xfrm>
            <a:off x="640123" y="1325903"/>
            <a:ext cx="7772315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CREATE VIEW </a:t>
            </a:r>
            <a:r>
              <a:rPr lang="en-US" sz="1800" b="1" dirty="0">
                <a:latin typeface="Courier New" charset="0"/>
                <a:cs typeface="Courier New" charset="0"/>
              </a:rPr>
              <a:t>products_more_than_3_sold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AS</a:t>
            </a:r>
          </a:p>
          <a:p>
            <a:r>
              <a:rPr lang="en-US" sz="1800" b="1" dirty="0">
                <a:latin typeface="Courier New" charset="0"/>
                <a:cs typeface="Courier New" charset="0"/>
              </a:rPr>
              <a:t>SELECT  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productname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productprice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     product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WHERE   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r>
              <a:rPr lang="en-US" sz="1800" b="1" dirty="0">
                <a:latin typeface="Courier New" charset="0"/>
                <a:cs typeface="Courier New" charset="0"/>
              </a:rPr>
              <a:t> IN (</a:t>
            </a:r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SELECT   </a:t>
            </a:r>
            <a:r>
              <a:rPr lang="en-US" sz="1800" b="1" dirty="0" err="1">
                <a:solidFill>
                  <a:srgbClr val="008F00"/>
                </a:solidFill>
                <a:latin typeface="Courier New" charset="0"/>
                <a:cs typeface="Courier New" charset="0"/>
              </a:rPr>
              <a:t>productid</a:t>
            </a:r>
            <a:b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</a:br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                          FROM     </a:t>
            </a:r>
            <a:r>
              <a:rPr lang="en-US" sz="1800" b="1" dirty="0" err="1">
                <a:solidFill>
                  <a:srgbClr val="008F00"/>
                </a:solidFill>
                <a:latin typeface="Courier New" charset="0"/>
                <a:cs typeface="Courier New" charset="0"/>
              </a:rPr>
              <a:t>soldvia</a:t>
            </a:r>
            <a:endParaRPr lang="en-US" sz="1800" b="1" dirty="0">
              <a:solidFill>
                <a:srgbClr val="008F00"/>
              </a:solidFill>
              <a:latin typeface="Courier New" charset="0"/>
              <a:cs typeface="Courier New" charset="0"/>
            </a:endParaRPr>
          </a:p>
          <a:p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                          GROUP BY </a:t>
            </a:r>
            <a:r>
              <a:rPr lang="en-US" sz="1800" b="1" dirty="0" err="1">
                <a:solidFill>
                  <a:srgbClr val="008F00"/>
                </a:solidFill>
                <a:latin typeface="Courier New" charset="0"/>
                <a:cs typeface="Courier New" charset="0"/>
              </a:rPr>
              <a:t>productid</a:t>
            </a:r>
            <a:b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</a:br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                          HAVING   SUM(</a:t>
            </a:r>
            <a:r>
              <a:rPr lang="en-US" sz="1800" b="1" dirty="0" err="1">
                <a:solidFill>
                  <a:srgbClr val="008F00"/>
                </a:solidFill>
                <a:latin typeface="Courier New" charset="0"/>
                <a:cs typeface="Courier New" charset="0"/>
              </a:rPr>
              <a:t>noofitems</a:t>
            </a:r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) &gt; 3</a:t>
            </a:r>
            <a:r>
              <a:rPr lang="en-US" sz="1800" b="1" dirty="0">
                <a:latin typeface="Courier New" charset="0"/>
                <a:cs typeface="Courier New" charset="0"/>
              </a:rPr>
              <a:t>);</a:t>
            </a:r>
            <a:endParaRPr lang="en-US" sz="2000" b="1" i="1" dirty="0">
              <a:latin typeface="Franklin Gothic Book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DA8385-5A7C-7E4F-B261-294DFA2203E9}"/>
              </a:ext>
            </a:extLst>
          </p:cNvPr>
          <p:cNvSpPr txBox="1"/>
          <p:nvPr/>
        </p:nvSpPr>
        <p:spPr>
          <a:xfrm>
            <a:off x="658295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31814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 descr="produc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67" y="1234464"/>
            <a:ext cx="4663389" cy="1994857"/>
          </a:xfrm>
          <a:prstGeom prst="rect">
            <a:avLst/>
          </a:prstGeom>
        </p:spPr>
      </p:pic>
      <p:pic>
        <p:nvPicPr>
          <p:cNvPr id="6" name="Picture 5" descr="soldvi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764" y="1234464"/>
            <a:ext cx="2230308" cy="26517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499" y="3957967"/>
            <a:ext cx="6833722" cy="20313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cs typeface="Courier New" charset="0"/>
              </a:rPr>
              <a:t>CREATE VIEW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products_in_multiple_trnsc</a:t>
            </a:r>
            <a:r>
              <a:rPr lang="en-US" sz="1800" b="1" dirty="0">
                <a:latin typeface="Courier New" charset="0"/>
                <a:cs typeface="Courier New" charset="0"/>
              </a:rPr>
              <a:t> AS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SELECT  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productname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productprice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     product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WHERE   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r>
              <a:rPr lang="en-US" sz="1800" b="1" dirty="0">
                <a:latin typeface="Courier New" charset="0"/>
                <a:cs typeface="Courier New" charset="0"/>
              </a:rPr>
              <a:t> IN (SELECT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                      FROM </a:t>
            </a:r>
            <a:r>
              <a:rPr lang="en-US" sz="1800" b="1" dirty="0" err="1">
                <a:latin typeface="Courier New" charset="0"/>
                <a:cs typeface="Courier New" charset="0"/>
              </a:rPr>
              <a:t>soldvia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                      GROUP BY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                          HAVING COUNT(*) &gt; 1);</a:t>
            </a:r>
            <a:endParaRPr lang="en-US" sz="1800" b="1" i="1" dirty="0">
              <a:latin typeface="Courier New" charset="0"/>
              <a:cs typeface="Courier New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79721F-F43B-D346-A362-320057C3421E}"/>
              </a:ext>
            </a:extLst>
          </p:cNvPr>
          <p:cNvSpPr txBox="1"/>
          <p:nvPr/>
        </p:nvSpPr>
        <p:spPr>
          <a:xfrm>
            <a:off x="658295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00717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1708" y="1417342"/>
            <a:ext cx="489441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cs typeface="Courier New" charset="0"/>
              </a:rPr>
              <a:t>SELECT *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products_in_multiple_trnsc</a:t>
            </a:r>
            <a:r>
              <a:rPr lang="en-US" sz="1800" b="1" dirty="0">
                <a:latin typeface="Courier New" charset="0"/>
                <a:cs typeface="Courier New" charset="0"/>
              </a:rPr>
              <a:t>;</a:t>
            </a:r>
            <a:endParaRPr lang="en-US" sz="18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81" y="2240293"/>
            <a:ext cx="370522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4309311"/>
            <a:ext cx="8229600" cy="1219209"/>
          </a:xfrm>
        </p:spPr>
        <p:txBody>
          <a:bodyPr/>
          <a:lstStyle/>
          <a:p>
            <a:r>
              <a:rPr lang="en-US" dirty="0"/>
              <a:t>Dropping views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0269" y="5528521"/>
            <a:ext cx="5309980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DROP VIEW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products_in_multiple_trnsc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991491-F2A5-9241-8D52-C4C8C82468B7}"/>
              </a:ext>
            </a:extLst>
          </p:cNvPr>
          <p:cNvSpPr txBox="1"/>
          <p:nvPr/>
        </p:nvSpPr>
        <p:spPr>
          <a:xfrm>
            <a:off x="658295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79119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Design a database for the sales manager of Lemonade Used Car Dealership to keep track of which salesperson sold which cars to which customers during each month.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Each car is sold by one salesperson to one customer. A salesperson can sell multiple cars to different customers, and a customer can buy multiple cars from one or more salespersons.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55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 descr="ER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86" y="1325903"/>
            <a:ext cx="8503827" cy="4363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8255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 descr="schem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82" y="1941830"/>
            <a:ext cx="7239635" cy="2974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0129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</a:t>
            </a:r>
            <a:r>
              <a:rPr lang="en-US" dirty="0" err="1"/>
              <a:t>SalesPerson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63292" y="1417342"/>
            <a:ext cx="7417415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MariaDB [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midtermdb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]&gt; SELECT * FROM salesperson;</a:t>
            </a:r>
          </a:p>
          <a:p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+----+--------+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  |</a:t>
            </a:r>
          </a:p>
          <a:p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+----+--------+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11 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Sarah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22 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Leslie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33 | Steve 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44 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Judy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 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55 | Bruno  |</a:t>
            </a:r>
          </a:p>
          <a:p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+----+--------+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5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3662259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Customer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4125" y="1325903"/>
            <a:ext cx="6955750" cy="40934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MariaDB [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midtermdb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]&gt; SELECT * FROM customer;</a:t>
            </a:r>
          </a:p>
          <a:p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+-----+--------+--------+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 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  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gender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|</a:t>
            </a:r>
          </a:p>
          <a:p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+-----+--------+--------+</a:t>
            </a:r>
          </a:p>
          <a:p>
            <a:r>
              <a:rPr lang="de-DE" sz="2000" b="1" dirty="0">
                <a:latin typeface="Courier" charset="0"/>
                <a:ea typeface="Courier" charset="0"/>
                <a:cs typeface="Courier" charset="0"/>
              </a:rPr>
              <a:t>| 111 | Ron    | m     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222 | Mara   | f     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333 | Tom    | m     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444 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Susan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 | f     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555 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Marsha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| f     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666 | Max    | m      |</a:t>
            </a:r>
          </a:p>
          <a:p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| 777 | </a:t>
            </a:r>
            <a:r>
              <a:rPr lang="hr-HR" sz="2000" b="1" dirty="0" err="1">
                <a:latin typeface="Courier" charset="0"/>
                <a:ea typeface="Courier" charset="0"/>
                <a:cs typeface="Courier" charset="0"/>
              </a:rPr>
              <a:t>Arnold</a:t>
            </a:r>
            <a:r>
              <a:rPr lang="hr-HR" sz="2000" b="1" dirty="0">
                <a:latin typeface="Courier" charset="0"/>
                <a:ea typeface="Courier" charset="0"/>
                <a:cs typeface="Courier" charset="0"/>
              </a:rPr>
              <a:t> | m      |</a:t>
            </a:r>
          </a:p>
          <a:p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+-----+--------+--------+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7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4149144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Transaction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02140" y="1325903"/>
            <a:ext cx="6939720" cy="480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MariaDB [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midtermdb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]&gt; SELECT * FROM transaction;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+----+-----------+-------------+----------------+</a:t>
            </a: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| id |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month_num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customer_id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salesperson_id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+----+-----------+-------------+----------------+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 1 |         9 |         444 |             22 |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 2 |         9 |         333 |             11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|  3 |         9 |         444 |             55 |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 4 |         9 |         222 |             22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|  5 |         9 |         666 |             33 |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 6 |         9 |         111 |             55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|  7 |         9 |         333 |             44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|  8 |         9 |         222 |             44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|  9 |         9 |         555 |             22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| 10 |         9 |         777 |             11 |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11 |         9 |         222 |             22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+----+-----------+-------------+----------------+</a:t>
            </a: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11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4142079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Car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7726" y="1275254"/>
            <a:ext cx="7808548" cy="480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MariaDB [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midtermdb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]&gt; SELECT * FROM car;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+-------+------------+--------+------------+-------+-----+</a:t>
            </a:r>
          </a:p>
          <a:p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700" b="1" dirty="0" err="1">
                <a:latin typeface="Courier" charset="0"/>
                <a:ea typeface="Courier" charset="0"/>
                <a:cs typeface="Courier" charset="0"/>
              </a:rPr>
              <a:t>vin</a:t>
            </a:r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   | make       | model  | </a:t>
            </a:r>
            <a:r>
              <a:rPr lang="hr-HR" sz="1700" b="1" dirty="0" err="1">
                <a:latin typeface="Courier" charset="0"/>
                <a:ea typeface="Courier" charset="0"/>
                <a:cs typeface="Courier" charset="0"/>
              </a:rPr>
              <a:t>model_year</a:t>
            </a:r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hr-HR" sz="1700" b="1" dirty="0" err="1">
                <a:latin typeface="Courier" charset="0"/>
                <a:ea typeface="Courier" charset="0"/>
                <a:cs typeface="Courier" charset="0"/>
              </a:rPr>
              <a:t>price</a:t>
            </a:r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hr-HR" sz="1700" b="1" dirty="0" err="1">
                <a:latin typeface="Courier" charset="0"/>
                <a:ea typeface="Courier" charset="0"/>
                <a:cs typeface="Courier" charset="0"/>
              </a:rPr>
              <a:t>tid</a:t>
            </a:r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 |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+-------+------------+--------+------------+-------+-----+</a:t>
            </a:r>
          </a:p>
          <a:p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| 11111 | </a:t>
            </a:r>
            <a:r>
              <a:rPr lang="hr-HR" sz="1700" b="1" dirty="0" err="1">
                <a:latin typeface="Courier" charset="0"/>
                <a:ea typeface="Courier" charset="0"/>
                <a:cs typeface="Courier" charset="0"/>
              </a:rPr>
              <a:t>ford</a:t>
            </a:r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       | </a:t>
            </a:r>
            <a:r>
              <a:rPr lang="hr-HR" sz="1700" b="1" dirty="0" err="1">
                <a:latin typeface="Courier" charset="0"/>
                <a:ea typeface="Courier" charset="0"/>
                <a:cs typeface="Courier" charset="0"/>
              </a:rPr>
              <a:t>taurus</a:t>
            </a:r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 |       2016 | 30000 |   5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12345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chevy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   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nova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 |       1975 |  8000 |   2 |</a:t>
            </a:r>
          </a:p>
          <a:p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| 22222 | </a:t>
            </a:r>
            <a:r>
              <a:rPr lang="hr-HR" sz="1700" b="1" dirty="0" err="1">
                <a:latin typeface="Courier" charset="0"/>
                <a:ea typeface="Courier" charset="0"/>
                <a:cs typeface="Courier" charset="0"/>
              </a:rPr>
              <a:t>ford</a:t>
            </a:r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       | </a:t>
            </a:r>
            <a:r>
              <a:rPr lang="hr-HR" sz="1700" b="1" dirty="0" err="1">
                <a:latin typeface="Courier" charset="0"/>
                <a:ea typeface="Courier" charset="0"/>
                <a:cs typeface="Courier" charset="0"/>
              </a:rPr>
              <a:t>fiesta</a:t>
            </a:r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 |       2016 | 20000 |   7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33333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    | x90    |       2015 | 30000 |   4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44444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    | 850    |       1996 | 25000 |   1 |</a:t>
            </a:r>
          </a:p>
          <a:p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| 45678 | </a:t>
            </a:r>
            <a:r>
              <a:rPr lang="hr-HR" sz="17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hr-HR" sz="1700" b="1" dirty="0">
                <a:latin typeface="Courier" charset="0"/>
                <a:ea typeface="Courier" charset="0"/>
                <a:cs typeface="Courier" charset="0"/>
              </a:rPr>
              <a:t>      | 240 DL |       1983 | 10000 |  11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55555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    | s60    |       2014 | 30000 |   6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66666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honda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   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accord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|       2014 | 22000 |   1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77777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honda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   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civic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|       2005 | 12000 |  10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88888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toyota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  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prius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|       2015 | 25000 |   2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98765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volkswagen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beetle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|       1965 |  2000 |  10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99999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ford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     | </a:t>
            </a:r>
            <a:r>
              <a:rPr lang="de-DE" sz="1700" b="1" dirty="0" err="1">
                <a:latin typeface="Courier" charset="0"/>
                <a:ea typeface="Courier" charset="0"/>
                <a:cs typeface="Courier" charset="0"/>
              </a:rPr>
              <a:t>focus</a:t>
            </a:r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  |       2012 | 15000 |   7 |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+-------+------------+--------+------------+-------+-----+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12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17345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SELECT 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3246122"/>
            <a:ext cx="8229510" cy="548634"/>
          </a:xfrm>
        </p:spPr>
        <p:txBody>
          <a:bodyPr/>
          <a:lstStyle/>
          <a:p>
            <a:r>
              <a:rPr lang="en-US" dirty="0"/>
              <a:t>What is the average price for each vendor?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3794756"/>
            <a:ext cx="6492169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marL="0" indent="0" eaLnBrk="1" hangingPunct="1">
              <a:buFont typeface="Wingdings" charset="0"/>
              <a:buNone/>
            </a:pPr>
            <a:r>
              <a:rPr lang="en-US" sz="1800" b="1" dirty="0">
                <a:latin typeface="Courier New" charset="0"/>
                <a:cs typeface="Courier New" charset="0"/>
              </a:rPr>
              <a:t>SELECT   </a:t>
            </a:r>
            <a:r>
              <a:rPr lang="en-US" sz="1800" b="1" dirty="0" err="1">
                <a:solidFill>
                  <a:srgbClr val="A12A03"/>
                </a:solidFill>
                <a:latin typeface="Courier New" charset="0"/>
                <a:cs typeface="Courier New" charset="0"/>
              </a:rPr>
              <a:t>vendorid</a:t>
            </a:r>
            <a:r>
              <a:rPr lang="en-US" sz="1800" b="1" dirty="0">
                <a:latin typeface="Courier New" charset="0"/>
                <a:cs typeface="Courier New" charset="0"/>
              </a:rPr>
              <a:t>, COUNT(*), AVG(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productprice</a:t>
            </a:r>
            <a:r>
              <a:rPr lang="en-US" sz="1800" b="1" dirty="0">
                <a:latin typeface="Courier New" charset="0"/>
                <a:cs typeface="Courier New" charset="0"/>
              </a:rPr>
              <a:t>)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  product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GROUP BY </a:t>
            </a:r>
            <a:r>
              <a:rPr lang="en-US" sz="1800" b="1" dirty="0" err="1">
                <a:solidFill>
                  <a:srgbClr val="A12A03"/>
                </a:solidFill>
                <a:latin typeface="Courier New" charset="0"/>
                <a:cs typeface="Courier New" charset="0"/>
              </a:rPr>
              <a:t>vendorid</a:t>
            </a:r>
            <a:r>
              <a:rPr lang="en-US" sz="1800" b="1" dirty="0">
                <a:latin typeface="Courier New" charset="0"/>
                <a:cs typeface="Courier New" charset="0"/>
              </a:rPr>
              <a:t>;</a:t>
            </a:r>
            <a:endParaRPr lang="en-US" sz="2000" b="1" i="1" dirty="0">
              <a:latin typeface="Franklin Gothic Book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55" y="4720559"/>
            <a:ext cx="38576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" name="Picture 9" descr="produc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47" y="1234464"/>
            <a:ext cx="4937706" cy="211220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58295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85630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Which salesperson sold the </a:t>
            </a:r>
            <a:r>
              <a:rPr lang="en-US" sz="2800" u="sng" dirty="0"/>
              <a:t>most cars</a:t>
            </a:r>
            <a:r>
              <a:rPr lang="en-US" sz="2800" dirty="0"/>
              <a:t> in the month of </a:t>
            </a:r>
            <a:r>
              <a:rPr lang="en-US" sz="2800"/>
              <a:t>September?</a:t>
            </a:r>
          </a:p>
          <a:p>
            <a:pPr marL="2316163" lvl="5" indent="-469900">
              <a:buSzPct val="70000"/>
            </a:pPr>
            <a:endParaRPr lang="en-US" dirty="0"/>
          </a:p>
          <a:p>
            <a:r>
              <a:rPr lang="en-US" dirty="0"/>
              <a:t>Before we can tell who has sold the most cars, we must know </a:t>
            </a:r>
            <a:r>
              <a:rPr lang="en-US" u="sng" dirty="0"/>
              <a:t>how many cars </a:t>
            </a:r>
            <a:r>
              <a:rPr lang="en-US" dirty="0"/>
              <a:t>each salesperson sold in September.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2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050" y="1232803"/>
            <a:ext cx="9030036" cy="5493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   SELECT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salesperson.id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AS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pid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salesperson.name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AS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pname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, </a:t>
            </a: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-&gt;       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customer.id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AS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customer.name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AS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cname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, </a:t>
            </a: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-&gt;       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customer.gender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AS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cgender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, </a:t>
            </a: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-&gt;       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transaction.id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AS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tid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, vin, make,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model_year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, price</a:t>
            </a: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-&gt; FROM salesperson, transaction, car, customer</a:t>
            </a: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-&gt; WHERE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transaction.salesperson_id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salesperson.id</a:t>
            </a:r>
            <a:endParaRPr lang="en-US" sz="13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-&gt; AND  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transaction.id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car.tid</a:t>
            </a:r>
            <a:endParaRPr lang="en-US" sz="13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-&gt; AND  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transaction.customer_id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customer.id</a:t>
            </a:r>
            <a:endParaRPr lang="en-US" sz="13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-&gt; AND  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transaction.month_num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= 9</a:t>
            </a: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  -&gt; ORDER BY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pid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, make, gender;</a:t>
            </a:r>
          </a:p>
          <a:p>
            <a:r>
              <a:rPr lang="mr-IN" sz="1300" b="1" dirty="0">
                <a:latin typeface="Courier" charset="0"/>
                <a:ea typeface="Courier" charset="0"/>
                <a:cs typeface="Courier" charset="0"/>
              </a:rPr>
              <a:t>+-----+--------+-----+--------+---------+-----+-------+------------+------------+-------+</a:t>
            </a: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pid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pname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|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cname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 |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cgender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tid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| vin   | make       | </a:t>
            </a:r>
            <a:r>
              <a:rPr lang="en-US" sz="1300" b="1" dirty="0" err="1">
                <a:latin typeface="Courier" charset="0"/>
                <a:ea typeface="Courier" charset="0"/>
                <a:cs typeface="Courier" charset="0"/>
              </a:rPr>
              <a:t>model_year</a:t>
            </a:r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 | price |</a:t>
            </a:r>
          </a:p>
          <a:p>
            <a:r>
              <a:rPr lang="mr-IN" sz="1300" b="1" dirty="0">
                <a:latin typeface="Courier" charset="0"/>
                <a:ea typeface="Courier" charset="0"/>
                <a:cs typeface="Courier" charset="0"/>
              </a:rPr>
              <a:t>+-----+--------+-----+--------+---------+-----+-------+------------+------------+-------+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11 | Sarah  | 333 | Tom    | m       |   2 | 12345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chevy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 |       1975 |  8000 |</a:t>
            </a:r>
          </a:p>
          <a:p>
            <a:r>
              <a:rPr lang="hr-HR" sz="1300" b="1" dirty="0">
                <a:latin typeface="Courier" charset="0"/>
                <a:ea typeface="Courier" charset="0"/>
                <a:cs typeface="Courier" charset="0"/>
              </a:rPr>
              <a:t>|  11 | </a:t>
            </a:r>
            <a:r>
              <a:rPr lang="hr-HR" sz="1300" b="1" dirty="0" err="1">
                <a:latin typeface="Courier" charset="0"/>
                <a:ea typeface="Courier" charset="0"/>
                <a:cs typeface="Courier" charset="0"/>
              </a:rPr>
              <a:t>Sarah</a:t>
            </a:r>
            <a:r>
              <a:rPr lang="hr-HR" sz="1300" b="1" dirty="0">
                <a:latin typeface="Courier" charset="0"/>
                <a:ea typeface="Courier" charset="0"/>
                <a:cs typeface="Courier" charset="0"/>
              </a:rPr>
              <a:t>  | 777 | </a:t>
            </a:r>
            <a:r>
              <a:rPr lang="hr-HR" sz="1300" b="1" dirty="0" err="1">
                <a:latin typeface="Courier" charset="0"/>
                <a:ea typeface="Courier" charset="0"/>
                <a:cs typeface="Courier" charset="0"/>
              </a:rPr>
              <a:t>Arnold</a:t>
            </a:r>
            <a:r>
              <a:rPr lang="hr-HR" sz="1300" b="1" dirty="0">
                <a:latin typeface="Courier" charset="0"/>
                <a:ea typeface="Courier" charset="0"/>
                <a:cs typeface="Courier" charset="0"/>
              </a:rPr>
              <a:t> | m       |  10 | 77777 | </a:t>
            </a:r>
            <a:r>
              <a:rPr lang="hr-HR" sz="1300" b="1" dirty="0" err="1">
                <a:latin typeface="Courier" charset="0"/>
                <a:ea typeface="Courier" charset="0"/>
                <a:cs typeface="Courier" charset="0"/>
              </a:rPr>
              <a:t>honda</a:t>
            </a:r>
            <a:r>
              <a:rPr lang="hr-HR" sz="1300" b="1" dirty="0">
                <a:latin typeface="Courier" charset="0"/>
                <a:ea typeface="Courier" charset="0"/>
                <a:cs typeface="Courier" charset="0"/>
              </a:rPr>
              <a:t>      |       2005 | 12000 |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11 | Sarah  | 333 | Tom    | m       |   2 | 88888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toyota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|       2015 | 25000 |</a:t>
            </a:r>
          </a:p>
          <a:p>
            <a:r>
              <a:rPr lang="hr-HR" sz="1300" b="1" dirty="0">
                <a:latin typeface="Courier" charset="0"/>
                <a:ea typeface="Courier" charset="0"/>
                <a:cs typeface="Courier" charset="0"/>
              </a:rPr>
              <a:t>|  11 | </a:t>
            </a:r>
            <a:r>
              <a:rPr lang="hr-HR" sz="1300" b="1" dirty="0" err="1">
                <a:latin typeface="Courier" charset="0"/>
                <a:ea typeface="Courier" charset="0"/>
                <a:cs typeface="Courier" charset="0"/>
              </a:rPr>
              <a:t>Sarah</a:t>
            </a:r>
            <a:r>
              <a:rPr lang="hr-HR" sz="1300" b="1" dirty="0">
                <a:latin typeface="Courier" charset="0"/>
                <a:ea typeface="Courier" charset="0"/>
                <a:cs typeface="Courier" charset="0"/>
              </a:rPr>
              <a:t>  | 777 | </a:t>
            </a:r>
            <a:r>
              <a:rPr lang="hr-HR" sz="1300" b="1" dirty="0" err="1">
                <a:latin typeface="Courier" charset="0"/>
                <a:ea typeface="Courier" charset="0"/>
                <a:cs typeface="Courier" charset="0"/>
              </a:rPr>
              <a:t>Arnold</a:t>
            </a:r>
            <a:r>
              <a:rPr lang="hr-HR" sz="1300" b="1" dirty="0">
                <a:latin typeface="Courier" charset="0"/>
                <a:ea typeface="Courier" charset="0"/>
                <a:cs typeface="Courier" charset="0"/>
              </a:rPr>
              <a:t> | m       |  10 | 98765 | </a:t>
            </a:r>
            <a:r>
              <a:rPr lang="hr-HR" sz="1300" b="1" dirty="0" err="1">
                <a:latin typeface="Courier" charset="0"/>
                <a:ea typeface="Courier" charset="0"/>
                <a:cs typeface="Courier" charset="0"/>
              </a:rPr>
              <a:t>volkswagen</a:t>
            </a:r>
            <a:r>
              <a:rPr lang="hr-HR" sz="1300" b="1" dirty="0">
                <a:latin typeface="Courier" charset="0"/>
                <a:ea typeface="Courier" charset="0"/>
                <a:cs typeface="Courier" charset="0"/>
              </a:rPr>
              <a:t> |       1965 |  2000 |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22 | Leslie | 444 | Susan  | f       |   1 | 66666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honda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 |       2014 | 22000 |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22 | Leslie | 222 | Mara   | f       |   4 | 33333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 |       2015 | 30000 |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22 | Leslie | 444 | Susan  | f       |   1 | 44444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 |       1996 | 25000 |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22 | Leslie | 222 | Mara   | f       |  11 | 45678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 |       1983 | 10000 |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33 | Steve  | 666 | Max    | m       |   5 | 11111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ford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  |       2016 | 30000 |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44 | Judy   | 333 | Tom    | m       |   7 | 99999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ford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  |       2012 | 15000 |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44 | Judy   | 333 | Tom    | m       |   7 | 22222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ford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  |       2016 | 20000 |</a:t>
            </a:r>
          </a:p>
          <a:p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|  55 | Bruno  | 111 | Ron    | m       |   6 | 55555 | </a:t>
            </a:r>
            <a:r>
              <a:rPr lang="de-DE" sz="13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de-DE" sz="1300" b="1" dirty="0">
                <a:latin typeface="Courier" charset="0"/>
                <a:ea typeface="Courier" charset="0"/>
                <a:cs typeface="Courier" charset="0"/>
              </a:rPr>
              <a:t>      |       2014 | 30000 |</a:t>
            </a:r>
          </a:p>
          <a:p>
            <a:r>
              <a:rPr lang="mr-IN" sz="1300" b="1" dirty="0">
                <a:latin typeface="Courier" charset="0"/>
                <a:ea typeface="Courier" charset="0"/>
                <a:cs typeface="Courier" charset="0"/>
              </a:rPr>
              <a:t>+-----+--------+-----+--------+---------+-----+-------+------------+------------+-------+</a:t>
            </a:r>
          </a:p>
          <a:p>
            <a:r>
              <a:rPr lang="en-US" sz="1300" b="1" dirty="0">
                <a:latin typeface="Courier" charset="0"/>
                <a:ea typeface="Courier" charset="0"/>
                <a:cs typeface="Courier" charset="0"/>
              </a:rPr>
              <a:t>12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380491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Only What We Need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16840" y="1241554"/>
            <a:ext cx="4910319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SELECT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salesperson.name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AS name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-&gt; FROM salesperson, transaction, car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-&gt; WHERE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salesperson_id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salesperson.id</a:t>
            </a:r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-&gt; AND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transaction.id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car.tid</a:t>
            </a:r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-&gt; AND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transaction.month_num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= 9;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+--------+</a:t>
            </a:r>
          </a:p>
          <a:p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400" b="1" dirty="0" err="1"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   |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+--------+</a:t>
            </a:r>
          </a:p>
          <a:p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400" b="1" dirty="0" err="1">
                <a:latin typeface="Courier" charset="0"/>
                <a:ea typeface="Courier" charset="0"/>
                <a:cs typeface="Courier" charset="0"/>
              </a:rPr>
              <a:t>Sarah</a:t>
            </a:r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  |</a:t>
            </a:r>
          </a:p>
          <a:p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400" b="1" dirty="0" err="1">
                <a:latin typeface="Courier" charset="0"/>
                <a:ea typeface="Courier" charset="0"/>
                <a:cs typeface="Courier" charset="0"/>
              </a:rPr>
              <a:t>Sarah</a:t>
            </a:r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  |</a:t>
            </a:r>
          </a:p>
          <a:p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400" b="1" dirty="0" err="1">
                <a:latin typeface="Courier" charset="0"/>
                <a:ea typeface="Courier" charset="0"/>
                <a:cs typeface="Courier" charset="0"/>
              </a:rPr>
              <a:t>Sarah</a:t>
            </a:r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  |</a:t>
            </a:r>
          </a:p>
          <a:p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400" b="1" dirty="0" err="1">
                <a:latin typeface="Courier" charset="0"/>
                <a:ea typeface="Courier" charset="0"/>
                <a:cs typeface="Courier" charset="0"/>
              </a:rPr>
              <a:t>Sarah</a:t>
            </a:r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  |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| Leslie |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| Leslie |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| Leslie |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| Leslie |</a:t>
            </a:r>
          </a:p>
          <a:p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| Steve  |</a:t>
            </a:r>
          </a:p>
          <a:p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400" b="1" dirty="0" err="1">
                <a:latin typeface="Courier" charset="0"/>
                <a:ea typeface="Courier" charset="0"/>
                <a:cs typeface="Courier" charset="0"/>
              </a:rPr>
              <a:t>Judy</a:t>
            </a:r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   |</a:t>
            </a:r>
          </a:p>
          <a:p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400" b="1" dirty="0" err="1">
                <a:latin typeface="Courier" charset="0"/>
                <a:ea typeface="Courier" charset="0"/>
                <a:cs typeface="Courier" charset="0"/>
              </a:rPr>
              <a:t>Judy</a:t>
            </a:r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   |</a:t>
            </a:r>
          </a:p>
          <a:p>
            <a:r>
              <a:rPr lang="hr-HR" sz="1400" b="1" dirty="0">
                <a:latin typeface="Courier" charset="0"/>
                <a:ea typeface="Courier" charset="0"/>
                <a:cs typeface="Courier" charset="0"/>
              </a:rPr>
              <a:t>| Bruno  |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+--------+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12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238692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Grouped with Counts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6785" y="1325903"/>
            <a:ext cx="6250429" cy="480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      SELECT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salesperson.name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, 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    -&gt;        </a:t>
            </a:r>
            <a:r>
              <a:rPr lang="mr-IN" sz="18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count</a:t>
            </a:r>
            <a:r>
              <a:rPr lang="mr-IN" sz="18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mr-IN" sz="18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mr-IN" sz="18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) AS </a:t>
            </a:r>
            <a:r>
              <a:rPr lang="mr-IN" sz="18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cars_sold</a:t>
            </a:r>
            <a:endParaRPr lang="mr-IN" sz="1800" b="1" dirty="0">
              <a:solidFill>
                <a:srgbClr val="B23C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   -&gt; FROM salesperson, transaction, car</a:t>
            </a: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   -&gt; WHERE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salesperson_id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salesperson.id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   -&gt; AND  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transaction.id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car.tid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    -&gt; AND   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transaction.</a:t>
            </a:r>
            <a:r>
              <a:rPr lang="mr-IN" sz="1800" b="1" dirty="0" err="1">
                <a:latin typeface="Courier" charset="0"/>
                <a:ea typeface="Courier" charset="0"/>
                <a:cs typeface="Courier" charset="0"/>
              </a:rPr>
              <a:t>month_num</a:t>
            </a:r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 = 9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    -&gt; </a:t>
            </a:r>
            <a:r>
              <a:rPr lang="mr-IN" sz="18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GROUP BY </a:t>
            </a:r>
            <a:r>
              <a:rPr lang="mr-IN" sz="18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+--------+-----------+</a:t>
            </a: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| name   | 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+--------+-----------+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Bruno  |         1 |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Judy   |         2 |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Leslie |         4 |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Sarah  |         4 |</a:t>
            </a:r>
          </a:p>
          <a:p>
            <a:r>
              <a:rPr lang="de-DE" sz="1800" b="1" dirty="0">
                <a:latin typeface="Courier" charset="0"/>
                <a:ea typeface="Courier" charset="0"/>
                <a:cs typeface="Courier" charset="0"/>
              </a:rPr>
              <a:t>| Steve  |         1 |</a:t>
            </a:r>
          </a:p>
          <a:p>
            <a:r>
              <a:rPr lang="mr-IN" sz="1800" b="1" dirty="0">
                <a:latin typeface="Courier" charset="0"/>
                <a:ea typeface="Courier" charset="0"/>
                <a:cs typeface="Courier" charset="0"/>
              </a:rPr>
              <a:t>+--------+-----------+</a:t>
            </a: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5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27175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How can we query against the number of cars sold by each salesperson in September?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We can make the previous query a nested query.</a:t>
            </a:r>
          </a:p>
          <a:p>
            <a:pPr lvl="1"/>
            <a:r>
              <a:rPr lang="en-US" dirty="0"/>
              <a:t>But the code is simpler if we make it a view.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2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8757" y="1226098"/>
            <a:ext cx="5968301" cy="55861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       CREATE view </a:t>
            </a:r>
            <a:r>
              <a:rPr lang="en-US" sz="17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soldview</a:t>
            </a:r>
            <a:r>
              <a:rPr lang="en-US" sz="17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 AS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   -&gt; SELECT 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salesperson.name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, 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    -&gt;        </a:t>
            </a:r>
            <a:r>
              <a:rPr lang="mr-IN" sz="1700" b="1" dirty="0" err="1">
                <a:latin typeface="Courier" charset="0"/>
                <a:ea typeface="Courier" charset="0"/>
                <a:cs typeface="Courier" charset="0"/>
              </a:rPr>
              <a:t>count</a:t>
            </a:r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mr-IN" sz="1700" b="1" dirty="0" err="1"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) AS </a:t>
            </a:r>
            <a:r>
              <a:rPr lang="mr-IN" sz="1700" b="1" dirty="0" err="1">
                <a:latin typeface="Courier" charset="0"/>
                <a:ea typeface="Courier" charset="0"/>
                <a:cs typeface="Courier" charset="0"/>
              </a:rPr>
              <a:t>cars_sold</a:t>
            </a:r>
            <a:endParaRPr lang="mr-IN" sz="17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   -&gt; FROM salesperson, transaction, car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   -&gt; WHERE 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salesperson_id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salesperson.id</a:t>
            </a:r>
            <a:endParaRPr lang="en-US" sz="17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   -&gt; AND   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transaction.id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car.tid</a:t>
            </a:r>
            <a:endParaRPr lang="en-US" sz="17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    -&gt; AND   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transaction.</a:t>
            </a:r>
            <a:r>
              <a:rPr lang="mr-IN" sz="1700" b="1" dirty="0" err="1">
                <a:latin typeface="Courier" charset="0"/>
                <a:ea typeface="Courier" charset="0"/>
                <a:cs typeface="Courier" charset="0"/>
              </a:rPr>
              <a:t>month_num</a:t>
            </a:r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 = 9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    -&gt; GROUP BY </a:t>
            </a:r>
            <a:r>
              <a:rPr lang="mr-IN" sz="1700" b="1" dirty="0" err="1"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Query OK, 0 rows affected (0.02 sec)</a:t>
            </a:r>
          </a:p>
          <a:p>
            <a:endParaRPr lang="en-US" sz="17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MariaDB [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midtermdb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]&gt; </a:t>
            </a:r>
            <a:r>
              <a:rPr lang="en-US" sz="17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SELECT * FROM </a:t>
            </a:r>
            <a:r>
              <a:rPr lang="en-US" sz="17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soldview</a:t>
            </a:r>
            <a:r>
              <a:rPr lang="en-US" sz="17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+--------+-----------+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| name   | 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|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+--------+-----------+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Bruno  |         1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Judy   |         2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Leslie |         4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Sarah  |         4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Steve  |         1 |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+--------+-----------+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5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339326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Cars Sold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9110" y="1266111"/>
            <a:ext cx="8465779" cy="480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MariaDB [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midtermdb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]&gt; </a:t>
            </a:r>
            <a:r>
              <a:rPr lang="en-US" sz="17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SELECT max(</a:t>
            </a:r>
            <a:r>
              <a:rPr lang="en-US" sz="17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7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) FROM </a:t>
            </a:r>
            <a:r>
              <a:rPr lang="en-US" sz="17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soldview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+----------------+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| max(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) |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+----------------+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|              4 |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+----------------+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1 row in set (0.01 sec)</a:t>
            </a:r>
          </a:p>
          <a:p>
            <a:endParaRPr lang="en-US" sz="17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      SELECT * 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   -&gt; FROM 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soldview</a:t>
            </a:r>
            <a:endParaRPr lang="en-US" sz="17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   -&gt; WHERE 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= (</a:t>
            </a:r>
            <a:r>
              <a:rPr lang="en-US" sz="17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SELECT max(</a:t>
            </a:r>
            <a:r>
              <a:rPr lang="en-US" sz="17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7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) FROM </a:t>
            </a:r>
            <a:r>
              <a:rPr lang="en-US" sz="17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soldview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);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+--------+-----------+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| name   | </a:t>
            </a:r>
            <a:r>
              <a:rPr lang="en-US" sz="1700" b="1" dirty="0" err="1"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 |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+--------+-----------+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Leslie |         4 |</a:t>
            </a:r>
          </a:p>
          <a:p>
            <a:r>
              <a:rPr lang="de-DE" sz="1700" b="1" dirty="0">
                <a:latin typeface="Courier" charset="0"/>
                <a:ea typeface="Courier" charset="0"/>
                <a:cs typeface="Courier" charset="0"/>
              </a:rPr>
              <a:t>| Sarah  |         4 |</a:t>
            </a:r>
          </a:p>
          <a:p>
            <a:r>
              <a:rPr lang="mr-IN" sz="1700" b="1" dirty="0">
                <a:latin typeface="Courier" charset="0"/>
                <a:ea typeface="Courier" charset="0"/>
                <a:cs typeface="Courier" charset="0"/>
              </a:rPr>
              <a:t>+--------+-----------+</a:t>
            </a:r>
          </a:p>
          <a:p>
            <a:r>
              <a:rPr lang="en-US" sz="1700" b="1" dirty="0">
                <a:latin typeface="Courier" charset="0"/>
                <a:ea typeface="Courier" charset="0"/>
                <a:cs typeface="Courier" charset="0"/>
              </a:rPr>
              <a:t>2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156690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Most Cars Sold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 Box 26"/>
          <p:cNvSpPr txBox="1"/>
          <p:nvPr/>
        </p:nvSpPr>
        <p:spPr>
          <a:xfrm>
            <a:off x="274367" y="1463040"/>
            <a:ext cx="5944199" cy="25145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CREATE view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soldview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 AS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SELECT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salesperson.name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       count(name) AS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cars_sold</a:t>
            </a:r>
            <a:endParaRPr lang="en-US" sz="2000" b="1" dirty="0">
              <a:effectLst/>
              <a:latin typeface="Courier New" charset="0"/>
              <a:ea typeface="Courier New" charset="0"/>
              <a:cs typeface="Courier New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FROM salesperson, transaction, car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WHERE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salesperson_id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salesperson.id</a:t>
            </a:r>
            <a:endParaRPr lang="en-US" sz="2000" b="1" dirty="0">
              <a:effectLst/>
              <a:latin typeface="Courier New" charset="0"/>
              <a:ea typeface="Courier New" charset="0"/>
              <a:cs typeface="Courier New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AND  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transaction.id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car.tid</a:t>
            </a:r>
            <a:endParaRPr lang="en-US" sz="2000" b="1" dirty="0">
              <a:effectLst/>
              <a:latin typeface="Courier New" charset="0"/>
              <a:ea typeface="Courier New" charset="0"/>
              <a:cs typeface="Courier New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AND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transaction.month_num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= 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GROUP BY name;</a:t>
            </a:r>
          </a:p>
        </p:txBody>
      </p:sp>
      <p:sp>
        <p:nvSpPr>
          <p:cNvPr id="7" name="Text Box 1"/>
          <p:cNvSpPr txBox="1"/>
          <p:nvPr/>
        </p:nvSpPr>
        <p:spPr>
          <a:xfrm>
            <a:off x="274367" y="4343390"/>
            <a:ext cx="8686800" cy="11887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>
                <a:effectLst/>
                <a:latin typeface="Courier New" charset="0"/>
                <a:ea typeface="Calibri" charset="0"/>
                <a:cs typeface="Times New Roman" charset="0"/>
              </a:rPr>
              <a:t>SELECT * </a:t>
            </a:r>
            <a:endParaRPr lang="en-US" sz="20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alibri" charset="0"/>
                <a:cs typeface="Times New Roman" charset="0"/>
              </a:rPr>
              <a:t>FROM </a:t>
            </a:r>
            <a:r>
              <a:rPr lang="en-US" sz="2000" b="1" dirty="0" err="1">
                <a:effectLst/>
                <a:latin typeface="Courier New" charset="0"/>
                <a:ea typeface="Calibri" charset="0"/>
                <a:cs typeface="Times New Roman" charset="0"/>
              </a:rPr>
              <a:t>soldview</a:t>
            </a:r>
            <a:endParaRPr lang="en-US" sz="2000" dirty="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alibri" charset="0"/>
                <a:cs typeface="Times New Roman" charset="0"/>
              </a:rPr>
              <a:t>WHERE </a:t>
            </a:r>
            <a:r>
              <a:rPr lang="en-US" sz="2000" b="1" dirty="0" err="1">
                <a:effectLst/>
                <a:latin typeface="Courier New" charset="0"/>
                <a:ea typeface="Calibri" charset="0"/>
                <a:cs typeface="Times New Roman" charset="0"/>
              </a:rPr>
              <a:t>cars_sold</a:t>
            </a:r>
            <a:r>
              <a:rPr lang="en-US" sz="2000" b="1" dirty="0">
                <a:effectLst/>
                <a:latin typeface="Courier New" charset="0"/>
                <a:ea typeface="Calibri" charset="0"/>
                <a:cs typeface="Times New Roman" charset="0"/>
              </a:rPr>
              <a:t> = (SELECT max(</a:t>
            </a:r>
            <a:r>
              <a:rPr lang="en-US" sz="2000" b="1" dirty="0" err="1">
                <a:effectLst/>
                <a:latin typeface="Courier New" charset="0"/>
                <a:ea typeface="Calibri" charset="0"/>
                <a:cs typeface="Times New Roman" charset="0"/>
              </a:rPr>
              <a:t>cars_sold</a:t>
            </a:r>
            <a:r>
              <a:rPr lang="en-US" sz="2000" b="1" dirty="0">
                <a:effectLst/>
                <a:latin typeface="Courier New" charset="0"/>
                <a:ea typeface="Calibri" charset="0"/>
                <a:cs typeface="Times New Roman" charset="0"/>
              </a:rPr>
              <a:t>) FROM </a:t>
            </a:r>
            <a:r>
              <a:rPr lang="en-US" sz="2000" b="1" dirty="0" err="1">
                <a:effectLst/>
                <a:latin typeface="Courier New" charset="0"/>
                <a:ea typeface="Calibri" charset="0"/>
                <a:cs typeface="Times New Roman" charset="0"/>
              </a:rPr>
              <a:t>soldview</a:t>
            </a:r>
            <a:r>
              <a:rPr lang="en-US" sz="2000" b="1" dirty="0">
                <a:effectLst/>
                <a:latin typeface="Courier New" charset="0"/>
                <a:ea typeface="Calibri" charset="0"/>
                <a:cs typeface="Times New Roman" charset="0"/>
              </a:rPr>
              <a:t>);</a:t>
            </a:r>
            <a:endParaRPr lang="en-US" sz="2000" dirty="0"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66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 marL="547687" indent="-514350"/>
            <a:r>
              <a:rPr lang="en-US" dirty="0"/>
              <a:t>Which salespersons in September sold </a:t>
            </a:r>
            <a:br>
              <a:rPr lang="en-US" dirty="0"/>
            </a:br>
            <a:r>
              <a:rPr lang="en-US" u="sng" dirty="0"/>
              <a:t>fewer than the average number</a:t>
            </a:r>
            <a:r>
              <a:rPr lang="en-US" dirty="0"/>
              <a:t> of cars </a:t>
            </a:r>
            <a:br>
              <a:rPr lang="en-US" dirty="0"/>
            </a:br>
            <a:r>
              <a:rPr lang="en-US" dirty="0"/>
              <a:t>sold per salesperson during that month?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050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Cars Sold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1583" y="1272331"/>
            <a:ext cx="7960834" cy="480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MariaDB [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midtermdb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]&gt; </a:t>
            </a:r>
            <a:r>
              <a:rPr lang="en-US" sz="16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SELECT </a:t>
            </a:r>
            <a:r>
              <a:rPr lang="en-US" sz="16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avg</a:t>
            </a:r>
            <a:r>
              <a:rPr lang="en-US" sz="16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6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) FROM </a:t>
            </a:r>
            <a:r>
              <a:rPr lang="en-US" sz="16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soldview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+----------------+</a:t>
            </a: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avg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) |</a:t>
            </a: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+----------------+</a:t>
            </a:r>
          </a:p>
          <a:p>
            <a:r>
              <a:rPr lang="mr-IN" sz="1600" b="1" dirty="0">
                <a:latin typeface="Courier" charset="0"/>
                <a:ea typeface="Courier" charset="0"/>
                <a:cs typeface="Courier" charset="0"/>
              </a:rPr>
              <a:t>|         2.4000 |</a:t>
            </a: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+----------------+</a:t>
            </a: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1 row in set (0.00 sec)</a:t>
            </a:r>
          </a:p>
          <a:p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       SELECT * </a:t>
            </a: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    -&gt; FROM 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soldview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    -&gt; WHERE 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 &lt; (</a:t>
            </a:r>
            <a:r>
              <a:rPr lang="en-US" sz="16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SELECT </a:t>
            </a:r>
            <a:r>
              <a:rPr lang="en-US" sz="16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avg</a:t>
            </a:r>
            <a:r>
              <a:rPr lang="en-US" sz="16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6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) FROM </a:t>
            </a:r>
            <a:r>
              <a:rPr lang="en-US" sz="16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soldview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);</a:t>
            </a:r>
          </a:p>
          <a:p>
            <a:r>
              <a:rPr lang="mr-IN" sz="1600" b="1" dirty="0">
                <a:latin typeface="Courier" charset="0"/>
                <a:ea typeface="Courier" charset="0"/>
                <a:cs typeface="Courier" charset="0"/>
              </a:rPr>
              <a:t>+-------+-----------+</a:t>
            </a: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| name  | </a:t>
            </a:r>
            <a:r>
              <a:rPr lang="en-US" sz="1600" b="1" dirty="0" err="1">
                <a:latin typeface="Courier" charset="0"/>
                <a:ea typeface="Courier" charset="0"/>
                <a:cs typeface="Courier" charset="0"/>
              </a:rPr>
              <a:t>cars_sold</a:t>
            </a:r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 |</a:t>
            </a:r>
          </a:p>
          <a:p>
            <a:r>
              <a:rPr lang="mr-IN" sz="1600" b="1" dirty="0">
                <a:latin typeface="Courier" charset="0"/>
                <a:ea typeface="Courier" charset="0"/>
                <a:cs typeface="Courier" charset="0"/>
              </a:rPr>
              <a:t>+-------+-----------+</a:t>
            </a:r>
          </a:p>
          <a:p>
            <a:r>
              <a:rPr lang="de-DE" sz="1600" b="1" dirty="0">
                <a:latin typeface="Courier" charset="0"/>
                <a:ea typeface="Courier" charset="0"/>
                <a:cs typeface="Courier" charset="0"/>
              </a:rPr>
              <a:t>| Bruno |         1 |</a:t>
            </a:r>
          </a:p>
          <a:p>
            <a:r>
              <a:rPr lang="de-DE" sz="1600" b="1" dirty="0">
                <a:latin typeface="Courier" charset="0"/>
                <a:ea typeface="Courier" charset="0"/>
                <a:cs typeface="Courier" charset="0"/>
              </a:rPr>
              <a:t>| Judy  |         2 |</a:t>
            </a:r>
          </a:p>
          <a:p>
            <a:r>
              <a:rPr lang="de-DE" sz="1600" b="1" dirty="0">
                <a:latin typeface="Courier" charset="0"/>
                <a:ea typeface="Courier" charset="0"/>
                <a:cs typeface="Courier" charset="0"/>
              </a:rPr>
              <a:t>| Steve |         1 |</a:t>
            </a:r>
          </a:p>
          <a:p>
            <a:r>
              <a:rPr lang="mr-IN" sz="1600" b="1" dirty="0">
                <a:latin typeface="Courier" charset="0"/>
                <a:ea typeface="Courier" charset="0"/>
                <a:cs typeface="Courier" charset="0"/>
              </a:rPr>
              <a:t>+-------+-----------+</a:t>
            </a:r>
          </a:p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3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284829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SELECT GROUP BY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SELECT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has aggregate functions, </a:t>
            </a:r>
            <a:br>
              <a:rPr lang="en-US" dirty="0"/>
            </a:br>
            <a:r>
              <a:rPr lang="en-US" dirty="0"/>
              <a:t>it cannot have individual columns unless </a:t>
            </a:r>
            <a:br>
              <a:rPr lang="en-US" dirty="0"/>
            </a:br>
            <a:r>
              <a:rPr lang="en-US" dirty="0"/>
              <a:t>the columns are in a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GROUP BY </a:t>
            </a:r>
            <a:r>
              <a:rPr lang="en-US" dirty="0"/>
              <a:t>clause.</a:t>
            </a:r>
          </a:p>
          <a:p>
            <a:pPr lvl="4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group by multiple columns.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2788927"/>
            <a:ext cx="6492169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marL="0" indent="0" eaLnBrk="1" hangingPunct="1">
              <a:buFont typeface="Wingdings" charset="0"/>
              <a:buNone/>
            </a:pPr>
            <a:r>
              <a:rPr lang="en-US" sz="1800" b="1" dirty="0">
                <a:latin typeface="Courier New" charset="0"/>
                <a:cs typeface="Courier New" charset="0"/>
              </a:rPr>
              <a:t>SELECT   </a:t>
            </a:r>
            <a:r>
              <a:rPr lang="en-US" sz="1800" b="1" dirty="0" err="1">
                <a:solidFill>
                  <a:srgbClr val="A12A03"/>
                </a:solidFill>
                <a:latin typeface="Courier New" charset="0"/>
                <a:cs typeface="Courier New" charset="0"/>
              </a:rPr>
              <a:t>vendorid</a:t>
            </a:r>
            <a:r>
              <a:rPr lang="en-US" sz="1800" b="1" dirty="0">
                <a:latin typeface="Courier New" charset="0"/>
                <a:cs typeface="Courier New" charset="0"/>
              </a:rPr>
              <a:t>, COUNT(*), AVG(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productprice</a:t>
            </a:r>
            <a:r>
              <a:rPr lang="en-US" sz="1800" b="1" dirty="0">
                <a:latin typeface="Courier New" charset="0"/>
                <a:cs typeface="Courier New" charset="0"/>
              </a:rPr>
              <a:t>)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  product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GROUP BY </a:t>
            </a:r>
            <a:r>
              <a:rPr lang="en-US" sz="1800" b="1" dirty="0" err="1">
                <a:solidFill>
                  <a:srgbClr val="A12A03"/>
                </a:solidFill>
                <a:latin typeface="Courier New" charset="0"/>
                <a:cs typeface="Courier New" charset="0"/>
              </a:rPr>
              <a:t>vendorid</a:t>
            </a:r>
            <a:r>
              <a:rPr lang="en-US" sz="1800" b="1" dirty="0">
                <a:latin typeface="Courier New" charset="0"/>
                <a:cs typeface="Courier New" charset="0"/>
              </a:rPr>
              <a:t>;</a:t>
            </a:r>
            <a:endParaRPr lang="en-US" sz="2000" b="1" i="1" dirty="0">
              <a:latin typeface="Franklin Gothic Book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468903" y="2788927"/>
            <a:ext cx="1371585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468903" y="3342348"/>
            <a:ext cx="1371585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91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Fewer Than Average Cars Sold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Text Box 26"/>
          <p:cNvSpPr txBox="1"/>
          <p:nvPr/>
        </p:nvSpPr>
        <p:spPr>
          <a:xfrm>
            <a:off x="274367" y="1463040"/>
            <a:ext cx="5944199" cy="25145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CREATE view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soldview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 AS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SELECT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salesperson.name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       count(name) AS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cars_sold</a:t>
            </a:r>
            <a:endParaRPr lang="en-US" sz="2000" b="1" dirty="0">
              <a:effectLst/>
              <a:latin typeface="Courier New" charset="0"/>
              <a:ea typeface="Courier New" charset="0"/>
              <a:cs typeface="Courier New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FROM salesperson, transaction, car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WHERE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salesperson_id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salesperson.id</a:t>
            </a:r>
            <a:endParaRPr lang="en-US" sz="2000" b="1" dirty="0">
              <a:effectLst/>
              <a:latin typeface="Courier New" charset="0"/>
              <a:ea typeface="Courier New" charset="0"/>
              <a:cs typeface="Courier New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AND  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transaction.id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000" b="1" dirty="0" err="1">
                <a:effectLst/>
                <a:latin typeface="Courier New" charset="0"/>
                <a:ea typeface="Courier New" charset="0"/>
                <a:cs typeface="Courier New" charset="0"/>
              </a:rPr>
              <a:t>car.tid</a:t>
            </a:r>
            <a:endParaRPr lang="en-US" sz="2000" b="1" dirty="0">
              <a:effectLst/>
              <a:latin typeface="Courier New" charset="0"/>
              <a:ea typeface="Courier New" charset="0"/>
              <a:cs typeface="Courier New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AND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transaction.month_num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= 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ourier New" charset="0"/>
                <a:ea typeface="Courier New" charset="0"/>
                <a:cs typeface="Courier New" charset="0"/>
              </a:rPr>
              <a:t>GROUP BY name;</a:t>
            </a:r>
          </a:p>
        </p:txBody>
      </p:sp>
      <p:sp>
        <p:nvSpPr>
          <p:cNvPr id="7" name="Text Box 1"/>
          <p:cNvSpPr txBox="1"/>
          <p:nvPr/>
        </p:nvSpPr>
        <p:spPr>
          <a:xfrm>
            <a:off x="274367" y="4343390"/>
            <a:ext cx="8686800" cy="11887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SELECT *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FROM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soldview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WHERE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cars_sold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 (SELECT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avg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cars_sold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 FROM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soldview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441240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2194536"/>
          </a:xfrm>
        </p:spPr>
        <p:txBody>
          <a:bodyPr/>
          <a:lstStyle/>
          <a:p>
            <a:r>
              <a:rPr lang="en-US" dirty="0"/>
              <a:t>What is the </a:t>
            </a:r>
            <a:r>
              <a:rPr lang="en-US" u="sng" dirty="0"/>
              <a:t>number and average price</a:t>
            </a:r>
            <a:r>
              <a:rPr lang="en-US" dirty="0"/>
              <a:t> of cars sold by each salesperson of each make (Ford, Chevy, etc.) to male and female customers in September? Only consider groups of more than two cars sold.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84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Makes, Genders, and Prices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179932"/>
            <a:ext cx="6070893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   SELECT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salesperson.name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AS name, 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       make, gender as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cgender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, price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FROM salesperson, transaction, car, customer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WHERE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salesperson_id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salesperson.id</a:t>
            </a:r>
            <a:endParaRPr lang="en-US" sz="15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AND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transaction.id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car.tid</a:t>
            </a:r>
            <a:endParaRPr lang="en-US" sz="15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AND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transaction.customer_id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customer.id</a:t>
            </a:r>
            <a:endParaRPr lang="en-US" sz="15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AND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transaction.month_num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= 9;</a:t>
            </a:r>
          </a:p>
          <a:p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+--------+------------+---------+-------+</a:t>
            </a:r>
          </a:p>
          <a:p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 | make      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cgender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price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|</a:t>
            </a:r>
          </a:p>
          <a:p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+--------+------------+---------+-------+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Sarah 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chevy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     | m       |  8000 |</a:t>
            </a:r>
          </a:p>
          <a:p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Sarah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honda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    | m       | 12000 |</a:t>
            </a:r>
          </a:p>
          <a:p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Sarah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toyota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   | m       | 25000 |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Sarah 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volkswagen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| m       |  2000 |</a:t>
            </a:r>
          </a:p>
          <a:p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Leslie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    | f       | 30000 |</a:t>
            </a:r>
          </a:p>
          <a:p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Leslie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    | f       | 25000 |</a:t>
            </a:r>
          </a:p>
          <a:p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Leslie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    | f       | 10000 |</a:t>
            </a:r>
          </a:p>
          <a:p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Leslie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honda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    | f       | 22000 |</a:t>
            </a:r>
          </a:p>
          <a:p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| Steve 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ford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     | m       | 30000 |</a:t>
            </a:r>
          </a:p>
          <a:p>
            <a:r>
              <a:rPr lang="is-IS" sz="1500" b="1" dirty="0">
                <a:latin typeface="Courier" charset="0"/>
                <a:ea typeface="Courier" charset="0"/>
                <a:cs typeface="Courier" charset="0"/>
              </a:rPr>
              <a:t>| Judy   | ford       | m       | 20000 |</a:t>
            </a:r>
          </a:p>
          <a:p>
            <a:r>
              <a:rPr lang="is-IS" sz="1500" b="1" dirty="0">
                <a:latin typeface="Courier" charset="0"/>
                <a:ea typeface="Courier" charset="0"/>
                <a:cs typeface="Courier" charset="0"/>
              </a:rPr>
              <a:t>| Judy   | ford       | m       | 15000 |</a:t>
            </a:r>
          </a:p>
          <a:p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| Bruno  | </a:t>
            </a:r>
            <a:r>
              <a:rPr lang="hr-HR" sz="15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hr-HR" sz="1500" b="1" dirty="0">
                <a:latin typeface="Courier" charset="0"/>
                <a:ea typeface="Courier" charset="0"/>
                <a:cs typeface="Courier" charset="0"/>
              </a:rPr>
              <a:t>      | m       | 30000 |</a:t>
            </a:r>
          </a:p>
          <a:p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+--------+------------+---------+-------+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12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348433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2" y="411163"/>
            <a:ext cx="8595311" cy="655637"/>
          </a:xfrm>
        </p:spPr>
        <p:txBody>
          <a:bodyPr/>
          <a:lstStyle/>
          <a:p>
            <a:r>
              <a:rPr lang="en-US" dirty="0"/>
              <a:t>Group by Name, Make, Gender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0907" y="1319325"/>
            <a:ext cx="6417141" cy="5401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   SELECT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salesperson.name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AS name, </a:t>
            </a:r>
          </a:p>
          <a:p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    -&gt;        </a:t>
            </a:r>
            <a:r>
              <a:rPr lang="mr-IN" sz="1500" b="1" dirty="0" err="1">
                <a:latin typeface="Courier" charset="0"/>
                <a:ea typeface="Courier" charset="0"/>
                <a:cs typeface="Courier" charset="0"/>
              </a:rPr>
              <a:t>make</a:t>
            </a:r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mr-IN" sz="1500" b="1" dirty="0" err="1">
                <a:latin typeface="Courier" charset="0"/>
                <a:ea typeface="Courier" charset="0"/>
                <a:cs typeface="Courier" charset="0"/>
              </a:rPr>
              <a:t>gender</a:t>
            </a:r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500" b="1" dirty="0" err="1">
                <a:latin typeface="Courier" charset="0"/>
                <a:ea typeface="Courier" charset="0"/>
                <a:cs typeface="Courier" charset="0"/>
              </a:rPr>
              <a:t>as</a:t>
            </a:r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500" b="1" dirty="0" err="1">
                <a:latin typeface="Courier" charset="0"/>
                <a:ea typeface="Courier" charset="0"/>
                <a:cs typeface="Courier" charset="0"/>
              </a:rPr>
              <a:t>cgender</a:t>
            </a:r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,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       </a:t>
            </a:r>
            <a:r>
              <a:rPr lang="en-US" sz="15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count(make) as count, </a:t>
            </a:r>
            <a:r>
              <a:rPr lang="en-US" sz="15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avg</a:t>
            </a:r>
            <a:r>
              <a:rPr lang="en-US" sz="15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(price)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FROM salesperson, transaction, car, customer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WHERE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salesperson_id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salesperson.id</a:t>
            </a:r>
            <a:endParaRPr lang="en-US" sz="15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AND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transaction.id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car.tid</a:t>
            </a:r>
            <a:endParaRPr lang="en-US" sz="15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AND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transaction.customer_id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customer.id</a:t>
            </a:r>
            <a:endParaRPr lang="en-US" sz="15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AND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transaction.month_num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= 9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   -&gt; </a:t>
            </a:r>
            <a:r>
              <a:rPr lang="en-US" sz="15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GROUP BY name, make, </a:t>
            </a:r>
            <a:r>
              <a:rPr lang="en-US" sz="15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cgender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+--------+------------+---------+-------+------------+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| name   | make       |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cgender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 | count | </a:t>
            </a:r>
            <a:r>
              <a:rPr lang="en-US" sz="1500" b="1" dirty="0" err="1">
                <a:latin typeface="Courier" charset="0"/>
                <a:ea typeface="Courier" charset="0"/>
                <a:cs typeface="Courier" charset="0"/>
              </a:rPr>
              <a:t>avg</a:t>
            </a:r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(price) |</a:t>
            </a:r>
          </a:p>
          <a:p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+--------+------------+---------+-------+------------+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Bruno 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     | m       |     1 | 30000.0000 |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Judy  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ford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      | m       |     2 | 17500.0000 |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Leslie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honda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     | f       |     1 | 22000.0000 |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Leslie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     | f       |     3 | 21666.6667 |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Sarah 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chevy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     | m       |     1 |  8000.0000 |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Sarah 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honda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     | m       |     1 | 12000.0000 |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Sarah 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toyota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    | m       |     1 | 25000.0000 |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Sarah 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volkswagen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| m       |     1 |  2000.0000 |</a:t>
            </a:r>
          </a:p>
          <a:p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| Steve  | </a:t>
            </a:r>
            <a:r>
              <a:rPr lang="de-DE" sz="1500" b="1" dirty="0" err="1">
                <a:latin typeface="Courier" charset="0"/>
                <a:ea typeface="Courier" charset="0"/>
                <a:cs typeface="Courier" charset="0"/>
              </a:rPr>
              <a:t>ford</a:t>
            </a:r>
            <a:r>
              <a:rPr lang="de-DE" sz="1500" b="1" dirty="0">
                <a:latin typeface="Courier" charset="0"/>
                <a:ea typeface="Courier" charset="0"/>
                <a:cs typeface="Courier" charset="0"/>
              </a:rPr>
              <a:t>       | m       |     1 | 30000.0000 |</a:t>
            </a:r>
          </a:p>
          <a:p>
            <a:r>
              <a:rPr lang="mr-IN" sz="1500" b="1" dirty="0">
                <a:latin typeface="Courier" charset="0"/>
                <a:ea typeface="Courier" charset="0"/>
                <a:cs typeface="Courier" charset="0"/>
              </a:rPr>
              <a:t>+--------+------------+---------+-------+------------+</a:t>
            </a:r>
          </a:p>
          <a:p>
            <a:r>
              <a:rPr lang="en-US" sz="1500" b="1" dirty="0">
                <a:latin typeface="Courier" charset="0"/>
                <a:ea typeface="Courier" charset="0"/>
                <a:cs typeface="Courier" charset="0"/>
              </a:rPr>
              <a:t>9 rows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328316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 Having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9898" y="1308930"/>
            <a:ext cx="7624203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   SELECT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salesperson.name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AS name, </a:t>
            </a:r>
          </a:p>
          <a:p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    -&gt;        </a:t>
            </a:r>
            <a:r>
              <a:rPr lang="mr-IN" sz="1900" b="1" dirty="0" err="1">
                <a:latin typeface="Courier" charset="0"/>
                <a:ea typeface="Courier" charset="0"/>
                <a:cs typeface="Courier" charset="0"/>
              </a:rPr>
              <a:t>make</a:t>
            </a:r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mr-IN" sz="1900" b="1" dirty="0" err="1">
                <a:latin typeface="Courier" charset="0"/>
                <a:ea typeface="Courier" charset="0"/>
                <a:cs typeface="Courier" charset="0"/>
              </a:rPr>
              <a:t>gender</a:t>
            </a:r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900" b="1" dirty="0" err="1">
                <a:latin typeface="Courier" charset="0"/>
                <a:ea typeface="Courier" charset="0"/>
                <a:cs typeface="Courier" charset="0"/>
              </a:rPr>
              <a:t>as</a:t>
            </a:r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900" b="1" dirty="0" err="1">
                <a:latin typeface="Courier" charset="0"/>
                <a:ea typeface="Courier" charset="0"/>
                <a:cs typeface="Courier" charset="0"/>
              </a:rPr>
              <a:t>cgender</a:t>
            </a:r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,</a:t>
            </a:r>
          </a:p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-&gt;        count(make) as count,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avg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(price)</a:t>
            </a:r>
          </a:p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-&gt; FROM salesperson, transaction, car, customer</a:t>
            </a:r>
          </a:p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-&gt; WHERE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salesperson_id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salesperson.id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-&gt; AND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transaction.id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car.tid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-&gt; AND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transaction.customer_id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customer.id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-&gt; AND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transaction.month_num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= 9</a:t>
            </a:r>
          </a:p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   -&gt; GROUP BY name, make,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cgender</a:t>
            </a:r>
            <a:endParaRPr lang="en-US" sz="19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    -&gt; </a:t>
            </a:r>
            <a:r>
              <a:rPr lang="mr-IN" sz="19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HAVING </a:t>
            </a:r>
            <a:r>
              <a:rPr lang="mr-IN" sz="19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count</a:t>
            </a:r>
            <a:r>
              <a:rPr lang="mr-IN" sz="19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 &gt; 2</a:t>
            </a:r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+--------+-------+---------+-------+------------+</a:t>
            </a:r>
          </a:p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| name   | make  |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cgender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 | count | </a:t>
            </a:r>
            <a:r>
              <a:rPr lang="en-US" sz="1900" b="1" dirty="0" err="1">
                <a:latin typeface="Courier" charset="0"/>
                <a:ea typeface="Courier" charset="0"/>
                <a:cs typeface="Courier" charset="0"/>
              </a:rPr>
              <a:t>avg</a:t>
            </a:r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(price) |</a:t>
            </a:r>
          </a:p>
          <a:p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+--------+-------+---------+-------+------------+</a:t>
            </a:r>
          </a:p>
          <a:p>
            <a:r>
              <a:rPr lang="hr-HR" sz="1900" b="1" dirty="0"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hr-HR" sz="1900" b="1" dirty="0" err="1">
                <a:latin typeface="Courier" charset="0"/>
                <a:ea typeface="Courier" charset="0"/>
                <a:cs typeface="Courier" charset="0"/>
              </a:rPr>
              <a:t>Leslie</a:t>
            </a:r>
            <a:r>
              <a:rPr lang="hr-HR" sz="1900" b="1" dirty="0">
                <a:latin typeface="Courier" charset="0"/>
                <a:ea typeface="Courier" charset="0"/>
                <a:cs typeface="Courier" charset="0"/>
              </a:rPr>
              <a:t> | </a:t>
            </a:r>
            <a:r>
              <a:rPr lang="hr-HR" sz="1900" b="1" dirty="0" err="1">
                <a:latin typeface="Courier" charset="0"/>
                <a:ea typeface="Courier" charset="0"/>
                <a:cs typeface="Courier" charset="0"/>
              </a:rPr>
              <a:t>volvo</a:t>
            </a:r>
            <a:r>
              <a:rPr lang="hr-HR" sz="1900" b="1" dirty="0">
                <a:latin typeface="Courier" charset="0"/>
                <a:ea typeface="Courier" charset="0"/>
                <a:cs typeface="Courier" charset="0"/>
              </a:rPr>
              <a:t> | f       |     3 | 21666.6667 |</a:t>
            </a:r>
          </a:p>
          <a:p>
            <a:r>
              <a:rPr lang="mr-IN" sz="1900" b="1" dirty="0">
                <a:latin typeface="Courier" charset="0"/>
                <a:ea typeface="Courier" charset="0"/>
                <a:cs typeface="Courier" charset="0"/>
              </a:rPr>
              <a:t>+--------+-------+---------+-------+------------+</a:t>
            </a:r>
          </a:p>
          <a:p>
            <a:r>
              <a:rPr lang="en-US" sz="1900" b="1" dirty="0">
                <a:latin typeface="Courier" charset="0"/>
                <a:ea typeface="Courier" charset="0"/>
                <a:cs typeface="Courier" charset="0"/>
              </a:rPr>
              <a:t>1 row in set (0.00 sec)</a:t>
            </a:r>
          </a:p>
        </p:txBody>
      </p:sp>
    </p:spTree>
    <p:extLst>
      <p:ext uri="{BB962C8B-B14F-4D97-AF65-F5344CB8AC3E}">
        <p14:creationId xmlns:p14="http://schemas.microsoft.com/office/powerpoint/2010/main" val="124893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Number and Average Price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 Box 4"/>
          <p:cNvSpPr txBox="1"/>
          <p:nvPr/>
        </p:nvSpPr>
        <p:spPr>
          <a:xfrm>
            <a:off x="457200" y="1371600"/>
            <a:ext cx="8229600" cy="38861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SELECT salesperson.name AS name, </a:t>
            </a:r>
            <a:endParaRPr lang="en-US" sz="24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       make, gender as cgender,</a:t>
            </a:r>
            <a:endParaRPr lang="en-US" sz="24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       count(make) as count, avg(price)</a:t>
            </a:r>
            <a:endParaRPr lang="en-US" sz="24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FROM salesperson, transaction, car, customer</a:t>
            </a:r>
            <a:endParaRPr lang="en-US" sz="24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WHERE salesperson_id = salesperson.id</a:t>
            </a:r>
            <a:endParaRPr lang="en-US" sz="24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AND   transaction.id = car.tid</a:t>
            </a:r>
            <a:endParaRPr lang="en-US" sz="24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AND   transaction.customer_id = customer.id</a:t>
            </a:r>
            <a:endParaRPr lang="en-US" sz="24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AND   transaction.month_num = 9</a:t>
            </a:r>
            <a:endParaRPr lang="en-US" sz="24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GROUP BY name, make, cgender</a:t>
            </a:r>
            <a:endParaRPr lang="en-US" sz="2400">
              <a:effectLst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Courier New" charset="0"/>
                <a:ea typeface="Calibri" charset="0"/>
                <a:cs typeface="Times New Roman" charset="0"/>
              </a:rPr>
              <a:t>HAVING count &gt; 2;</a:t>
            </a:r>
            <a:endParaRPr lang="en-US" sz="2400"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40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SELECT GROUP BY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3246122"/>
            <a:ext cx="8229510" cy="548634"/>
          </a:xfrm>
        </p:spPr>
        <p:txBody>
          <a:bodyPr/>
          <a:lstStyle/>
          <a:p>
            <a:r>
              <a:rPr lang="en-US" dirty="0"/>
              <a:t>Group by vendor, and then by category.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3794756"/>
            <a:ext cx="8138071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marL="0" indent="0" eaLnBrk="1" hangingPunct="1">
              <a:buFont typeface="Wingdings" charset="0"/>
              <a:buNone/>
            </a:pPr>
            <a:r>
              <a:rPr lang="en-US" sz="1800" b="1" dirty="0">
                <a:latin typeface="Courier New" charset="0"/>
                <a:cs typeface="Courier New" charset="0"/>
              </a:rPr>
              <a:t>SELECT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cs typeface="Courier New" charset="0"/>
              </a:rPr>
              <a:t>vendorid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cs typeface="Courier New" charset="0"/>
              </a:rPr>
              <a:t>categoryid</a:t>
            </a:r>
            <a:r>
              <a:rPr lang="en-US" sz="1800" b="1" dirty="0">
                <a:latin typeface="Courier New" charset="0"/>
                <a:cs typeface="Courier New" charset="0"/>
              </a:rPr>
              <a:t>, COUNT(*), AVG(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productprice</a:t>
            </a:r>
            <a:r>
              <a:rPr lang="en-US" sz="1800" b="1" dirty="0">
                <a:latin typeface="Courier New" charset="0"/>
                <a:cs typeface="Courier New" charset="0"/>
              </a:rPr>
              <a:t>)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  product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solidFill>
                  <a:srgbClr val="A12A03"/>
                </a:solidFill>
                <a:latin typeface="Courier New" charset="0"/>
                <a:cs typeface="Courier New" charset="0"/>
              </a:rPr>
              <a:t>GROUP BY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cs typeface="Courier New" charset="0"/>
              </a:rPr>
              <a:t>vendorid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cs typeface="Courier New" charset="0"/>
              </a:rPr>
              <a:t>categoryid</a:t>
            </a:r>
            <a:r>
              <a:rPr lang="en-US" sz="1800" b="1" dirty="0">
                <a:latin typeface="Courier New" charset="0"/>
                <a:cs typeface="Courier New" charset="0"/>
              </a:rPr>
              <a:t>;</a:t>
            </a:r>
            <a:endParaRPr lang="en-US" sz="2000" b="1" i="1" dirty="0">
              <a:latin typeface="Franklin Gothic Book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98" y="4800585"/>
            <a:ext cx="475297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 descr="produc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47" y="1234464"/>
            <a:ext cx="4937706" cy="211220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97318" y="5532097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4155485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SELECT GROUP BY HAVING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3337561"/>
            <a:ext cx="8503827" cy="1005829"/>
          </a:xfrm>
        </p:spPr>
        <p:txBody>
          <a:bodyPr/>
          <a:lstStyle/>
          <a:p>
            <a:r>
              <a:rPr lang="en-US" sz="2400" dirty="0"/>
              <a:t>Group products $50 or more by vendor and category.</a:t>
            </a:r>
          </a:p>
          <a:p>
            <a:r>
              <a:rPr lang="en-US" sz="2400" dirty="0"/>
              <a:t>Count and average price only if more than one per group.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4343390"/>
            <a:ext cx="8138071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1800" b="1" dirty="0">
                <a:latin typeface="Courier New" charset="0"/>
                <a:cs typeface="Courier New" charset="0"/>
              </a:rPr>
              <a:t>SELECT   </a:t>
            </a:r>
            <a:r>
              <a:rPr lang="en-US" sz="1800" b="1" dirty="0" err="1">
                <a:latin typeface="Courier New" charset="0"/>
                <a:cs typeface="Courier New" charset="0"/>
              </a:rPr>
              <a:t>vendorid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cs typeface="Courier New" charset="0"/>
              </a:rPr>
              <a:t>categoryid</a:t>
            </a:r>
            <a:r>
              <a:rPr lang="en-US" sz="1800" b="1" dirty="0">
                <a:latin typeface="Courier New" charset="0"/>
                <a:cs typeface="Courier New" charset="0"/>
              </a:rPr>
              <a:t>, COUNT(*), AVG(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productprice</a:t>
            </a:r>
            <a:r>
              <a:rPr lang="en-US" sz="1800" b="1" dirty="0">
                <a:latin typeface="Courier New" charset="0"/>
                <a:cs typeface="Courier New" charset="0"/>
              </a:rPr>
              <a:t>)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  product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WHERE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productprice</a:t>
            </a:r>
            <a:r>
              <a:rPr lang="en-US" sz="1800" b="1" dirty="0">
                <a:latin typeface="Courier New" charset="0"/>
                <a:cs typeface="Courier New" charset="0"/>
              </a:rPr>
              <a:t> &gt;= 50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GROUP BY </a:t>
            </a:r>
            <a:r>
              <a:rPr lang="en-US" sz="1800" b="1" dirty="0" err="1">
                <a:latin typeface="Courier New" charset="0"/>
                <a:cs typeface="Courier New" charset="0"/>
              </a:rPr>
              <a:t>vendorid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cs typeface="Courier New" charset="0"/>
              </a:rPr>
              <a:t>categoryid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solidFill>
                  <a:srgbClr val="A12A03"/>
                </a:solidFill>
                <a:latin typeface="Courier New" charset="0"/>
                <a:cs typeface="Courier New" charset="0"/>
              </a:rPr>
              <a:t>HAVING   COUNT(*) &gt; 1;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4" y="4858251"/>
            <a:ext cx="4846267" cy="1313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" name="Picture 9" descr="produc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95" y="1229539"/>
            <a:ext cx="4937706" cy="21122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80F6D6E-A264-A344-A1DB-514B7DB79892}"/>
              </a:ext>
            </a:extLst>
          </p:cNvPr>
          <p:cNvSpPr txBox="1"/>
          <p:nvPr/>
        </p:nvSpPr>
        <p:spPr>
          <a:xfrm>
            <a:off x="6407698" y="2119581"/>
            <a:ext cx="230063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The WHERE clause </a:t>
            </a:r>
            <a:br>
              <a:rPr lang="en-US" sz="1800" dirty="0">
                <a:solidFill>
                  <a:srgbClr val="B23C00"/>
                </a:solidFill>
              </a:rPr>
            </a:br>
            <a:r>
              <a:rPr lang="en-US" sz="1800" dirty="0">
                <a:solidFill>
                  <a:srgbClr val="B23C00"/>
                </a:solidFill>
              </a:rPr>
              <a:t>applies to </a:t>
            </a:r>
            <a:r>
              <a:rPr lang="en-US" sz="1800" u="sng" dirty="0">
                <a:solidFill>
                  <a:srgbClr val="B23C00"/>
                </a:solidFill>
              </a:rPr>
              <a:t>records</a:t>
            </a:r>
            <a:r>
              <a:rPr lang="en-US" sz="1800" dirty="0">
                <a:solidFill>
                  <a:srgbClr val="B23C00"/>
                </a:solidFill>
              </a:rPr>
              <a:t>.</a:t>
            </a:r>
          </a:p>
          <a:p>
            <a:r>
              <a:rPr lang="en-US" sz="1800" dirty="0">
                <a:solidFill>
                  <a:srgbClr val="B23C00"/>
                </a:solidFill>
              </a:rPr>
              <a:t>The HAVING clause</a:t>
            </a:r>
          </a:p>
          <a:p>
            <a:r>
              <a:rPr lang="en-US" sz="1800" dirty="0">
                <a:solidFill>
                  <a:srgbClr val="B23C00"/>
                </a:solidFill>
              </a:rPr>
              <a:t>applies to </a:t>
            </a:r>
            <a:r>
              <a:rPr lang="en-US" sz="1800" u="sng" dirty="0">
                <a:solidFill>
                  <a:srgbClr val="B23C00"/>
                </a:solidFill>
              </a:rPr>
              <a:t>groups</a:t>
            </a:r>
            <a:r>
              <a:rPr lang="en-US" sz="1800" dirty="0">
                <a:solidFill>
                  <a:srgbClr val="B23C00"/>
                </a:solidFill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9CAE1D-506B-D14C-8658-0AD7C45A560B}"/>
              </a:ext>
            </a:extLst>
          </p:cNvPr>
          <p:cNvSpPr txBox="1"/>
          <p:nvPr/>
        </p:nvSpPr>
        <p:spPr>
          <a:xfrm>
            <a:off x="658295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147527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SELECT GROUP BY HAVING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3292" y="1325904"/>
            <a:ext cx="5303507" cy="1920218"/>
          </a:xfrm>
        </p:spPr>
        <p:txBody>
          <a:bodyPr/>
          <a:lstStyle/>
          <a:p>
            <a:r>
              <a:rPr lang="en-US" dirty="0"/>
              <a:t>For products that sold more than 3 items in all sales transactions, what were the total number of items sold?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95068" y="3246122"/>
            <a:ext cx="4894414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cs typeface="Courier New" charset="0"/>
              </a:rPr>
              <a:t>SELECT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r>
              <a:rPr lang="en-US" sz="1800" b="1" dirty="0">
                <a:latin typeface="Courier New" charset="0"/>
                <a:cs typeface="Courier New" charset="0"/>
              </a:rPr>
              <a:t>, SUM(</a:t>
            </a:r>
            <a:r>
              <a:rPr lang="en-US" sz="1800" b="1" dirty="0" err="1">
                <a:latin typeface="Courier New" charset="0"/>
                <a:cs typeface="Courier New" charset="0"/>
              </a:rPr>
              <a:t>noofitems</a:t>
            </a:r>
            <a:r>
              <a:rPr lang="en-US" sz="1800" b="1" dirty="0">
                <a:latin typeface="Courier New" charset="0"/>
                <a:cs typeface="Courier New" charset="0"/>
              </a:rPr>
              <a:t>)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soldvia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GROUP BY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solidFill>
                  <a:srgbClr val="A12A03"/>
                </a:solidFill>
                <a:latin typeface="Courier New" charset="0"/>
                <a:cs typeface="Courier New" charset="0"/>
              </a:rPr>
              <a:t>HAVING   SUM(</a:t>
            </a:r>
            <a:r>
              <a:rPr lang="en-US" sz="1800" b="1" dirty="0" err="1">
                <a:solidFill>
                  <a:srgbClr val="A12A03"/>
                </a:solidFill>
                <a:latin typeface="Courier New" charset="0"/>
                <a:cs typeface="Courier New" charset="0"/>
              </a:rPr>
              <a:t>noofitems</a:t>
            </a:r>
            <a:r>
              <a:rPr lang="en-US" sz="1800" b="1" dirty="0">
                <a:solidFill>
                  <a:srgbClr val="A12A03"/>
                </a:solidFill>
                <a:latin typeface="Courier New" charset="0"/>
                <a:cs typeface="Courier New" charset="0"/>
              </a:rPr>
              <a:t>) &gt; 3;</a:t>
            </a:r>
            <a:endParaRPr lang="en-US" sz="2000" b="1" i="1" dirty="0">
              <a:solidFill>
                <a:srgbClr val="A12A03"/>
              </a:solidFill>
              <a:latin typeface="Franklin Gothic Book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78" y="4617707"/>
            <a:ext cx="28765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 descr="soldvi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6" y="1234464"/>
            <a:ext cx="2834609" cy="33702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8295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174793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SELECT GROUP BY HAVING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3292" y="1325904"/>
            <a:ext cx="5303507" cy="2285974"/>
          </a:xfrm>
        </p:spPr>
        <p:txBody>
          <a:bodyPr/>
          <a:lstStyle/>
          <a:p>
            <a:r>
              <a:rPr lang="en-US" dirty="0"/>
              <a:t>For each product that was sold in more than one sales </a:t>
            </a:r>
            <a:br>
              <a:rPr lang="en-US" dirty="0"/>
            </a:br>
            <a:r>
              <a:rPr lang="en-US" dirty="0"/>
              <a:t>transaction, what is the number of transactions in which the product was sold?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97683" y="3611878"/>
            <a:ext cx="4320413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indent="0" eaLnBrk="1" hangingPunct="1">
              <a:buFont typeface="Wingdings" charset="0"/>
              <a:buNone/>
            </a:pPr>
            <a:r>
              <a:rPr lang="en-US" sz="1800" b="1" dirty="0">
                <a:latin typeface="Courier New" charset="0"/>
                <a:cs typeface="Courier New" charset="0"/>
              </a:rPr>
              <a:t>SELECT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r>
              <a:rPr lang="en-US" sz="1800" b="1" dirty="0">
                <a:latin typeface="Courier New" charset="0"/>
                <a:cs typeface="Courier New" charset="0"/>
              </a:rPr>
              <a:t>, COUNT(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TID</a:t>
            </a:r>
            <a:r>
              <a:rPr lang="en-US" sz="1800" b="1" dirty="0">
                <a:latin typeface="Courier New" charset="0"/>
                <a:cs typeface="Courier New" charset="0"/>
              </a:rPr>
              <a:t>)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soldvia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GROUP BY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HAVING   COUNT(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TID</a:t>
            </a:r>
            <a:r>
              <a:rPr lang="en-US" sz="1800" b="1" dirty="0">
                <a:latin typeface="Courier New" charset="0"/>
                <a:cs typeface="Courier New" charset="0"/>
              </a:rPr>
              <a:t>) &gt; 1;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68" y="4983463"/>
            <a:ext cx="2590800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 descr="soldvi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6" y="1234464"/>
            <a:ext cx="2834609" cy="33702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88757" y="5532097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63260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view</a:t>
            </a:r>
            <a:r>
              <a:rPr lang="en-US" dirty="0"/>
              <a:t> allows the </a:t>
            </a:r>
            <a:r>
              <a:rPr lang="en-US" u="sng" dirty="0"/>
              <a:t>structure of a query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be saved in the database.</a:t>
            </a:r>
          </a:p>
          <a:p>
            <a:pPr lvl="1"/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virtual table</a:t>
            </a:r>
          </a:p>
          <a:p>
            <a:pPr lvl="6"/>
            <a:endParaRPr lang="en-US" dirty="0"/>
          </a:p>
          <a:p>
            <a:r>
              <a:rPr lang="en-US" dirty="0"/>
              <a:t>Not an actual table – no data is saved.</a:t>
            </a:r>
          </a:p>
          <a:p>
            <a:pPr lvl="5"/>
            <a:endParaRPr lang="en-US" dirty="0"/>
          </a:p>
          <a:p>
            <a:r>
              <a:rPr lang="en-US" dirty="0"/>
              <a:t>Whenever a view is invoked, it executes a query to retrieve data from the actual tables.</a:t>
            </a:r>
          </a:p>
          <a:p>
            <a:pPr lvl="1"/>
            <a:r>
              <a:rPr lang="en-US" dirty="0"/>
              <a:t>A view is analogous to a procedure</a:t>
            </a:r>
            <a:br>
              <a:rPr lang="en-US" dirty="0"/>
            </a:br>
            <a:r>
              <a:rPr lang="en-US" dirty="0"/>
              <a:t>in a programming language.</a:t>
            </a:r>
          </a:p>
          <a:p>
            <a:pPr lvl="5"/>
            <a:endParaRPr lang="en-US" dirty="0"/>
          </a:p>
          <a:p>
            <a:r>
              <a:rPr lang="en-US" dirty="0"/>
              <a:t>Use a view like any other 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4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  <a:r>
              <a:rPr lang="en-US" i="1" dirty="0"/>
              <a:t>, cont’d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914390"/>
          </a:xfrm>
        </p:spPr>
        <p:txBody>
          <a:bodyPr/>
          <a:lstStyle/>
          <a:p>
            <a:r>
              <a:rPr lang="en-US" dirty="0"/>
              <a:t>Which products have more than 3 </a:t>
            </a:r>
            <a:br>
              <a:rPr lang="en-US" dirty="0"/>
            </a:br>
            <a:r>
              <a:rPr lang="en-US" dirty="0"/>
              <a:t>items sold in all sales transactions?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0123" y="4160512"/>
            <a:ext cx="7772315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CREATE VIEW </a:t>
            </a:r>
            <a:r>
              <a:rPr lang="en-US" sz="1800" b="1" dirty="0">
                <a:latin typeface="Courier New" charset="0"/>
                <a:cs typeface="Courier New" charset="0"/>
              </a:rPr>
              <a:t>products_more_than_3_sold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AS</a:t>
            </a:r>
          </a:p>
          <a:p>
            <a:r>
              <a:rPr lang="en-US" sz="1800" b="1" dirty="0">
                <a:latin typeface="Courier New" charset="0"/>
                <a:cs typeface="Courier New" charset="0"/>
              </a:rPr>
              <a:t>SELECT  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productname</a:t>
            </a:r>
            <a:r>
              <a:rPr lang="en-US" sz="1800" b="1" dirty="0">
                <a:latin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productprice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FROM        product</a:t>
            </a:r>
            <a:br>
              <a:rPr lang="en-US" sz="1800" b="1" dirty="0">
                <a:latin typeface="Courier New" charset="0"/>
                <a:cs typeface="Courier New" charset="0"/>
              </a:rPr>
            </a:br>
            <a:r>
              <a:rPr lang="en-US" sz="1800" b="1" dirty="0">
                <a:latin typeface="Courier New" charset="0"/>
                <a:cs typeface="Courier New" charset="0"/>
              </a:rPr>
              <a:t>WHERE       </a:t>
            </a:r>
            <a:r>
              <a:rPr lang="en-US" sz="1800" b="1" dirty="0" err="1">
                <a:latin typeface="Courier New" charset="0"/>
                <a:cs typeface="Courier New" charset="0"/>
              </a:rPr>
              <a:t>productid</a:t>
            </a:r>
            <a:r>
              <a:rPr lang="en-US" sz="1800" b="1" dirty="0">
                <a:latin typeface="Courier New" charset="0"/>
                <a:cs typeface="Courier New" charset="0"/>
              </a:rPr>
              <a:t> IN (</a:t>
            </a:r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SELECT   </a:t>
            </a:r>
            <a:r>
              <a:rPr lang="en-US" sz="1800" b="1" dirty="0" err="1">
                <a:solidFill>
                  <a:srgbClr val="008F00"/>
                </a:solidFill>
                <a:latin typeface="Courier New" charset="0"/>
                <a:cs typeface="Courier New" charset="0"/>
              </a:rPr>
              <a:t>productid</a:t>
            </a:r>
            <a:b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</a:br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                          FROM     </a:t>
            </a:r>
            <a:r>
              <a:rPr lang="en-US" sz="1800" b="1" dirty="0" err="1">
                <a:solidFill>
                  <a:srgbClr val="008F00"/>
                </a:solidFill>
                <a:latin typeface="Courier New" charset="0"/>
                <a:cs typeface="Courier New" charset="0"/>
              </a:rPr>
              <a:t>soldvia</a:t>
            </a:r>
            <a:endParaRPr lang="en-US" sz="1800" b="1" dirty="0">
              <a:solidFill>
                <a:srgbClr val="008F00"/>
              </a:solidFill>
              <a:latin typeface="Courier New" charset="0"/>
              <a:cs typeface="Courier New" charset="0"/>
            </a:endParaRPr>
          </a:p>
          <a:p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                          GROUP BY </a:t>
            </a:r>
            <a:r>
              <a:rPr lang="en-US" sz="1800" b="1" dirty="0" err="1">
                <a:solidFill>
                  <a:srgbClr val="008F00"/>
                </a:solidFill>
                <a:latin typeface="Courier New" charset="0"/>
                <a:cs typeface="Courier New" charset="0"/>
              </a:rPr>
              <a:t>productid</a:t>
            </a:r>
            <a:b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</a:br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                          HAVING   SUM(</a:t>
            </a:r>
            <a:r>
              <a:rPr lang="en-US" sz="1800" b="1" dirty="0" err="1">
                <a:solidFill>
                  <a:srgbClr val="008F00"/>
                </a:solidFill>
                <a:latin typeface="Courier New" charset="0"/>
                <a:cs typeface="Courier New" charset="0"/>
              </a:rPr>
              <a:t>noofitems</a:t>
            </a:r>
            <a:r>
              <a:rPr lang="en-US" sz="1800" b="1" dirty="0">
                <a:solidFill>
                  <a:srgbClr val="008F00"/>
                </a:solidFill>
                <a:latin typeface="Courier New" charset="0"/>
                <a:cs typeface="Courier New" charset="0"/>
              </a:rPr>
              <a:t>) &gt; 3</a:t>
            </a:r>
            <a:r>
              <a:rPr lang="en-US" sz="1800" b="1" dirty="0">
                <a:latin typeface="Courier New" charset="0"/>
                <a:cs typeface="Courier New" charset="0"/>
              </a:rPr>
              <a:t>);</a:t>
            </a:r>
            <a:endParaRPr lang="en-US" sz="2000" b="1" i="1" dirty="0">
              <a:latin typeface="Franklin Gothic Book" charset="0"/>
            </a:endParaRPr>
          </a:p>
        </p:txBody>
      </p:sp>
      <p:pic>
        <p:nvPicPr>
          <p:cNvPr id="11" name="Picture 10" descr="produc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67" y="1234464"/>
            <a:ext cx="4663389" cy="1994857"/>
          </a:xfrm>
          <a:prstGeom prst="rect">
            <a:avLst/>
          </a:prstGeom>
        </p:spPr>
      </p:pic>
      <p:pic>
        <p:nvPicPr>
          <p:cNvPr id="12" name="Picture 11" descr="soldvi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764" y="1234464"/>
            <a:ext cx="2230308" cy="265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48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27820</TotalTime>
  <Words>2814</Words>
  <Application>Microsoft Macintosh PowerPoint</Application>
  <PresentationFormat>On-screen Show (4:3)</PresentationFormat>
  <Paragraphs>436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ＭＳ Ｐゴシック</vt:lpstr>
      <vt:lpstr>Arial</vt:lpstr>
      <vt:lpstr>Calibri</vt:lpstr>
      <vt:lpstr>Courier</vt:lpstr>
      <vt:lpstr>Courier New</vt:lpstr>
      <vt:lpstr>Franklin Gothic Book</vt:lpstr>
      <vt:lpstr>Times New Roman</vt:lpstr>
      <vt:lpstr>Wingdings</vt:lpstr>
      <vt:lpstr>Quadrant</vt:lpstr>
      <vt:lpstr>CS/SE 157B Database Management Systems II February 22 Class Meeting</vt:lpstr>
      <vt:lpstr>SELECT GROUP BY</vt:lpstr>
      <vt:lpstr>SELECT GROUP BY, cont’d</vt:lpstr>
      <vt:lpstr>SELECT GROUP BY, cont’d</vt:lpstr>
      <vt:lpstr>SELECT GROUP BY HAVING</vt:lpstr>
      <vt:lpstr>SELECT GROUP BY HAVING, cont’d</vt:lpstr>
      <vt:lpstr>SELECT GROUP BY HAVING, cont’d</vt:lpstr>
      <vt:lpstr>Views</vt:lpstr>
      <vt:lpstr>Views, cont’d</vt:lpstr>
      <vt:lpstr>Views, cont’d</vt:lpstr>
      <vt:lpstr>Views, cont’d</vt:lpstr>
      <vt:lpstr>Views, cont’d</vt:lpstr>
      <vt:lpstr>Database Design Example</vt:lpstr>
      <vt:lpstr>Database Design Example, cont’d</vt:lpstr>
      <vt:lpstr>Database Design Example, cont’d</vt:lpstr>
      <vt:lpstr>Table SalesPerson</vt:lpstr>
      <vt:lpstr>Table Customer</vt:lpstr>
      <vt:lpstr>Table Transaction</vt:lpstr>
      <vt:lpstr>Table Car</vt:lpstr>
      <vt:lpstr>Database Design Example, cont’d</vt:lpstr>
      <vt:lpstr>Everything</vt:lpstr>
      <vt:lpstr>Project Only What We Need</vt:lpstr>
      <vt:lpstr>Grouped with Counts</vt:lpstr>
      <vt:lpstr>Database Design Example, cont’d</vt:lpstr>
      <vt:lpstr>Create a View</vt:lpstr>
      <vt:lpstr>Maximum Cars Sold</vt:lpstr>
      <vt:lpstr>Solution: Most Cars Sold</vt:lpstr>
      <vt:lpstr>Database Design Example, cont’d</vt:lpstr>
      <vt:lpstr>Average Cars Sold</vt:lpstr>
      <vt:lpstr>Solution: Fewer Than Average Cars Sold  </vt:lpstr>
      <vt:lpstr>Database Design Example, cont’d</vt:lpstr>
      <vt:lpstr>Makes, Genders, and Prices</vt:lpstr>
      <vt:lpstr>Group by Name, Make, Gender</vt:lpstr>
      <vt:lpstr>Group by Having</vt:lpstr>
      <vt:lpstr>Solution: Number and Average Price</vt:lpstr>
    </vt:vector>
  </TitlesOfParts>
  <Company>Apropos Logic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520</cp:revision>
  <dcterms:created xsi:type="dcterms:W3CDTF">2008-01-12T03:52:55Z</dcterms:created>
  <dcterms:modified xsi:type="dcterms:W3CDTF">2018-02-22T09:33:07Z</dcterms:modified>
</cp:coreProperties>
</file>