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4"/>
  </p:notesMasterIdLst>
  <p:handoutMasterIdLst>
    <p:handoutMasterId r:id="rId45"/>
  </p:handoutMasterIdLst>
  <p:sldIdLst>
    <p:sldId id="282" r:id="rId2"/>
    <p:sldId id="283" r:id="rId3"/>
    <p:sldId id="284" r:id="rId4"/>
    <p:sldId id="285" r:id="rId5"/>
    <p:sldId id="286" r:id="rId6"/>
    <p:sldId id="287" r:id="rId7"/>
    <p:sldId id="288" r:id="rId8"/>
    <p:sldId id="289" r:id="rId9"/>
    <p:sldId id="290" r:id="rId10"/>
    <p:sldId id="291" r:id="rId11"/>
    <p:sldId id="292" r:id="rId12"/>
    <p:sldId id="293" r:id="rId13"/>
    <p:sldId id="294" r:id="rId14"/>
    <p:sldId id="295" r:id="rId15"/>
    <p:sldId id="296" r:id="rId16"/>
    <p:sldId id="297" r:id="rId17"/>
    <p:sldId id="298" r:id="rId18"/>
    <p:sldId id="299" r:id="rId19"/>
    <p:sldId id="300" r:id="rId20"/>
    <p:sldId id="302" r:id="rId21"/>
    <p:sldId id="303" r:id="rId22"/>
    <p:sldId id="304" r:id="rId23"/>
    <p:sldId id="305" r:id="rId24"/>
    <p:sldId id="306" r:id="rId25"/>
    <p:sldId id="307" r:id="rId26"/>
    <p:sldId id="308" r:id="rId27"/>
    <p:sldId id="301" r:id="rId28"/>
    <p:sldId id="309" r:id="rId29"/>
    <p:sldId id="310" r:id="rId30"/>
    <p:sldId id="311" r:id="rId31"/>
    <p:sldId id="312" r:id="rId32"/>
    <p:sldId id="313" r:id="rId33"/>
    <p:sldId id="314" r:id="rId34"/>
    <p:sldId id="315" r:id="rId35"/>
    <p:sldId id="316" r:id="rId36"/>
    <p:sldId id="317" r:id="rId37"/>
    <p:sldId id="318" r:id="rId38"/>
    <p:sldId id="319" r:id="rId39"/>
    <p:sldId id="320" r:id="rId40"/>
    <p:sldId id="321" r:id="rId41"/>
    <p:sldId id="322" r:id="rId42"/>
    <p:sldId id="323" r:id="rId4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F0000"/>
    <a:srgbClr val="011893"/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100" autoAdjust="0"/>
    <p:restoredTop sz="50000" autoAdjust="0"/>
  </p:normalViewPr>
  <p:slideViewPr>
    <p:cSldViewPr>
      <p:cViewPr varScale="1">
        <p:scale>
          <a:sx n="136" d="100"/>
          <a:sy n="136" d="100"/>
        </p:scale>
        <p:origin x="200" y="7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2880" y="-77"/>
      </p:cViewPr>
      <p:guideLst>
        <p:guide orient="horz" pos="2880"/>
        <p:guide pos="2160"/>
      </p:guideLst>
    </p:cSldViewPr>
  </p:notesViewPr>
  <p:gridSpacing cx="91439" cy="91439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>
            <a:extLst>
              <a:ext uri="{FF2B5EF4-FFF2-40B4-BE49-F238E27FC236}">
                <a16:creationId xmlns:a16="http://schemas.microsoft.com/office/drawing/2014/main" id="{D4D777DC-EEC6-B24B-A940-A08F0F5C171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9838A946-5A26-A148-98B4-30EAE90F4B7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61444" name="Rectangle 4">
            <a:extLst>
              <a:ext uri="{FF2B5EF4-FFF2-40B4-BE49-F238E27FC236}">
                <a16:creationId xmlns:a16="http://schemas.microsoft.com/office/drawing/2014/main" id="{F39048D0-8D98-3A40-805F-FB1D74AF4BFC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61445" name="Rectangle 5">
            <a:extLst>
              <a:ext uri="{FF2B5EF4-FFF2-40B4-BE49-F238E27FC236}">
                <a16:creationId xmlns:a16="http://schemas.microsoft.com/office/drawing/2014/main" id="{BF7D9E24-0466-0A44-A620-8AC7A643F051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1308DCDE-B378-2743-A7BC-A5E13BE35D1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FC064818-43A0-E44E-AA35-DB66DBFD414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C5B20B09-3436-8F4F-A8FC-8EEB489B2F7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32772" name="Rectangle 4">
            <a:extLst>
              <a:ext uri="{FF2B5EF4-FFF2-40B4-BE49-F238E27FC236}">
                <a16:creationId xmlns:a16="http://schemas.microsoft.com/office/drawing/2014/main" id="{0B5B2A00-B444-7342-B06D-9549FD463DE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>
            <a:extLst>
              <a:ext uri="{FF2B5EF4-FFF2-40B4-BE49-F238E27FC236}">
                <a16:creationId xmlns:a16="http://schemas.microsoft.com/office/drawing/2014/main" id="{DDB8B30E-42D1-6D4A-BD68-E5AAE38778B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2774" name="Rectangle 6">
            <a:extLst>
              <a:ext uri="{FF2B5EF4-FFF2-40B4-BE49-F238E27FC236}">
                <a16:creationId xmlns:a16="http://schemas.microsoft.com/office/drawing/2014/main" id="{23236465-6AAA-6E4E-85DC-47368E3721C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32775" name="Rectangle 7">
            <a:extLst>
              <a:ext uri="{FF2B5EF4-FFF2-40B4-BE49-F238E27FC236}">
                <a16:creationId xmlns:a16="http://schemas.microsoft.com/office/drawing/2014/main" id="{643DFE89-C2A0-A84F-B554-5F289F36851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039B6C4-E182-AC41-8F83-8B978407521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CCE86EF0-E3EA-6842-9585-8C9DF770CB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8DF9D5FD-0082-8E4E-8EA0-B9E56D9D9D3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0724" name="Rectangle 4">
            <a:extLst>
              <a:ext uri="{FF2B5EF4-FFF2-40B4-BE49-F238E27FC236}">
                <a16:creationId xmlns:a16="http://schemas.microsoft.com/office/drawing/2014/main" id="{569F2A52-F5A2-B041-B91D-3AF42E801E5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400"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0727" name="Rectangle 7">
            <a:extLst>
              <a:ext uri="{FF2B5EF4-FFF2-40B4-BE49-F238E27FC236}">
                <a16:creationId xmlns:a16="http://schemas.microsoft.com/office/drawing/2014/main" id="{D2FDBAC5-2063-674A-8CE7-4D557216DD9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sz="1000" b="1"/>
            </a:lvl1pPr>
          </a:lstStyle>
          <a:p>
            <a:fld id="{8DE0543F-7168-5C4C-8C98-9096C369620E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30728" name="Group 8">
            <a:extLst>
              <a:ext uri="{FF2B5EF4-FFF2-40B4-BE49-F238E27FC236}">
                <a16:creationId xmlns:a16="http://schemas.microsoft.com/office/drawing/2014/main" id="{F59FC627-F401-474B-8029-9A22A9861A24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>
              <a:extLst>
                <a:ext uri="{FF2B5EF4-FFF2-40B4-BE49-F238E27FC236}">
                  <a16:creationId xmlns:a16="http://schemas.microsoft.com/office/drawing/2014/main" id="{00D0BD8E-628C-904D-82F3-A8BFBAC3A42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0730" name="Rectangle 10">
              <a:extLst>
                <a:ext uri="{FF2B5EF4-FFF2-40B4-BE49-F238E27FC236}">
                  <a16:creationId xmlns:a16="http://schemas.microsoft.com/office/drawing/2014/main" id="{52A12FEC-61C5-E340-BFD2-07D4EBDB50AB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0731" name="Rectangle 11">
              <a:extLst>
                <a:ext uri="{FF2B5EF4-FFF2-40B4-BE49-F238E27FC236}">
                  <a16:creationId xmlns:a16="http://schemas.microsoft.com/office/drawing/2014/main" id="{2AA00ECA-6E95-2B4D-B765-3722BF71FA30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0732" name="Rectangle 12">
              <a:extLst>
                <a:ext uri="{FF2B5EF4-FFF2-40B4-BE49-F238E27FC236}">
                  <a16:creationId xmlns:a16="http://schemas.microsoft.com/office/drawing/2014/main" id="{1179854E-CC37-F142-81D8-9B078913179B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0733" name="Line 13">
              <a:extLst>
                <a:ext uri="{FF2B5EF4-FFF2-40B4-BE49-F238E27FC236}">
                  <a16:creationId xmlns:a16="http://schemas.microsoft.com/office/drawing/2014/main" id="{2A9DD04D-270E-A648-9A27-EA7FBB34507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>
              <a:extLst>
                <a:ext uri="{FF2B5EF4-FFF2-40B4-BE49-F238E27FC236}">
                  <a16:creationId xmlns:a16="http://schemas.microsoft.com/office/drawing/2014/main" id="{4A16A6BB-20C0-F347-9C22-5BEA89862E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2BC145-6432-264E-AE83-E73A66C27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D664CE-8242-B54C-8541-A945633B4B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 sz="800"/>
            </a:lvl6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79F421-2014-5E45-B486-73565910C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646A8E-C89D-6A49-A5A6-08508A98810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7995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B79FBDC9-5072-F249-A482-B39C201775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EFC11CB9-1932-9D4D-8754-E171E72550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29702" name="Rectangle 6">
            <a:extLst>
              <a:ext uri="{FF2B5EF4-FFF2-40B4-BE49-F238E27FC236}">
                <a16:creationId xmlns:a16="http://schemas.microsoft.com/office/drawing/2014/main" id="{38DBEA2A-545F-2B47-BBCC-2102DE57747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55242" y="6248400"/>
            <a:ext cx="73155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A0BC81C3-CC32-3E4C-BF3B-2452B4FBD586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29703" name="Group 7">
            <a:extLst>
              <a:ext uri="{FF2B5EF4-FFF2-40B4-BE49-F238E27FC236}">
                <a16:creationId xmlns:a16="http://schemas.microsoft.com/office/drawing/2014/main" id="{F0A46A85-54BE-5349-8E0E-6D21662AFED0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>
              <a:extLst>
                <a:ext uri="{FF2B5EF4-FFF2-40B4-BE49-F238E27FC236}">
                  <a16:creationId xmlns:a16="http://schemas.microsoft.com/office/drawing/2014/main" id="{C80EB377-C793-7540-BE5B-0F771F382B4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>
              <a:extLst>
                <a:ext uri="{FF2B5EF4-FFF2-40B4-BE49-F238E27FC236}">
                  <a16:creationId xmlns:a16="http://schemas.microsoft.com/office/drawing/2014/main" id="{F2C93639-4C96-FE46-B323-5160A25CB6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29706" name="Rectangle 10">
              <a:extLst>
                <a:ext uri="{FF2B5EF4-FFF2-40B4-BE49-F238E27FC236}">
                  <a16:creationId xmlns:a16="http://schemas.microsoft.com/office/drawing/2014/main" id="{F53832C0-CB35-7348-8668-DC9AC60F0F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29707" name="Rectangle 11">
              <a:extLst>
                <a:ext uri="{FF2B5EF4-FFF2-40B4-BE49-F238E27FC236}">
                  <a16:creationId xmlns:a16="http://schemas.microsoft.com/office/drawing/2014/main" id="{17EE294E-0706-B141-8A62-5D341F3C67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29708" name="Rectangle 12">
              <a:extLst>
                <a:ext uri="{FF2B5EF4-FFF2-40B4-BE49-F238E27FC236}">
                  <a16:creationId xmlns:a16="http://schemas.microsoft.com/office/drawing/2014/main" id="{E3B67A5C-926C-CB4F-B376-01A4D6BF77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</p:grpSp>
      <p:pic>
        <p:nvPicPr>
          <p:cNvPr id="29709" name="Picture 13" descr="SJSU-logo">
            <a:extLst>
              <a:ext uri="{FF2B5EF4-FFF2-40B4-BE49-F238E27FC236}">
                <a16:creationId xmlns:a16="http://schemas.microsoft.com/office/drawing/2014/main" id="{070C1224-50B3-4D42-8C90-BEE0FA23C2B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CC04EE39-FE72-E842-B4C3-9CE290CA7A49}"/>
              </a:ext>
            </a:extLst>
          </p:cNvPr>
          <p:cNvSpPr txBox="1"/>
          <p:nvPr userDrawn="1"/>
        </p:nvSpPr>
        <p:spPr>
          <a:xfrm>
            <a:off x="1097318" y="6263609"/>
            <a:ext cx="16353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Computer</a:t>
            </a:r>
            <a:r>
              <a:rPr lang="en-US" sz="1000" baseline="0" dirty="0"/>
              <a:t> Science Dept.</a:t>
            </a:r>
          </a:p>
          <a:p>
            <a:r>
              <a:rPr lang="en-US" sz="1000" baseline="0" dirty="0"/>
              <a:t>Spring 2018: February 20</a:t>
            </a:r>
            <a:endParaRPr lang="en-US" sz="10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AFE9493-3338-AA4E-ACB7-D117BC14009A}"/>
              </a:ext>
            </a:extLst>
          </p:cNvPr>
          <p:cNvSpPr txBox="1"/>
          <p:nvPr userDrawn="1"/>
        </p:nvSpPr>
        <p:spPr>
          <a:xfrm>
            <a:off x="3350683" y="6263609"/>
            <a:ext cx="27206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CS 157B: Database Management Systems II</a:t>
            </a:r>
            <a:br>
              <a:rPr lang="en-US" sz="1000" baseline="0" dirty="0"/>
            </a:br>
            <a:r>
              <a:rPr lang="en-US" sz="1000" baseline="0" dirty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 kern="1200">
          <a:solidFill>
            <a:schemeClr val="bg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panose="020B0604020202020204" pitchFamily="34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o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s.sjsu.edu/~ma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3schools.com/php/php_ref_error.asp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3schools.com/php/php_ref_filter.asp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6" name="Rectangle 2">
            <a:extLst>
              <a:ext uri="{FF2B5EF4-FFF2-40B4-BE49-F238E27FC236}">
                <a16:creationId xmlns:a16="http://schemas.microsoft.com/office/drawing/2014/main" id="{10544374-24E7-C844-8F09-A9767EDD6FA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z="3200" b="1" dirty="0"/>
              <a:t>CS/SE 157B</a:t>
            </a:r>
            <a:br>
              <a:rPr lang="en-US" altLang="en-US" sz="3200" b="1" dirty="0"/>
            </a:br>
            <a:r>
              <a:rPr lang="en-US" altLang="en-US" sz="3200" b="1" dirty="0"/>
              <a:t>Database Management Systems II</a:t>
            </a:r>
            <a:br>
              <a:rPr lang="en-US" altLang="en-US" sz="3600" dirty="0"/>
            </a:br>
            <a:r>
              <a:rPr lang="en-US" altLang="en-US" sz="2400" dirty="0"/>
              <a:t>February 20 Class Meeting</a:t>
            </a:r>
          </a:p>
        </p:txBody>
      </p:sp>
      <p:sp>
        <p:nvSpPr>
          <p:cNvPr id="313347" name="Rectangle 3">
            <a:extLst>
              <a:ext uri="{FF2B5EF4-FFF2-40B4-BE49-F238E27FC236}">
                <a16:creationId xmlns:a16="http://schemas.microsoft.com/office/drawing/2014/main" id="{CA396163-1B5C-4745-BBA6-17B35A93910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103438" y="3765550"/>
            <a:ext cx="4846637" cy="2224088"/>
          </a:xfrm>
        </p:spPr>
        <p:txBody>
          <a:bodyPr/>
          <a:lstStyle/>
          <a:p>
            <a:pPr algn="ctr"/>
            <a:r>
              <a:rPr lang="en-US" altLang="en-US" dirty="0"/>
              <a:t>Department of Computer Science</a:t>
            </a:r>
            <a:br>
              <a:rPr lang="en-US" altLang="en-US" dirty="0"/>
            </a:br>
            <a:r>
              <a:rPr lang="en-US" altLang="en-US" dirty="0"/>
              <a:t>San Jose State University</a:t>
            </a:r>
            <a:br>
              <a:rPr lang="en-US" altLang="en-US" dirty="0"/>
            </a:br>
            <a:br>
              <a:rPr lang="en-US" altLang="en-US" sz="1200" dirty="0"/>
            </a:br>
            <a:r>
              <a:rPr lang="en-US" altLang="en-US" dirty="0"/>
              <a:t>Spring 2018</a:t>
            </a:r>
            <a:br>
              <a:rPr lang="en-US" altLang="en-US" dirty="0"/>
            </a:br>
            <a:r>
              <a:rPr lang="en-US" altLang="en-US" dirty="0"/>
              <a:t>Instructor: Ron Mak</a:t>
            </a:r>
          </a:p>
          <a:p>
            <a:pPr algn="ctr"/>
            <a:r>
              <a:rPr lang="en-US" altLang="en-US" dirty="0">
                <a:hlinkClick r:id="rId2"/>
              </a:rPr>
              <a:t>www.cs.sjsu.edu/~mak</a:t>
            </a:r>
            <a:r>
              <a:rPr lang="en-US" altLang="en-US" dirty="0"/>
              <a:t> </a:t>
            </a:r>
          </a:p>
        </p:txBody>
      </p:sp>
      <p:pic>
        <p:nvPicPr>
          <p:cNvPr id="313348" name="Picture 4" descr="sjsu_logo2">
            <a:extLst>
              <a:ext uri="{FF2B5EF4-FFF2-40B4-BE49-F238E27FC236}">
                <a16:creationId xmlns:a16="http://schemas.microsoft.com/office/drawing/2014/main" id="{939E77DB-7F6A-614E-88B7-42563AE6E4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0563" y="4689475"/>
            <a:ext cx="1189037" cy="111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3349" name="Picture 5">
            <a:extLst>
              <a:ext uri="{FF2B5EF4-FFF2-40B4-BE49-F238E27FC236}">
                <a16:creationId xmlns:a16="http://schemas.microsoft.com/office/drawing/2014/main" id="{D2D74441-8C85-CE4E-B852-6DEAA8C452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708525"/>
            <a:ext cx="1066800" cy="109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B7FF4C4-FBA8-E54A-9A69-78B416146A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DE0543F-7168-5C4C-8C98-9096C369620E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PHP Traits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B23C00"/>
                </a:solidFill>
              </a:rPr>
              <a:t>Traits</a:t>
            </a:r>
            <a:r>
              <a:rPr lang="en-US" dirty="0"/>
              <a:t> add functionality to a class </a:t>
            </a:r>
            <a:br>
              <a:rPr lang="en-US" dirty="0"/>
            </a:br>
            <a:r>
              <a:rPr lang="en-US" u="sng" dirty="0"/>
              <a:t>without</a:t>
            </a:r>
            <a:r>
              <a:rPr lang="en-US" dirty="0"/>
              <a:t> class inheritance.</a:t>
            </a:r>
          </a:p>
          <a:p>
            <a:pPr lvl="1"/>
            <a:r>
              <a:rPr lang="en-US" dirty="0"/>
              <a:t>They help overcome some of the </a:t>
            </a:r>
            <a:br>
              <a:rPr lang="en-US" dirty="0"/>
            </a:br>
            <a:r>
              <a:rPr lang="en-US" dirty="0"/>
              <a:t>restrictions of single inheritance.</a:t>
            </a:r>
          </a:p>
          <a:p>
            <a:pPr lvl="6"/>
            <a:endParaRPr lang="en-US" dirty="0"/>
          </a:p>
          <a:p>
            <a:r>
              <a:rPr lang="en-US" dirty="0"/>
              <a:t>A class can use several traits.</a:t>
            </a:r>
          </a:p>
          <a:p>
            <a:r>
              <a:rPr lang="en-US" dirty="0"/>
              <a:t>Several classes can share traits.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9469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PHP Traits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5806" y="1234464"/>
            <a:ext cx="7590539" cy="5509200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B23C00"/>
                </a:solidFill>
                <a:latin typeface="Courier New"/>
                <a:cs typeface="Courier New"/>
              </a:rPr>
              <a:t>trait Debug </a:t>
            </a:r>
          </a:p>
          <a:p>
            <a:r>
              <a:rPr lang="en-US" sz="1600" b="1" dirty="0">
                <a:latin typeface="Courier New"/>
                <a:cs typeface="Courier New"/>
              </a:rPr>
              <a:t>{</a:t>
            </a:r>
          </a:p>
          <a:p>
            <a:r>
              <a:rPr lang="en-US" sz="1600" b="1" dirty="0">
                <a:latin typeface="Courier New"/>
                <a:cs typeface="Courier New"/>
              </a:rPr>
              <a:t>    public function </a:t>
            </a:r>
            <a:r>
              <a:rPr lang="en-US" sz="1600" b="1" dirty="0" err="1">
                <a:solidFill>
                  <a:srgbClr val="B23C00"/>
                </a:solidFill>
                <a:latin typeface="Courier New"/>
                <a:cs typeface="Courier New"/>
              </a:rPr>
              <a:t>dumpObject</a:t>
            </a:r>
            <a:r>
              <a:rPr lang="en-US" sz="1600" b="1" dirty="0">
                <a:latin typeface="Courier New"/>
                <a:cs typeface="Courier New"/>
              </a:rPr>
              <a:t>() </a:t>
            </a:r>
          </a:p>
          <a:p>
            <a:r>
              <a:rPr lang="en-US" sz="1600" b="1" dirty="0">
                <a:latin typeface="Courier New"/>
                <a:cs typeface="Courier New"/>
              </a:rPr>
              <a:t>    {</a:t>
            </a:r>
          </a:p>
          <a:p>
            <a:r>
              <a:rPr lang="en-US" sz="1600" b="1" dirty="0">
                <a:latin typeface="Courier New"/>
                <a:cs typeface="Courier New"/>
              </a:rPr>
              <a:t>        $class = </a:t>
            </a:r>
            <a:r>
              <a:rPr lang="en-US" sz="1600" b="1" dirty="0" err="1">
                <a:latin typeface="Courier New"/>
                <a:cs typeface="Courier New"/>
              </a:rPr>
              <a:t>get_class</a:t>
            </a:r>
            <a:r>
              <a:rPr lang="en-US" sz="1600" b="1" dirty="0">
                <a:latin typeface="Courier New"/>
                <a:cs typeface="Courier New"/>
              </a:rPr>
              <a:t>($this);</a:t>
            </a:r>
          </a:p>
          <a:p>
            <a:r>
              <a:rPr lang="en-US" sz="1600" b="1" dirty="0">
                <a:latin typeface="Courier New"/>
                <a:cs typeface="Courier New"/>
              </a:rPr>
              <a:t>        $attributes = </a:t>
            </a:r>
            <a:r>
              <a:rPr lang="en-US" sz="1600" b="1" dirty="0" err="1">
                <a:latin typeface="Courier New"/>
                <a:cs typeface="Courier New"/>
              </a:rPr>
              <a:t>get_object_vars</a:t>
            </a:r>
            <a:r>
              <a:rPr lang="en-US" sz="1600" b="1" dirty="0">
                <a:latin typeface="Courier New"/>
                <a:cs typeface="Courier New"/>
              </a:rPr>
              <a:t>($this);</a:t>
            </a:r>
          </a:p>
          <a:p>
            <a:r>
              <a:rPr lang="en-US" sz="1600" b="1" dirty="0">
                <a:latin typeface="Courier New"/>
                <a:cs typeface="Courier New"/>
              </a:rPr>
              <a:t>        $methods = </a:t>
            </a:r>
            <a:r>
              <a:rPr lang="en-US" sz="1600" b="1" dirty="0" err="1">
                <a:latin typeface="Courier New"/>
                <a:cs typeface="Courier New"/>
              </a:rPr>
              <a:t>get_class_methods</a:t>
            </a:r>
            <a:r>
              <a:rPr lang="en-US" sz="1600" b="1" dirty="0">
                <a:latin typeface="Courier New"/>
                <a:cs typeface="Courier New"/>
              </a:rPr>
              <a:t>($this);</a:t>
            </a:r>
          </a:p>
          <a:p>
            <a:r>
              <a:rPr lang="en-US" sz="1600" b="1" dirty="0">
                <a:latin typeface="Courier New"/>
                <a:cs typeface="Courier New"/>
              </a:rPr>
              <a:t>        </a:t>
            </a:r>
          </a:p>
          <a:p>
            <a:r>
              <a:rPr lang="en-US" sz="1600" b="1" dirty="0">
                <a:latin typeface="Courier New"/>
                <a:cs typeface="Courier New"/>
              </a:rPr>
              <a:t>        echo "&lt;h2&gt;Information about the $class object&lt;/h2&gt;";</a:t>
            </a:r>
          </a:p>
          <a:p>
            <a:r>
              <a:rPr lang="es-ES_tradnl" sz="1600" b="1" dirty="0">
                <a:latin typeface="Courier New"/>
                <a:cs typeface="Courier New"/>
              </a:rPr>
              <a:t>        echo '&lt;h3&gt;</a:t>
            </a:r>
            <a:r>
              <a:rPr lang="es-ES_tradnl" sz="1600" b="1" dirty="0" err="1">
                <a:latin typeface="Courier New"/>
                <a:cs typeface="Courier New"/>
              </a:rPr>
              <a:t>Attributes</a:t>
            </a:r>
            <a:r>
              <a:rPr lang="es-ES_tradnl" sz="1600" b="1" dirty="0">
                <a:latin typeface="Courier New"/>
                <a:cs typeface="Courier New"/>
              </a:rPr>
              <a:t>&lt;/h3&gt;&lt;</a:t>
            </a:r>
            <a:r>
              <a:rPr lang="es-ES_tradnl" sz="1600" b="1" dirty="0" err="1">
                <a:latin typeface="Courier New"/>
                <a:cs typeface="Courier New"/>
              </a:rPr>
              <a:t>ul</a:t>
            </a:r>
            <a:r>
              <a:rPr lang="es-ES_tradnl" sz="1600" b="1" dirty="0">
                <a:latin typeface="Courier New"/>
                <a:cs typeface="Courier New"/>
              </a:rPr>
              <a:t>&gt;';</a:t>
            </a:r>
          </a:p>
          <a:p>
            <a:r>
              <a:rPr lang="en-US" sz="1600" b="1" dirty="0">
                <a:latin typeface="Courier New"/>
                <a:cs typeface="Courier New"/>
              </a:rPr>
              <a:t>        </a:t>
            </a:r>
            <a:r>
              <a:rPr lang="en-US" sz="1600" b="1" dirty="0" err="1">
                <a:latin typeface="Courier New"/>
                <a:cs typeface="Courier New"/>
              </a:rPr>
              <a:t>foreach</a:t>
            </a:r>
            <a:r>
              <a:rPr lang="en-US" sz="1600" b="1" dirty="0">
                <a:latin typeface="Courier New"/>
                <a:cs typeface="Courier New"/>
              </a:rPr>
              <a:t> ($attributes as $k =&gt; $v) {</a:t>
            </a:r>
          </a:p>
          <a:p>
            <a:r>
              <a:rPr lang="es-ES_tradnl" sz="1600" b="1" dirty="0">
                <a:latin typeface="Courier New"/>
                <a:cs typeface="Courier New"/>
              </a:rPr>
              <a:t>            echo "&lt;li&gt;$k: $v&lt;/li&gt;";</a:t>
            </a:r>
          </a:p>
          <a:p>
            <a:r>
              <a:rPr lang="es-ES_tradnl" sz="1600" b="1" dirty="0">
                <a:latin typeface="Courier New"/>
                <a:cs typeface="Courier New"/>
              </a:rPr>
              <a:t>        }</a:t>
            </a:r>
          </a:p>
          <a:p>
            <a:r>
              <a:rPr lang="es-ES_tradnl" sz="1600" b="1" dirty="0">
                <a:latin typeface="Courier New"/>
                <a:cs typeface="Courier New"/>
              </a:rPr>
              <a:t>        echo '&lt;/li&gt;&lt;/</a:t>
            </a:r>
            <a:r>
              <a:rPr lang="es-ES_tradnl" sz="1600" b="1" dirty="0" err="1">
                <a:latin typeface="Courier New"/>
                <a:cs typeface="Courier New"/>
              </a:rPr>
              <a:t>ul</a:t>
            </a:r>
            <a:r>
              <a:rPr lang="es-ES_tradnl" sz="1600" b="1" dirty="0">
                <a:latin typeface="Courier New"/>
                <a:cs typeface="Courier New"/>
              </a:rPr>
              <a:t>&gt;';</a:t>
            </a:r>
          </a:p>
          <a:p>
            <a:r>
              <a:rPr lang="es-ES_tradnl" sz="1600" b="1" dirty="0">
                <a:latin typeface="Courier New"/>
                <a:cs typeface="Courier New"/>
              </a:rPr>
              <a:t>        </a:t>
            </a:r>
          </a:p>
          <a:p>
            <a:r>
              <a:rPr lang="es-ES_tradnl" sz="1600" b="1" dirty="0">
                <a:latin typeface="Courier New"/>
                <a:cs typeface="Courier New"/>
              </a:rPr>
              <a:t>        echo '&lt;h3&gt;</a:t>
            </a:r>
            <a:r>
              <a:rPr lang="es-ES_tradnl" sz="1600" b="1" dirty="0" err="1">
                <a:latin typeface="Courier New"/>
                <a:cs typeface="Courier New"/>
              </a:rPr>
              <a:t>Methods</a:t>
            </a:r>
            <a:r>
              <a:rPr lang="es-ES_tradnl" sz="1600" b="1" dirty="0">
                <a:latin typeface="Courier New"/>
                <a:cs typeface="Courier New"/>
              </a:rPr>
              <a:t>&lt;/h3&gt;&lt;</a:t>
            </a:r>
            <a:r>
              <a:rPr lang="es-ES_tradnl" sz="1600" b="1" dirty="0" err="1">
                <a:latin typeface="Courier New"/>
                <a:cs typeface="Courier New"/>
              </a:rPr>
              <a:t>ul</a:t>
            </a:r>
            <a:r>
              <a:rPr lang="es-ES_tradnl" sz="1600" b="1" dirty="0">
                <a:latin typeface="Courier New"/>
                <a:cs typeface="Courier New"/>
              </a:rPr>
              <a:t>&gt;';</a:t>
            </a:r>
          </a:p>
          <a:p>
            <a:r>
              <a:rPr lang="en-US" sz="1600" b="1" dirty="0">
                <a:latin typeface="Courier New"/>
                <a:cs typeface="Courier New"/>
              </a:rPr>
              <a:t>        </a:t>
            </a:r>
            <a:r>
              <a:rPr lang="en-US" sz="1600" b="1" dirty="0" err="1">
                <a:latin typeface="Courier New"/>
                <a:cs typeface="Courier New"/>
              </a:rPr>
              <a:t>foreach</a:t>
            </a:r>
            <a:r>
              <a:rPr lang="en-US" sz="1600" b="1" dirty="0">
                <a:latin typeface="Courier New"/>
                <a:cs typeface="Courier New"/>
              </a:rPr>
              <a:t> ($methods as $v) {</a:t>
            </a:r>
          </a:p>
          <a:p>
            <a:r>
              <a:rPr lang="es-ES_tradnl" sz="1600" b="1" dirty="0">
                <a:latin typeface="Courier New"/>
                <a:cs typeface="Courier New"/>
              </a:rPr>
              <a:t>            echo "&lt;li&gt;$v&lt;/li&gt;";</a:t>
            </a:r>
          </a:p>
          <a:p>
            <a:r>
              <a:rPr lang="es-ES_tradnl" sz="1600" b="1" dirty="0">
                <a:latin typeface="Courier New"/>
                <a:cs typeface="Courier New"/>
              </a:rPr>
              <a:t>        }</a:t>
            </a:r>
          </a:p>
          <a:p>
            <a:r>
              <a:rPr lang="es-ES_tradnl" sz="1600" b="1" dirty="0">
                <a:latin typeface="Courier New"/>
                <a:cs typeface="Courier New"/>
              </a:rPr>
              <a:t>        echo '&lt;/li&gt;&lt;/</a:t>
            </a:r>
            <a:r>
              <a:rPr lang="es-ES_tradnl" sz="1600" b="1" dirty="0" err="1">
                <a:latin typeface="Courier New"/>
                <a:cs typeface="Courier New"/>
              </a:rPr>
              <a:t>ul</a:t>
            </a:r>
            <a:r>
              <a:rPr lang="es-ES_tradnl" sz="1600" b="1" dirty="0">
                <a:latin typeface="Courier New"/>
                <a:cs typeface="Courier New"/>
              </a:rPr>
              <a:t>&gt;';</a:t>
            </a:r>
          </a:p>
          <a:p>
            <a:r>
              <a:rPr lang="es-ES_tradnl" sz="1600" b="1" dirty="0">
                <a:latin typeface="Courier New"/>
                <a:cs typeface="Courier New"/>
              </a:rPr>
              <a:t>    }</a:t>
            </a:r>
          </a:p>
          <a:p>
            <a:r>
              <a:rPr lang="es-ES_tradnl" sz="1600" b="1" dirty="0">
                <a:latin typeface="Courier New"/>
                <a:cs typeface="Courier New"/>
              </a:rPr>
              <a:t>}</a:t>
            </a:r>
            <a:endParaRPr lang="en-US" sz="16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66536" y="1325903"/>
            <a:ext cx="1473881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sz="1600" dirty="0" err="1">
                <a:solidFill>
                  <a:srgbClr val="FFFF00"/>
                </a:solidFill>
              </a:rPr>
              <a:t>oo</a:t>
            </a:r>
            <a:r>
              <a:rPr lang="en-US" sz="1600" dirty="0">
                <a:solidFill>
                  <a:srgbClr val="FFFF00"/>
                </a:solidFill>
              </a:rPr>
              <a:t>/</a:t>
            </a:r>
            <a:r>
              <a:rPr lang="en-US" sz="1600" dirty="0" err="1">
                <a:solidFill>
                  <a:srgbClr val="FFFF00"/>
                </a:solidFill>
              </a:rPr>
              <a:t>Debug.php</a:t>
            </a:r>
            <a:endParaRPr lang="en-US" sz="1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99909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PHP Traits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65806" y="1365492"/>
            <a:ext cx="8456161" cy="5355312"/>
          </a:xfrm>
          <a:prstGeom prst="rect">
            <a:avLst/>
          </a:prstGeom>
          <a:solidFill>
            <a:srgbClr val="F2F2F2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require('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Shape.php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');</a:t>
            </a:r>
          </a:p>
          <a:p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>
                <a:latin typeface="Courier New"/>
                <a:cs typeface="Courier New"/>
              </a:rPr>
              <a:t>class Rectangle extends Shape</a:t>
            </a:r>
          </a:p>
          <a:p>
            <a:r>
              <a:rPr lang="en-US" sz="1800" b="1" dirty="0">
                <a:latin typeface="Courier New"/>
                <a:cs typeface="Courier New"/>
              </a:rPr>
              <a:t>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use Debug;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public $width;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public $height;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function __construct($w, $h)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$width  = $w;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$height = $h;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}</a:t>
            </a:r>
          </a:p>
          <a:p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>
                <a:latin typeface="Courier New"/>
                <a:cs typeface="Courier New"/>
              </a:rPr>
              <a:t>    function </a:t>
            </a:r>
            <a:r>
              <a:rPr lang="en-US" sz="1800" b="1" dirty="0" err="1">
                <a:latin typeface="Courier New"/>
                <a:cs typeface="Courier New"/>
              </a:rPr>
              <a:t>getArea</a:t>
            </a:r>
            <a:r>
              <a:rPr lang="en-US" sz="1800" b="1" dirty="0">
                <a:latin typeface="Courier New"/>
                <a:cs typeface="Courier New"/>
              </a:rPr>
              <a:t>()      { return $width * $height; }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function </a:t>
            </a:r>
            <a:r>
              <a:rPr lang="en-US" sz="1800" b="1" dirty="0" err="1">
                <a:latin typeface="Courier New"/>
                <a:cs typeface="Courier New"/>
              </a:rPr>
              <a:t>getPerimeter</a:t>
            </a:r>
            <a:r>
              <a:rPr lang="en-US" sz="1800" b="1" dirty="0">
                <a:latin typeface="Courier New"/>
                <a:cs typeface="Courier New"/>
              </a:rPr>
              <a:t>() { return 2*($width + $height); }</a:t>
            </a:r>
          </a:p>
          <a:p>
            <a:r>
              <a:rPr lang="en-US" sz="1800" b="1" dirty="0">
                <a:latin typeface="Courier New"/>
                <a:cs typeface="Courier New"/>
              </a:rPr>
              <a:t>}</a:t>
            </a:r>
          </a:p>
          <a:p>
            <a:endParaRPr lang="en-US" sz="1800" b="1" dirty="0">
              <a:latin typeface="Courier New"/>
              <a:cs typeface="Courier New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7975" y="1234464"/>
            <a:ext cx="1793179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sz="1600" dirty="0" err="1">
                <a:solidFill>
                  <a:srgbClr val="FFFF00"/>
                </a:solidFill>
              </a:rPr>
              <a:t>oo</a:t>
            </a:r>
            <a:r>
              <a:rPr lang="en-US" sz="1600" dirty="0">
                <a:solidFill>
                  <a:srgbClr val="FFFF00"/>
                </a:solidFill>
              </a:rPr>
              <a:t>/</a:t>
            </a:r>
            <a:r>
              <a:rPr lang="en-US" sz="1600" dirty="0" err="1">
                <a:solidFill>
                  <a:srgbClr val="FFFF00"/>
                </a:solidFill>
              </a:rPr>
              <a:t>Rectangle.php</a:t>
            </a:r>
            <a:endParaRPr lang="en-US" sz="1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78323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PHP Traits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743220" y="1783098"/>
            <a:ext cx="3924760" cy="1477328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require('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Debug.php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');</a:t>
            </a:r>
          </a:p>
          <a:p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require('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Rectangle.php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');</a:t>
            </a:r>
          </a:p>
          <a:p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>
                <a:latin typeface="Courier New"/>
                <a:cs typeface="Courier New"/>
              </a:rPr>
              <a:t>$r = new Rectangle(42, 37);</a:t>
            </a:r>
          </a:p>
          <a:p>
            <a:r>
              <a:rPr lang="en-US" sz="1800" b="1" dirty="0">
                <a:latin typeface="Courier New"/>
                <a:cs typeface="Courier New"/>
              </a:rPr>
              <a:t>$r-&gt;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dumpObject</a:t>
            </a:r>
            <a:r>
              <a:rPr lang="en-US" sz="1800" b="1" dirty="0">
                <a:latin typeface="Courier New"/>
                <a:cs typeface="Courier New"/>
              </a:rPr>
              <a:t>();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760707" y="1614524"/>
            <a:ext cx="1542009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sz="1600" dirty="0" err="1">
                <a:solidFill>
                  <a:srgbClr val="FFFF00"/>
                </a:solidFill>
              </a:rPr>
              <a:t>oo</a:t>
            </a:r>
            <a:r>
              <a:rPr lang="en-US" sz="1600" dirty="0">
                <a:solidFill>
                  <a:srgbClr val="FFFF00"/>
                </a:solidFill>
              </a:rPr>
              <a:t>/</a:t>
            </a:r>
            <a:r>
              <a:rPr lang="en-US" sz="1600" dirty="0" err="1">
                <a:solidFill>
                  <a:srgbClr val="FFFF00"/>
                </a:solidFill>
              </a:rPr>
              <a:t>traittest.php</a:t>
            </a:r>
            <a:endParaRPr lang="en-US" sz="1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26435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Object-Relational Mapping (ORM)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Object-relational mapping (ORM) is a</a:t>
            </a:r>
            <a:br>
              <a:rPr lang="en-US" dirty="0"/>
            </a:br>
            <a:r>
              <a:rPr lang="en-US" dirty="0"/>
              <a:t>set of techniques to </a:t>
            </a:r>
            <a:r>
              <a:rPr lang="en-US" u="sng" dirty="0"/>
              <a:t>overcome the mismatch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between objects and relational data.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objects: PHP data</a:t>
            </a:r>
          </a:p>
          <a:p>
            <a:pPr lvl="1"/>
            <a:r>
              <a:rPr lang="en-US" dirty="0"/>
              <a:t>relational data: database query results</a:t>
            </a:r>
          </a:p>
          <a:p>
            <a:pPr lvl="5"/>
            <a:endParaRPr lang="en-US" dirty="0"/>
          </a:p>
          <a:p>
            <a:r>
              <a:rPr lang="en-US" dirty="0">
                <a:solidFill>
                  <a:schemeClr val="tx2">
                    <a:lumMod val="90000"/>
                    <a:lumOff val="10000"/>
                  </a:schemeClr>
                </a:solidFill>
              </a:rPr>
              <a:t>PHP Data Objects</a:t>
            </a:r>
            <a:r>
              <a:rPr lang="en-US" dirty="0"/>
              <a:t> (PDO) can fetch data from database tables in the form of </a:t>
            </a:r>
            <a:r>
              <a:rPr lang="en-US" u="sng" dirty="0"/>
              <a:t>objects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801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Object-Relational Mapping (ORM)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40123" y="1470340"/>
            <a:ext cx="8080420" cy="39703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class 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Person</a:t>
            </a:r>
          </a:p>
          <a:p>
            <a:r>
              <a:rPr lang="en-US" sz="1800" b="1" dirty="0">
                <a:latin typeface="Courier New"/>
                <a:cs typeface="Courier New"/>
              </a:rPr>
              <a:t>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private $id;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private $first;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private $last;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private $gender;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private $salary;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public function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getId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()</a:t>
            </a:r>
            <a:r>
              <a:rPr lang="en-US" sz="1800" b="1" dirty="0">
                <a:latin typeface="Courier New"/>
                <a:cs typeface="Courier New"/>
              </a:rPr>
              <a:t>     { return $this-&gt;id; }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public function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getFirst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()</a:t>
            </a:r>
            <a:r>
              <a:rPr lang="en-US" sz="1800" b="1" dirty="0">
                <a:latin typeface="Courier New"/>
                <a:cs typeface="Courier New"/>
              </a:rPr>
              <a:t>  { return $this-&gt;first; }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public function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getLast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()</a:t>
            </a:r>
            <a:r>
              <a:rPr lang="en-US" sz="1800" b="1" dirty="0">
                <a:latin typeface="Courier New"/>
                <a:cs typeface="Courier New"/>
              </a:rPr>
              <a:t>   { return $this-&gt;last; }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public function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getGender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()</a:t>
            </a:r>
            <a:r>
              <a:rPr lang="en-US" sz="1800" b="1" dirty="0">
                <a:latin typeface="Courier New"/>
                <a:cs typeface="Courier New"/>
              </a:rPr>
              <a:t> { return $this-&gt;gender; }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public function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getSalary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()</a:t>
            </a:r>
            <a:r>
              <a:rPr lang="en-US" sz="1800" b="1" dirty="0">
                <a:latin typeface="Courier New"/>
                <a:cs typeface="Courier New"/>
              </a:rPr>
              <a:t> { return $this-&gt;salary; }</a:t>
            </a:r>
          </a:p>
          <a:p>
            <a:r>
              <a:rPr lang="en-US" sz="1800" b="1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35B9C72-5E8B-8046-9623-3315D8438586}"/>
              </a:ext>
            </a:extLst>
          </p:cNvPr>
          <p:cNvSpPr txBox="1"/>
          <p:nvPr/>
        </p:nvSpPr>
        <p:spPr>
          <a:xfrm>
            <a:off x="6780328" y="1331724"/>
            <a:ext cx="1723549" cy="338554"/>
          </a:xfrm>
          <a:prstGeom prst="rect">
            <a:avLst/>
          </a:prstGeom>
          <a:solidFill>
            <a:srgbClr val="011893"/>
          </a:solidFill>
        </p:spPr>
        <p:txBody>
          <a:bodyPr wrap="none" rtlCol="0">
            <a:spAutoFit/>
          </a:bodyPr>
          <a:lstStyle/>
          <a:p>
            <a:r>
              <a:rPr lang="en-US" sz="1600" dirty="0" err="1">
                <a:solidFill>
                  <a:srgbClr val="FFFF00"/>
                </a:solidFill>
              </a:rPr>
              <a:t>orm</a:t>
            </a:r>
            <a:r>
              <a:rPr lang="en-US" sz="1600" dirty="0">
                <a:solidFill>
                  <a:srgbClr val="FFFF00"/>
                </a:solidFill>
              </a:rPr>
              <a:t>/people1.php</a:t>
            </a:r>
          </a:p>
        </p:txBody>
      </p:sp>
    </p:spTree>
    <p:extLst>
      <p:ext uri="{BB962C8B-B14F-4D97-AF65-F5344CB8AC3E}">
        <p14:creationId xmlns:p14="http://schemas.microsoft.com/office/powerpoint/2010/main" val="21299501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Object-Relational Mapping (ORM)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74367" y="1234464"/>
            <a:ext cx="8570375" cy="4801314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700" b="1" dirty="0">
                <a:latin typeface="Courier New"/>
                <a:cs typeface="Courier New"/>
              </a:rPr>
              <a:t>$</a:t>
            </a:r>
            <a:r>
              <a:rPr lang="en-US" sz="1700" b="1" dirty="0" err="1">
                <a:latin typeface="Courier New"/>
                <a:cs typeface="Courier New"/>
              </a:rPr>
              <a:t>ps</a:t>
            </a:r>
            <a:r>
              <a:rPr lang="en-US" sz="1700" b="1" dirty="0">
                <a:latin typeface="Courier New"/>
                <a:cs typeface="Courier New"/>
              </a:rPr>
              <a:t> = $con-&gt;prepare($query);</a:t>
            </a:r>
          </a:p>
          <a:p>
            <a:endParaRPr lang="en-US" sz="1700" b="1" dirty="0">
              <a:latin typeface="Courier New"/>
              <a:cs typeface="Courier New"/>
            </a:endParaRPr>
          </a:p>
          <a:p>
            <a:r>
              <a:rPr lang="en-US" sz="1700" b="1" dirty="0">
                <a:latin typeface="Courier New"/>
                <a:cs typeface="Courier New"/>
              </a:rPr>
              <a:t>...</a:t>
            </a:r>
          </a:p>
          <a:p>
            <a:endParaRPr lang="en-US" sz="1700" b="1" dirty="0">
              <a:latin typeface="Courier New"/>
              <a:cs typeface="Courier New"/>
            </a:endParaRPr>
          </a:p>
          <a:p>
            <a:r>
              <a:rPr lang="en-US" sz="1700" b="1" dirty="0">
                <a:latin typeface="Courier New"/>
                <a:cs typeface="Courier New"/>
              </a:rPr>
              <a:t>// Fetch the matching database table rows.</a:t>
            </a:r>
          </a:p>
          <a:p>
            <a:r>
              <a:rPr lang="en-US" sz="1700" b="1" dirty="0">
                <a:latin typeface="Courier New"/>
                <a:cs typeface="Courier New"/>
              </a:rPr>
              <a:t>$</a:t>
            </a:r>
            <a:r>
              <a:rPr lang="en-US" sz="1700" b="1" dirty="0" err="1">
                <a:latin typeface="Courier New"/>
                <a:cs typeface="Courier New"/>
              </a:rPr>
              <a:t>ps</a:t>
            </a:r>
            <a:r>
              <a:rPr lang="en-US" sz="1700" b="1" dirty="0">
                <a:latin typeface="Courier New"/>
                <a:cs typeface="Courier New"/>
              </a:rPr>
              <a:t>-&gt;execute();</a:t>
            </a:r>
          </a:p>
          <a:p>
            <a:r>
              <a:rPr lang="en-US" sz="1700" b="1" dirty="0">
                <a:latin typeface="Courier New"/>
                <a:cs typeface="Courier New"/>
              </a:rPr>
              <a:t>$</a:t>
            </a:r>
            <a:r>
              <a:rPr lang="en-US" sz="1700" b="1" dirty="0" err="1">
                <a:latin typeface="Courier New"/>
                <a:cs typeface="Courier New"/>
              </a:rPr>
              <a:t>ps</a:t>
            </a:r>
            <a:r>
              <a:rPr lang="en-US" sz="1700" b="1" dirty="0">
                <a:latin typeface="Courier New"/>
                <a:cs typeface="Courier New"/>
              </a:rPr>
              <a:t>-&gt;</a:t>
            </a:r>
            <a:r>
              <a:rPr lang="en-US" sz="1700" b="1" dirty="0" err="1">
                <a:latin typeface="Courier New"/>
                <a:cs typeface="Courier New"/>
              </a:rPr>
              <a:t>setFetchMode</a:t>
            </a:r>
            <a:r>
              <a:rPr lang="en-US" sz="1700" b="1" dirty="0">
                <a:latin typeface="Courier New"/>
                <a:cs typeface="Courier New"/>
              </a:rPr>
              <a:t>(</a:t>
            </a:r>
            <a:r>
              <a:rPr lang="en-US" sz="1700" b="1" dirty="0">
                <a:solidFill>
                  <a:srgbClr val="B23C00"/>
                </a:solidFill>
                <a:latin typeface="Courier New"/>
                <a:cs typeface="Courier New"/>
              </a:rPr>
              <a:t>PDO::FETCH_CLASS, "Person"</a:t>
            </a:r>
            <a:r>
              <a:rPr lang="en-US" sz="1700" b="1" dirty="0">
                <a:latin typeface="Courier New"/>
                <a:cs typeface="Courier New"/>
              </a:rPr>
              <a:t>);</a:t>
            </a:r>
          </a:p>
          <a:p>
            <a:endParaRPr lang="en-US" sz="1700" b="1" dirty="0">
              <a:latin typeface="Courier New"/>
              <a:cs typeface="Courier New"/>
            </a:endParaRPr>
          </a:p>
          <a:p>
            <a:r>
              <a:rPr lang="en-US" sz="1700" b="1" dirty="0">
                <a:latin typeface="Courier New"/>
                <a:cs typeface="Courier New"/>
              </a:rPr>
              <a:t>// Construct the HTML table row by row.</a:t>
            </a:r>
          </a:p>
          <a:p>
            <a:r>
              <a:rPr lang="en-US" sz="1700" b="1" dirty="0">
                <a:latin typeface="Courier New"/>
                <a:cs typeface="Courier New"/>
              </a:rPr>
              <a:t>while (</a:t>
            </a:r>
            <a:r>
              <a:rPr lang="en-US" sz="1700" b="1" dirty="0">
                <a:solidFill>
                  <a:srgbClr val="B23C00"/>
                </a:solidFill>
                <a:latin typeface="Courier New"/>
                <a:cs typeface="Courier New"/>
              </a:rPr>
              <a:t>$person </a:t>
            </a:r>
            <a:r>
              <a:rPr lang="en-US" sz="1700" b="1" dirty="0">
                <a:latin typeface="Courier New"/>
                <a:cs typeface="Courier New"/>
              </a:rPr>
              <a:t>= $</a:t>
            </a:r>
            <a:r>
              <a:rPr lang="en-US" sz="1700" b="1" dirty="0" err="1">
                <a:latin typeface="Courier New"/>
                <a:cs typeface="Courier New"/>
              </a:rPr>
              <a:t>ps</a:t>
            </a:r>
            <a:r>
              <a:rPr lang="en-US" sz="1700" b="1" dirty="0">
                <a:latin typeface="Courier New"/>
                <a:cs typeface="Courier New"/>
              </a:rPr>
              <a:t>-&gt;fetch()) {</a:t>
            </a:r>
          </a:p>
          <a:p>
            <a:r>
              <a:rPr lang="en-US" sz="1700" b="1" dirty="0">
                <a:latin typeface="Courier New"/>
                <a:cs typeface="Courier New"/>
              </a:rPr>
              <a:t>    print "        &lt;</a:t>
            </a:r>
            <a:r>
              <a:rPr lang="en-US" sz="1700" b="1" dirty="0" err="1">
                <a:latin typeface="Courier New"/>
                <a:cs typeface="Courier New"/>
              </a:rPr>
              <a:t>tr</a:t>
            </a:r>
            <a:r>
              <a:rPr lang="en-US" sz="1700" b="1" dirty="0">
                <a:latin typeface="Courier New"/>
                <a:cs typeface="Courier New"/>
              </a:rPr>
              <a:t>&gt;\n";</a:t>
            </a:r>
          </a:p>
          <a:p>
            <a:r>
              <a:rPr lang="en-US" sz="1700" b="1" dirty="0">
                <a:latin typeface="Courier New"/>
                <a:cs typeface="Courier New"/>
              </a:rPr>
              <a:t>    print "            &lt;td&gt;" . </a:t>
            </a:r>
            <a:r>
              <a:rPr lang="en-US" sz="1700" b="1" dirty="0">
                <a:solidFill>
                  <a:srgbClr val="B23C00"/>
                </a:solidFill>
                <a:latin typeface="Courier New"/>
                <a:cs typeface="Courier New"/>
              </a:rPr>
              <a:t>$person-&gt;</a:t>
            </a:r>
            <a:r>
              <a:rPr lang="en-US" sz="1700" b="1" dirty="0" err="1">
                <a:solidFill>
                  <a:srgbClr val="B23C00"/>
                </a:solidFill>
                <a:latin typeface="Courier New"/>
                <a:cs typeface="Courier New"/>
              </a:rPr>
              <a:t>getId</a:t>
            </a:r>
            <a:r>
              <a:rPr lang="en-US" sz="1700" b="1" dirty="0">
                <a:solidFill>
                  <a:srgbClr val="B23C00"/>
                </a:solidFill>
                <a:latin typeface="Courier New"/>
                <a:cs typeface="Courier New"/>
              </a:rPr>
              <a:t>()     </a:t>
            </a:r>
            <a:r>
              <a:rPr lang="en-US" sz="1700" b="1" dirty="0">
                <a:latin typeface="Courier New"/>
                <a:cs typeface="Courier New"/>
              </a:rPr>
              <a:t>. "&lt;/td&gt;\n";</a:t>
            </a:r>
          </a:p>
          <a:p>
            <a:r>
              <a:rPr lang="en-US" sz="1700" b="1" dirty="0">
                <a:latin typeface="Courier New"/>
                <a:cs typeface="Courier New"/>
              </a:rPr>
              <a:t>    print "            &lt;td&gt;" . </a:t>
            </a:r>
            <a:r>
              <a:rPr lang="en-US" sz="1700" b="1" dirty="0">
                <a:solidFill>
                  <a:srgbClr val="B23C00"/>
                </a:solidFill>
                <a:latin typeface="Courier New"/>
                <a:cs typeface="Courier New"/>
              </a:rPr>
              <a:t>$person-&gt;</a:t>
            </a:r>
            <a:r>
              <a:rPr lang="en-US" sz="1700" b="1" dirty="0" err="1">
                <a:solidFill>
                  <a:srgbClr val="B23C00"/>
                </a:solidFill>
                <a:latin typeface="Courier New"/>
                <a:cs typeface="Courier New"/>
              </a:rPr>
              <a:t>getFirst</a:t>
            </a:r>
            <a:r>
              <a:rPr lang="en-US" sz="1700" b="1" dirty="0">
                <a:solidFill>
                  <a:srgbClr val="B23C00"/>
                </a:solidFill>
                <a:latin typeface="Courier New"/>
                <a:cs typeface="Courier New"/>
              </a:rPr>
              <a:t>()  </a:t>
            </a:r>
            <a:r>
              <a:rPr lang="en-US" sz="1700" b="1" dirty="0">
                <a:latin typeface="Courier New"/>
                <a:cs typeface="Courier New"/>
              </a:rPr>
              <a:t>. "&lt;/td&gt;\n";</a:t>
            </a:r>
          </a:p>
          <a:p>
            <a:r>
              <a:rPr lang="en-US" sz="1700" b="1" dirty="0">
                <a:latin typeface="Courier New"/>
                <a:cs typeface="Courier New"/>
              </a:rPr>
              <a:t>    print "            &lt;td&gt;" . </a:t>
            </a:r>
            <a:r>
              <a:rPr lang="en-US" sz="1700" b="1" dirty="0">
                <a:solidFill>
                  <a:srgbClr val="B23C00"/>
                </a:solidFill>
                <a:latin typeface="Courier New"/>
                <a:cs typeface="Courier New"/>
              </a:rPr>
              <a:t>$person-&gt;</a:t>
            </a:r>
            <a:r>
              <a:rPr lang="en-US" sz="1700" b="1" dirty="0" err="1">
                <a:solidFill>
                  <a:srgbClr val="B23C00"/>
                </a:solidFill>
                <a:latin typeface="Courier New"/>
                <a:cs typeface="Courier New"/>
              </a:rPr>
              <a:t>getLast</a:t>
            </a:r>
            <a:r>
              <a:rPr lang="en-US" sz="1700" b="1" dirty="0">
                <a:solidFill>
                  <a:srgbClr val="B23C00"/>
                </a:solidFill>
                <a:latin typeface="Courier New"/>
                <a:cs typeface="Courier New"/>
              </a:rPr>
              <a:t>()   </a:t>
            </a:r>
            <a:r>
              <a:rPr lang="en-US" sz="1700" b="1" dirty="0">
                <a:latin typeface="Courier New"/>
                <a:cs typeface="Courier New"/>
              </a:rPr>
              <a:t>. "&lt;/td&gt;\n";</a:t>
            </a:r>
          </a:p>
          <a:p>
            <a:r>
              <a:rPr lang="en-US" sz="1700" b="1" dirty="0">
                <a:latin typeface="Courier New"/>
                <a:cs typeface="Courier New"/>
              </a:rPr>
              <a:t>    print "            &lt;td&gt;" . </a:t>
            </a:r>
            <a:r>
              <a:rPr lang="en-US" sz="1700" b="1" dirty="0">
                <a:solidFill>
                  <a:srgbClr val="B23C00"/>
                </a:solidFill>
                <a:latin typeface="Courier New"/>
                <a:cs typeface="Courier New"/>
              </a:rPr>
              <a:t>$person-&gt;</a:t>
            </a:r>
            <a:r>
              <a:rPr lang="en-US" sz="1700" b="1" dirty="0" err="1">
                <a:solidFill>
                  <a:srgbClr val="B23C00"/>
                </a:solidFill>
                <a:latin typeface="Courier New"/>
                <a:cs typeface="Courier New"/>
              </a:rPr>
              <a:t>getGender</a:t>
            </a:r>
            <a:r>
              <a:rPr lang="en-US" sz="1700" b="1" dirty="0">
                <a:solidFill>
                  <a:srgbClr val="B23C00"/>
                </a:solidFill>
                <a:latin typeface="Courier New"/>
                <a:cs typeface="Courier New"/>
              </a:rPr>
              <a:t>() </a:t>
            </a:r>
            <a:r>
              <a:rPr lang="en-US" sz="1700" b="1" dirty="0">
                <a:latin typeface="Courier New"/>
                <a:cs typeface="Courier New"/>
              </a:rPr>
              <a:t>. "&lt;/td&gt;\n";</a:t>
            </a:r>
          </a:p>
          <a:p>
            <a:r>
              <a:rPr lang="en-US" sz="1700" b="1" dirty="0">
                <a:latin typeface="Courier New"/>
                <a:cs typeface="Courier New"/>
              </a:rPr>
              <a:t>    print "            &lt;td&gt;" . </a:t>
            </a:r>
            <a:r>
              <a:rPr lang="en-US" sz="1700" b="1" dirty="0">
                <a:solidFill>
                  <a:srgbClr val="B23C00"/>
                </a:solidFill>
                <a:latin typeface="Courier New"/>
                <a:cs typeface="Courier New"/>
              </a:rPr>
              <a:t>$person-&gt;</a:t>
            </a:r>
            <a:r>
              <a:rPr lang="en-US" sz="1700" b="1" dirty="0" err="1">
                <a:solidFill>
                  <a:srgbClr val="B23C00"/>
                </a:solidFill>
                <a:latin typeface="Courier New"/>
                <a:cs typeface="Courier New"/>
              </a:rPr>
              <a:t>getSalary</a:t>
            </a:r>
            <a:r>
              <a:rPr lang="en-US" sz="1700" b="1" dirty="0">
                <a:solidFill>
                  <a:srgbClr val="B23C00"/>
                </a:solidFill>
                <a:latin typeface="Courier New"/>
                <a:cs typeface="Courier New"/>
              </a:rPr>
              <a:t>() </a:t>
            </a:r>
            <a:r>
              <a:rPr lang="en-US" sz="1700" b="1" dirty="0">
                <a:latin typeface="Courier New"/>
                <a:cs typeface="Courier New"/>
              </a:rPr>
              <a:t>. "&lt;/td&gt;\n";</a:t>
            </a:r>
          </a:p>
          <a:p>
            <a:r>
              <a:rPr lang="en-US" sz="1700" b="1" dirty="0">
                <a:latin typeface="Courier New"/>
                <a:cs typeface="Courier New"/>
              </a:rPr>
              <a:t>    print "        &lt;/</a:t>
            </a:r>
            <a:r>
              <a:rPr lang="en-US" sz="1700" b="1" dirty="0" err="1">
                <a:latin typeface="Courier New"/>
                <a:cs typeface="Courier New"/>
              </a:rPr>
              <a:t>tr</a:t>
            </a:r>
            <a:r>
              <a:rPr lang="en-US" sz="1700" b="1" dirty="0">
                <a:latin typeface="Courier New"/>
                <a:cs typeface="Courier New"/>
              </a:rPr>
              <a:t>&gt;\n";</a:t>
            </a:r>
          </a:p>
          <a:p>
            <a:r>
              <a:rPr lang="en-US" sz="1700" b="1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583179" y="6172170"/>
            <a:ext cx="731991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B23C00"/>
                </a:solidFill>
              </a:rPr>
              <a:t>Demo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EAE6E8C-9C81-BC49-ACA6-69A65DEAE1B8}"/>
              </a:ext>
            </a:extLst>
          </p:cNvPr>
          <p:cNvSpPr txBox="1"/>
          <p:nvPr/>
        </p:nvSpPr>
        <p:spPr>
          <a:xfrm>
            <a:off x="6963206" y="1353105"/>
            <a:ext cx="1723549" cy="338554"/>
          </a:xfrm>
          <a:prstGeom prst="rect">
            <a:avLst/>
          </a:prstGeom>
          <a:solidFill>
            <a:srgbClr val="011893"/>
          </a:solidFill>
        </p:spPr>
        <p:txBody>
          <a:bodyPr wrap="none" rtlCol="0">
            <a:spAutoFit/>
          </a:bodyPr>
          <a:lstStyle/>
          <a:p>
            <a:r>
              <a:rPr lang="en-US" sz="1600" dirty="0" err="1">
                <a:solidFill>
                  <a:srgbClr val="FFFF00"/>
                </a:solidFill>
              </a:rPr>
              <a:t>orm</a:t>
            </a:r>
            <a:r>
              <a:rPr lang="en-US" sz="1600" dirty="0">
                <a:solidFill>
                  <a:srgbClr val="FFFF00"/>
                </a:solidFill>
              </a:rPr>
              <a:t>/people1.php</a:t>
            </a:r>
          </a:p>
        </p:txBody>
      </p:sp>
    </p:spTree>
    <p:extLst>
      <p:ext uri="{BB962C8B-B14F-4D97-AF65-F5344CB8AC3E}">
        <p14:creationId xmlns:p14="http://schemas.microsoft.com/office/powerpoint/2010/main" val="3713829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 Hinting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you’ve defined a PHP class, you can “hint” </a:t>
            </a:r>
            <a:br>
              <a:rPr lang="en-US" dirty="0"/>
            </a:br>
            <a:r>
              <a:rPr lang="en-US" dirty="0"/>
              <a:t>the </a:t>
            </a:r>
            <a:r>
              <a:rPr lang="en-US" u="sng" dirty="0"/>
              <a:t>class type</a:t>
            </a:r>
            <a:r>
              <a:rPr lang="en-US" dirty="0"/>
              <a:t> in a function header.</a:t>
            </a:r>
          </a:p>
          <a:p>
            <a:pPr lvl="4"/>
            <a:endParaRPr lang="en-US" dirty="0"/>
          </a:p>
          <a:p>
            <a:r>
              <a:rPr lang="en-US" dirty="0"/>
              <a:t>PHP will generate a fatal error if you </a:t>
            </a:r>
            <a:br>
              <a:rPr lang="en-US" dirty="0"/>
            </a:br>
            <a:r>
              <a:rPr lang="en-US" dirty="0"/>
              <a:t>pass a value with a type that doesn’t </a:t>
            </a:r>
            <a:br>
              <a:rPr lang="en-US" dirty="0"/>
            </a:br>
            <a:r>
              <a:rPr lang="en-US" dirty="0"/>
              <a:t>match the type hint.</a:t>
            </a:r>
          </a:p>
          <a:p>
            <a:pPr lvl="5"/>
            <a:endParaRPr lang="en-US" dirty="0"/>
          </a:p>
          <a:p>
            <a:r>
              <a:rPr lang="en-US" dirty="0"/>
              <a:t>You </a:t>
            </a:r>
            <a:r>
              <a:rPr lang="en-US" u="sng" dirty="0"/>
              <a:t>cannot</a:t>
            </a:r>
            <a:r>
              <a:rPr lang="en-US" dirty="0"/>
              <a:t> hint simple types </a:t>
            </a:r>
            <a:br>
              <a:rPr lang="en-US" dirty="0"/>
            </a:br>
            <a:r>
              <a:rPr lang="en-US" dirty="0"/>
              <a:t>such as integer or string.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801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 Hinting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5806" y="1325903"/>
            <a:ext cx="8357464" cy="2862323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function </a:t>
            </a:r>
            <a:r>
              <a:rPr lang="en-US" sz="1800" b="1" dirty="0" err="1">
                <a:latin typeface="Courier New"/>
                <a:cs typeface="Courier New"/>
              </a:rPr>
              <a:t>createTableRow</a:t>
            </a:r>
            <a:r>
              <a:rPr lang="en-US" sz="1800" b="1" dirty="0">
                <a:latin typeface="Courier New"/>
                <a:cs typeface="Courier New"/>
              </a:rPr>
              <a:t>(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Person</a:t>
            </a:r>
            <a:r>
              <a:rPr lang="en-US" sz="1800" b="1" dirty="0">
                <a:latin typeface="Courier New"/>
                <a:cs typeface="Courier New"/>
              </a:rPr>
              <a:t> $p)</a:t>
            </a:r>
          </a:p>
          <a:p>
            <a:r>
              <a:rPr lang="en-US" sz="1800" b="1" dirty="0">
                <a:latin typeface="Courier New"/>
                <a:cs typeface="Courier New"/>
              </a:rPr>
              <a:t>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print "        &lt;</a:t>
            </a:r>
            <a:r>
              <a:rPr lang="en-US" sz="1800" b="1" dirty="0" err="1">
                <a:latin typeface="Courier New"/>
                <a:cs typeface="Courier New"/>
              </a:rPr>
              <a:t>tr</a:t>
            </a:r>
            <a:r>
              <a:rPr lang="en-US" sz="1800" b="1" dirty="0">
                <a:latin typeface="Courier New"/>
                <a:cs typeface="Courier New"/>
              </a:rPr>
              <a:t>&gt;\n";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print "            &lt;td&gt;" . $p-&gt;</a:t>
            </a:r>
            <a:r>
              <a:rPr lang="en-US" sz="1800" b="1" dirty="0" err="1">
                <a:latin typeface="Courier New"/>
                <a:cs typeface="Courier New"/>
              </a:rPr>
              <a:t>getId</a:t>
            </a:r>
            <a:r>
              <a:rPr lang="en-US" sz="1800" b="1" dirty="0">
                <a:latin typeface="Courier New"/>
                <a:cs typeface="Courier New"/>
              </a:rPr>
              <a:t>()     . "&lt;/td&gt;\n";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print "            &lt;td&gt;" . $p-&gt;</a:t>
            </a:r>
            <a:r>
              <a:rPr lang="en-US" sz="1800" b="1" dirty="0" err="1">
                <a:latin typeface="Courier New"/>
                <a:cs typeface="Courier New"/>
              </a:rPr>
              <a:t>getFirst</a:t>
            </a:r>
            <a:r>
              <a:rPr lang="en-US" sz="1800" b="1" dirty="0">
                <a:latin typeface="Courier New"/>
                <a:cs typeface="Courier New"/>
              </a:rPr>
              <a:t>()  . "&lt;/td&gt;\n";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print "            &lt;td&gt;" . $p-&gt;</a:t>
            </a:r>
            <a:r>
              <a:rPr lang="en-US" sz="1800" b="1" dirty="0" err="1">
                <a:latin typeface="Courier New"/>
                <a:cs typeface="Courier New"/>
              </a:rPr>
              <a:t>getLast</a:t>
            </a:r>
            <a:r>
              <a:rPr lang="en-US" sz="1800" b="1" dirty="0">
                <a:latin typeface="Courier New"/>
                <a:cs typeface="Courier New"/>
              </a:rPr>
              <a:t>()   . "&lt;/td&gt;\n";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print "            &lt;td&gt;" . $p-&gt;</a:t>
            </a:r>
            <a:r>
              <a:rPr lang="en-US" sz="1800" b="1" dirty="0" err="1">
                <a:latin typeface="Courier New"/>
                <a:cs typeface="Courier New"/>
              </a:rPr>
              <a:t>getGender</a:t>
            </a:r>
            <a:r>
              <a:rPr lang="en-US" sz="1800" b="1" dirty="0">
                <a:latin typeface="Courier New"/>
                <a:cs typeface="Courier New"/>
              </a:rPr>
              <a:t>() . "&lt;/td&gt;\n";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print "            &lt;td&gt;" . $p-&gt;</a:t>
            </a:r>
            <a:r>
              <a:rPr lang="en-US" sz="1800" b="1" dirty="0" err="1">
                <a:latin typeface="Courier New"/>
                <a:cs typeface="Courier New"/>
              </a:rPr>
              <a:t>getSalary</a:t>
            </a:r>
            <a:r>
              <a:rPr lang="en-US" sz="1800" b="1" dirty="0">
                <a:latin typeface="Courier New"/>
                <a:cs typeface="Courier New"/>
              </a:rPr>
              <a:t>() . "&lt;/td&gt;\n";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print "        &lt;/</a:t>
            </a:r>
            <a:r>
              <a:rPr lang="en-US" sz="1800" b="1" dirty="0" err="1">
                <a:latin typeface="Courier New"/>
                <a:cs typeface="Courier New"/>
              </a:rPr>
              <a:t>tr</a:t>
            </a:r>
            <a:r>
              <a:rPr lang="en-US" sz="1800" b="1" dirty="0">
                <a:latin typeface="Courier New"/>
                <a:cs typeface="Courier New"/>
              </a:rPr>
              <a:t>&gt;\n";</a:t>
            </a:r>
          </a:p>
          <a:p>
            <a:r>
              <a:rPr lang="en-US" sz="1800" b="1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20269" y="4541919"/>
            <a:ext cx="5561138" cy="1200329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// Construct the HTML table row by row.</a:t>
            </a:r>
          </a:p>
          <a:p>
            <a:r>
              <a:rPr lang="en-US" sz="1800" b="1" dirty="0">
                <a:latin typeface="Courier New"/>
                <a:cs typeface="Courier New"/>
              </a:rPr>
              <a:t>while ($person = $</a:t>
            </a:r>
            <a:r>
              <a:rPr lang="en-US" sz="1800" b="1" dirty="0" err="1">
                <a:latin typeface="Courier New"/>
                <a:cs typeface="Courier New"/>
              </a:rPr>
              <a:t>ps</a:t>
            </a:r>
            <a:r>
              <a:rPr lang="en-US" sz="1800" b="1" dirty="0">
                <a:latin typeface="Courier New"/>
                <a:cs typeface="Courier New"/>
              </a:rPr>
              <a:t>-&gt;fetch()) 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latin typeface="Courier New"/>
                <a:cs typeface="Courier New"/>
              </a:rPr>
              <a:t>createTableRow</a:t>
            </a:r>
            <a:r>
              <a:rPr lang="en-US" sz="1800" b="1" dirty="0">
                <a:latin typeface="Courier New"/>
                <a:cs typeface="Courier New"/>
              </a:rPr>
              <a:t>($person);</a:t>
            </a:r>
          </a:p>
          <a:p>
            <a:r>
              <a:rPr lang="en-US" sz="1800" b="1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583179" y="6172170"/>
            <a:ext cx="731991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B23C00"/>
                </a:solidFill>
              </a:rPr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1871140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Namespaces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20994" cy="2590795"/>
          </a:xfrm>
        </p:spPr>
        <p:txBody>
          <a:bodyPr/>
          <a:lstStyle/>
          <a:p>
            <a:r>
              <a:rPr lang="en-US" dirty="0"/>
              <a:t>A PHP </a:t>
            </a:r>
            <a:r>
              <a:rPr lang="en-US" dirty="0">
                <a:solidFill>
                  <a:srgbClr val="B23C00"/>
                </a:solidFill>
              </a:rPr>
              <a:t>namespace</a:t>
            </a:r>
            <a:r>
              <a:rPr lang="en-US" dirty="0"/>
              <a:t> is similar to a Java package.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Separate nested namespace names </a:t>
            </a:r>
            <a:br>
              <a:rPr lang="en-US" dirty="0"/>
            </a:br>
            <a:r>
              <a:rPr lang="en-US" dirty="0"/>
              <a:t>with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\</a:t>
            </a:r>
            <a:r>
              <a:rPr lang="en-US" dirty="0"/>
              <a:t> instead of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.</a:t>
            </a:r>
          </a:p>
          <a:p>
            <a:pPr lvl="5"/>
            <a:endParaRPr lang="en-US" b="1" dirty="0">
              <a:solidFill>
                <a:srgbClr val="0033CC"/>
              </a:solidFill>
              <a:latin typeface="Courier New"/>
              <a:cs typeface="Courier New"/>
            </a:endParaRPr>
          </a:p>
          <a:p>
            <a:pPr lvl="1"/>
            <a:r>
              <a:rPr lang="en-US" dirty="0"/>
              <a:t>By convention, namespace names </a:t>
            </a:r>
            <a:br>
              <a:rPr lang="en-US" dirty="0"/>
            </a:br>
            <a:r>
              <a:rPr lang="en-US" dirty="0"/>
              <a:t>are also source directory names.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82928" y="3966012"/>
            <a:ext cx="3509194" cy="1477328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namespace Shapes\Simple;</a:t>
            </a:r>
          </a:p>
          <a:p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>
                <a:latin typeface="Courier New"/>
                <a:cs typeface="Courier New"/>
              </a:rPr>
              <a:t>class Rectangle …</a:t>
            </a:r>
          </a:p>
          <a:p>
            <a:r>
              <a:rPr lang="en-US" sz="1800" b="1" dirty="0">
                <a:latin typeface="Courier New"/>
                <a:cs typeface="Courier New"/>
              </a:rPr>
              <a:t>class Square …</a:t>
            </a:r>
          </a:p>
          <a:p>
            <a:r>
              <a:rPr lang="en-US" sz="1800" b="1" dirty="0">
                <a:latin typeface="Courier New"/>
                <a:cs typeface="Courier New"/>
              </a:rPr>
              <a:t>class Circle …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40488" y="3966012"/>
            <a:ext cx="5171458" cy="923330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solidFill>
                  <a:srgbClr val="000000"/>
                </a:solidFill>
                <a:latin typeface="Courier New"/>
                <a:cs typeface="Courier New"/>
              </a:rPr>
              <a:t>require('Shapes/Simple/</a:t>
            </a:r>
            <a:r>
              <a:rPr lang="en-US" sz="1800" b="1" dirty="0" err="1">
                <a:solidFill>
                  <a:srgbClr val="000000"/>
                </a:solidFill>
                <a:latin typeface="Courier New"/>
                <a:cs typeface="Courier New"/>
              </a:rPr>
              <a:t>Circle.php</a:t>
            </a:r>
            <a:r>
              <a:rPr lang="en-US" sz="1800" b="1" dirty="0">
                <a:solidFill>
                  <a:srgbClr val="000000"/>
                </a:solidFill>
                <a:latin typeface="Courier New"/>
                <a:cs typeface="Courier New"/>
              </a:rPr>
              <a:t>');</a:t>
            </a:r>
          </a:p>
          <a:p>
            <a:r>
              <a:rPr lang="en-US" sz="1800" b="1" dirty="0">
                <a:solidFill>
                  <a:srgbClr val="000000"/>
                </a:solidFill>
                <a:latin typeface="Courier New"/>
                <a:cs typeface="Courier New"/>
              </a:rPr>
              <a:t>…</a:t>
            </a:r>
          </a:p>
          <a:p>
            <a:r>
              <a:rPr lang="en-US" sz="1800" b="1" dirty="0">
                <a:solidFill>
                  <a:srgbClr val="000000"/>
                </a:solidFill>
                <a:latin typeface="Courier New"/>
                <a:cs typeface="Courier New"/>
              </a:rPr>
              <a:t>new Shapes\Simple\Circle(…);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40488" y="5063280"/>
            <a:ext cx="5171458" cy="1200329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require('Shapes/Simple/</a:t>
            </a:r>
            <a:r>
              <a:rPr lang="en-US" sz="1800" b="1" dirty="0" err="1">
                <a:latin typeface="Courier New"/>
                <a:cs typeface="Courier New"/>
              </a:rPr>
              <a:t>Circle.php</a:t>
            </a:r>
            <a:r>
              <a:rPr lang="en-US" sz="1800" b="1" dirty="0">
                <a:latin typeface="Courier New"/>
                <a:cs typeface="Courier New"/>
              </a:rPr>
              <a:t>');</a:t>
            </a:r>
          </a:p>
          <a:p>
            <a:r>
              <a:rPr lang="en-US" sz="1800" b="1" dirty="0">
                <a:solidFill>
                  <a:srgbClr val="8F0000"/>
                </a:solidFill>
                <a:latin typeface="Courier New"/>
                <a:cs typeface="Courier New"/>
              </a:rPr>
              <a:t>use Shapes\Simple</a:t>
            </a:r>
          </a:p>
          <a:p>
            <a:r>
              <a:rPr lang="en-US" sz="1800" b="1" dirty="0">
                <a:latin typeface="Courier New"/>
                <a:cs typeface="Courier New"/>
              </a:rPr>
              <a:t>…</a:t>
            </a:r>
          </a:p>
          <a:p>
            <a:r>
              <a:rPr lang="en-US" sz="1800" b="1" dirty="0">
                <a:latin typeface="Courier New"/>
                <a:cs typeface="Courier New"/>
              </a:rPr>
              <a:t>new Circle(…);</a:t>
            </a:r>
          </a:p>
        </p:txBody>
      </p:sp>
    </p:spTree>
    <p:extLst>
      <p:ext uri="{BB962C8B-B14F-4D97-AF65-F5344CB8AC3E}">
        <p14:creationId xmlns:p14="http://schemas.microsoft.com/office/powerpoint/2010/main" val="1909860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PHP Input Filtering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4785330"/>
          </a:xfrm>
        </p:spPr>
        <p:txBody>
          <a:bodyPr/>
          <a:lstStyle/>
          <a:p>
            <a:r>
              <a:rPr lang="en-US" dirty="0"/>
              <a:t>An optional third parameter specifies either a </a:t>
            </a:r>
            <a:r>
              <a:rPr lang="en-US" dirty="0">
                <a:solidFill>
                  <a:srgbClr val="B23C00"/>
                </a:solidFill>
              </a:rPr>
              <a:t>sanitizing filter </a:t>
            </a:r>
            <a:r>
              <a:rPr lang="en-US" dirty="0"/>
              <a:t>or a </a:t>
            </a:r>
            <a:r>
              <a:rPr lang="en-US" dirty="0">
                <a:solidFill>
                  <a:srgbClr val="B23C00"/>
                </a:solidFill>
              </a:rPr>
              <a:t>validation filter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Example: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r>
              <a:rPr lang="en-US" dirty="0"/>
              <a:t>A sanitizing filter strips off certain characters.</a:t>
            </a:r>
          </a:p>
          <a:p>
            <a:r>
              <a:rPr lang="en-US" dirty="0"/>
              <a:t>A validating filter checks the input for validity.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40960" y="2863381"/>
            <a:ext cx="8731878" cy="17543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if (</a:t>
            </a:r>
            <a:r>
              <a:rPr lang="en-US" sz="1800" b="1" dirty="0" err="1">
                <a:latin typeface="Courier New"/>
                <a:cs typeface="Courier New"/>
              </a:rPr>
              <a:t>filter_input</a:t>
            </a:r>
            <a:r>
              <a:rPr lang="en-US" sz="1800" b="1" dirty="0">
                <a:latin typeface="Courier New"/>
                <a:cs typeface="Courier New"/>
              </a:rPr>
              <a:t>(INPUT_GET, "email", 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FILTER_VALIDATE_EMAIL</a:t>
            </a:r>
            <a:r>
              <a:rPr lang="en-US" sz="1800" b="1" dirty="0">
                <a:latin typeface="Courier New"/>
                <a:cs typeface="Courier New"/>
              </a:rPr>
              <a:t>)) {</a:t>
            </a:r>
          </a:p>
          <a:p>
            <a:r>
              <a:rPr lang="da-DK" sz="1800" b="1" dirty="0">
                <a:latin typeface="Courier New"/>
                <a:cs typeface="Courier New"/>
              </a:rPr>
              <a:t>    </a:t>
            </a:r>
            <a:r>
              <a:rPr lang="da-DK" sz="1800" b="1" dirty="0" err="1">
                <a:latin typeface="Courier New"/>
                <a:cs typeface="Courier New"/>
              </a:rPr>
              <a:t>echo</a:t>
            </a:r>
            <a:r>
              <a:rPr lang="da-DK" sz="1800" b="1" dirty="0">
                <a:latin typeface="Courier New"/>
                <a:cs typeface="Courier New"/>
              </a:rPr>
              <a:t>("</a:t>
            </a:r>
            <a:r>
              <a:rPr lang="da-DK" sz="1800" b="1" dirty="0" err="1">
                <a:latin typeface="Courier New"/>
                <a:cs typeface="Courier New"/>
              </a:rPr>
              <a:t>Email</a:t>
            </a:r>
            <a:r>
              <a:rPr lang="da-DK" sz="1800" b="1" dirty="0">
                <a:latin typeface="Courier New"/>
                <a:cs typeface="Courier New"/>
              </a:rPr>
              <a:t> is valid");</a:t>
            </a:r>
          </a:p>
          <a:p>
            <a:r>
              <a:rPr lang="da-DK" sz="1800" b="1" dirty="0">
                <a:latin typeface="Courier New"/>
                <a:cs typeface="Courier New"/>
              </a:rPr>
              <a:t>} </a:t>
            </a:r>
          </a:p>
          <a:p>
            <a:r>
              <a:rPr lang="da-DK" sz="1800" b="1" dirty="0" err="1">
                <a:latin typeface="Courier New"/>
                <a:cs typeface="Courier New"/>
              </a:rPr>
              <a:t>else</a:t>
            </a:r>
            <a:r>
              <a:rPr lang="da-DK" sz="1800" b="1" dirty="0">
                <a:latin typeface="Courier New"/>
                <a:cs typeface="Courier New"/>
              </a:rPr>
              <a:t> 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echo("Email is not valid");</a:t>
            </a:r>
          </a:p>
          <a:p>
            <a:r>
              <a:rPr lang="da-DK" sz="1800" b="1" dirty="0">
                <a:latin typeface="Courier New"/>
                <a:cs typeface="Courier New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2466306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PHP Error Reporting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Run 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phpInfo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()</a:t>
            </a:r>
            <a:r>
              <a:rPr lang="en-US" dirty="0"/>
              <a:t> and check that flag 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display_errors</a:t>
            </a:r>
            <a:r>
              <a:rPr lang="en-US" dirty="0"/>
              <a:t> is on during development.</a:t>
            </a:r>
          </a:p>
          <a:p>
            <a:pPr lvl="5"/>
            <a:endParaRPr lang="en-US" dirty="0"/>
          </a:p>
          <a:p>
            <a:r>
              <a:rPr lang="en-US" dirty="0"/>
              <a:t>Set in the PHP </a:t>
            </a:r>
            <a:r>
              <a:rPr lang="en-US" u="sng" dirty="0"/>
              <a:t>configuration file</a:t>
            </a:r>
            <a:r>
              <a:rPr lang="en-US" dirty="0"/>
              <a:t> </a:t>
            </a:r>
            <a:br>
              <a:rPr lang="en-US" dirty="0"/>
            </a:b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XAMPP/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xamppfiles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/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etc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/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php.ini</a:t>
            </a:r>
            <a:endParaRPr lang="en-US" b="1" dirty="0">
              <a:solidFill>
                <a:srgbClr val="0033CC"/>
              </a:solidFill>
              <a:latin typeface="Courier New"/>
              <a:cs typeface="Courier New"/>
            </a:endParaRPr>
          </a:p>
          <a:p>
            <a:pPr lvl="5"/>
            <a:endParaRPr lang="en-US" b="1" dirty="0">
              <a:solidFill>
                <a:srgbClr val="0033CC"/>
              </a:solidFill>
              <a:latin typeface="Courier New"/>
              <a:cs typeface="Courier New"/>
            </a:endParaRPr>
          </a:p>
          <a:p>
            <a:endParaRPr lang="en-US" dirty="0"/>
          </a:p>
          <a:p>
            <a:r>
              <a:rPr lang="en-US" dirty="0"/>
              <a:t>Set at </a:t>
            </a:r>
            <a:r>
              <a:rPr lang="en-US" u="sng" dirty="0"/>
              <a:t>run time</a:t>
            </a:r>
            <a:r>
              <a:rPr lang="en-US" dirty="0"/>
              <a:t>:</a:t>
            </a:r>
          </a:p>
          <a:p>
            <a:endParaRPr lang="en-US" b="1" dirty="0">
              <a:solidFill>
                <a:srgbClr val="0033CC"/>
              </a:solidFill>
              <a:latin typeface="Courier New"/>
              <a:cs typeface="Courier New"/>
            </a:endParaRPr>
          </a:p>
          <a:p>
            <a:pPr lvl="1"/>
            <a:r>
              <a:rPr lang="en-US" dirty="0"/>
              <a:t>0: off</a:t>
            </a:r>
          </a:p>
          <a:p>
            <a:pPr lvl="1"/>
            <a:r>
              <a:rPr lang="en-US" dirty="0"/>
              <a:t>1: 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468903" y="4709146"/>
            <a:ext cx="4201804" cy="369332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 err="1">
                <a:latin typeface="Courier New"/>
                <a:cs typeface="Courier New"/>
              </a:rPr>
              <a:t>ini_set</a:t>
            </a:r>
            <a:r>
              <a:rPr lang="en-US" sz="1800" b="1" dirty="0">
                <a:latin typeface="Courier New"/>
                <a:cs typeface="Courier New"/>
              </a:rPr>
              <a:t>('</a:t>
            </a:r>
            <a:r>
              <a:rPr lang="en-US" sz="1800" b="1" dirty="0" err="1">
                <a:latin typeface="Courier New"/>
                <a:cs typeface="Courier New"/>
              </a:rPr>
              <a:t>display_errors</a:t>
            </a:r>
            <a:r>
              <a:rPr lang="en-US" sz="1800" b="1" dirty="0">
                <a:latin typeface="Courier New"/>
                <a:cs typeface="Courier New"/>
              </a:rPr>
              <a:t>', 1);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291854" y="3520439"/>
            <a:ext cx="2539540" cy="369332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 err="1">
                <a:latin typeface="Courier New"/>
                <a:cs typeface="Courier New"/>
              </a:rPr>
              <a:t>display_errors</a:t>
            </a:r>
            <a:r>
              <a:rPr lang="en-US" sz="1800" b="1" dirty="0">
                <a:latin typeface="Courier New"/>
                <a:cs typeface="Courier New"/>
              </a:rPr>
              <a:t>=On</a:t>
            </a:r>
          </a:p>
        </p:txBody>
      </p:sp>
    </p:spTree>
    <p:extLst>
      <p:ext uri="{BB962C8B-B14F-4D97-AF65-F5344CB8AC3E}">
        <p14:creationId xmlns:p14="http://schemas.microsoft.com/office/powerpoint/2010/main" val="22101479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PHP Error Reporting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920269" y="1417342"/>
            <a:ext cx="5309980" cy="2862323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&lt;body&gt;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&lt;h1&gt;Display Errors&lt;/h1&gt;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&lt;?</a:t>
            </a:r>
            <a:r>
              <a:rPr lang="en-US" sz="1800" b="1" dirty="0" err="1">
                <a:latin typeface="Courier New"/>
                <a:cs typeface="Courier New"/>
              </a:rPr>
              <a:t>php</a:t>
            </a:r>
            <a:endParaRPr lang="en-US" sz="1800" b="1" dirty="0">
              <a:latin typeface="Courier New"/>
              <a:cs typeface="Courier New"/>
            </a:endParaRPr>
          </a:p>
          <a:p>
            <a:r>
              <a:rPr lang="tr-TR" sz="1800" b="1" dirty="0">
                <a:latin typeface="Courier New"/>
                <a:cs typeface="Courier New"/>
              </a:rPr>
              <a:t>        </a:t>
            </a:r>
            <a:r>
              <a:rPr lang="tr-TR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ini_set</a:t>
            </a:r>
            <a:r>
              <a:rPr lang="tr-TR" sz="1800" b="1" dirty="0">
                <a:solidFill>
                  <a:srgbClr val="B23C00"/>
                </a:solidFill>
                <a:latin typeface="Courier New"/>
                <a:cs typeface="Courier New"/>
              </a:rPr>
              <a:t>('</a:t>
            </a:r>
            <a:r>
              <a:rPr lang="tr-TR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display_errors</a:t>
            </a:r>
            <a:r>
              <a:rPr lang="tr-TR" sz="1800" b="1" dirty="0">
                <a:solidFill>
                  <a:srgbClr val="B23C00"/>
                </a:solidFill>
                <a:latin typeface="Courier New"/>
                <a:cs typeface="Courier New"/>
              </a:rPr>
              <a:t>', 1);</a:t>
            </a:r>
          </a:p>
          <a:p>
            <a:r>
              <a:rPr lang="tr-TR" sz="1800" b="1" dirty="0">
                <a:latin typeface="Courier New"/>
                <a:cs typeface="Courier New"/>
              </a:rPr>
              <a:t>        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// Create errors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</a:t>
            </a:r>
            <a:r>
              <a:rPr lang="en-US" sz="1800" b="1" dirty="0" err="1">
                <a:latin typeface="Courier New"/>
                <a:cs typeface="Courier New"/>
              </a:rPr>
              <a:t>foreach</a:t>
            </a:r>
            <a:r>
              <a:rPr lang="en-US" sz="1800" b="1" dirty="0">
                <a:latin typeface="Courier New"/>
                <a:cs typeface="Courier New"/>
              </a:rPr>
              <a:t> ($</a:t>
            </a:r>
            <a:r>
              <a:rPr lang="en-US" sz="1800" b="1" dirty="0" err="1">
                <a:latin typeface="Courier New"/>
                <a:cs typeface="Courier New"/>
              </a:rPr>
              <a:t>var</a:t>
            </a:r>
            <a:r>
              <a:rPr lang="en-US" sz="1800" b="1" dirty="0">
                <a:latin typeface="Courier New"/>
                <a:cs typeface="Courier New"/>
              </a:rPr>
              <a:t> as $v) {}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$result = 1/0;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?&gt;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&lt;/body&gt;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583179" y="6172170"/>
            <a:ext cx="731991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B23C00"/>
                </a:solidFill>
              </a:rPr>
              <a:t>Demo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760707" y="1325903"/>
            <a:ext cx="1800292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FF00"/>
                </a:solidFill>
              </a:rPr>
              <a:t>errors/</a:t>
            </a:r>
            <a:r>
              <a:rPr lang="en-US" sz="1600" dirty="0" err="1">
                <a:solidFill>
                  <a:srgbClr val="FFFF00"/>
                </a:solidFill>
              </a:rPr>
              <a:t>display.php</a:t>
            </a:r>
            <a:endParaRPr lang="en-US" sz="1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78021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PHP Error Reporting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79137"/>
          </a:xfrm>
        </p:spPr>
        <p:txBody>
          <a:bodyPr/>
          <a:lstStyle/>
          <a:p>
            <a:r>
              <a:rPr lang="en-US" dirty="0"/>
              <a:t>Set the error-reporting level.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463074" y="1930217"/>
            <a:ext cx="6002590" cy="3693319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&lt;body&gt;</a:t>
            </a:r>
          </a:p>
          <a:p>
            <a:r>
              <a:rPr lang="da-DK" sz="1800" b="1" dirty="0">
                <a:latin typeface="Courier New"/>
                <a:cs typeface="Courier New"/>
              </a:rPr>
              <a:t>    &lt;h1&gt;</a:t>
            </a:r>
            <a:r>
              <a:rPr lang="da-DK" sz="1800" b="1" dirty="0" err="1">
                <a:latin typeface="Courier New"/>
                <a:cs typeface="Courier New"/>
              </a:rPr>
              <a:t>Error</a:t>
            </a:r>
            <a:r>
              <a:rPr lang="da-DK" sz="1800" b="1" dirty="0">
                <a:latin typeface="Courier New"/>
                <a:cs typeface="Courier New"/>
              </a:rPr>
              <a:t> Levels&lt;/h1&gt;</a:t>
            </a:r>
          </a:p>
          <a:p>
            <a:r>
              <a:rPr lang="da-DK" sz="1800" b="1" dirty="0">
                <a:latin typeface="Courier New"/>
                <a:cs typeface="Courier New"/>
              </a:rPr>
              <a:t>    &lt;?</a:t>
            </a:r>
            <a:r>
              <a:rPr lang="da-DK" sz="1800" b="1" dirty="0" err="1">
                <a:latin typeface="Courier New"/>
                <a:cs typeface="Courier New"/>
              </a:rPr>
              <a:t>php</a:t>
            </a:r>
            <a:endParaRPr lang="da-DK" sz="1800" b="1" dirty="0">
              <a:latin typeface="Courier New"/>
              <a:cs typeface="Courier New"/>
            </a:endParaRPr>
          </a:p>
          <a:p>
            <a:r>
              <a:rPr lang="tr-TR" sz="1800" b="1" dirty="0">
                <a:latin typeface="Courier New"/>
                <a:cs typeface="Courier New"/>
              </a:rPr>
              <a:t>        </a:t>
            </a:r>
            <a:r>
              <a:rPr lang="tr-TR" sz="1800" b="1" dirty="0" err="1">
                <a:latin typeface="Courier New"/>
                <a:cs typeface="Courier New"/>
              </a:rPr>
              <a:t>ini_set</a:t>
            </a:r>
            <a:r>
              <a:rPr lang="tr-TR" sz="1800" b="1" dirty="0">
                <a:latin typeface="Courier New"/>
                <a:cs typeface="Courier New"/>
              </a:rPr>
              <a:t>('</a:t>
            </a:r>
            <a:r>
              <a:rPr lang="tr-TR" sz="1800" b="1" dirty="0" err="1">
                <a:latin typeface="Courier New"/>
                <a:cs typeface="Courier New"/>
              </a:rPr>
              <a:t>display_errors</a:t>
            </a:r>
            <a:r>
              <a:rPr lang="tr-TR" sz="1800" b="1" dirty="0">
                <a:latin typeface="Courier New"/>
                <a:cs typeface="Courier New"/>
              </a:rPr>
              <a:t>', 1);</a:t>
            </a:r>
          </a:p>
          <a:p>
            <a:r>
              <a:rPr lang="tr-TR" sz="1800" b="1" dirty="0">
                <a:latin typeface="Courier New"/>
                <a:cs typeface="Courier New"/>
              </a:rPr>
              <a:t>        </a:t>
            </a:r>
          </a:p>
          <a:p>
            <a:r>
              <a:rPr lang="tr-TR" sz="1800" b="1" dirty="0">
                <a:latin typeface="Courier New"/>
                <a:cs typeface="Courier New"/>
              </a:rPr>
              <a:t>        // </a:t>
            </a:r>
            <a:r>
              <a:rPr lang="tr-TR" sz="1800" b="1" dirty="0" err="1">
                <a:latin typeface="Courier New"/>
                <a:cs typeface="Courier New"/>
              </a:rPr>
              <a:t>Adjust</a:t>
            </a:r>
            <a:r>
              <a:rPr lang="tr-TR" sz="1800" b="1" dirty="0">
                <a:latin typeface="Courier New"/>
                <a:cs typeface="Courier New"/>
              </a:rPr>
              <a:t> </a:t>
            </a:r>
            <a:r>
              <a:rPr lang="tr-TR" sz="1800" b="1" dirty="0" err="1">
                <a:latin typeface="Courier New"/>
                <a:cs typeface="Courier New"/>
              </a:rPr>
              <a:t>error</a:t>
            </a:r>
            <a:r>
              <a:rPr lang="tr-TR" sz="1800" b="1" dirty="0">
                <a:latin typeface="Courier New"/>
                <a:cs typeface="Courier New"/>
              </a:rPr>
              <a:t> </a:t>
            </a:r>
            <a:r>
              <a:rPr lang="tr-TR" sz="1800" b="1" dirty="0" err="1">
                <a:latin typeface="Courier New"/>
                <a:cs typeface="Courier New"/>
              </a:rPr>
              <a:t>reporting</a:t>
            </a:r>
            <a:endParaRPr lang="tr-TR" sz="1800" b="1" dirty="0">
              <a:latin typeface="Courier New"/>
              <a:cs typeface="Courier New"/>
            </a:endParaRPr>
          </a:p>
          <a:p>
            <a:r>
              <a:rPr lang="tr-TR" sz="1800" b="1" dirty="0">
                <a:solidFill>
                  <a:srgbClr val="B23C00"/>
                </a:solidFill>
                <a:latin typeface="Courier New"/>
                <a:cs typeface="Courier New"/>
              </a:rPr>
              <a:t>        </a:t>
            </a:r>
            <a:r>
              <a:rPr lang="tr-TR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error_reporting</a:t>
            </a:r>
            <a:r>
              <a:rPr lang="tr-TR" sz="1800" b="1" dirty="0">
                <a:solidFill>
                  <a:srgbClr val="B23C00"/>
                </a:solidFill>
                <a:latin typeface="Courier New"/>
                <a:cs typeface="Courier New"/>
              </a:rPr>
              <a:t>(E_ALL | E_STRICT);</a:t>
            </a:r>
          </a:p>
          <a:p>
            <a:r>
              <a:rPr lang="tr-TR" sz="1800" b="1" dirty="0">
                <a:latin typeface="Courier New"/>
                <a:cs typeface="Courier New"/>
              </a:rPr>
              <a:t>        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// Create errors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</a:t>
            </a:r>
            <a:r>
              <a:rPr lang="en-US" sz="1800" b="1" dirty="0" err="1">
                <a:latin typeface="Courier New"/>
                <a:cs typeface="Courier New"/>
              </a:rPr>
              <a:t>foreach</a:t>
            </a:r>
            <a:r>
              <a:rPr lang="en-US" sz="1800" b="1" dirty="0">
                <a:latin typeface="Courier New"/>
                <a:cs typeface="Courier New"/>
              </a:rPr>
              <a:t> ($</a:t>
            </a:r>
            <a:r>
              <a:rPr lang="en-US" sz="1800" b="1" dirty="0" err="1">
                <a:latin typeface="Courier New"/>
                <a:cs typeface="Courier New"/>
              </a:rPr>
              <a:t>var</a:t>
            </a:r>
            <a:r>
              <a:rPr lang="en-US" sz="1800" b="1" dirty="0">
                <a:latin typeface="Courier New"/>
                <a:cs typeface="Courier New"/>
              </a:rPr>
              <a:t> as $v) {}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$result = 1/0;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?&gt;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&lt;/body&gt;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35024" y="1783098"/>
            <a:ext cx="1701407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FF00"/>
                </a:solidFill>
              </a:rPr>
              <a:t>errors/</a:t>
            </a:r>
            <a:r>
              <a:rPr lang="en-US" sz="1600" dirty="0" err="1">
                <a:solidFill>
                  <a:srgbClr val="FFFF00"/>
                </a:solidFill>
              </a:rPr>
              <a:t>levels.php</a:t>
            </a:r>
            <a:endParaRPr lang="en-US" sz="1600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583179" y="6172170"/>
            <a:ext cx="731991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B23C00"/>
                </a:solidFill>
              </a:rPr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7999537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PHP Error Reporting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23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365807" y="1417342"/>
          <a:ext cx="8412387" cy="534416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571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9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092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1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Value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Constant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Description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7986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E_ERROR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Fatal run-time errors. Errors that cannot be recovered from. Execution of the script is halted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5284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E_WARNING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Run-time warnings (non-fatal errors). Execution of the script is not halted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17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E_PARSE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Compile-time parse errors. Parse errors should only be generated by the parser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E_NOTICE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Run-time notices. The script found something that might be an error, but could also happen when running a script normally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9878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E_CORE_ERROR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Fatal errors at PHP startup. This is like E_ERROR, except it is generated by the core of PHP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8615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E_CORE_WARNING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Non-fatal errors at PHP startup. This is like E_WARNING, except it is generated by the core of PHP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2878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E_COMPILE_ERROR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Fatal compile-time errors. This is like E_ERROR, except it is generated by by the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Zend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Scripting Engine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0176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128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E_COMPILE_WARNING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Non-fatal compile-time errors. This is like E_WARNING, except it is generated by by the Zend Scripting Engine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256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E_USER_ERROR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Fatal user-generated error. This is like E_ERROR, except it is generated in PHP code by using the PHP function trigger_error()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512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E_USER_WARNING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Non-fatal user-generated warning. This is like E_WARNING, except it is generated in PHP code by using the PHP function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trigger_error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()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1024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E_USER_NOTICE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User-generated notice. This is like E_NOTICE, except it is generated in PHP code by using the PHP function trigger_error()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2048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E_STRICT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Enable to have PHP suggest changes to your code which will ensure the best interoperability and forward compatibility of your code (Since PHP 5 but not included in E_ALL until PHP 5.4)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4096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E_RECOVERABLE_ERROR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Catchable fatal error. Indicates that a probably dangerous error occurred, but did not leave the Engine in an unstable state. If the error is not caught by a user defined handle, the application aborts as it was an E_ERROR (Since PHP 5.2)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8192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E_DEPRECATED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Run-time notices. Enable this to receive warnings about code that will not work in future versions (Since PHP 5.3)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16384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E_USER_DEPRECATED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User-generated warning message. This is like E_DEPRECATED, except it is generated in PHP code by using the PHP function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trigger_error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() (Since PHP 5.3)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2683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32767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E_ALL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Enable all PHP errors and warnings (except E_STRICT in versions &lt; 5.4)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303512" y="1143025"/>
            <a:ext cx="35463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hlinkClick r:id="rId2"/>
              </a:rPr>
              <a:t>http://www.w3schools.com/php/php_ref_error.asp</a:t>
            </a:r>
            <a:r>
              <a:rPr lang="en-US" sz="1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334885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PHP Error Suppression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Suppress individual errors with 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@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Example: Don’t report a missing file error: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Example: Don’t report a division by zero: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103147" y="2514610"/>
            <a:ext cx="4617370" cy="369332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@</a:t>
            </a:r>
            <a:r>
              <a:rPr lang="en-US" sz="1800" b="1" dirty="0">
                <a:latin typeface="Courier New"/>
                <a:cs typeface="Courier New"/>
              </a:rPr>
              <a:t>include '</a:t>
            </a:r>
            <a:r>
              <a:rPr lang="en-US" sz="1800" b="1" dirty="0" err="1">
                <a:latin typeface="Courier New"/>
                <a:cs typeface="Courier New"/>
              </a:rPr>
              <a:t>testbedstart.inc.php</a:t>
            </a:r>
            <a:r>
              <a:rPr lang="en-US" sz="1800" b="1" dirty="0">
                <a:latin typeface="Courier New"/>
                <a:cs typeface="Courier New"/>
              </a:rPr>
              <a:t>';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383293" y="3886195"/>
            <a:ext cx="2539540" cy="369332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$result = 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@</a:t>
            </a:r>
            <a:r>
              <a:rPr lang="en-US" sz="1800" b="1" dirty="0">
                <a:latin typeface="Courier New"/>
                <a:cs typeface="Courier New"/>
              </a:rPr>
              <a:t>(1/0);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583179" y="6172170"/>
            <a:ext cx="731991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B23C00"/>
                </a:solidFill>
              </a:rPr>
              <a:t>Demo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846317" y="4343390"/>
            <a:ext cx="200938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FF00"/>
                </a:solidFill>
              </a:rPr>
              <a:t>errors/</a:t>
            </a:r>
            <a:r>
              <a:rPr lang="en-US" sz="1600" dirty="0" err="1">
                <a:solidFill>
                  <a:srgbClr val="FFFF00"/>
                </a:solidFill>
              </a:rPr>
              <a:t>suppress.php</a:t>
            </a:r>
            <a:endParaRPr lang="en-US" sz="1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89728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Custom PHP Error Handler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693892"/>
          </a:xfrm>
        </p:spPr>
        <p:txBody>
          <a:bodyPr/>
          <a:lstStyle/>
          <a:p>
            <a:r>
              <a:rPr lang="en-US" dirty="0"/>
              <a:t>Write a custom error handler with the signature:</a:t>
            </a:r>
          </a:p>
          <a:p>
            <a:endParaRPr lang="en-US" dirty="0"/>
          </a:p>
          <a:p>
            <a:pPr lvl="4"/>
            <a:endParaRPr lang="en-US" dirty="0"/>
          </a:p>
          <a:p>
            <a:r>
              <a:rPr lang="en-US" dirty="0"/>
              <a:t>Then tell PHP to use it: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05879" y="1874537"/>
            <a:ext cx="7438968" cy="369332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i="1" dirty="0" err="1">
                <a:latin typeface="Times New Roman"/>
                <a:cs typeface="Times New Roman"/>
              </a:rPr>
              <a:t>functionName</a:t>
            </a:r>
            <a:r>
              <a:rPr lang="en-US" sz="1800" b="1" dirty="0">
                <a:latin typeface="Courier New"/>
                <a:cs typeface="Courier New"/>
              </a:rPr>
              <a:t>($level, $message, $file, $line, $context)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103147" y="3154683"/>
            <a:ext cx="4742930" cy="369332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 err="1">
                <a:latin typeface="Courier New"/>
                <a:cs typeface="Courier New"/>
              </a:rPr>
              <a:t>set_error_handler</a:t>
            </a:r>
            <a:r>
              <a:rPr lang="en-US" sz="1800" b="1" dirty="0">
                <a:latin typeface="Courier New"/>
                <a:cs typeface="Courier New"/>
              </a:rPr>
              <a:t> ('</a:t>
            </a:r>
            <a:r>
              <a:rPr lang="en-US" sz="1800" b="1" i="1" dirty="0" err="1">
                <a:latin typeface="Times New Roman"/>
                <a:cs typeface="Times New Roman"/>
              </a:rPr>
              <a:t>functionName</a:t>
            </a:r>
            <a:r>
              <a:rPr lang="en-US" sz="1800" b="1" dirty="0">
                <a:latin typeface="Courier New"/>
                <a:cs typeface="Courier New"/>
              </a:rPr>
              <a:t>');</a:t>
            </a:r>
          </a:p>
        </p:txBody>
      </p:sp>
    </p:spTree>
    <p:extLst>
      <p:ext uri="{BB962C8B-B14F-4D97-AF65-F5344CB8AC3E}">
        <p14:creationId xmlns:p14="http://schemas.microsoft.com/office/powerpoint/2010/main" val="153692957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Custom PHP Error Handler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5806" y="1325903"/>
            <a:ext cx="8380551" cy="5401479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fr-FR" sz="1500" b="1" dirty="0" err="1">
                <a:latin typeface="Courier New"/>
                <a:cs typeface="Courier New"/>
              </a:rPr>
              <a:t>define</a:t>
            </a:r>
            <a:r>
              <a:rPr lang="fr-FR" sz="1500" b="1" dirty="0">
                <a:latin typeface="Courier New"/>
                <a:cs typeface="Courier New"/>
              </a:rPr>
              <a:t>('LIVE', FALSE);</a:t>
            </a:r>
          </a:p>
          <a:p>
            <a:r>
              <a:rPr lang="fr-FR" sz="1500" b="1" dirty="0">
                <a:latin typeface="Courier New"/>
                <a:cs typeface="Courier New"/>
              </a:rPr>
              <a:t>        </a:t>
            </a:r>
          </a:p>
          <a:p>
            <a:r>
              <a:rPr lang="fr-FR" sz="1500" b="1" dirty="0" err="1">
                <a:latin typeface="Courier New"/>
                <a:cs typeface="Courier New"/>
              </a:rPr>
              <a:t>function</a:t>
            </a:r>
            <a:r>
              <a:rPr lang="fr-FR" sz="1500" b="1" dirty="0">
                <a:latin typeface="Courier New"/>
                <a:cs typeface="Courier New"/>
              </a:rPr>
              <a:t> </a:t>
            </a:r>
            <a:r>
              <a:rPr lang="fr-FR" sz="1500" b="1" dirty="0" err="1">
                <a:solidFill>
                  <a:srgbClr val="B23C00"/>
                </a:solidFill>
                <a:latin typeface="Courier New"/>
                <a:cs typeface="Courier New"/>
              </a:rPr>
              <a:t>myErrorHandler</a:t>
            </a:r>
            <a:r>
              <a:rPr lang="fr-FR" sz="1500" b="1" dirty="0">
                <a:solidFill>
                  <a:srgbClr val="B23C00"/>
                </a:solidFill>
                <a:latin typeface="Courier New"/>
                <a:cs typeface="Courier New"/>
              </a:rPr>
              <a:t> ($</a:t>
            </a:r>
            <a:r>
              <a:rPr lang="fr-FR" sz="1500" b="1" dirty="0" err="1">
                <a:solidFill>
                  <a:srgbClr val="B23C00"/>
                </a:solidFill>
                <a:latin typeface="Courier New"/>
                <a:cs typeface="Courier New"/>
              </a:rPr>
              <a:t>number</a:t>
            </a:r>
            <a:r>
              <a:rPr lang="fr-FR" sz="1500" b="1" dirty="0">
                <a:solidFill>
                  <a:srgbClr val="B23C00"/>
                </a:solidFill>
                <a:latin typeface="Courier New"/>
                <a:cs typeface="Courier New"/>
              </a:rPr>
              <a:t>, $message, $file, $line, $vars) </a:t>
            </a:r>
          </a:p>
          <a:p>
            <a:r>
              <a:rPr lang="fr-FR" sz="1500" b="1" dirty="0">
                <a:latin typeface="Courier New"/>
                <a:cs typeface="Courier New"/>
              </a:rPr>
              <a:t>{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if (!LIVE) {</a:t>
            </a:r>
          </a:p>
          <a:p>
            <a:r>
              <a:rPr lang="fr-FR" sz="1500" b="1" dirty="0">
                <a:latin typeface="Courier New"/>
                <a:cs typeface="Courier New"/>
              </a:rPr>
              <a:t>        $message = "&lt;</a:t>
            </a:r>
            <a:r>
              <a:rPr lang="fr-FR" sz="1500" b="1" dirty="0" err="1">
                <a:latin typeface="Courier New"/>
                <a:cs typeface="Courier New"/>
              </a:rPr>
              <a:t>hr</a:t>
            </a:r>
            <a:r>
              <a:rPr lang="fr-FR" sz="1500" b="1" dirty="0">
                <a:latin typeface="Courier New"/>
                <a:cs typeface="Courier New"/>
              </a:rPr>
              <a:t> /&gt;&lt;</a:t>
            </a:r>
            <a:r>
              <a:rPr lang="fr-FR" sz="1500" b="1" dirty="0" err="1">
                <a:latin typeface="Courier New"/>
                <a:cs typeface="Courier New"/>
              </a:rPr>
              <a:t>strong</a:t>
            </a:r>
            <a:r>
              <a:rPr lang="fr-FR" sz="1500" b="1" dirty="0">
                <a:latin typeface="Courier New"/>
                <a:cs typeface="Courier New"/>
              </a:rPr>
              <a:t>&gt;An </a:t>
            </a:r>
            <a:r>
              <a:rPr lang="fr-FR" sz="1500" b="1" dirty="0" err="1">
                <a:latin typeface="Courier New"/>
                <a:cs typeface="Courier New"/>
              </a:rPr>
              <a:t>error</a:t>
            </a:r>
            <a:r>
              <a:rPr lang="fr-FR" sz="1500" b="1" dirty="0">
                <a:latin typeface="Courier New"/>
                <a:cs typeface="Courier New"/>
              </a:rPr>
              <a:t> </a:t>
            </a:r>
            <a:r>
              <a:rPr lang="fr-FR" sz="1500" b="1" dirty="0" err="1">
                <a:latin typeface="Courier New"/>
                <a:cs typeface="Courier New"/>
              </a:rPr>
              <a:t>occurred</a:t>
            </a:r>
            <a:r>
              <a:rPr lang="fr-FR" sz="1500" b="1" dirty="0">
                <a:latin typeface="Courier New"/>
                <a:cs typeface="Courier New"/>
              </a:rPr>
              <a:t> in file '$file' " .</a:t>
            </a:r>
          </a:p>
          <a:p>
            <a:r>
              <a:rPr lang="it-IT" sz="1500" b="1" dirty="0">
                <a:latin typeface="Courier New"/>
                <a:cs typeface="Courier New"/>
              </a:rPr>
              <a:t>                   "on line $line: $</a:t>
            </a:r>
            <a:r>
              <a:rPr lang="it-IT" sz="1500" b="1" dirty="0" err="1">
                <a:latin typeface="Courier New"/>
                <a:cs typeface="Courier New"/>
              </a:rPr>
              <a:t>message</a:t>
            </a:r>
            <a:r>
              <a:rPr lang="it-IT" sz="1500" b="1" dirty="0">
                <a:latin typeface="Courier New"/>
                <a:cs typeface="Courier New"/>
              </a:rPr>
              <a:t>&lt;/strong&gt;\</a:t>
            </a:r>
            <a:r>
              <a:rPr lang="it-IT" sz="1500" b="1" dirty="0" err="1">
                <a:latin typeface="Courier New"/>
                <a:cs typeface="Courier New"/>
              </a:rPr>
              <a:t>n</a:t>
            </a:r>
            <a:r>
              <a:rPr lang="it-IT" sz="1500" b="1" dirty="0">
                <a:latin typeface="Courier New"/>
                <a:cs typeface="Courier New"/>
              </a:rPr>
              <a:t>&lt;</a:t>
            </a:r>
            <a:r>
              <a:rPr lang="it-IT" sz="1500" b="1" dirty="0" err="1">
                <a:latin typeface="Courier New"/>
                <a:cs typeface="Courier New"/>
              </a:rPr>
              <a:t>pre</a:t>
            </a:r>
            <a:r>
              <a:rPr lang="it-IT" sz="1500" b="1" dirty="0">
                <a:latin typeface="Courier New"/>
                <a:cs typeface="Courier New"/>
              </a:rPr>
              <a:t>&gt;\</a:t>
            </a:r>
            <a:r>
              <a:rPr lang="it-IT" sz="1500" b="1" dirty="0" err="1">
                <a:latin typeface="Courier New"/>
                <a:cs typeface="Courier New"/>
              </a:rPr>
              <a:t>n</a:t>
            </a:r>
            <a:r>
              <a:rPr lang="it-IT" sz="1500" b="1" dirty="0">
                <a:latin typeface="Courier New"/>
                <a:cs typeface="Courier New"/>
              </a:rPr>
              <a:t>" . </a:t>
            </a:r>
          </a:p>
          <a:p>
            <a:r>
              <a:rPr lang="ro-RO" sz="1500" b="1" dirty="0">
                <a:latin typeface="Courier New"/>
                <a:cs typeface="Courier New"/>
              </a:rPr>
              <a:t>                   </a:t>
            </a:r>
            <a:r>
              <a:rPr lang="ro-RO" sz="1500" b="1" dirty="0">
                <a:solidFill>
                  <a:srgbClr val="B23C00"/>
                </a:solidFill>
                <a:latin typeface="Courier New"/>
                <a:cs typeface="Courier New"/>
              </a:rPr>
              <a:t>print_r($vars, 1) </a:t>
            </a:r>
            <a:r>
              <a:rPr lang="ro-RO" sz="1500" b="1" dirty="0">
                <a:latin typeface="Courier New"/>
                <a:cs typeface="Courier New"/>
              </a:rPr>
              <a:t>. "&lt;/pre&gt;";</a:t>
            </a:r>
          </a:p>
          <a:p>
            <a:endParaRPr lang="ro-RO" sz="1500" b="1" dirty="0">
              <a:latin typeface="Courier New"/>
              <a:cs typeface="Courier New"/>
            </a:endParaRPr>
          </a:p>
          <a:p>
            <a:r>
              <a:rPr lang="ro-RO" sz="1500" b="1" dirty="0">
                <a:latin typeface="Courier New"/>
                <a:cs typeface="Courier New"/>
              </a:rPr>
              <a:t>     </a:t>
            </a:r>
            <a:r>
              <a:rPr lang="es-ES_tradnl" sz="1500" b="1" dirty="0">
                <a:latin typeface="Courier New"/>
                <a:cs typeface="Courier New"/>
              </a:rPr>
              <a:t>   echo "$</a:t>
            </a:r>
            <a:r>
              <a:rPr lang="es-ES_tradnl" sz="1500" b="1" dirty="0" err="1">
                <a:latin typeface="Courier New"/>
                <a:cs typeface="Courier New"/>
              </a:rPr>
              <a:t>message</a:t>
            </a:r>
            <a:r>
              <a:rPr lang="es-ES_tradnl" sz="1500" b="1" dirty="0">
                <a:latin typeface="Courier New"/>
                <a:cs typeface="Courier New"/>
              </a:rPr>
              <a:t>\n";</a:t>
            </a:r>
          </a:p>
          <a:p>
            <a:r>
              <a:rPr lang="es-ES_tradnl" sz="1500" b="1" dirty="0">
                <a:latin typeface="Courier New"/>
                <a:cs typeface="Courier New"/>
              </a:rPr>
              <a:t>        echo "&lt;</a:t>
            </a:r>
            <a:r>
              <a:rPr lang="es-ES_tradnl" sz="1500" b="1" dirty="0" err="1">
                <a:latin typeface="Courier New"/>
                <a:cs typeface="Courier New"/>
              </a:rPr>
              <a:t>br</a:t>
            </a:r>
            <a:r>
              <a:rPr lang="es-ES_tradnl" sz="1500" b="1" dirty="0">
                <a:latin typeface="Courier New"/>
                <a:cs typeface="Courier New"/>
              </a:rPr>
              <a:t> /&gt;&lt;</a:t>
            </a:r>
            <a:r>
              <a:rPr lang="es-ES_tradnl" sz="1500" b="1" dirty="0" err="1">
                <a:latin typeface="Courier New"/>
                <a:cs typeface="Courier New"/>
              </a:rPr>
              <a:t>strong</a:t>
            </a:r>
            <a:r>
              <a:rPr lang="es-ES_tradnl" sz="1500" b="1" dirty="0">
                <a:latin typeface="Courier New"/>
                <a:cs typeface="Courier New"/>
              </a:rPr>
              <a:t>&gt;</a:t>
            </a:r>
            <a:r>
              <a:rPr lang="es-ES_tradnl" sz="1500" b="1" dirty="0" err="1">
                <a:latin typeface="Courier New"/>
                <a:cs typeface="Courier New"/>
              </a:rPr>
              <a:t>Backtrace</a:t>
            </a:r>
            <a:r>
              <a:rPr lang="es-ES_tradnl" sz="1500" b="1" dirty="0">
                <a:latin typeface="Courier New"/>
                <a:cs typeface="Courier New"/>
              </a:rPr>
              <a:t>:&lt;/</a:t>
            </a:r>
            <a:r>
              <a:rPr lang="es-ES_tradnl" sz="1500" b="1" dirty="0" err="1">
                <a:latin typeface="Courier New"/>
                <a:cs typeface="Courier New"/>
              </a:rPr>
              <a:t>strong</a:t>
            </a:r>
            <a:r>
              <a:rPr lang="es-ES_tradnl" sz="1500" b="1" dirty="0">
                <a:latin typeface="Courier New"/>
                <a:cs typeface="Courier New"/>
              </a:rPr>
              <a:t>&gt;&lt;</a:t>
            </a:r>
            <a:r>
              <a:rPr lang="es-ES_tradnl" sz="1500" b="1" dirty="0" err="1">
                <a:latin typeface="Courier New"/>
                <a:cs typeface="Courier New"/>
              </a:rPr>
              <a:t>br</a:t>
            </a:r>
            <a:r>
              <a:rPr lang="es-ES_tradnl" sz="1500" b="1" dirty="0">
                <a:latin typeface="Courier New"/>
                <a:cs typeface="Courier New"/>
              </a:rPr>
              <a:t> /&gt;\n";</a:t>
            </a:r>
          </a:p>
          <a:p>
            <a:r>
              <a:rPr lang="en-US" sz="1500" b="1" dirty="0">
                <a:solidFill>
                  <a:srgbClr val="B23C00"/>
                </a:solidFill>
                <a:latin typeface="Courier New"/>
                <a:cs typeface="Courier New"/>
              </a:rPr>
              <a:t>        </a:t>
            </a:r>
            <a:r>
              <a:rPr lang="en-US" sz="1500" b="1" dirty="0" err="1">
                <a:solidFill>
                  <a:srgbClr val="B23C00"/>
                </a:solidFill>
                <a:latin typeface="Courier New"/>
                <a:cs typeface="Courier New"/>
              </a:rPr>
              <a:t>debug_print_backtrace</a:t>
            </a:r>
            <a:r>
              <a:rPr lang="en-US" sz="1500" b="1" dirty="0">
                <a:solidFill>
                  <a:srgbClr val="B23C00"/>
                </a:solidFill>
                <a:latin typeface="Courier New"/>
                <a:cs typeface="Courier New"/>
              </a:rPr>
              <a:t>();</a:t>
            </a:r>
          </a:p>
          <a:p>
            <a:r>
              <a:rPr lang="de-DE" sz="1500" b="1" dirty="0">
                <a:latin typeface="Courier New"/>
                <a:cs typeface="Courier New"/>
              </a:rPr>
              <a:t>        echo "&lt;</a:t>
            </a:r>
            <a:r>
              <a:rPr lang="de-DE" sz="1500" b="1" dirty="0" err="1">
                <a:latin typeface="Courier New"/>
                <a:cs typeface="Courier New"/>
              </a:rPr>
              <a:t>hr</a:t>
            </a:r>
            <a:r>
              <a:rPr lang="de-DE" sz="1500" b="1" dirty="0">
                <a:latin typeface="Courier New"/>
                <a:cs typeface="Courier New"/>
              </a:rPr>
              <a:t> /&gt;";</a:t>
            </a:r>
          </a:p>
          <a:p>
            <a:r>
              <a:rPr lang="de-DE" sz="1500" b="1" dirty="0">
                <a:latin typeface="Courier New"/>
                <a:cs typeface="Courier New"/>
              </a:rPr>
              <a:t>    } </a:t>
            </a:r>
          </a:p>
          <a:p>
            <a:r>
              <a:rPr lang="da-DK" sz="1500" b="1" dirty="0">
                <a:latin typeface="Courier New"/>
                <a:cs typeface="Courier New"/>
              </a:rPr>
              <a:t>    </a:t>
            </a:r>
            <a:r>
              <a:rPr lang="da-DK" sz="1500" b="1" dirty="0" err="1">
                <a:latin typeface="Courier New"/>
                <a:cs typeface="Courier New"/>
              </a:rPr>
              <a:t>else</a:t>
            </a:r>
            <a:r>
              <a:rPr lang="da-DK" sz="1500" b="1" dirty="0">
                <a:latin typeface="Courier New"/>
                <a:cs typeface="Courier New"/>
              </a:rPr>
              <a:t> { </a:t>
            </a:r>
          </a:p>
          <a:p>
            <a:r>
              <a:rPr lang="es-ES_tradnl" sz="1500" b="1" dirty="0">
                <a:latin typeface="Courier New"/>
                <a:cs typeface="Courier New"/>
              </a:rPr>
              <a:t>        echo '&lt;div </a:t>
            </a:r>
            <a:r>
              <a:rPr lang="es-ES_tradnl" sz="1500" b="1" dirty="0" err="1">
                <a:latin typeface="Courier New"/>
                <a:cs typeface="Courier New"/>
              </a:rPr>
              <a:t>class</a:t>
            </a:r>
            <a:r>
              <a:rPr lang="es-ES_tradnl" sz="1500" b="1" dirty="0">
                <a:latin typeface="Courier New"/>
                <a:cs typeface="Courier New"/>
              </a:rPr>
              <a:t>="error"&gt;'.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     '    A system error occurred. ' .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     '    We apologize for the inconvenience.' .</a:t>
            </a:r>
          </a:p>
          <a:p>
            <a:r>
              <a:rPr lang="fr-FR" sz="1500" b="1" dirty="0">
                <a:latin typeface="Courier New"/>
                <a:cs typeface="Courier New"/>
              </a:rPr>
              <a:t>             '&lt;/div&gt;&lt;</a:t>
            </a:r>
            <a:r>
              <a:rPr lang="fr-FR" sz="1500" b="1" dirty="0" err="1">
                <a:latin typeface="Courier New"/>
                <a:cs typeface="Courier New"/>
              </a:rPr>
              <a:t>br</a:t>
            </a:r>
            <a:r>
              <a:rPr lang="fr-FR" sz="1500" b="1" dirty="0">
                <a:latin typeface="Courier New"/>
                <a:cs typeface="Courier New"/>
              </a:rPr>
              <a:t> /&gt;';        </a:t>
            </a:r>
          </a:p>
          <a:p>
            <a:r>
              <a:rPr lang="fr-FR" sz="1500" b="1" dirty="0">
                <a:latin typeface="Courier New"/>
                <a:cs typeface="Courier New"/>
              </a:rPr>
              <a:t>    }</a:t>
            </a:r>
          </a:p>
          <a:p>
            <a:r>
              <a:rPr lang="fr-FR" sz="1500" b="1" dirty="0">
                <a:latin typeface="Courier New"/>
                <a:cs typeface="Courier New"/>
              </a:rPr>
              <a:t>}</a:t>
            </a:r>
          </a:p>
          <a:p>
            <a:r>
              <a:rPr lang="fr-FR" sz="1500" b="1" dirty="0">
                <a:latin typeface="Courier New"/>
                <a:cs typeface="Courier New"/>
              </a:rPr>
              <a:t>        </a:t>
            </a:r>
          </a:p>
          <a:p>
            <a:r>
              <a:rPr lang="fr-FR" sz="1500" b="1" dirty="0" err="1">
                <a:solidFill>
                  <a:srgbClr val="B23C00"/>
                </a:solidFill>
                <a:latin typeface="Courier New"/>
                <a:cs typeface="Courier New"/>
              </a:rPr>
              <a:t>set_error_handler</a:t>
            </a:r>
            <a:r>
              <a:rPr lang="fr-FR" sz="1500" b="1" dirty="0">
                <a:solidFill>
                  <a:srgbClr val="B23C00"/>
                </a:solidFill>
                <a:latin typeface="Courier New"/>
                <a:cs typeface="Courier New"/>
              </a:rPr>
              <a:t> ('</a:t>
            </a:r>
            <a:r>
              <a:rPr lang="fr-FR" sz="1500" b="1" dirty="0" err="1">
                <a:solidFill>
                  <a:srgbClr val="B23C00"/>
                </a:solidFill>
                <a:latin typeface="Courier New"/>
                <a:cs typeface="Courier New"/>
              </a:rPr>
              <a:t>myErrorHandler</a:t>
            </a:r>
            <a:r>
              <a:rPr lang="fr-FR" sz="1500" b="1" dirty="0">
                <a:solidFill>
                  <a:srgbClr val="B23C00"/>
                </a:solidFill>
                <a:latin typeface="Courier New"/>
                <a:cs typeface="Courier New"/>
              </a:rPr>
              <a:t>');</a:t>
            </a:r>
            <a:endParaRPr lang="en-US" sz="1500" b="1" dirty="0">
              <a:solidFill>
                <a:srgbClr val="B23C00"/>
              </a:solidFill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315170" y="6263609"/>
            <a:ext cx="731991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B23C00"/>
                </a:solidFill>
              </a:rPr>
              <a:t>Demo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766536" y="1234464"/>
            <a:ext cx="1838163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FF00"/>
                </a:solidFill>
              </a:rPr>
              <a:t>errors/</a:t>
            </a:r>
            <a:r>
              <a:rPr lang="en-US" sz="1600" dirty="0" err="1">
                <a:solidFill>
                  <a:srgbClr val="FFFF00"/>
                </a:solidFill>
              </a:rPr>
              <a:t>custom.php</a:t>
            </a:r>
            <a:endParaRPr lang="en-US" sz="1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6979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20994" cy="4835525"/>
          </a:xfrm>
        </p:spPr>
        <p:txBody>
          <a:bodyPr/>
          <a:lstStyle/>
          <a:p>
            <a:r>
              <a:rPr lang="en-US" dirty="0"/>
              <a:t>You can use your database from Assignment #1, </a:t>
            </a:r>
            <a:br>
              <a:rPr lang="en-US" dirty="0"/>
            </a:br>
            <a:r>
              <a:rPr lang="en-US" dirty="0"/>
              <a:t>or you can start with a new database.</a:t>
            </a:r>
          </a:p>
          <a:p>
            <a:pPr lvl="4"/>
            <a:endParaRPr lang="en-US" dirty="0"/>
          </a:p>
          <a:p>
            <a:r>
              <a:rPr lang="en-US" dirty="0"/>
              <a:t>Use </a:t>
            </a:r>
            <a:r>
              <a:rPr lang="en-US" u="sng" dirty="0"/>
              <a:t>object-oriented PHP</a:t>
            </a:r>
            <a:r>
              <a:rPr lang="en-US" dirty="0"/>
              <a:t> and </a:t>
            </a:r>
            <a:br>
              <a:rPr lang="en-US" dirty="0"/>
            </a:br>
            <a:r>
              <a:rPr lang="en-US" u="sng" dirty="0"/>
              <a:t>object-relational mapping</a:t>
            </a:r>
            <a:r>
              <a:rPr lang="en-US" dirty="0"/>
              <a:t> (ORM) </a:t>
            </a:r>
            <a:br>
              <a:rPr lang="en-US" dirty="0"/>
            </a:br>
            <a:r>
              <a:rPr lang="en-US" dirty="0"/>
              <a:t>to retrieve data from the database </a:t>
            </a:r>
            <a:br>
              <a:rPr lang="en-US" dirty="0"/>
            </a:br>
            <a:r>
              <a:rPr lang="en-US" dirty="0"/>
              <a:t>as </a:t>
            </a:r>
            <a:r>
              <a:rPr lang="en-US" u="sng" dirty="0"/>
              <a:t>objects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Use </a:t>
            </a:r>
            <a:r>
              <a:rPr lang="en-US" u="sng" dirty="0"/>
              <a:t>functions with type hinting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Due Monday, February 26.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42165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Cascading Deletes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1402088"/>
          </a:xfrm>
        </p:spPr>
        <p:txBody>
          <a:bodyPr/>
          <a:lstStyle/>
          <a:p>
            <a:r>
              <a:rPr lang="en-US" dirty="0"/>
              <a:t>Normally, the </a:t>
            </a:r>
            <a:r>
              <a:rPr lang="en-US" u="sng" dirty="0"/>
              <a:t>referential integrity constraint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prevents you from deleting a record from a table if it is referred to by a record in another table.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28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0196" y="3246122"/>
            <a:ext cx="6581775" cy="2200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943585" y="6172170"/>
            <a:ext cx="1646605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900" b="1" dirty="0">
                <a:solidFill>
                  <a:schemeClr val="bg1">
                    <a:lumMod val="65000"/>
                  </a:schemeClr>
                </a:solidFill>
              </a:rPr>
              <a:t>Database Systems</a:t>
            </a:r>
          </a:p>
          <a:p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by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Jukić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Vrbsky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, &amp;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Nestorov</a:t>
            </a:r>
            <a:endParaRPr lang="en-US" sz="9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Pearson 2014</a:t>
            </a:r>
          </a:p>
          <a:p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ISBN 978-0-13-257567-6</a:t>
            </a:r>
          </a:p>
        </p:txBody>
      </p:sp>
    </p:spTree>
    <p:extLst>
      <p:ext uri="{BB962C8B-B14F-4D97-AF65-F5344CB8AC3E}">
        <p14:creationId xmlns:p14="http://schemas.microsoft.com/office/powerpoint/2010/main" val="293375812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Cascading Deletes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74367" y="1234464"/>
            <a:ext cx="6556678" cy="23083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 marL="0" lvl="3"/>
            <a:r>
              <a:rPr lang="en-US" sz="1800" b="1" dirty="0">
                <a:latin typeface="Courier New" charset="0"/>
                <a:cs typeface="Courier New" charset="0"/>
              </a:rPr>
              <a:t>CREATE TABLE employee</a:t>
            </a:r>
            <a:br>
              <a:rPr lang="en-US" sz="1800" b="1" dirty="0">
                <a:latin typeface="Courier New" charset="0"/>
                <a:cs typeface="Courier New" charset="0"/>
              </a:rPr>
            </a:br>
            <a:r>
              <a:rPr lang="en-US" sz="1800" b="1" dirty="0">
                <a:latin typeface="Courier New" charset="0"/>
                <a:cs typeface="Courier New" charset="0"/>
              </a:rPr>
              <a:t>(   </a:t>
            </a:r>
            <a:r>
              <a:rPr lang="en-US" sz="1800" b="1" dirty="0" err="1">
                <a:latin typeface="Courier New" charset="0"/>
                <a:cs typeface="Courier New" charset="0"/>
              </a:rPr>
              <a:t>empid</a:t>
            </a:r>
            <a:r>
              <a:rPr lang="en-US" sz="1800" b="1" dirty="0">
                <a:latin typeface="Courier New" charset="0"/>
                <a:cs typeface="Courier New" charset="0"/>
              </a:rPr>
              <a:t> CHAR(4),</a:t>
            </a:r>
            <a:br>
              <a:rPr lang="en-US" sz="1800" b="1" dirty="0">
                <a:latin typeface="Courier New" charset="0"/>
                <a:cs typeface="Courier New" charset="0"/>
              </a:rPr>
            </a:br>
            <a:r>
              <a:rPr lang="en-US" sz="1800" b="1" dirty="0">
                <a:latin typeface="Courier New" charset="0"/>
                <a:cs typeface="Courier New" charset="0"/>
              </a:rPr>
              <a:t>    </a:t>
            </a:r>
            <a:r>
              <a:rPr lang="en-US" sz="1800" b="1" dirty="0" err="1">
                <a:latin typeface="Courier New" charset="0"/>
                <a:cs typeface="Courier New" charset="0"/>
              </a:rPr>
              <a:t>empname</a:t>
            </a:r>
            <a:r>
              <a:rPr lang="en-US" sz="1800" b="1" dirty="0">
                <a:latin typeface="Courier New" charset="0"/>
                <a:cs typeface="Courier New" charset="0"/>
              </a:rPr>
              <a:t> CHAR(20),</a:t>
            </a:r>
            <a:br>
              <a:rPr lang="en-US" sz="1800" b="1" dirty="0">
                <a:latin typeface="Courier New" charset="0"/>
                <a:cs typeface="Courier New" charset="0"/>
              </a:rPr>
            </a:br>
            <a:r>
              <a:rPr lang="en-US" sz="1800" b="1" dirty="0">
                <a:latin typeface="Courier New" charset="0"/>
                <a:cs typeface="Courier New" charset="0"/>
              </a:rPr>
              <a:t>    </a:t>
            </a:r>
            <a:r>
              <a:rPr lang="en-US" sz="1800" b="1" dirty="0" err="1">
                <a:latin typeface="Courier New" charset="0"/>
                <a:cs typeface="Courier New" charset="0"/>
              </a:rPr>
              <a:t>deptid</a:t>
            </a:r>
            <a:r>
              <a:rPr lang="en-US" sz="1800" b="1" dirty="0">
                <a:latin typeface="Courier New" charset="0"/>
                <a:cs typeface="Courier New" charset="0"/>
              </a:rPr>
              <a:t> CHAR(2),</a:t>
            </a:r>
            <a:br>
              <a:rPr lang="en-US" sz="1800" b="1" dirty="0">
                <a:latin typeface="Courier New" charset="0"/>
                <a:cs typeface="Courier New" charset="0"/>
              </a:rPr>
            </a:br>
            <a:r>
              <a:rPr lang="en-US" sz="1800" b="1" dirty="0">
                <a:latin typeface="Courier New" charset="0"/>
                <a:cs typeface="Courier New" charset="0"/>
              </a:rPr>
              <a:t>    PRIMARY KEY (</a:t>
            </a:r>
            <a:r>
              <a:rPr lang="en-US" sz="1800" b="1" dirty="0" err="1">
                <a:latin typeface="Courier New" charset="0"/>
                <a:cs typeface="Courier New" charset="0"/>
              </a:rPr>
              <a:t>empid</a:t>
            </a:r>
            <a:r>
              <a:rPr lang="en-US" sz="1800" b="1" dirty="0">
                <a:latin typeface="Courier New" charset="0"/>
                <a:cs typeface="Courier New" charset="0"/>
              </a:rPr>
              <a:t>),</a:t>
            </a:r>
            <a:br>
              <a:rPr lang="en-US" sz="1800" b="1" dirty="0">
                <a:latin typeface="Courier New" charset="0"/>
                <a:cs typeface="Courier New" charset="0"/>
              </a:rPr>
            </a:br>
            <a:r>
              <a:rPr lang="en-US" sz="1800" b="1" dirty="0">
                <a:latin typeface="Courier New" charset="0"/>
                <a:cs typeface="Courier New" charset="0"/>
              </a:rPr>
              <a:t>    FOREIGN KEY (</a:t>
            </a:r>
            <a:r>
              <a:rPr lang="en-US" sz="1800" b="1" dirty="0" err="1">
                <a:latin typeface="Courier New" charset="0"/>
                <a:cs typeface="Courier New" charset="0"/>
              </a:rPr>
              <a:t>deptid</a:t>
            </a:r>
            <a:r>
              <a:rPr lang="en-US" sz="1800" b="1" dirty="0">
                <a:latin typeface="Courier New" charset="0"/>
                <a:cs typeface="Courier New" charset="0"/>
              </a:rPr>
              <a:t>) REFERENCES department</a:t>
            </a:r>
            <a:br>
              <a:rPr lang="en-US" sz="1800" b="1" dirty="0">
                <a:latin typeface="Courier New" charset="0"/>
                <a:cs typeface="Courier New" charset="0"/>
              </a:rPr>
            </a:br>
            <a:r>
              <a:rPr lang="en-US" sz="1800" b="1" dirty="0">
                <a:latin typeface="Courier New" charset="0"/>
                <a:cs typeface="Courier New" charset="0"/>
              </a:rPr>
              <a:t>                         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  <a:cs typeface="Courier New" charset="0"/>
              </a:rPr>
              <a:t>ON DELETE CASCADE</a:t>
            </a:r>
          </a:p>
          <a:p>
            <a:pPr marL="0" lvl="3"/>
            <a:r>
              <a:rPr lang="en-US" sz="1800" b="1" dirty="0">
                <a:latin typeface="Courier New" charset="0"/>
                <a:cs typeface="Courier New" charset="0"/>
              </a:rPr>
              <a:t>);</a:t>
            </a:r>
            <a:endParaRPr lang="en-US" b="1" dirty="0">
              <a:latin typeface="Franklin Gothic Book" charset="0"/>
              <a:ea typeface="MS PGothic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7498" y="3287998"/>
            <a:ext cx="5012062" cy="34328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65806" y="5440658"/>
            <a:ext cx="1646605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900" b="1" dirty="0">
                <a:solidFill>
                  <a:schemeClr val="bg1">
                    <a:lumMod val="65000"/>
                  </a:schemeClr>
                </a:solidFill>
              </a:rPr>
              <a:t>Database Systems</a:t>
            </a:r>
          </a:p>
          <a:p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by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Jukić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Vrbsky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, &amp;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Nestorov</a:t>
            </a:r>
            <a:endParaRPr lang="en-US" sz="9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Pearson 2014</a:t>
            </a:r>
          </a:p>
          <a:p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ISBN 978-0-13-257567-6</a:t>
            </a:r>
          </a:p>
        </p:txBody>
      </p:sp>
    </p:spTree>
    <p:extLst>
      <p:ext uri="{BB962C8B-B14F-4D97-AF65-F5344CB8AC3E}">
        <p14:creationId xmlns:p14="http://schemas.microsoft.com/office/powerpoint/2010/main" val="3724889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PHP Input Filtering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1188757" y="1508781"/>
          <a:ext cx="7497998" cy="5212023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7431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061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1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Filter constant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ID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Description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1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FILTER_VALIDATE_BOOLEAN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258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Validates a boolean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1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FILTER_VALIDATE_EMAIL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274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Validates an e-mail address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1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FILTER_VALIDATE_FLOAT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259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Validates a float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1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FILTER_VALIDATE_INT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257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Validates an integer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31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FILTER_VALIDATE_IP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275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Validates an IP address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31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FILTER_VALIDATE_REGEXP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272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Validates a regular expression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31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FILTER_VALIDATE_URL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273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Validates a URL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431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FILTER_SANITIZE_EMAIL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517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Removes all illegal characters from an e-mail address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431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FILTER_SANITIZE_ENCODED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514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Removes/Encodes special characters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431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FILTER_SANITIZE_MAGIC_QUOTES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521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Apply </a:t>
                      </a:r>
                      <a:r>
                        <a:rPr lang="en-US" sz="1200" u="none" strike="noStrike" dirty="0" err="1">
                          <a:effectLst/>
                        </a:rPr>
                        <a:t>addslashes</a:t>
                      </a:r>
                      <a:r>
                        <a:rPr lang="en-US" sz="1200" u="none" strike="noStrike" dirty="0">
                          <a:effectLst/>
                        </a:rPr>
                        <a:t>()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431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FILTER_SANITIZE_NUMBER_FLOAT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520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Remove all characters, except digits, +- and optionally .,</a:t>
                      </a:r>
                      <a:r>
                        <a:rPr lang="en-US" sz="1200" u="none" strike="noStrike" dirty="0" err="1">
                          <a:effectLst/>
                        </a:rPr>
                        <a:t>eE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431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FILTER_SANITIZE_NUMBER_INT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519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Removes all characters except digits and + -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161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FILTER_SANITIZE_SPECIAL_CHARS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515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Removes special characters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431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solidFill>
                            <a:srgbClr val="B23C00"/>
                          </a:solidFill>
                          <a:effectLst/>
                        </a:rPr>
                        <a:t>FILTER_SANITIZE_STRING</a:t>
                      </a:r>
                      <a:endParaRPr lang="en-US" sz="1200" b="0" i="0" u="none" strike="noStrike" dirty="0">
                        <a:solidFill>
                          <a:srgbClr val="B23C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rgbClr val="B23C00"/>
                          </a:solidFill>
                          <a:effectLst/>
                        </a:rPr>
                        <a:t>513</a:t>
                      </a:r>
                      <a:endParaRPr lang="en-US" sz="1200" b="0" i="0" u="none" strike="noStrike" dirty="0">
                        <a:solidFill>
                          <a:srgbClr val="B23C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solidFill>
                            <a:srgbClr val="B23C00"/>
                          </a:solidFill>
                          <a:effectLst/>
                        </a:rPr>
                        <a:t>Removes tags/special characters from a string</a:t>
                      </a:r>
                      <a:endParaRPr lang="en-US" sz="1200" b="0" i="0" u="none" strike="noStrike" dirty="0">
                        <a:solidFill>
                          <a:srgbClr val="B23C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8701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FILTER_SANITIZE_STRIPPED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513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Alias of FILTER_SANITIZE_STRING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7431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FILTER_SANITIZE_URL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518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Removes all illegal character from s URL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7431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FILTER_UNSAFE_RAW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516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Do nothing, optionally strip/encode special characters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7431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FILTER_CALLBACK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1024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Call a user-defined function to filter data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74367" y="5284982"/>
            <a:ext cx="834784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B23C00"/>
                </a:solidFill>
              </a:rPr>
              <a:t>Default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60342" y="1201004"/>
            <a:ext cx="4066701" cy="307777"/>
          </a:xfrm>
          <a:prstGeom prst="rect">
            <a:avLst/>
          </a:prstGeom>
          <a:solidFill>
            <a:srgbClr val="FFFFC2"/>
          </a:solidFill>
        </p:spPr>
        <p:txBody>
          <a:bodyPr wrap="none" rtlCol="0">
            <a:spAutoFit/>
          </a:bodyPr>
          <a:lstStyle/>
          <a:p>
            <a:r>
              <a:rPr lang="en-US" sz="1400" dirty="0">
                <a:hlinkClick r:id="rId2"/>
              </a:rPr>
              <a:t>http://www.w3schools.com/php/php_ref_filter.asp</a:t>
            </a:r>
            <a:r>
              <a:rPr lang="en-US" sz="1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7527799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Cascading Deletes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74367" y="1234464"/>
            <a:ext cx="6556678" cy="23083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 marL="0" lvl="3"/>
            <a:r>
              <a:rPr lang="en-US" sz="1800" b="1" dirty="0">
                <a:latin typeface="Courier New" charset="0"/>
                <a:cs typeface="Courier New" charset="0"/>
              </a:rPr>
              <a:t>CREATE TABLE employee</a:t>
            </a:r>
            <a:br>
              <a:rPr lang="en-US" sz="1800" b="1" dirty="0">
                <a:latin typeface="Courier New" charset="0"/>
                <a:cs typeface="Courier New" charset="0"/>
              </a:rPr>
            </a:br>
            <a:r>
              <a:rPr lang="en-US" sz="1800" b="1" dirty="0">
                <a:latin typeface="Courier New" charset="0"/>
                <a:cs typeface="Courier New" charset="0"/>
              </a:rPr>
              <a:t>(   </a:t>
            </a:r>
            <a:r>
              <a:rPr lang="en-US" sz="1800" b="1" dirty="0" err="1">
                <a:latin typeface="Courier New" charset="0"/>
                <a:cs typeface="Courier New" charset="0"/>
              </a:rPr>
              <a:t>empid</a:t>
            </a:r>
            <a:r>
              <a:rPr lang="en-US" sz="1800" b="1" dirty="0">
                <a:latin typeface="Courier New" charset="0"/>
                <a:cs typeface="Courier New" charset="0"/>
              </a:rPr>
              <a:t> CHAR(4),</a:t>
            </a:r>
            <a:br>
              <a:rPr lang="en-US" sz="1800" b="1" dirty="0">
                <a:latin typeface="Courier New" charset="0"/>
                <a:cs typeface="Courier New" charset="0"/>
              </a:rPr>
            </a:br>
            <a:r>
              <a:rPr lang="en-US" sz="1800" b="1" dirty="0">
                <a:latin typeface="Courier New" charset="0"/>
                <a:cs typeface="Courier New" charset="0"/>
              </a:rPr>
              <a:t>    </a:t>
            </a:r>
            <a:r>
              <a:rPr lang="en-US" sz="1800" b="1" dirty="0" err="1">
                <a:latin typeface="Courier New" charset="0"/>
                <a:cs typeface="Courier New" charset="0"/>
              </a:rPr>
              <a:t>empname</a:t>
            </a:r>
            <a:r>
              <a:rPr lang="en-US" sz="1800" b="1" dirty="0">
                <a:latin typeface="Courier New" charset="0"/>
                <a:cs typeface="Courier New" charset="0"/>
              </a:rPr>
              <a:t> CHAR(20),</a:t>
            </a:r>
            <a:br>
              <a:rPr lang="en-US" sz="1800" b="1" dirty="0">
                <a:latin typeface="Courier New" charset="0"/>
                <a:cs typeface="Courier New" charset="0"/>
              </a:rPr>
            </a:br>
            <a:r>
              <a:rPr lang="en-US" sz="1800" b="1" dirty="0">
                <a:latin typeface="Courier New" charset="0"/>
                <a:cs typeface="Courier New" charset="0"/>
              </a:rPr>
              <a:t>    </a:t>
            </a:r>
            <a:r>
              <a:rPr lang="en-US" sz="1800" b="1" dirty="0" err="1">
                <a:latin typeface="Courier New" charset="0"/>
                <a:cs typeface="Courier New" charset="0"/>
              </a:rPr>
              <a:t>deptid</a:t>
            </a:r>
            <a:r>
              <a:rPr lang="en-US" sz="1800" b="1" dirty="0">
                <a:latin typeface="Courier New" charset="0"/>
                <a:cs typeface="Courier New" charset="0"/>
              </a:rPr>
              <a:t> CHAR(2),</a:t>
            </a:r>
            <a:br>
              <a:rPr lang="en-US" sz="1800" b="1" dirty="0">
                <a:latin typeface="Courier New" charset="0"/>
                <a:cs typeface="Courier New" charset="0"/>
              </a:rPr>
            </a:br>
            <a:r>
              <a:rPr lang="en-US" sz="1800" b="1" dirty="0">
                <a:latin typeface="Courier New" charset="0"/>
                <a:cs typeface="Courier New" charset="0"/>
              </a:rPr>
              <a:t>    PRIMARY KEY (</a:t>
            </a:r>
            <a:r>
              <a:rPr lang="en-US" sz="1800" b="1" dirty="0" err="1">
                <a:latin typeface="Courier New" charset="0"/>
                <a:cs typeface="Courier New" charset="0"/>
              </a:rPr>
              <a:t>empid</a:t>
            </a:r>
            <a:r>
              <a:rPr lang="en-US" sz="1800" b="1" dirty="0">
                <a:latin typeface="Courier New" charset="0"/>
                <a:cs typeface="Courier New" charset="0"/>
              </a:rPr>
              <a:t>),</a:t>
            </a:r>
            <a:br>
              <a:rPr lang="en-US" sz="1800" b="1" dirty="0">
                <a:latin typeface="Courier New" charset="0"/>
                <a:cs typeface="Courier New" charset="0"/>
              </a:rPr>
            </a:br>
            <a:r>
              <a:rPr lang="en-US" sz="1800" b="1" dirty="0">
                <a:latin typeface="Courier New" charset="0"/>
                <a:cs typeface="Courier New" charset="0"/>
              </a:rPr>
              <a:t>    FOREIGN KEY (</a:t>
            </a:r>
            <a:r>
              <a:rPr lang="en-US" sz="1800" b="1" dirty="0" err="1">
                <a:latin typeface="Courier New" charset="0"/>
                <a:cs typeface="Courier New" charset="0"/>
              </a:rPr>
              <a:t>deptid</a:t>
            </a:r>
            <a:r>
              <a:rPr lang="en-US" sz="1800" b="1" dirty="0">
                <a:latin typeface="Courier New" charset="0"/>
                <a:cs typeface="Courier New" charset="0"/>
              </a:rPr>
              <a:t>) REFERENCES department</a:t>
            </a:r>
            <a:br>
              <a:rPr lang="en-US" sz="1800" b="1" dirty="0">
                <a:latin typeface="Courier New" charset="0"/>
                <a:cs typeface="Courier New" charset="0"/>
              </a:rPr>
            </a:br>
            <a:r>
              <a:rPr lang="en-US" sz="1800" b="1" dirty="0">
                <a:latin typeface="Courier New" charset="0"/>
                <a:cs typeface="Courier New" charset="0"/>
              </a:rPr>
              <a:t>                         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  <a:cs typeface="Courier New" charset="0"/>
              </a:rPr>
              <a:t>ON DELETE SET NULL</a:t>
            </a:r>
          </a:p>
          <a:p>
            <a:pPr marL="0" lvl="3"/>
            <a:r>
              <a:rPr lang="en-US" sz="1800" b="1" dirty="0">
                <a:latin typeface="Courier New" charset="0"/>
                <a:cs typeface="Courier New" charset="0"/>
              </a:rPr>
              <a:t>);</a:t>
            </a:r>
            <a:endParaRPr lang="en-US" b="1" dirty="0">
              <a:latin typeface="Franklin Gothic Book" charset="0"/>
              <a:ea typeface="MS PGothic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3293" y="3246122"/>
            <a:ext cx="4676624" cy="35661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65806" y="5349219"/>
            <a:ext cx="1646605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900" b="1" dirty="0">
                <a:solidFill>
                  <a:schemeClr val="bg1">
                    <a:lumMod val="65000"/>
                  </a:schemeClr>
                </a:solidFill>
              </a:rPr>
              <a:t>Database Systems</a:t>
            </a:r>
          </a:p>
          <a:p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by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Jukić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Vrbsky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, &amp;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Nestorov</a:t>
            </a:r>
            <a:endParaRPr lang="en-US" sz="9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Pearson 2014</a:t>
            </a:r>
          </a:p>
          <a:p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ISBN 978-0-13-257567-6</a:t>
            </a:r>
          </a:p>
        </p:txBody>
      </p:sp>
    </p:spTree>
    <p:extLst>
      <p:ext uri="{BB962C8B-B14F-4D97-AF65-F5344CB8AC3E}">
        <p14:creationId xmlns:p14="http://schemas.microsoft.com/office/powerpoint/2010/main" val="318605340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Cascading Updates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74367" y="1234464"/>
            <a:ext cx="6556678" cy="23083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 marL="0" lvl="3"/>
            <a:r>
              <a:rPr lang="en-US" sz="1800" b="1" dirty="0">
                <a:latin typeface="Courier New" charset="0"/>
                <a:cs typeface="Courier New" charset="0"/>
              </a:rPr>
              <a:t>CREATE TABLE employee</a:t>
            </a:r>
            <a:br>
              <a:rPr lang="en-US" sz="1800" b="1" dirty="0">
                <a:latin typeface="Courier New" charset="0"/>
                <a:cs typeface="Courier New" charset="0"/>
              </a:rPr>
            </a:br>
            <a:r>
              <a:rPr lang="en-US" sz="1800" b="1" dirty="0">
                <a:latin typeface="Courier New" charset="0"/>
                <a:cs typeface="Courier New" charset="0"/>
              </a:rPr>
              <a:t>(   </a:t>
            </a:r>
            <a:r>
              <a:rPr lang="en-US" sz="1800" b="1" dirty="0" err="1">
                <a:latin typeface="Courier New" charset="0"/>
                <a:cs typeface="Courier New" charset="0"/>
              </a:rPr>
              <a:t>empid</a:t>
            </a:r>
            <a:r>
              <a:rPr lang="en-US" sz="1800" b="1" dirty="0">
                <a:latin typeface="Courier New" charset="0"/>
                <a:cs typeface="Courier New" charset="0"/>
              </a:rPr>
              <a:t> CHAR(4),</a:t>
            </a:r>
            <a:br>
              <a:rPr lang="en-US" sz="1800" b="1" dirty="0">
                <a:latin typeface="Courier New" charset="0"/>
                <a:cs typeface="Courier New" charset="0"/>
              </a:rPr>
            </a:br>
            <a:r>
              <a:rPr lang="en-US" sz="1800" b="1" dirty="0">
                <a:latin typeface="Courier New" charset="0"/>
                <a:cs typeface="Courier New" charset="0"/>
              </a:rPr>
              <a:t>    </a:t>
            </a:r>
            <a:r>
              <a:rPr lang="en-US" sz="1800" b="1" dirty="0" err="1">
                <a:latin typeface="Courier New" charset="0"/>
                <a:cs typeface="Courier New" charset="0"/>
              </a:rPr>
              <a:t>empname</a:t>
            </a:r>
            <a:r>
              <a:rPr lang="en-US" sz="1800" b="1" dirty="0">
                <a:latin typeface="Courier New" charset="0"/>
                <a:cs typeface="Courier New" charset="0"/>
              </a:rPr>
              <a:t> CHAR(20),</a:t>
            </a:r>
            <a:br>
              <a:rPr lang="en-US" sz="1800" b="1" dirty="0">
                <a:latin typeface="Courier New" charset="0"/>
                <a:cs typeface="Courier New" charset="0"/>
              </a:rPr>
            </a:br>
            <a:r>
              <a:rPr lang="en-US" sz="1800" b="1" dirty="0">
                <a:latin typeface="Courier New" charset="0"/>
                <a:cs typeface="Courier New" charset="0"/>
              </a:rPr>
              <a:t>    </a:t>
            </a:r>
            <a:r>
              <a:rPr lang="en-US" sz="1800" b="1" dirty="0" err="1">
                <a:latin typeface="Courier New" charset="0"/>
                <a:cs typeface="Courier New" charset="0"/>
              </a:rPr>
              <a:t>deptid</a:t>
            </a:r>
            <a:r>
              <a:rPr lang="en-US" sz="1800" b="1" dirty="0">
                <a:latin typeface="Courier New" charset="0"/>
                <a:cs typeface="Courier New" charset="0"/>
              </a:rPr>
              <a:t> CHAR(2),</a:t>
            </a:r>
            <a:br>
              <a:rPr lang="en-US" sz="1800" b="1" dirty="0">
                <a:latin typeface="Courier New" charset="0"/>
                <a:cs typeface="Courier New" charset="0"/>
              </a:rPr>
            </a:br>
            <a:r>
              <a:rPr lang="en-US" sz="1800" b="1" dirty="0">
                <a:latin typeface="Courier New" charset="0"/>
                <a:cs typeface="Courier New" charset="0"/>
              </a:rPr>
              <a:t>    PRIMARY KEY (</a:t>
            </a:r>
            <a:r>
              <a:rPr lang="en-US" sz="1800" b="1" dirty="0" err="1">
                <a:latin typeface="Courier New" charset="0"/>
                <a:cs typeface="Courier New" charset="0"/>
              </a:rPr>
              <a:t>empid</a:t>
            </a:r>
            <a:r>
              <a:rPr lang="en-US" sz="1800" b="1" dirty="0">
                <a:latin typeface="Courier New" charset="0"/>
                <a:cs typeface="Courier New" charset="0"/>
              </a:rPr>
              <a:t>),</a:t>
            </a:r>
            <a:br>
              <a:rPr lang="en-US" sz="1800" b="1" dirty="0">
                <a:latin typeface="Courier New" charset="0"/>
                <a:cs typeface="Courier New" charset="0"/>
              </a:rPr>
            </a:br>
            <a:r>
              <a:rPr lang="en-US" sz="1800" b="1" dirty="0">
                <a:latin typeface="Courier New" charset="0"/>
                <a:cs typeface="Courier New" charset="0"/>
              </a:rPr>
              <a:t>    FOREIGN KEY (</a:t>
            </a:r>
            <a:r>
              <a:rPr lang="en-US" sz="1800" b="1" dirty="0" err="1">
                <a:latin typeface="Courier New" charset="0"/>
                <a:cs typeface="Courier New" charset="0"/>
              </a:rPr>
              <a:t>deptid</a:t>
            </a:r>
            <a:r>
              <a:rPr lang="en-US" sz="1800" b="1" dirty="0">
                <a:latin typeface="Courier New" charset="0"/>
                <a:cs typeface="Courier New" charset="0"/>
              </a:rPr>
              <a:t>) REFERENCES department</a:t>
            </a:r>
            <a:br>
              <a:rPr lang="en-US" sz="1800" b="1" dirty="0">
                <a:latin typeface="Courier New" charset="0"/>
                <a:cs typeface="Courier New" charset="0"/>
              </a:rPr>
            </a:br>
            <a:r>
              <a:rPr lang="en-US" sz="1800" b="1" dirty="0">
                <a:latin typeface="Courier New" charset="0"/>
                <a:cs typeface="Courier New" charset="0"/>
              </a:rPr>
              <a:t>                         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  <a:cs typeface="Courier New" charset="0"/>
              </a:rPr>
              <a:t>ON UPDATE CASCADE</a:t>
            </a:r>
          </a:p>
          <a:p>
            <a:pPr marL="0" lvl="3"/>
            <a:r>
              <a:rPr lang="en-US" sz="1800" b="1" dirty="0">
                <a:latin typeface="Courier New" charset="0"/>
                <a:cs typeface="Courier New" charset="0"/>
              </a:rPr>
              <a:t>);</a:t>
            </a:r>
            <a:endParaRPr lang="en-US" b="1" dirty="0">
              <a:latin typeface="Franklin Gothic Book" charset="0"/>
              <a:ea typeface="MS PGothic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3293" y="3246122"/>
            <a:ext cx="4645561" cy="35615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47981" y="5440658"/>
            <a:ext cx="1646605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900" b="1" dirty="0">
                <a:solidFill>
                  <a:schemeClr val="bg1">
                    <a:lumMod val="65000"/>
                  </a:schemeClr>
                </a:solidFill>
              </a:rPr>
              <a:t>Database Systems</a:t>
            </a:r>
          </a:p>
          <a:p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by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Jukić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Vrbsky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, &amp;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Nestorov</a:t>
            </a:r>
            <a:endParaRPr lang="en-US" sz="9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Pearson 2014</a:t>
            </a:r>
          </a:p>
          <a:p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ISBN 978-0-13-257567-6</a:t>
            </a:r>
          </a:p>
        </p:txBody>
      </p:sp>
    </p:spTree>
    <p:extLst>
      <p:ext uri="{BB962C8B-B14F-4D97-AF65-F5344CB8AC3E}">
        <p14:creationId xmlns:p14="http://schemas.microsoft.com/office/powerpoint/2010/main" val="61861401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Cascading Updates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74367" y="1234464"/>
            <a:ext cx="6556678" cy="23083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 marL="0" lvl="3"/>
            <a:r>
              <a:rPr lang="en-US" sz="1800" b="1" dirty="0">
                <a:latin typeface="Courier New" charset="0"/>
                <a:cs typeface="Courier New" charset="0"/>
              </a:rPr>
              <a:t>CREATE TABLE employee</a:t>
            </a:r>
            <a:br>
              <a:rPr lang="en-US" sz="1800" b="1" dirty="0">
                <a:latin typeface="Courier New" charset="0"/>
                <a:cs typeface="Courier New" charset="0"/>
              </a:rPr>
            </a:br>
            <a:r>
              <a:rPr lang="en-US" sz="1800" b="1" dirty="0">
                <a:latin typeface="Courier New" charset="0"/>
                <a:cs typeface="Courier New" charset="0"/>
              </a:rPr>
              <a:t>(   </a:t>
            </a:r>
            <a:r>
              <a:rPr lang="en-US" sz="1800" b="1" dirty="0" err="1">
                <a:latin typeface="Courier New" charset="0"/>
                <a:cs typeface="Courier New" charset="0"/>
              </a:rPr>
              <a:t>empid</a:t>
            </a:r>
            <a:r>
              <a:rPr lang="en-US" sz="1800" b="1" dirty="0">
                <a:latin typeface="Courier New" charset="0"/>
                <a:cs typeface="Courier New" charset="0"/>
              </a:rPr>
              <a:t> CHAR(4),</a:t>
            </a:r>
            <a:br>
              <a:rPr lang="en-US" sz="1800" b="1" dirty="0">
                <a:latin typeface="Courier New" charset="0"/>
                <a:cs typeface="Courier New" charset="0"/>
              </a:rPr>
            </a:br>
            <a:r>
              <a:rPr lang="en-US" sz="1800" b="1" dirty="0">
                <a:latin typeface="Courier New" charset="0"/>
                <a:cs typeface="Courier New" charset="0"/>
              </a:rPr>
              <a:t>    </a:t>
            </a:r>
            <a:r>
              <a:rPr lang="en-US" sz="1800" b="1" dirty="0" err="1">
                <a:latin typeface="Courier New" charset="0"/>
                <a:cs typeface="Courier New" charset="0"/>
              </a:rPr>
              <a:t>empname</a:t>
            </a:r>
            <a:r>
              <a:rPr lang="en-US" sz="1800" b="1" dirty="0">
                <a:latin typeface="Courier New" charset="0"/>
                <a:cs typeface="Courier New" charset="0"/>
              </a:rPr>
              <a:t> CHAR(20),</a:t>
            </a:r>
            <a:br>
              <a:rPr lang="en-US" sz="1800" b="1" dirty="0">
                <a:latin typeface="Courier New" charset="0"/>
                <a:cs typeface="Courier New" charset="0"/>
              </a:rPr>
            </a:br>
            <a:r>
              <a:rPr lang="en-US" sz="1800" b="1" dirty="0">
                <a:latin typeface="Courier New" charset="0"/>
                <a:cs typeface="Courier New" charset="0"/>
              </a:rPr>
              <a:t>    </a:t>
            </a:r>
            <a:r>
              <a:rPr lang="en-US" sz="1800" b="1" dirty="0" err="1">
                <a:latin typeface="Courier New" charset="0"/>
                <a:cs typeface="Courier New" charset="0"/>
              </a:rPr>
              <a:t>deptid</a:t>
            </a:r>
            <a:r>
              <a:rPr lang="en-US" sz="1800" b="1" dirty="0">
                <a:latin typeface="Courier New" charset="0"/>
                <a:cs typeface="Courier New" charset="0"/>
              </a:rPr>
              <a:t> CHAR(2),</a:t>
            </a:r>
            <a:br>
              <a:rPr lang="en-US" sz="1800" b="1" dirty="0">
                <a:latin typeface="Courier New" charset="0"/>
                <a:cs typeface="Courier New" charset="0"/>
              </a:rPr>
            </a:br>
            <a:r>
              <a:rPr lang="en-US" sz="1800" b="1" dirty="0">
                <a:latin typeface="Courier New" charset="0"/>
                <a:cs typeface="Courier New" charset="0"/>
              </a:rPr>
              <a:t>    PRIMARY KEY (</a:t>
            </a:r>
            <a:r>
              <a:rPr lang="en-US" sz="1800" b="1" dirty="0" err="1">
                <a:latin typeface="Courier New" charset="0"/>
                <a:cs typeface="Courier New" charset="0"/>
              </a:rPr>
              <a:t>empid</a:t>
            </a:r>
            <a:r>
              <a:rPr lang="en-US" sz="1800" b="1" dirty="0">
                <a:latin typeface="Courier New" charset="0"/>
                <a:cs typeface="Courier New" charset="0"/>
              </a:rPr>
              <a:t>),</a:t>
            </a:r>
            <a:br>
              <a:rPr lang="en-US" sz="1800" b="1" dirty="0">
                <a:latin typeface="Courier New" charset="0"/>
                <a:cs typeface="Courier New" charset="0"/>
              </a:rPr>
            </a:br>
            <a:r>
              <a:rPr lang="en-US" sz="1800" b="1" dirty="0">
                <a:latin typeface="Courier New" charset="0"/>
                <a:cs typeface="Courier New" charset="0"/>
              </a:rPr>
              <a:t>    FOREIGN KEY (</a:t>
            </a:r>
            <a:r>
              <a:rPr lang="en-US" sz="1800" b="1" dirty="0" err="1">
                <a:latin typeface="Courier New" charset="0"/>
                <a:cs typeface="Courier New" charset="0"/>
              </a:rPr>
              <a:t>deptid</a:t>
            </a:r>
            <a:r>
              <a:rPr lang="en-US" sz="1800" b="1" dirty="0">
                <a:latin typeface="Courier New" charset="0"/>
                <a:cs typeface="Courier New" charset="0"/>
              </a:rPr>
              <a:t>) REFERENCES department</a:t>
            </a:r>
            <a:br>
              <a:rPr lang="en-US" sz="1800" b="1" dirty="0">
                <a:latin typeface="Courier New" charset="0"/>
                <a:cs typeface="Courier New" charset="0"/>
              </a:rPr>
            </a:br>
            <a:r>
              <a:rPr lang="en-US" sz="1800" b="1" dirty="0">
                <a:latin typeface="Courier New" charset="0"/>
                <a:cs typeface="Courier New" charset="0"/>
              </a:rPr>
              <a:t>                         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  <a:cs typeface="Courier New" charset="0"/>
              </a:rPr>
              <a:t>ON UPDATE SET NULL</a:t>
            </a:r>
          </a:p>
          <a:p>
            <a:pPr marL="0" lvl="3"/>
            <a:r>
              <a:rPr lang="en-US" sz="1800" b="1" dirty="0">
                <a:latin typeface="Courier New" charset="0"/>
                <a:cs typeface="Courier New" charset="0"/>
              </a:rPr>
              <a:t>);</a:t>
            </a:r>
            <a:endParaRPr lang="en-US" b="1" dirty="0">
              <a:latin typeface="Franklin Gothic Book" charset="0"/>
              <a:ea typeface="MS PGothic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3293" y="3246122"/>
            <a:ext cx="4658587" cy="35661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47981" y="5349219"/>
            <a:ext cx="1646605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900" b="1" dirty="0">
                <a:solidFill>
                  <a:schemeClr val="bg1">
                    <a:lumMod val="65000"/>
                  </a:schemeClr>
                </a:solidFill>
              </a:rPr>
              <a:t>Database Systems</a:t>
            </a:r>
          </a:p>
          <a:p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by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Jukić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Vrbsky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, &amp;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Nestorov</a:t>
            </a:r>
            <a:endParaRPr lang="en-US" sz="9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Pearson 2014</a:t>
            </a:r>
          </a:p>
          <a:p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ISBN 978-0-13-257567-6</a:t>
            </a:r>
          </a:p>
        </p:txBody>
      </p:sp>
    </p:spTree>
    <p:extLst>
      <p:ext uri="{BB962C8B-B14F-4D97-AF65-F5344CB8AC3E}">
        <p14:creationId xmlns:p14="http://schemas.microsoft.com/office/powerpoint/2010/main" val="300410364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Indexing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493527"/>
          </a:xfrm>
        </p:spPr>
        <p:txBody>
          <a:bodyPr/>
          <a:lstStyle/>
          <a:p>
            <a:r>
              <a:rPr lang="en-US" dirty="0">
                <a:solidFill>
                  <a:srgbClr val="B23C00"/>
                </a:solidFill>
              </a:rPr>
              <a:t>Indexing</a:t>
            </a:r>
            <a:r>
              <a:rPr lang="en-US" dirty="0"/>
              <a:t> increases the speed of retrieving table rows based on an </a:t>
            </a:r>
            <a:r>
              <a:rPr lang="en-US" u="sng" dirty="0"/>
              <a:t>unsorted</a:t>
            </a:r>
            <a:r>
              <a:rPr lang="en-US" dirty="0"/>
              <a:t> column.</a:t>
            </a:r>
          </a:p>
          <a:p>
            <a:pPr lvl="1"/>
            <a:r>
              <a:rPr lang="en-US" dirty="0"/>
              <a:t>Use a binary search instead of a linear search.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33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465" y="2716493"/>
            <a:ext cx="4914900" cy="409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675097" y="5806414"/>
            <a:ext cx="1583298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B23C00"/>
                </a:solidFill>
              </a:rPr>
              <a:t>Linear search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40123" y="5257780"/>
            <a:ext cx="1646605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900" b="1" dirty="0">
                <a:solidFill>
                  <a:schemeClr val="bg1">
                    <a:lumMod val="65000"/>
                  </a:schemeClr>
                </a:solidFill>
              </a:rPr>
              <a:t>Database Systems</a:t>
            </a:r>
          </a:p>
          <a:p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by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Jukić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Vrbsky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, &amp;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Nestorov</a:t>
            </a:r>
            <a:endParaRPr lang="en-US" sz="9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Pearson 2014</a:t>
            </a:r>
          </a:p>
          <a:p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ISBN 978-0-13-257567-6</a:t>
            </a:r>
          </a:p>
        </p:txBody>
      </p:sp>
    </p:spTree>
    <p:extLst>
      <p:ext uri="{BB962C8B-B14F-4D97-AF65-F5344CB8AC3E}">
        <p14:creationId xmlns:p14="http://schemas.microsoft.com/office/powerpoint/2010/main" val="3535847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Indexing (Conceptual View)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005879" y="1417342"/>
            <a:ext cx="7110765" cy="369332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pPr marL="0" lvl="1"/>
            <a:r>
              <a:rPr lang="en-US" sz="1800" b="1" dirty="0">
                <a:latin typeface="Courier New" charset="0"/>
                <a:cs typeface="Courier New" charset="0"/>
              </a:rPr>
              <a:t>CREATE INDEX </a:t>
            </a:r>
            <a:r>
              <a:rPr lang="en-US" sz="1800" b="1" dirty="0" err="1">
                <a:latin typeface="Courier New" charset="0"/>
                <a:cs typeface="Courier New" charset="0"/>
              </a:rPr>
              <a:t>custname_index</a:t>
            </a:r>
            <a:r>
              <a:rPr lang="en-US" sz="1800" b="1" dirty="0">
                <a:latin typeface="Courier New" charset="0"/>
                <a:cs typeface="Courier New" charset="0"/>
              </a:rPr>
              <a:t> ON customer(</a:t>
            </a:r>
            <a:r>
              <a:rPr lang="en-US" sz="1800" b="1" dirty="0" err="1">
                <a:latin typeface="Courier New" charset="0"/>
                <a:cs typeface="Courier New" charset="0"/>
              </a:rPr>
              <a:t>custname</a:t>
            </a:r>
            <a:r>
              <a:rPr lang="en-US" sz="1800" b="1" dirty="0">
                <a:latin typeface="Courier New" charset="0"/>
                <a:cs typeface="Courier New" charset="0"/>
              </a:rPr>
              <a:t>);</a:t>
            </a:r>
            <a:endParaRPr lang="en-US" sz="1800" b="1" dirty="0">
              <a:latin typeface="Franklin Gothic Book" charset="0"/>
              <a:ea typeface="MS PGothic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3074" y="1965976"/>
            <a:ext cx="6143625" cy="405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5943585" y="6172170"/>
            <a:ext cx="1646605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900" b="1" dirty="0">
                <a:solidFill>
                  <a:schemeClr val="bg1">
                    <a:lumMod val="65000"/>
                  </a:schemeClr>
                </a:solidFill>
              </a:rPr>
              <a:t>Database Systems</a:t>
            </a:r>
          </a:p>
          <a:p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by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Jukić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Vrbsky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, &amp;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Nestorov</a:t>
            </a:r>
            <a:endParaRPr lang="en-US" sz="9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Pearson 2014</a:t>
            </a:r>
          </a:p>
          <a:p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ISBN 978-0-13-257567-6</a:t>
            </a:r>
          </a:p>
        </p:txBody>
      </p:sp>
    </p:spTree>
    <p:extLst>
      <p:ext uri="{BB962C8B-B14F-4D97-AF65-F5344CB8AC3E}">
        <p14:creationId xmlns:p14="http://schemas.microsoft.com/office/powerpoint/2010/main" val="19403518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Indexing (Conceptual View)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35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879" y="1325903"/>
            <a:ext cx="7181850" cy="405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657610" y="5532097"/>
            <a:ext cx="1595922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B23C00"/>
                </a:solidFill>
              </a:rPr>
              <a:t>Binary search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943585" y="6172170"/>
            <a:ext cx="1646605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900" b="1" dirty="0">
                <a:solidFill>
                  <a:schemeClr val="bg1">
                    <a:lumMod val="65000"/>
                  </a:schemeClr>
                </a:solidFill>
              </a:rPr>
              <a:t>Database Systems</a:t>
            </a:r>
          </a:p>
          <a:p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by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Jukić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Vrbsky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, &amp;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Nestorov</a:t>
            </a:r>
            <a:endParaRPr lang="en-US" sz="9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Pearson 2014</a:t>
            </a:r>
          </a:p>
          <a:p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ISBN 978-0-13-257567-6</a:t>
            </a:r>
          </a:p>
        </p:txBody>
      </p:sp>
    </p:spTree>
    <p:extLst>
      <p:ext uri="{BB962C8B-B14F-4D97-AF65-F5344CB8AC3E}">
        <p14:creationId xmlns:p14="http://schemas.microsoft.com/office/powerpoint/2010/main" val="73189601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Indexing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3230867"/>
          </a:xfrm>
        </p:spPr>
        <p:txBody>
          <a:bodyPr/>
          <a:lstStyle/>
          <a:p>
            <a:r>
              <a:rPr lang="en-US" dirty="0"/>
              <a:t>In an actual RDBMS, the index column can contain physical disk addresses.</a:t>
            </a:r>
          </a:p>
          <a:p>
            <a:pPr lvl="4"/>
            <a:endParaRPr lang="en-US" dirty="0"/>
          </a:p>
          <a:p>
            <a:r>
              <a:rPr lang="en-US" dirty="0"/>
              <a:t>Indexing </a:t>
            </a:r>
            <a:r>
              <a:rPr lang="en-US" u="sng" dirty="0"/>
              <a:t>speeds record retrieval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/>
              <a:t>but it will slow record insertion, </a:t>
            </a:r>
            <a:br>
              <a:rPr lang="en-US" dirty="0"/>
            </a:br>
            <a:r>
              <a:rPr lang="en-US" dirty="0"/>
              <a:t>deletion, and modification.</a:t>
            </a:r>
          </a:p>
          <a:p>
            <a:pPr lvl="4"/>
            <a:endParaRPr lang="en-US" dirty="0"/>
          </a:p>
          <a:p>
            <a:r>
              <a:rPr lang="en-US" dirty="0"/>
              <a:t>To drop an index: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560342" y="4705570"/>
            <a:ext cx="3924760" cy="369332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pPr marL="0" lvl="1"/>
            <a:r>
              <a:rPr lang="en-US" sz="1800" b="1" dirty="0">
                <a:latin typeface="Courier New" charset="0"/>
                <a:cs typeface="Courier New" charset="0"/>
              </a:rPr>
              <a:t>DROP INDEX </a:t>
            </a:r>
            <a:r>
              <a:rPr lang="en-US" sz="1800" b="1" dirty="0" err="1">
                <a:latin typeface="Courier New" charset="0"/>
                <a:cs typeface="Courier New" charset="0"/>
              </a:rPr>
              <a:t>custname_index</a:t>
            </a:r>
            <a:r>
              <a:rPr lang="en-US" sz="1800" b="1" dirty="0">
                <a:latin typeface="Courier New" charset="0"/>
                <a:cs typeface="Courier New" charset="0"/>
              </a:rPr>
              <a:t>;</a:t>
            </a:r>
            <a:endParaRPr lang="en-US" sz="1800" b="1" dirty="0">
              <a:latin typeface="Franklin Gothic Book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7368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MySQL Text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45" y="4892025"/>
            <a:ext cx="8229555" cy="1371584"/>
          </a:xfrm>
        </p:spPr>
        <p:txBody>
          <a:bodyPr/>
          <a:lstStyle/>
          <a:p>
            <a:r>
              <a:rPr lang="en-US" dirty="0"/>
              <a:t>Also: </a:t>
            </a:r>
          </a:p>
          <a:p>
            <a:pPr lvl="1"/>
            <a:r>
              <a:rPr lang="en-US" dirty="0"/>
              <a:t>One-way encryption </a:t>
            </a:r>
          </a:p>
          <a:p>
            <a:pPr lvl="1"/>
            <a:r>
              <a:rPr lang="en-US" dirty="0"/>
              <a:t>Returns a 40-character string.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37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122" y="1325903"/>
            <a:ext cx="7955194" cy="345689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103147" y="4983463"/>
            <a:ext cx="1749347" cy="400110"/>
          </a:xfrm>
          <a:prstGeom prst="rect">
            <a:avLst/>
          </a:prstGeom>
          <a:solidFill>
            <a:srgbClr val="F2F2F2"/>
          </a:solidFill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SHA1(</a:t>
            </a:r>
            <a:r>
              <a:rPr lang="en-US" sz="2000" b="1" i="1" dirty="0">
                <a:latin typeface="Times New Roman"/>
                <a:cs typeface="Times New Roman"/>
              </a:rPr>
              <a:t>string</a:t>
            </a:r>
            <a:r>
              <a:rPr lang="en-US" sz="2000" b="1" dirty="0">
                <a:latin typeface="Courier New"/>
                <a:cs typeface="Courier New"/>
              </a:rPr>
              <a:t>)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675097" y="5989292"/>
            <a:ext cx="1484584" cy="70788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800" b="1" dirty="0">
                <a:solidFill>
                  <a:schemeClr val="bg1">
                    <a:lumMod val="65000"/>
                  </a:schemeClr>
                </a:solidFill>
              </a:rPr>
              <a:t>PHP and MySQL for</a:t>
            </a:r>
            <a:br>
              <a:rPr lang="en-US" sz="800" b="1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sz="800" b="1" dirty="0">
                <a:solidFill>
                  <a:schemeClr val="bg1">
                    <a:lumMod val="65000"/>
                  </a:schemeClr>
                </a:solidFill>
              </a:rPr>
              <a:t>Dynamic Web Sites, 4</a:t>
            </a:r>
            <a:r>
              <a:rPr lang="en-US" sz="800" b="1" baseline="30000" dirty="0">
                <a:solidFill>
                  <a:schemeClr val="bg1">
                    <a:lumMod val="65000"/>
                  </a:schemeClr>
                </a:solidFill>
              </a:rPr>
              <a:t>th</a:t>
            </a:r>
            <a:r>
              <a:rPr lang="en-US" sz="800" b="1" dirty="0">
                <a:solidFill>
                  <a:schemeClr val="bg1">
                    <a:lumMod val="65000"/>
                  </a:schemeClr>
                </a:solidFill>
              </a:rPr>
              <a:t> ed.</a:t>
            </a:r>
          </a:p>
          <a:p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by Larry Ullman</a:t>
            </a:r>
          </a:p>
          <a:p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Peachpit Press, 2012</a:t>
            </a:r>
          </a:p>
          <a:p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ISBN 978-0-321-78407-0</a:t>
            </a:r>
          </a:p>
        </p:txBody>
      </p:sp>
    </p:spTree>
    <p:extLst>
      <p:ext uri="{BB962C8B-B14F-4D97-AF65-F5344CB8AC3E}">
        <p14:creationId xmlns:p14="http://schemas.microsoft.com/office/powerpoint/2010/main" val="28749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MySQL Text Functions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834659" y="1234464"/>
            <a:ext cx="5153499" cy="5570756"/>
          </a:xfrm>
          <a:prstGeom prst="rect">
            <a:avLst/>
          </a:prstGeom>
          <a:solidFill>
            <a:srgbClr val="F2F2F2"/>
          </a:solidFill>
        </p:spPr>
        <p:txBody>
          <a:bodyPr wrap="none" rtlCol="0">
            <a:spAutoFit/>
          </a:bodyPr>
          <a:lstStyle/>
          <a:p>
            <a:r>
              <a:rPr lang="en-US" sz="1400" b="1" dirty="0" err="1">
                <a:latin typeface="Courier New"/>
                <a:cs typeface="Courier New"/>
              </a:rPr>
              <a:t>mysql</a:t>
            </a:r>
            <a:r>
              <a:rPr lang="en-US" sz="1400" b="1" dirty="0">
                <a:latin typeface="Courier New"/>
                <a:cs typeface="Courier New"/>
              </a:rPr>
              <a:t>&gt; select </a:t>
            </a:r>
            <a:r>
              <a:rPr lang="en-US" sz="1400" b="1" dirty="0" err="1">
                <a:latin typeface="Courier New"/>
                <a:cs typeface="Courier New"/>
              </a:rPr>
              <a:t>concat</a:t>
            </a:r>
            <a:r>
              <a:rPr lang="en-US" sz="1400" b="1" dirty="0">
                <a:latin typeface="Courier New"/>
                <a:cs typeface="Courier New"/>
              </a:rPr>
              <a:t>(first, ' ', last)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-&gt; from people;</a:t>
            </a:r>
          </a:p>
          <a:p>
            <a:r>
              <a:rPr lang="en-US" sz="1400" b="1" dirty="0">
                <a:latin typeface="Courier New"/>
                <a:cs typeface="Courier New"/>
              </a:rPr>
              <a:t>+--------------------------+</a:t>
            </a:r>
          </a:p>
          <a:p>
            <a:r>
              <a:rPr lang="en-US" sz="1400" b="1" dirty="0">
                <a:latin typeface="Courier New"/>
                <a:cs typeface="Courier New"/>
              </a:rPr>
              <a:t>| </a:t>
            </a:r>
            <a:r>
              <a:rPr lang="en-US" sz="1400" b="1" dirty="0" err="1">
                <a:latin typeface="Courier New"/>
                <a:cs typeface="Courier New"/>
              </a:rPr>
              <a:t>concat</a:t>
            </a:r>
            <a:r>
              <a:rPr lang="en-US" sz="1400" b="1" dirty="0">
                <a:latin typeface="Courier New"/>
                <a:cs typeface="Courier New"/>
              </a:rPr>
              <a:t>(first, ' ', last) |</a:t>
            </a:r>
          </a:p>
          <a:p>
            <a:r>
              <a:rPr lang="en-US" sz="1400" b="1" dirty="0">
                <a:latin typeface="Courier New"/>
                <a:cs typeface="Courier New"/>
              </a:rPr>
              <a:t>+--------------------------+</a:t>
            </a:r>
          </a:p>
          <a:p>
            <a:r>
              <a:rPr lang="es-ES_tradnl" sz="1400" b="1" dirty="0">
                <a:latin typeface="Courier New"/>
                <a:cs typeface="Courier New"/>
              </a:rPr>
              <a:t>| Charles Jones            |</a:t>
            </a:r>
          </a:p>
          <a:p>
            <a:r>
              <a:rPr lang="en-US" sz="1400" b="1" dirty="0">
                <a:latin typeface="Courier New"/>
                <a:cs typeface="Courier New"/>
              </a:rPr>
              <a:t>| Mary Adams               |</a:t>
            </a:r>
          </a:p>
          <a:p>
            <a:r>
              <a:rPr lang="tr-TR" sz="1400" b="1" dirty="0">
                <a:latin typeface="Courier New"/>
                <a:cs typeface="Courier New"/>
              </a:rPr>
              <a:t>| Susan Miller             |</a:t>
            </a:r>
          </a:p>
          <a:p>
            <a:r>
              <a:rPr lang="en-US" sz="1400" b="1" dirty="0">
                <a:latin typeface="Courier New"/>
                <a:cs typeface="Courier New"/>
              </a:rPr>
              <a:t>| Roger Brown              |</a:t>
            </a:r>
          </a:p>
          <a:p>
            <a:r>
              <a:rPr lang="de-DE" sz="1400" b="1" dirty="0">
                <a:latin typeface="Courier New"/>
                <a:cs typeface="Courier New"/>
              </a:rPr>
              <a:t>| Leslie </a:t>
            </a:r>
            <a:r>
              <a:rPr lang="de-DE" sz="1400" b="1" dirty="0" err="1">
                <a:latin typeface="Courier New"/>
                <a:cs typeface="Courier New"/>
              </a:rPr>
              <a:t>Adamson</a:t>
            </a:r>
            <a:r>
              <a:rPr lang="de-DE" sz="1400" b="1" dirty="0">
                <a:latin typeface="Courier New"/>
                <a:cs typeface="Courier New"/>
              </a:rPr>
              <a:t>           |</a:t>
            </a:r>
          </a:p>
          <a:p>
            <a:r>
              <a:rPr lang="de-DE" sz="1400" b="1" dirty="0">
                <a:latin typeface="Courier New"/>
                <a:cs typeface="Courier New"/>
              </a:rPr>
              <a:t>+--------------------------+</a:t>
            </a:r>
          </a:p>
          <a:p>
            <a:r>
              <a:rPr lang="en-US" sz="1400" b="1" dirty="0">
                <a:latin typeface="Courier New"/>
                <a:cs typeface="Courier New"/>
              </a:rPr>
              <a:t>5 rows in set (0.00 sec)</a:t>
            </a:r>
          </a:p>
          <a:p>
            <a:endParaRPr lang="en-US" sz="1400" b="1" dirty="0">
              <a:latin typeface="Courier New"/>
              <a:cs typeface="Courier New"/>
            </a:endParaRPr>
          </a:p>
          <a:p>
            <a:r>
              <a:rPr lang="en-US" sz="1400" b="1" dirty="0" err="1">
                <a:latin typeface="Courier New"/>
                <a:cs typeface="Courier New"/>
              </a:rPr>
              <a:t>mysql</a:t>
            </a:r>
            <a:r>
              <a:rPr lang="en-US" sz="1400" b="1" dirty="0">
                <a:latin typeface="Courier New"/>
                <a:cs typeface="Courier New"/>
              </a:rPr>
              <a:t>&gt; select </a:t>
            </a:r>
            <a:r>
              <a:rPr lang="en-US" sz="1400" b="1" dirty="0" err="1">
                <a:latin typeface="Courier New"/>
                <a:cs typeface="Courier New"/>
              </a:rPr>
              <a:t>concat</a:t>
            </a:r>
            <a:r>
              <a:rPr lang="en-US" sz="1400" b="1" dirty="0">
                <a:latin typeface="Courier New"/>
                <a:cs typeface="Courier New"/>
              </a:rPr>
              <a:t>(first, ' ', last) </a:t>
            </a:r>
            <a:r>
              <a:rPr lang="en-US" sz="1400" b="1" dirty="0">
                <a:solidFill>
                  <a:srgbClr val="8F0000"/>
                </a:solidFill>
                <a:latin typeface="Courier New"/>
                <a:cs typeface="Courier New"/>
              </a:rPr>
              <a:t>as name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-&gt; from people;</a:t>
            </a:r>
          </a:p>
          <a:p>
            <a:r>
              <a:rPr lang="en-US" sz="1400" b="1" dirty="0">
                <a:latin typeface="Courier New"/>
                <a:cs typeface="Courier New"/>
              </a:rPr>
              <a:t>+----------------+</a:t>
            </a:r>
          </a:p>
          <a:p>
            <a:r>
              <a:rPr lang="en-US" sz="1400" b="1" dirty="0">
                <a:latin typeface="Courier New"/>
                <a:cs typeface="Courier New"/>
              </a:rPr>
              <a:t>| name           |</a:t>
            </a:r>
          </a:p>
          <a:p>
            <a:r>
              <a:rPr lang="en-US" sz="1400" b="1" dirty="0">
                <a:latin typeface="Courier New"/>
                <a:cs typeface="Courier New"/>
              </a:rPr>
              <a:t>+----------------+</a:t>
            </a:r>
          </a:p>
          <a:p>
            <a:r>
              <a:rPr lang="en-US" sz="1400" b="1" dirty="0">
                <a:latin typeface="Courier New"/>
                <a:cs typeface="Courier New"/>
              </a:rPr>
              <a:t>| Charles Jones  |</a:t>
            </a:r>
          </a:p>
          <a:p>
            <a:r>
              <a:rPr lang="en-US" sz="1400" b="1" dirty="0">
                <a:latin typeface="Courier New"/>
                <a:cs typeface="Courier New"/>
              </a:rPr>
              <a:t>| Mary Adams     |</a:t>
            </a:r>
          </a:p>
          <a:p>
            <a:r>
              <a:rPr lang="en-US" sz="1400" b="1" dirty="0">
                <a:latin typeface="Courier New"/>
                <a:cs typeface="Courier New"/>
              </a:rPr>
              <a:t>| Susan Miller   |</a:t>
            </a:r>
          </a:p>
          <a:p>
            <a:r>
              <a:rPr lang="en-US" sz="1400" b="1" dirty="0">
                <a:latin typeface="Courier New"/>
                <a:cs typeface="Courier New"/>
              </a:rPr>
              <a:t>| Roger Brown    |</a:t>
            </a:r>
          </a:p>
          <a:p>
            <a:r>
              <a:rPr lang="en-US" sz="1400" b="1" dirty="0">
                <a:latin typeface="Courier New"/>
                <a:cs typeface="Courier New"/>
              </a:rPr>
              <a:t>| Leslie Adamson |</a:t>
            </a:r>
          </a:p>
          <a:p>
            <a:r>
              <a:rPr lang="en-US" sz="1400" b="1" dirty="0">
                <a:latin typeface="Courier New"/>
                <a:cs typeface="Courier New"/>
              </a:rPr>
              <a:t>+----------------+</a:t>
            </a:r>
          </a:p>
          <a:p>
            <a:r>
              <a:rPr lang="en-US" sz="1400" b="1" dirty="0">
                <a:latin typeface="Courier New"/>
                <a:cs typeface="Courier New"/>
              </a:rPr>
              <a:t>5 rows in set (0.00 sec)</a:t>
            </a:r>
          </a:p>
        </p:txBody>
      </p:sp>
    </p:spTree>
    <p:extLst>
      <p:ext uri="{BB962C8B-B14F-4D97-AF65-F5344CB8AC3E}">
        <p14:creationId xmlns:p14="http://schemas.microsoft.com/office/powerpoint/2010/main" val="2439285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MySQL Numeric Functions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39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367" y="1234464"/>
            <a:ext cx="3578861" cy="554785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114805" y="2112712"/>
            <a:ext cx="4789465" cy="58477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fr-FR" b="1" dirty="0">
                <a:latin typeface="Courier New"/>
                <a:cs typeface="Courier New"/>
              </a:rPr>
              <a:t>SELECT CONCAT('$', FORMAT(5639.6, 2))</a:t>
            </a:r>
          </a:p>
          <a:p>
            <a:r>
              <a:rPr lang="fr-FR" b="1" dirty="0">
                <a:latin typeface="Courier New"/>
                <a:cs typeface="Courier New"/>
              </a:rPr>
              <a:t>AS </a:t>
            </a:r>
            <a:r>
              <a:rPr lang="fr-FR" b="1" dirty="0" err="1">
                <a:latin typeface="Courier New"/>
                <a:cs typeface="Courier New"/>
              </a:rPr>
              <a:t>cost</a:t>
            </a:r>
            <a:r>
              <a:rPr lang="fr-FR" b="1" dirty="0">
                <a:latin typeface="Courier New"/>
                <a:cs typeface="Courier New"/>
              </a:rPr>
              <a:t>;</a:t>
            </a:r>
            <a:endParaRPr lang="en-US" b="1" dirty="0">
              <a:latin typeface="Courier New"/>
              <a:cs typeface="Courier New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2880366"/>
            <a:ext cx="4318000" cy="2159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675097" y="5989292"/>
            <a:ext cx="1484584" cy="70788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800" b="1" dirty="0">
                <a:solidFill>
                  <a:schemeClr val="bg1">
                    <a:lumMod val="65000"/>
                  </a:schemeClr>
                </a:solidFill>
              </a:rPr>
              <a:t>PHP and MySQL for</a:t>
            </a:r>
            <a:br>
              <a:rPr lang="en-US" sz="800" b="1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sz="800" b="1" dirty="0">
                <a:solidFill>
                  <a:schemeClr val="bg1">
                    <a:lumMod val="65000"/>
                  </a:schemeClr>
                </a:solidFill>
              </a:rPr>
              <a:t>Dynamic Web Sites, 4</a:t>
            </a:r>
            <a:r>
              <a:rPr lang="en-US" sz="800" b="1" baseline="30000" dirty="0">
                <a:solidFill>
                  <a:schemeClr val="bg1">
                    <a:lumMod val="65000"/>
                  </a:schemeClr>
                </a:solidFill>
              </a:rPr>
              <a:t>th</a:t>
            </a:r>
            <a:r>
              <a:rPr lang="en-US" sz="800" b="1" dirty="0">
                <a:solidFill>
                  <a:schemeClr val="bg1">
                    <a:lumMod val="65000"/>
                  </a:schemeClr>
                </a:solidFill>
              </a:rPr>
              <a:t> ed.</a:t>
            </a:r>
          </a:p>
          <a:p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by Larry Ullman</a:t>
            </a:r>
          </a:p>
          <a:p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Peachpit Press, 2012</a:t>
            </a:r>
          </a:p>
          <a:p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ISBN 978-0-321-78407-0</a:t>
            </a:r>
          </a:p>
        </p:txBody>
      </p:sp>
    </p:spTree>
    <p:extLst>
      <p:ext uri="{BB962C8B-B14F-4D97-AF65-F5344CB8AC3E}">
        <p14:creationId xmlns:p14="http://schemas.microsoft.com/office/powerpoint/2010/main" val="475883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PHP is Object-Oriented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object-oriented features and syntax</a:t>
            </a:r>
            <a:br>
              <a:rPr lang="en-US" dirty="0"/>
            </a:br>
            <a:r>
              <a:rPr lang="en-US" dirty="0"/>
              <a:t>of PHP resemble those of Java: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classes and objects</a:t>
            </a:r>
          </a:p>
          <a:p>
            <a:pPr lvl="1"/>
            <a:r>
              <a:rPr lang="en-US" dirty="0"/>
              <a:t>abstract classes</a:t>
            </a:r>
          </a:p>
          <a:p>
            <a:pPr lvl="1"/>
            <a:r>
              <a:rPr lang="en-US" dirty="0"/>
              <a:t>inheritance</a:t>
            </a:r>
          </a:p>
          <a:p>
            <a:pPr lvl="1"/>
            <a:r>
              <a:rPr lang="en-US" dirty="0"/>
              <a:t>interfaces</a:t>
            </a:r>
          </a:p>
          <a:p>
            <a:pPr lvl="1"/>
            <a:endParaRPr lang="en-US" dirty="0"/>
          </a:p>
          <a:p>
            <a:r>
              <a:rPr lang="en-US" dirty="0"/>
              <a:t>PHP also has </a:t>
            </a:r>
            <a:r>
              <a:rPr lang="en-US" dirty="0">
                <a:solidFill>
                  <a:srgbClr val="B23C00"/>
                </a:solidFill>
              </a:rPr>
              <a:t>traits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Add functionality to a class without inheritance.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654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MySQL Date and Time Functions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40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684" y="1417342"/>
            <a:ext cx="6985000" cy="4394200"/>
          </a:xfrm>
          <a:prstGeom prst="rect">
            <a:avLst/>
          </a:prstGeom>
        </p:spPr>
      </p:pic>
      <p:grpSp>
        <p:nvGrpSpPr>
          <p:cNvPr id="8" name="Group 7"/>
          <p:cNvGrpSpPr/>
          <p:nvPr/>
        </p:nvGrpSpPr>
        <p:grpSpPr>
          <a:xfrm>
            <a:off x="365806" y="3886195"/>
            <a:ext cx="8571190" cy="822951"/>
            <a:chOff x="365806" y="3886195"/>
            <a:chExt cx="8571190" cy="822951"/>
          </a:xfrm>
        </p:grpSpPr>
        <p:sp>
          <p:nvSpPr>
            <p:cNvPr id="6" name="Rectangle 5"/>
            <p:cNvSpPr/>
            <p:nvPr/>
          </p:nvSpPr>
          <p:spPr bwMode="auto">
            <a:xfrm>
              <a:off x="365806" y="3886195"/>
              <a:ext cx="7315120" cy="822951"/>
            </a:xfrm>
            <a:prstGeom prst="rect">
              <a:avLst/>
            </a:prstGeom>
            <a:noFill/>
            <a:ln w="28575" cap="flat" cmpd="sng" algn="ctr">
              <a:solidFill>
                <a:srgbClr val="B23C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7406609" y="4096275"/>
              <a:ext cx="1530387" cy="33855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B23C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B23C00"/>
                  </a:solidFill>
                </a:rPr>
                <a:t>No arguments.</a:t>
              </a: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6675097" y="5989292"/>
            <a:ext cx="1484584" cy="70788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800" b="1" dirty="0">
                <a:solidFill>
                  <a:schemeClr val="bg1">
                    <a:lumMod val="65000"/>
                  </a:schemeClr>
                </a:solidFill>
              </a:rPr>
              <a:t>PHP and MySQL for</a:t>
            </a:r>
            <a:br>
              <a:rPr lang="en-US" sz="800" b="1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sz="800" b="1" dirty="0">
                <a:solidFill>
                  <a:schemeClr val="bg1">
                    <a:lumMod val="65000"/>
                  </a:schemeClr>
                </a:solidFill>
              </a:rPr>
              <a:t>Dynamic Web Sites, 4</a:t>
            </a:r>
            <a:r>
              <a:rPr lang="en-US" sz="800" b="1" baseline="30000" dirty="0">
                <a:solidFill>
                  <a:schemeClr val="bg1">
                    <a:lumMod val="65000"/>
                  </a:schemeClr>
                </a:solidFill>
              </a:rPr>
              <a:t>th</a:t>
            </a:r>
            <a:r>
              <a:rPr lang="en-US" sz="800" b="1" dirty="0">
                <a:solidFill>
                  <a:schemeClr val="bg1">
                    <a:lumMod val="65000"/>
                  </a:schemeClr>
                </a:solidFill>
              </a:rPr>
              <a:t> ed.</a:t>
            </a:r>
          </a:p>
          <a:p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by Larry Ullman</a:t>
            </a:r>
          </a:p>
          <a:p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Peachpit Press, 2012</a:t>
            </a:r>
          </a:p>
          <a:p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ISBN 978-0-321-78407-0</a:t>
            </a:r>
          </a:p>
        </p:txBody>
      </p:sp>
    </p:spTree>
    <p:extLst>
      <p:ext uri="{BB962C8B-B14F-4D97-AF65-F5344CB8AC3E}">
        <p14:creationId xmlns:p14="http://schemas.microsoft.com/office/powerpoint/2010/main" val="2399806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MySQL Date and Time Functions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89441" y="6248400"/>
            <a:ext cx="1905000" cy="457200"/>
          </a:xfrm>
        </p:spPr>
        <p:txBody>
          <a:bodyPr/>
          <a:lstStyle/>
          <a:p>
            <a:fld id="{5E4F0376-0E54-9843-B673-E00D6670E830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2042161"/>
          </a:xfrm>
        </p:spPr>
        <p:txBody>
          <a:bodyPr/>
          <a:lstStyle/>
          <a:p>
            <a:r>
              <a:rPr lang="en-US" dirty="0"/>
              <a:t>Data types that store both a date and time:</a:t>
            </a:r>
            <a:br>
              <a:rPr lang="en-US" dirty="0"/>
            </a:b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DATETIME</a:t>
            </a:r>
            <a:r>
              <a:rPr lang="en-US" dirty="0">
                <a:solidFill>
                  <a:srgbClr val="0033CC"/>
                </a:solidFill>
              </a:rPr>
              <a:t> </a:t>
            </a:r>
            <a:r>
              <a:rPr lang="en-US" dirty="0"/>
              <a:t>and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TIMESTAMP</a:t>
            </a:r>
          </a:p>
          <a:p>
            <a:r>
              <a:rPr lang="en-US" dirty="0"/>
              <a:t>Data type that stores just the date: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DATE</a:t>
            </a:r>
          </a:p>
          <a:p>
            <a:r>
              <a:rPr lang="en-US" dirty="0"/>
              <a:t>Data type that stores just the year: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YEAR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365806" y="3329515"/>
            <a:ext cx="4011034" cy="2821156"/>
            <a:chOff x="365806" y="3329515"/>
            <a:chExt cx="4011034" cy="2821156"/>
          </a:xfrm>
        </p:grpSpPr>
        <p:sp>
          <p:nvSpPr>
            <p:cNvPr id="6" name="TextBox 5"/>
            <p:cNvSpPr txBox="1"/>
            <p:nvPr/>
          </p:nvSpPr>
          <p:spPr>
            <a:xfrm>
              <a:off x="365806" y="3329515"/>
              <a:ext cx="4011034" cy="830997"/>
            </a:xfrm>
            <a:prstGeom prst="rect">
              <a:avLst/>
            </a:prstGeom>
            <a:solidFill>
              <a:srgbClr val="F2F2F2"/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600" b="1" dirty="0">
                  <a:latin typeface="Courier New"/>
                  <a:cs typeface="Courier New"/>
                </a:rPr>
                <a:t>SELECT DATE(</a:t>
              </a:r>
              <a:r>
                <a:rPr lang="en-US" sz="1600" b="1" dirty="0" err="1">
                  <a:latin typeface="Courier New"/>
                  <a:cs typeface="Courier New"/>
                </a:rPr>
                <a:t>registration_date</a:t>
              </a:r>
              <a:r>
                <a:rPr lang="en-US" sz="1600" b="1" dirty="0">
                  <a:latin typeface="Courier New"/>
                  <a:cs typeface="Courier New"/>
                </a:rPr>
                <a:t>) </a:t>
              </a:r>
              <a:br>
                <a:rPr lang="en-US" sz="1600" b="1" dirty="0">
                  <a:latin typeface="Courier New"/>
                  <a:cs typeface="Courier New"/>
                </a:rPr>
              </a:br>
              <a:r>
                <a:rPr lang="en-US" sz="1600" b="1" dirty="0">
                  <a:latin typeface="Courier New"/>
                  <a:cs typeface="Courier New"/>
                </a:rPr>
                <a:t>AS Date FROM users ORDER BY</a:t>
              </a:r>
            </a:p>
            <a:p>
              <a:r>
                <a:rPr lang="en-US" sz="1600" b="1" dirty="0" err="1">
                  <a:latin typeface="Courier New"/>
                  <a:cs typeface="Courier New"/>
                </a:rPr>
                <a:t>registration_date</a:t>
              </a:r>
              <a:r>
                <a:rPr lang="en-US" sz="1600" b="1" dirty="0">
                  <a:latin typeface="Courier New"/>
                  <a:cs typeface="Courier New"/>
                </a:rPr>
                <a:t> DESC LIMIT 1;</a:t>
              </a:r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40123" y="4251950"/>
              <a:ext cx="3291804" cy="1898721"/>
            </a:xfrm>
            <a:prstGeom prst="rect">
              <a:avLst/>
            </a:prstGeom>
          </p:spPr>
        </p:pic>
      </p:grpSp>
      <p:grpSp>
        <p:nvGrpSpPr>
          <p:cNvPr id="12" name="Group 11"/>
          <p:cNvGrpSpPr/>
          <p:nvPr/>
        </p:nvGrpSpPr>
        <p:grpSpPr>
          <a:xfrm>
            <a:off x="4562519" y="3329515"/>
            <a:ext cx="4381328" cy="2883295"/>
            <a:chOff x="4562519" y="3329515"/>
            <a:chExt cx="4381328" cy="2883295"/>
          </a:xfrm>
        </p:grpSpPr>
        <p:sp>
          <p:nvSpPr>
            <p:cNvPr id="8" name="TextBox 7"/>
            <p:cNvSpPr txBox="1"/>
            <p:nvPr/>
          </p:nvSpPr>
          <p:spPr>
            <a:xfrm>
              <a:off x="4562519" y="3329515"/>
              <a:ext cx="4381328" cy="830997"/>
            </a:xfrm>
            <a:prstGeom prst="rect">
              <a:avLst/>
            </a:prstGeom>
            <a:solidFill>
              <a:srgbClr val="F2F2F2"/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latin typeface="Courier New"/>
                  <a:cs typeface="Courier New"/>
                </a:rPr>
                <a:t>SELECT DAYNAME(</a:t>
              </a:r>
              <a:r>
                <a:rPr lang="en-US" sz="1600" b="1" dirty="0" err="1">
                  <a:latin typeface="Courier New"/>
                  <a:cs typeface="Courier New"/>
                </a:rPr>
                <a:t>registration_date</a:t>
              </a:r>
              <a:r>
                <a:rPr lang="en-US" sz="1600" b="1" dirty="0">
                  <a:latin typeface="Courier New"/>
                  <a:cs typeface="Courier New"/>
                </a:rPr>
                <a:t>) </a:t>
              </a:r>
            </a:p>
            <a:p>
              <a:r>
                <a:rPr lang="en-US" sz="1600" b="1" dirty="0">
                  <a:latin typeface="Courier New"/>
                  <a:cs typeface="Courier New"/>
                </a:rPr>
                <a:t>AS Weekday FROM users ORDER BY</a:t>
              </a:r>
            </a:p>
            <a:p>
              <a:r>
                <a:rPr lang="en-US" sz="1600" b="1" dirty="0" err="1">
                  <a:latin typeface="Courier New"/>
                  <a:cs typeface="Courier New"/>
                </a:rPr>
                <a:t>registration_date</a:t>
              </a:r>
              <a:r>
                <a:rPr lang="en-US" sz="1600" b="1" dirty="0">
                  <a:latin typeface="Courier New"/>
                  <a:cs typeface="Courier New"/>
                </a:rPr>
                <a:t> ASC LIMIT 1;</a:t>
              </a:r>
            </a:p>
          </p:txBody>
        </p:sp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863710" y="4251951"/>
              <a:ext cx="3548728" cy="1960859"/>
            </a:xfrm>
            <a:prstGeom prst="rect">
              <a:avLst/>
            </a:prstGeom>
          </p:spPr>
        </p:pic>
      </p:grpSp>
      <p:sp>
        <p:nvSpPr>
          <p:cNvPr id="10" name="TextBox 9"/>
          <p:cNvSpPr txBox="1"/>
          <p:nvPr/>
        </p:nvSpPr>
        <p:spPr>
          <a:xfrm>
            <a:off x="7498048" y="1783098"/>
            <a:ext cx="1484584" cy="70788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800" b="1" dirty="0">
                <a:solidFill>
                  <a:schemeClr val="bg1">
                    <a:lumMod val="65000"/>
                  </a:schemeClr>
                </a:solidFill>
              </a:rPr>
              <a:t>PHP and MySQL for</a:t>
            </a:r>
            <a:br>
              <a:rPr lang="en-US" sz="800" b="1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sz="800" b="1" dirty="0">
                <a:solidFill>
                  <a:schemeClr val="bg1">
                    <a:lumMod val="65000"/>
                  </a:schemeClr>
                </a:solidFill>
              </a:rPr>
              <a:t>Dynamic Web Sites, 4</a:t>
            </a:r>
            <a:r>
              <a:rPr lang="en-US" sz="800" b="1" baseline="30000" dirty="0">
                <a:solidFill>
                  <a:schemeClr val="bg1">
                    <a:lumMod val="65000"/>
                  </a:schemeClr>
                </a:solidFill>
              </a:rPr>
              <a:t>th</a:t>
            </a:r>
            <a:r>
              <a:rPr lang="en-US" sz="800" b="1" dirty="0">
                <a:solidFill>
                  <a:schemeClr val="bg1">
                    <a:lumMod val="65000"/>
                  </a:schemeClr>
                </a:solidFill>
              </a:rPr>
              <a:t> ed.</a:t>
            </a:r>
          </a:p>
          <a:p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by Larry Ullman</a:t>
            </a:r>
          </a:p>
          <a:p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Peachpit Press, 2012</a:t>
            </a:r>
          </a:p>
          <a:p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ISBN 978-0-321-78407-0</a:t>
            </a:r>
          </a:p>
        </p:txBody>
      </p:sp>
    </p:spTree>
    <p:extLst>
      <p:ext uri="{BB962C8B-B14F-4D97-AF65-F5344CB8AC3E}">
        <p14:creationId xmlns:p14="http://schemas.microsoft.com/office/powerpoint/2010/main" val="1218523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/>
              <a:t>Formatting the Date and Time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42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89" y="411513"/>
            <a:ext cx="2836745" cy="6345611"/>
          </a:xfrm>
          <a:prstGeom prst="rect">
            <a:avLst/>
          </a:prstGeom>
        </p:spPr>
      </p:pic>
      <p:grpSp>
        <p:nvGrpSpPr>
          <p:cNvPr id="11" name="Group 10"/>
          <p:cNvGrpSpPr/>
          <p:nvPr/>
        </p:nvGrpSpPr>
        <p:grpSpPr>
          <a:xfrm>
            <a:off x="3017537" y="1234464"/>
            <a:ext cx="6034974" cy="1838834"/>
            <a:chOff x="3017537" y="1234464"/>
            <a:chExt cx="6034974" cy="1838834"/>
          </a:xfrm>
        </p:grpSpPr>
        <p:sp>
          <p:nvSpPr>
            <p:cNvPr id="6" name="TextBox 5"/>
            <p:cNvSpPr txBox="1"/>
            <p:nvPr/>
          </p:nvSpPr>
          <p:spPr>
            <a:xfrm>
              <a:off x="3017537" y="1234464"/>
              <a:ext cx="6034974" cy="338554"/>
            </a:xfrm>
            <a:prstGeom prst="rect">
              <a:avLst/>
            </a:prstGeom>
            <a:solidFill>
              <a:srgbClr val="F2F2F2"/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Return the current date and time as </a:t>
              </a:r>
              <a:r>
                <a:rPr lang="en-US" sz="1600" i="1" dirty="0"/>
                <a:t>Month DD, YYYY - HH:MM</a:t>
              </a:r>
              <a:r>
                <a:rPr lang="en-US" sz="1600" dirty="0"/>
                <a:t> :</a:t>
              </a:r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749049" y="1691659"/>
              <a:ext cx="3383243" cy="1381639"/>
            </a:xfrm>
            <a:prstGeom prst="rect">
              <a:avLst/>
            </a:prstGeom>
          </p:spPr>
        </p:pic>
      </p:grpSp>
      <p:grpSp>
        <p:nvGrpSpPr>
          <p:cNvPr id="12" name="Group 11"/>
          <p:cNvGrpSpPr/>
          <p:nvPr/>
        </p:nvGrpSpPr>
        <p:grpSpPr>
          <a:xfrm>
            <a:off x="3143537" y="3246122"/>
            <a:ext cx="5177462" cy="3474682"/>
            <a:chOff x="3509294" y="3246122"/>
            <a:chExt cx="5177462" cy="3474682"/>
          </a:xfrm>
        </p:grpSpPr>
        <p:sp>
          <p:nvSpPr>
            <p:cNvPr id="8" name="TextBox 7"/>
            <p:cNvSpPr txBox="1"/>
            <p:nvPr/>
          </p:nvSpPr>
          <p:spPr>
            <a:xfrm>
              <a:off x="3509294" y="3246122"/>
              <a:ext cx="5177462" cy="1077218"/>
            </a:xfrm>
            <a:prstGeom prst="rect">
              <a:avLst/>
            </a:prstGeom>
            <a:solidFill>
              <a:srgbClr val="F2F2F2"/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Select the email address and date registered, </a:t>
              </a:r>
              <a:br>
                <a:rPr lang="en-US" sz="1600" dirty="0"/>
              </a:br>
              <a:r>
                <a:rPr lang="en-US" sz="1600" dirty="0"/>
                <a:t>ordered by date registered, formatting the date as </a:t>
              </a:r>
            </a:p>
            <a:p>
              <a:r>
                <a:rPr lang="en-US" sz="1600" i="1" dirty="0"/>
                <a:t>Weekday (abbreviated) Month (abbreviated) Day Year</a:t>
              </a:r>
              <a:r>
                <a:rPr lang="en-US" sz="1600" dirty="0"/>
                <a:t>, </a:t>
              </a:r>
            </a:p>
            <a:p>
              <a:r>
                <a:rPr lang="en-US" sz="1600" dirty="0"/>
                <a:t>for the </a:t>
              </a:r>
              <a:r>
                <a:rPr lang="en-US" sz="1600" u="sng" dirty="0"/>
                <a:t>last five</a:t>
              </a:r>
              <a:r>
                <a:rPr lang="en-US" sz="1600" dirty="0"/>
                <a:t> registered users :</a:t>
              </a:r>
            </a:p>
          </p:txBody>
        </p:sp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749049" y="4434829"/>
              <a:ext cx="4445950" cy="2285975"/>
            </a:xfrm>
            <a:prstGeom prst="rect">
              <a:avLst/>
            </a:prstGeom>
          </p:spPr>
        </p:pic>
      </p:grpSp>
      <p:sp>
        <p:nvSpPr>
          <p:cNvPr id="10" name="TextBox 9"/>
          <p:cNvSpPr txBox="1"/>
          <p:nvPr/>
        </p:nvSpPr>
        <p:spPr>
          <a:xfrm>
            <a:off x="7498048" y="2148854"/>
            <a:ext cx="1484584" cy="70788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800" b="1" dirty="0">
                <a:solidFill>
                  <a:schemeClr val="bg1">
                    <a:lumMod val="65000"/>
                  </a:schemeClr>
                </a:solidFill>
              </a:rPr>
              <a:t>PHP and MySQL for</a:t>
            </a:r>
            <a:br>
              <a:rPr lang="en-US" sz="800" b="1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sz="800" b="1" dirty="0">
                <a:solidFill>
                  <a:schemeClr val="bg1">
                    <a:lumMod val="65000"/>
                  </a:schemeClr>
                </a:solidFill>
              </a:rPr>
              <a:t>Dynamic Web Sites, 4</a:t>
            </a:r>
            <a:r>
              <a:rPr lang="en-US" sz="800" b="1" baseline="30000" dirty="0">
                <a:solidFill>
                  <a:schemeClr val="bg1">
                    <a:lumMod val="65000"/>
                  </a:schemeClr>
                </a:solidFill>
              </a:rPr>
              <a:t>th</a:t>
            </a:r>
            <a:r>
              <a:rPr lang="en-US" sz="800" b="1" dirty="0">
                <a:solidFill>
                  <a:schemeClr val="bg1">
                    <a:lumMod val="65000"/>
                  </a:schemeClr>
                </a:solidFill>
              </a:rPr>
              <a:t> ed.</a:t>
            </a:r>
          </a:p>
          <a:p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by Larry Ullman</a:t>
            </a:r>
          </a:p>
          <a:p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Peachpit Press, 2012</a:t>
            </a:r>
          </a:p>
          <a:p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ISBN 978-0-321-78407-0</a:t>
            </a:r>
          </a:p>
        </p:txBody>
      </p:sp>
    </p:spTree>
    <p:extLst>
      <p:ext uri="{BB962C8B-B14F-4D97-AF65-F5344CB8AC3E}">
        <p14:creationId xmlns:p14="http://schemas.microsoft.com/office/powerpoint/2010/main" val="2579081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PHP Classes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463074" y="1325903"/>
            <a:ext cx="5032936" cy="3693319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class Pet </a:t>
            </a:r>
          </a:p>
          <a:p>
            <a:r>
              <a:rPr lang="en-US" sz="1800" b="1" dirty="0">
                <a:latin typeface="Courier New"/>
                <a:cs typeface="Courier New"/>
              </a:rPr>
              <a:t>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public $name;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function __construct($</a:t>
            </a:r>
            <a:r>
              <a:rPr lang="en-US" sz="1800" b="1" dirty="0" err="1">
                <a:latin typeface="Courier New"/>
                <a:cs typeface="Courier New"/>
              </a:rPr>
              <a:t>pet_name</a:t>
            </a:r>
            <a:r>
              <a:rPr lang="en-US" sz="1800" b="1" dirty="0">
                <a:latin typeface="Courier New"/>
                <a:cs typeface="Courier New"/>
              </a:rPr>
              <a:t>) 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$this-&gt;name = $</a:t>
            </a:r>
            <a:r>
              <a:rPr lang="en-US" sz="1800" b="1" dirty="0" err="1">
                <a:latin typeface="Courier New"/>
                <a:cs typeface="Courier New"/>
              </a:rPr>
              <a:t>pet_name</a:t>
            </a:r>
            <a:r>
              <a:rPr lang="en-US" sz="1800" b="1" dirty="0">
                <a:latin typeface="Courier New"/>
                <a:cs typeface="Courier New"/>
              </a:rPr>
              <a:t>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}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function eat()   { /* ... */ }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function sleep() { /* ... */ }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function play()  { /* ... */ }</a:t>
            </a:r>
          </a:p>
          <a:p>
            <a:r>
              <a:rPr lang="en-US" sz="1800" b="1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400780" y="2320110"/>
            <a:ext cx="2108958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B23C00"/>
                </a:solidFill>
              </a:rPr>
              <a:t>The constructor</a:t>
            </a:r>
          </a:p>
          <a:p>
            <a:r>
              <a:rPr lang="en-US" sz="1800" dirty="0">
                <a:solidFill>
                  <a:srgbClr val="B23C00"/>
                </a:solidFill>
              </a:rPr>
              <a:t>is always named</a:t>
            </a:r>
          </a:p>
          <a:p>
            <a:r>
              <a:rPr lang="en-US" sz="1800" b="1" dirty="0">
                <a:solidFill>
                  <a:srgbClr val="0033CC"/>
                </a:solidFill>
                <a:latin typeface="Courier New"/>
                <a:cs typeface="Courier New"/>
              </a:rPr>
              <a:t>__construct</a:t>
            </a:r>
          </a:p>
          <a:p>
            <a:r>
              <a:rPr lang="en-US" sz="1800" dirty="0">
                <a:solidFill>
                  <a:srgbClr val="B23C00"/>
                </a:solidFill>
              </a:rPr>
              <a:t>(two underscores).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760707" y="1234464"/>
            <a:ext cx="117722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sz="1600" dirty="0" err="1">
                <a:solidFill>
                  <a:srgbClr val="FFFF00"/>
                </a:solidFill>
              </a:rPr>
              <a:t>oo</a:t>
            </a:r>
            <a:r>
              <a:rPr lang="en-US" sz="1600" dirty="0">
                <a:solidFill>
                  <a:srgbClr val="FFFF00"/>
                </a:solidFill>
              </a:rPr>
              <a:t>/</a:t>
            </a:r>
            <a:r>
              <a:rPr lang="en-US" sz="1600" dirty="0" err="1">
                <a:solidFill>
                  <a:srgbClr val="FFFF00"/>
                </a:solidFill>
              </a:rPr>
              <a:t>Pet.php</a:t>
            </a:r>
            <a:endParaRPr lang="en-US" sz="1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2257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PHP Inheritance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743220" y="2423171"/>
            <a:ext cx="3370672" cy="2031325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class Cat 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extends Pet </a:t>
            </a:r>
          </a:p>
          <a:p>
            <a:r>
              <a:rPr lang="en-US" sz="1800" b="1" dirty="0">
                <a:latin typeface="Courier New"/>
                <a:cs typeface="Courier New"/>
              </a:rPr>
              <a:t>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function play() 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parent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::</a:t>
            </a:r>
            <a:r>
              <a:rPr lang="en-US" sz="1800" b="1" dirty="0">
                <a:latin typeface="Courier New"/>
                <a:cs typeface="Courier New"/>
              </a:rPr>
              <a:t>play();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}</a:t>
            </a:r>
          </a:p>
          <a:p>
            <a:r>
              <a:rPr lang="en-US" sz="1800" b="1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35024" y="3429000"/>
            <a:ext cx="1904187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B23C00"/>
                </a:solidFill>
              </a:rPr>
              <a:t>Scope resolution</a:t>
            </a:r>
          </a:p>
          <a:p>
            <a:r>
              <a:rPr lang="en-US" sz="1800" dirty="0">
                <a:solidFill>
                  <a:srgbClr val="B23C00"/>
                </a:solidFill>
              </a:rPr>
              <a:t>operator </a:t>
            </a:r>
            <a:r>
              <a:rPr lang="en-US" sz="1800" b="1" dirty="0">
                <a:solidFill>
                  <a:srgbClr val="0033CC"/>
                </a:solidFill>
                <a:latin typeface="Courier New"/>
                <a:cs typeface="Courier New"/>
              </a:rPr>
              <a:t>::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944893"/>
          </a:xfrm>
        </p:spPr>
        <p:txBody>
          <a:bodyPr/>
          <a:lstStyle/>
          <a:p>
            <a:r>
              <a:rPr lang="en-US" dirty="0"/>
              <a:t>As with Java, a PHP class can inherit </a:t>
            </a:r>
            <a:br>
              <a:rPr lang="en-US" dirty="0"/>
            </a:br>
            <a:r>
              <a:rPr lang="en-US" dirty="0"/>
              <a:t>from at most one superclass.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120634" y="4251951"/>
            <a:ext cx="117722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sz="1600" dirty="0" err="1">
                <a:solidFill>
                  <a:srgbClr val="FFFF00"/>
                </a:solidFill>
              </a:rPr>
              <a:t>oo</a:t>
            </a:r>
            <a:r>
              <a:rPr lang="en-US" sz="1600" dirty="0">
                <a:solidFill>
                  <a:srgbClr val="FFFF00"/>
                </a:solidFill>
              </a:rPr>
              <a:t>/</a:t>
            </a:r>
            <a:r>
              <a:rPr lang="en-US" sz="1600" dirty="0" err="1">
                <a:solidFill>
                  <a:srgbClr val="FFFF00"/>
                </a:solidFill>
              </a:rPr>
              <a:t>Pet.php</a:t>
            </a:r>
            <a:endParaRPr lang="en-US" sz="1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5042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PHP Objects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468903" y="1600220"/>
            <a:ext cx="3647716" cy="23083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$cat = new Cat('Eliza');</a:t>
            </a:r>
          </a:p>
          <a:p>
            <a:r>
              <a:rPr lang="en-US" sz="1800" b="1" dirty="0">
                <a:latin typeface="Courier New"/>
                <a:cs typeface="Courier New"/>
              </a:rPr>
              <a:t>$pet = new Pet('</a:t>
            </a:r>
            <a:r>
              <a:rPr lang="en-US" sz="1800" b="1" dirty="0" err="1">
                <a:latin typeface="Courier New"/>
                <a:cs typeface="Courier New"/>
              </a:rPr>
              <a:t>Norska</a:t>
            </a:r>
            <a:r>
              <a:rPr lang="en-US" sz="1800" b="1" dirty="0">
                <a:latin typeface="Courier New"/>
                <a:cs typeface="Courier New"/>
              </a:rPr>
              <a:t>');</a:t>
            </a:r>
          </a:p>
          <a:p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>
                <a:latin typeface="Courier New"/>
                <a:cs typeface="Courier New"/>
              </a:rPr>
              <a:t>$cat-&gt;eat();</a:t>
            </a:r>
          </a:p>
          <a:p>
            <a:r>
              <a:rPr lang="en-US" sz="1800" b="1" dirty="0">
                <a:latin typeface="Courier New"/>
                <a:cs typeface="Courier New"/>
              </a:rPr>
              <a:t>$pet-&gt;sleep();</a:t>
            </a:r>
          </a:p>
          <a:p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>
                <a:latin typeface="Courier New"/>
                <a:cs typeface="Courier New"/>
              </a:rPr>
              <a:t>// Delete the objects</a:t>
            </a:r>
          </a:p>
          <a:p>
            <a:r>
              <a:rPr lang="en-US" sz="1800" b="1" dirty="0">
                <a:latin typeface="Courier New"/>
                <a:cs typeface="Courier New"/>
              </a:rPr>
              <a:t>unset($cat, $pet);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212073" y="3703317"/>
            <a:ext cx="117722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sz="1600" dirty="0" err="1">
                <a:solidFill>
                  <a:srgbClr val="FFFF00"/>
                </a:solidFill>
              </a:rPr>
              <a:t>oo</a:t>
            </a:r>
            <a:r>
              <a:rPr lang="en-US" sz="1600" dirty="0">
                <a:solidFill>
                  <a:srgbClr val="FFFF00"/>
                </a:solidFill>
              </a:rPr>
              <a:t>/</a:t>
            </a:r>
            <a:r>
              <a:rPr lang="en-US" sz="1600" dirty="0" err="1">
                <a:solidFill>
                  <a:srgbClr val="FFFF00"/>
                </a:solidFill>
              </a:rPr>
              <a:t>Pet.php</a:t>
            </a:r>
            <a:endParaRPr lang="en-US" sz="1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82370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PHP Abstract Classes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7201" y="1234464"/>
            <a:ext cx="5941024" cy="140038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700" b="1" dirty="0">
                <a:solidFill>
                  <a:srgbClr val="B23C00"/>
                </a:solidFill>
                <a:latin typeface="Courier New"/>
                <a:cs typeface="Courier New"/>
              </a:rPr>
              <a:t>abstract class Shape </a:t>
            </a:r>
          </a:p>
          <a:p>
            <a:r>
              <a:rPr lang="en-US" sz="1700" b="1" dirty="0">
                <a:latin typeface="Courier New"/>
                <a:cs typeface="Courier New"/>
              </a:rPr>
              <a:t>{</a:t>
            </a:r>
          </a:p>
          <a:p>
            <a:r>
              <a:rPr lang="en-US" sz="1700" b="1" dirty="0">
                <a:latin typeface="Courier New"/>
                <a:cs typeface="Courier New"/>
              </a:rPr>
              <a:t>    </a:t>
            </a:r>
            <a:r>
              <a:rPr lang="en-US" sz="1700" b="1" dirty="0">
                <a:solidFill>
                  <a:srgbClr val="B23C00"/>
                </a:solidFill>
                <a:latin typeface="Courier New"/>
                <a:cs typeface="Courier New"/>
              </a:rPr>
              <a:t>abstract</a:t>
            </a:r>
            <a:r>
              <a:rPr lang="en-US" sz="1700" b="1" dirty="0">
                <a:latin typeface="Courier New"/>
                <a:cs typeface="Courier New"/>
              </a:rPr>
              <a:t> public function </a:t>
            </a:r>
            <a:r>
              <a:rPr lang="en-US" sz="1700" b="1" dirty="0" err="1">
                <a:solidFill>
                  <a:srgbClr val="B23C00"/>
                </a:solidFill>
                <a:latin typeface="Courier New"/>
                <a:cs typeface="Courier New"/>
              </a:rPr>
              <a:t>getArea</a:t>
            </a:r>
            <a:r>
              <a:rPr lang="en-US" sz="1700" b="1" dirty="0">
                <a:latin typeface="Courier New"/>
                <a:cs typeface="Courier New"/>
              </a:rPr>
              <a:t>();</a:t>
            </a:r>
          </a:p>
          <a:p>
            <a:r>
              <a:rPr lang="en-US" sz="1700" b="1" dirty="0">
                <a:latin typeface="Courier New"/>
                <a:cs typeface="Courier New"/>
              </a:rPr>
              <a:t>    </a:t>
            </a:r>
            <a:r>
              <a:rPr lang="en-US" sz="1700" b="1" dirty="0">
                <a:solidFill>
                  <a:srgbClr val="B23C00"/>
                </a:solidFill>
                <a:latin typeface="Courier New"/>
                <a:cs typeface="Courier New"/>
              </a:rPr>
              <a:t>abstract </a:t>
            </a:r>
            <a:r>
              <a:rPr lang="en-US" sz="1700" b="1" dirty="0">
                <a:latin typeface="Courier New"/>
                <a:cs typeface="Courier New"/>
              </a:rPr>
              <a:t>public function </a:t>
            </a:r>
            <a:r>
              <a:rPr lang="en-US" sz="1700" b="1" dirty="0" err="1">
                <a:solidFill>
                  <a:srgbClr val="B23C00"/>
                </a:solidFill>
                <a:latin typeface="Courier New"/>
                <a:cs typeface="Courier New"/>
              </a:rPr>
              <a:t>getPerimeter</a:t>
            </a:r>
            <a:r>
              <a:rPr lang="en-US" sz="1700" b="1" dirty="0">
                <a:latin typeface="Courier New"/>
                <a:cs typeface="Courier New"/>
              </a:rPr>
              <a:t>();</a:t>
            </a:r>
          </a:p>
          <a:p>
            <a:r>
              <a:rPr lang="en-US" sz="1700" b="1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65806" y="2795759"/>
            <a:ext cx="7019870" cy="40164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700" b="1" dirty="0">
                <a:solidFill>
                  <a:srgbClr val="B23C00"/>
                </a:solidFill>
                <a:latin typeface="Courier New"/>
                <a:cs typeface="Courier New"/>
              </a:rPr>
              <a:t>require('</a:t>
            </a:r>
            <a:r>
              <a:rPr lang="en-US" sz="1700" b="1" dirty="0" err="1">
                <a:solidFill>
                  <a:srgbClr val="B23C00"/>
                </a:solidFill>
                <a:latin typeface="Courier New"/>
                <a:cs typeface="Courier New"/>
              </a:rPr>
              <a:t>Shape.php</a:t>
            </a:r>
            <a:r>
              <a:rPr lang="en-US" sz="1700" b="1" dirty="0">
                <a:solidFill>
                  <a:srgbClr val="B23C00"/>
                </a:solidFill>
                <a:latin typeface="Courier New"/>
                <a:cs typeface="Courier New"/>
              </a:rPr>
              <a:t>');</a:t>
            </a:r>
          </a:p>
          <a:p>
            <a:endParaRPr lang="en-US" sz="1700" b="1" dirty="0">
              <a:latin typeface="Courier New"/>
              <a:cs typeface="Courier New"/>
            </a:endParaRPr>
          </a:p>
          <a:p>
            <a:r>
              <a:rPr lang="en-US" sz="1700" b="1" dirty="0">
                <a:latin typeface="Courier New"/>
                <a:cs typeface="Courier New"/>
              </a:rPr>
              <a:t>class Triangle </a:t>
            </a:r>
            <a:r>
              <a:rPr lang="en-US" sz="1700" b="1" dirty="0">
                <a:solidFill>
                  <a:srgbClr val="B23C00"/>
                </a:solidFill>
                <a:latin typeface="Courier New"/>
                <a:cs typeface="Courier New"/>
              </a:rPr>
              <a:t>extends Shape </a:t>
            </a:r>
          </a:p>
          <a:p>
            <a:r>
              <a:rPr lang="en-US" sz="1700" b="1" dirty="0">
                <a:latin typeface="Courier New"/>
                <a:cs typeface="Courier New"/>
              </a:rPr>
              <a:t>{</a:t>
            </a:r>
          </a:p>
          <a:p>
            <a:r>
              <a:rPr lang="en-US" sz="1700" b="1" dirty="0">
                <a:latin typeface="Courier New"/>
                <a:cs typeface="Courier New"/>
              </a:rPr>
              <a:t>    private $_sides = array();</a:t>
            </a:r>
          </a:p>
          <a:p>
            <a:r>
              <a:rPr lang="en-US" sz="1700" b="1" dirty="0">
                <a:latin typeface="Courier New"/>
                <a:cs typeface="Courier New"/>
              </a:rPr>
              <a:t>    private $_perimeter = NULL;</a:t>
            </a:r>
          </a:p>
          <a:p>
            <a:endParaRPr lang="en-US" sz="1700" b="1" dirty="0">
              <a:latin typeface="Courier New"/>
              <a:cs typeface="Courier New"/>
            </a:endParaRPr>
          </a:p>
          <a:p>
            <a:r>
              <a:rPr lang="en-US" sz="1700" b="1" dirty="0">
                <a:latin typeface="Courier New"/>
                <a:cs typeface="Courier New"/>
              </a:rPr>
              <a:t>    function __construct($s0 = 0, $s1 = 0, $s2 = 0) </a:t>
            </a:r>
          </a:p>
          <a:p>
            <a:r>
              <a:rPr lang="en-US" sz="1700" b="1" dirty="0">
                <a:latin typeface="Courier New"/>
                <a:cs typeface="Courier New"/>
              </a:rPr>
              <a:t>    { </a:t>
            </a:r>
          </a:p>
          <a:p>
            <a:r>
              <a:rPr lang="en-US" sz="1700" b="1" dirty="0">
                <a:latin typeface="Courier New"/>
                <a:cs typeface="Courier New"/>
              </a:rPr>
              <a:t>        /* ... */ </a:t>
            </a:r>
          </a:p>
          <a:p>
            <a:r>
              <a:rPr lang="en-US" sz="1700" b="1" dirty="0">
                <a:latin typeface="Courier New"/>
                <a:cs typeface="Courier New"/>
              </a:rPr>
              <a:t>    }</a:t>
            </a:r>
          </a:p>
          <a:p>
            <a:r>
              <a:rPr lang="en-US" sz="1700" b="1" dirty="0">
                <a:latin typeface="Courier New"/>
                <a:cs typeface="Courier New"/>
              </a:rPr>
              <a:t>    </a:t>
            </a:r>
          </a:p>
          <a:p>
            <a:r>
              <a:rPr lang="en-US" sz="1700" b="1" dirty="0">
                <a:latin typeface="Courier New"/>
                <a:cs typeface="Courier New"/>
              </a:rPr>
              <a:t>    public function </a:t>
            </a:r>
            <a:r>
              <a:rPr lang="en-US" sz="1700" b="1" dirty="0" err="1">
                <a:solidFill>
                  <a:srgbClr val="B23C00"/>
                </a:solidFill>
                <a:latin typeface="Courier New"/>
                <a:cs typeface="Courier New"/>
              </a:rPr>
              <a:t>getArea</a:t>
            </a:r>
            <a:r>
              <a:rPr lang="en-US" sz="1700" b="1" dirty="0">
                <a:latin typeface="Courier New"/>
                <a:cs typeface="Courier New"/>
              </a:rPr>
              <a:t>()      { /* ... */ }</a:t>
            </a:r>
          </a:p>
          <a:p>
            <a:r>
              <a:rPr lang="en-US" sz="1700" b="1" dirty="0">
                <a:latin typeface="Courier New"/>
                <a:cs typeface="Courier New"/>
              </a:rPr>
              <a:t>    public function </a:t>
            </a:r>
            <a:r>
              <a:rPr lang="en-US" sz="1700" b="1" dirty="0" err="1">
                <a:solidFill>
                  <a:srgbClr val="B23C00"/>
                </a:solidFill>
                <a:latin typeface="Courier New"/>
                <a:cs typeface="Courier New"/>
              </a:rPr>
              <a:t>getPerimeter</a:t>
            </a:r>
            <a:r>
              <a:rPr lang="en-US" sz="1700" b="1" dirty="0">
                <a:latin typeface="Courier New"/>
                <a:cs typeface="Courier New"/>
              </a:rPr>
              <a:t>() { /* ... */ }</a:t>
            </a:r>
          </a:p>
          <a:p>
            <a:r>
              <a:rPr lang="en-US" sz="1700" b="1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120634" y="1325903"/>
            <a:ext cx="1462560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sz="1600" dirty="0" err="1">
                <a:solidFill>
                  <a:srgbClr val="FFFF00"/>
                </a:solidFill>
              </a:rPr>
              <a:t>oo</a:t>
            </a:r>
            <a:r>
              <a:rPr lang="en-US" sz="1600" dirty="0">
                <a:solidFill>
                  <a:srgbClr val="FFFF00"/>
                </a:solidFill>
              </a:rPr>
              <a:t>/</a:t>
            </a:r>
            <a:r>
              <a:rPr lang="en-US" sz="1600" dirty="0" err="1">
                <a:solidFill>
                  <a:srgbClr val="FFFF00"/>
                </a:solidFill>
              </a:rPr>
              <a:t>Shape.php</a:t>
            </a:r>
            <a:endParaRPr lang="en-US" sz="1600" dirty="0">
              <a:solidFill>
                <a:srgbClr val="FFFF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943585" y="2880366"/>
            <a:ext cx="1602923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sz="1600" dirty="0" err="1">
                <a:solidFill>
                  <a:srgbClr val="FFFF00"/>
                </a:solidFill>
              </a:rPr>
              <a:t>oo</a:t>
            </a:r>
            <a:r>
              <a:rPr lang="en-US" sz="1600" dirty="0">
                <a:solidFill>
                  <a:srgbClr val="FFFF00"/>
                </a:solidFill>
              </a:rPr>
              <a:t>/</a:t>
            </a:r>
            <a:r>
              <a:rPr lang="en-US" sz="1600" dirty="0" err="1">
                <a:solidFill>
                  <a:srgbClr val="FFFF00"/>
                </a:solidFill>
              </a:rPr>
              <a:t>Triangle.php</a:t>
            </a:r>
            <a:endParaRPr lang="en-US" sz="1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7593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PHP Interfaces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280196" y="1325903"/>
            <a:ext cx="4894414" cy="2031325"/>
          </a:xfrm>
          <a:prstGeom prst="rect">
            <a:avLst/>
          </a:prstGeom>
          <a:solidFill>
            <a:srgbClr val="F2F2F2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interface Crud </a:t>
            </a:r>
          </a:p>
          <a:p>
            <a:r>
              <a:rPr lang="en-US" sz="1800" b="1" dirty="0">
                <a:latin typeface="Courier New"/>
                <a:cs typeface="Courier New"/>
              </a:rPr>
              <a:t>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public function create($data);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public function read();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public function update($data);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public function delete();</a:t>
            </a:r>
          </a:p>
          <a:p>
            <a:r>
              <a:rPr lang="en-US" sz="1800" b="1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80196" y="3611878"/>
            <a:ext cx="6002590" cy="2585323"/>
          </a:xfrm>
          <a:prstGeom prst="rect">
            <a:avLst/>
          </a:prstGeom>
          <a:solidFill>
            <a:srgbClr val="F2F2F2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class User 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implements Crud </a:t>
            </a:r>
          </a:p>
          <a:p>
            <a:r>
              <a:rPr lang="en-US" sz="1800" b="1" dirty="0">
                <a:latin typeface="Courier New"/>
                <a:cs typeface="Courier New"/>
              </a:rPr>
              <a:t>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/* ... */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function create($data)   { /* ... */ }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function read()          { /* ... */ }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function update($data)   { /* ... */ }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public function delete() { /* ... */ }</a:t>
            </a:r>
          </a:p>
          <a:p>
            <a:r>
              <a:rPr lang="en-US" sz="1800" b="1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120634" y="1417342"/>
            <a:ext cx="1313982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sz="1600" dirty="0" err="1">
                <a:solidFill>
                  <a:srgbClr val="FFFF00"/>
                </a:solidFill>
              </a:rPr>
              <a:t>oo</a:t>
            </a:r>
            <a:r>
              <a:rPr lang="en-US" sz="1600" dirty="0">
                <a:solidFill>
                  <a:srgbClr val="FFFF00"/>
                </a:solidFill>
              </a:rPr>
              <a:t>/</a:t>
            </a:r>
            <a:r>
              <a:rPr lang="en-US" sz="1600" dirty="0" err="1">
                <a:solidFill>
                  <a:srgbClr val="FFFF00"/>
                </a:solidFill>
              </a:rPr>
              <a:t>Crud.php</a:t>
            </a:r>
            <a:endParaRPr lang="en-US" sz="1600" dirty="0">
              <a:solidFill>
                <a:srgbClr val="FFFF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217902" y="3703317"/>
            <a:ext cx="1313982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sz="1600" dirty="0" err="1">
                <a:solidFill>
                  <a:srgbClr val="FFFF00"/>
                </a:solidFill>
              </a:rPr>
              <a:t>oo</a:t>
            </a:r>
            <a:r>
              <a:rPr lang="en-US" sz="1600" dirty="0">
                <a:solidFill>
                  <a:srgbClr val="FFFF00"/>
                </a:solidFill>
              </a:rPr>
              <a:t>/</a:t>
            </a:r>
            <a:r>
              <a:rPr lang="en-US" sz="1600" dirty="0" err="1">
                <a:solidFill>
                  <a:srgbClr val="FFFF00"/>
                </a:solidFill>
              </a:rPr>
              <a:t>Crud.php</a:t>
            </a:r>
            <a:endParaRPr lang="en-US" sz="1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9122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27052</TotalTime>
  <Words>2964</Words>
  <Application>Microsoft Macintosh PowerPoint</Application>
  <PresentationFormat>On-screen Show (4:3)</PresentationFormat>
  <Paragraphs>632</Paragraphs>
  <Slides>42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1" baseType="lpstr">
      <vt:lpstr>ＭＳ Ｐゴシック</vt:lpstr>
      <vt:lpstr>ＭＳ Ｐゴシック</vt:lpstr>
      <vt:lpstr>Arial</vt:lpstr>
      <vt:lpstr>Calibri</vt:lpstr>
      <vt:lpstr>Courier New</vt:lpstr>
      <vt:lpstr>Franklin Gothic Book</vt:lpstr>
      <vt:lpstr>Times New Roman</vt:lpstr>
      <vt:lpstr>Wingdings</vt:lpstr>
      <vt:lpstr>Quadrant</vt:lpstr>
      <vt:lpstr>CS/SE 157B Database Management Systems II February 20 Class Meeting</vt:lpstr>
      <vt:lpstr>PHP Input Filtering</vt:lpstr>
      <vt:lpstr>PHP Input Filtering, cont’d</vt:lpstr>
      <vt:lpstr>PHP is Object-Oriented</vt:lpstr>
      <vt:lpstr>PHP Classes</vt:lpstr>
      <vt:lpstr>PHP Inheritance</vt:lpstr>
      <vt:lpstr>PHP Objects</vt:lpstr>
      <vt:lpstr>PHP Abstract Classes</vt:lpstr>
      <vt:lpstr>PHP Interfaces</vt:lpstr>
      <vt:lpstr>PHP Traits</vt:lpstr>
      <vt:lpstr>PHP Traits, cont’d</vt:lpstr>
      <vt:lpstr>PHP Traits, cont’d</vt:lpstr>
      <vt:lpstr>PHP Traits, cont’d</vt:lpstr>
      <vt:lpstr>Object-Relational Mapping (ORM)</vt:lpstr>
      <vt:lpstr>Object-Relational Mapping (ORM), cont’d</vt:lpstr>
      <vt:lpstr>Object-Relational Mapping (ORM), cont’d</vt:lpstr>
      <vt:lpstr>Type Hinting</vt:lpstr>
      <vt:lpstr>Type Hinting, cont’d</vt:lpstr>
      <vt:lpstr>Namespaces</vt:lpstr>
      <vt:lpstr>PHP Error Reporting</vt:lpstr>
      <vt:lpstr>PHP Error Reporting, cont’d</vt:lpstr>
      <vt:lpstr>PHP Error Reporting, cont’d</vt:lpstr>
      <vt:lpstr>PHP Error Reporting, cont’d</vt:lpstr>
      <vt:lpstr>PHP Error Suppression</vt:lpstr>
      <vt:lpstr>Custom PHP Error Handler</vt:lpstr>
      <vt:lpstr>Custom PHP Error Handler, cont’d</vt:lpstr>
      <vt:lpstr>Assignment #2</vt:lpstr>
      <vt:lpstr>Cascading Deletes</vt:lpstr>
      <vt:lpstr>Cascading Deletes, cont’d</vt:lpstr>
      <vt:lpstr>Cascading Deletes, cont’d</vt:lpstr>
      <vt:lpstr>Cascading Updates</vt:lpstr>
      <vt:lpstr>Cascading Updates</vt:lpstr>
      <vt:lpstr>Indexing</vt:lpstr>
      <vt:lpstr>Indexing (Conceptual View)</vt:lpstr>
      <vt:lpstr>Indexing (Conceptual View), cont’d</vt:lpstr>
      <vt:lpstr>Indexing, cont’d</vt:lpstr>
      <vt:lpstr>MySQL Text Functions</vt:lpstr>
      <vt:lpstr>MySQL Text Functions, cont’d</vt:lpstr>
      <vt:lpstr>MySQL Numeric Functions</vt:lpstr>
      <vt:lpstr>MySQL Date and Time Functions</vt:lpstr>
      <vt:lpstr>MySQL Date and Time Functions, cont’d</vt:lpstr>
      <vt:lpstr>Formatting the Date and Time</vt:lpstr>
    </vt:vector>
  </TitlesOfParts>
  <Company>Apropos Logic</Company>
  <LinksUpToDate>false</LinksUpToDate>
  <SharedDoc>false</SharedDoc>
  <HyperlinksChanged>false</HyperlinksChanged>
  <AppVersion>16.0010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160: Software Engineering</dc:title>
  <dc:creator>Ronald Mak</dc:creator>
  <cp:lastModifiedBy>Ronald Mak</cp:lastModifiedBy>
  <cp:revision>517</cp:revision>
  <dcterms:created xsi:type="dcterms:W3CDTF">2008-01-12T03:52:55Z</dcterms:created>
  <dcterms:modified xsi:type="dcterms:W3CDTF">2018-02-20T05:32:47Z</dcterms:modified>
</cp:coreProperties>
</file>