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0"/>
  </p:notesMasterIdLst>
  <p:handoutMasterIdLst>
    <p:handoutMasterId r:id="rId41"/>
  </p:handoutMasterIdLst>
  <p:sldIdLst>
    <p:sldId id="282" r:id="rId2"/>
    <p:sldId id="328" r:id="rId3"/>
    <p:sldId id="329" r:id="rId4"/>
    <p:sldId id="330" r:id="rId5"/>
    <p:sldId id="331" r:id="rId6"/>
    <p:sldId id="332" r:id="rId7"/>
    <p:sldId id="333" r:id="rId8"/>
    <p:sldId id="334" r:id="rId9"/>
    <p:sldId id="335" r:id="rId10"/>
    <p:sldId id="336" r:id="rId11"/>
    <p:sldId id="337" r:id="rId12"/>
    <p:sldId id="338" r:id="rId13"/>
    <p:sldId id="339" r:id="rId14"/>
    <p:sldId id="343" r:id="rId15"/>
    <p:sldId id="340" r:id="rId16"/>
    <p:sldId id="341" r:id="rId17"/>
    <p:sldId id="342" r:id="rId18"/>
    <p:sldId id="318" r:id="rId19"/>
    <p:sldId id="319" r:id="rId20"/>
    <p:sldId id="326" r:id="rId21"/>
    <p:sldId id="327" r:id="rId22"/>
    <p:sldId id="320" r:id="rId23"/>
    <p:sldId id="321" r:id="rId24"/>
    <p:sldId id="322" r:id="rId25"/>
    <p:sldId id="323" r:id="rId26"/>
    <p:sldId id="324" r:id="rId27"/>
    <p:sldId id="325" r:id="rId28"/>
    <p:sldId id="344" r:id="rId29"/>
    <p:sldId id="345" r:id="rId30"/>
    <p:sldId id="346" r:id="rId31"/>
    <p:sldId id="347" r:id="rId32"/>
    <p:sldId id="348" r:id="rId33"/>
    <p:sldId id="349" r:id="rId34"/>
    <p:sldId id="350" r:id="rId35"/>
    <p:sldId id="351" r:id="rId36"/>
    <p:sldId id="352" r:id="rId37"/>
    <p:sldId id="353" r:id="rId38"/>
    <p:sldId id="354" r:id="rId3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1893"/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107" autoAdjust="0"/>
    <p:restoredTop sz="50000" autoAdjust="0"/>
  </p:normalViewPr>
  <p:slideViewPr>
    <p:cSldViewPr>
      <p:cViewPr varScale="1">
        <p:scale>
          <a:sx n="128" d="100"/>
          <a:sy n="128" d="100"/>
        </p:scale>
        <p:origin x="168" y="10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880" y="-77"/>
      </p:cViewPr>
      <p:guideLst>
        <p:guide orient="horz" pos="2880"/>
        <p:guide pos="2160"/>
      </p:guideLst>
    </p:cSldViewPr>
  </p:notes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D4D777DC-EEC6-B24B-A940-A08F0F5C171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9838A946-5A26-A148-98B4-30EAE90F4B7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1444" name="Rectangle 4">
            <a:extLst>
              <a:ext uri="{FF2B5EF4-FFF2-40B4-BE49-F238E27FC236}">
                <a16:creationId xmlns:a16="http://schemas.microsoft.com/office/drawing/2014/main" id="{F39048D0-8D98-3A40-805F-FB1D74AF4BF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1445" name="Rectangle 5">
            <a:extLst>
              <a:ext uri="{FF2B5EF4-FFF2-40B4-BE49-F238E27FC236}">
                <a16:creationId xmlns:a16="http://schemas.microsoft.com/office/drawing/2014/main" id="{BF7D9E24-0466-0A44-A620-8AC7A643F05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308DCDE-B378-2743-A7BC-A5E13BE35D1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FC064818-43A0-E44E-AA35-DB66DBFD414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C5B20B09-3436-8F4F-A8FC-8EEB489B2F7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0B5B2A00-B444-7342-B06D-9549FD463DE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DDB8B30E-42D1-6D4A-BD68-E5AAE38778B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774" name="Rectangle 6">
            <a:extLst>
              <a:ext uri="{FF2B5EF4-FFF2-40B4-BE49-F238E27FC236}">
                <a16:creationId xmlns:a16="http://schemas.microsoft.com/office/drawing/2014/main" id="{23236465-6AAA-6E4E-85DC-47368E3721C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2775" name="Rectangle 7">
            <a:extLst>
              <a:ext uri="{FF2B5EF4-FFF2-40B4-BE49-F238E27FC236}">
                <a16:creationId xmlns:a16="http://schemas.microsoft.com/office/drawing/2014/main" id="{643DFE89-C2A0-A84F-B554-5F289F3685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39B6C4-E182-AC41-8F83-8B978407521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CCE86EF0-E3EA-6842-9585-8C9DF770CB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8DF9D5FD-0082-8E4E-8EA0-B9E56D9D9D3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569F2A52-F5A2-B041-B91D-3AF42E801E5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0727" name="Rectangle 7">
            <a:extLst>
              <a:ext uri="{FF2B5EF4-FFF2-40B4-BE49-F238E27FC236}">
                <a16:creationId xmlns:a16="http://schemas.microsoft.com/office/drawing/2014/main" id="{D2FDBAC5-2063-674A-8CE7-4D557216DD9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8DE0543F-7168-5C4C-8C98-9096C369620E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30728" name="Group 8">
            <a:extLst>
              <a:ext uri="{FF2B5EF4-FFF2-40B4-BE49-F238E27FC236}">
                <a16:creationId xmlns:a16="http://schemas.microsoft.com/office/drawing/2014/main" id="{F59FC627-F401-474B-8029-9A22A9861A24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>
              <a:extLst>
                <a:ext uri="{FF2B5EF4-FFF2-40B4-BE49-F238E27FC236}">
                  <a16:creationId xmlns:a16="http://schemas.microsoft.com/office/drawing/2014/main" id="{00D0BD8E-628C-904D-82F3-A8BFBAC3A42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0" name="Rectangle 10">
              <a:extLst>
                <a:ext uri="{FF2B5EF4-FFF2-40B4-BE49-F238E27FC236}">
                  <a16:creationId xmlns:a16="http://schemas.microsoft.com/office/drawing/2014/main" id="{52A12FEC-61C5-E340-BFD2-07D4EBDB50A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1" name="Rectangle 11">
              <a:extLst>
                <a:ext uri="{FF2B5EF4-FFF2-40B4-BE49-F238E27FC236}">
                  <a16:creationId xmlns:a16="http://schemas.microsoft.com/office/drawing/2014/main" id="{2AA00ECA-6E95-2B4D-B765-3722BF71FA3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2" name="Rectangle 12">
              <a:extLst>
                <a:ext uri="{FF2B5EF4-FFF2-40B4-BE49-F238E27FC236}">
                  <a16:creationId xmlns:a16="http://schemas.microsoft.com/office/drawing/2014/main" id="{1179854E-CC37-F142-81D8-9B078913179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3" name="Line 13">
              <a:extLst>
                <a:ext uri="{FF2B5EF4-FFF2-40B4-BE49-F238E27FC236}">
                  <a16:creationId xmlns:a16="http://schemas.microsoft.com/office/drawing/2014/main" id="{2A9DD04D-270E-A648-9A27-EA7FBB3450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>
              <a:extLst>
                <a:ext uri="{FF2B5EF4-FFF2-40B4-BE49-F238E27FC236}">
                  <a16:creationId xmlns:a16="http://schemas.microsoft.com/office/drawing/2014/main" id="{4A16A6BB-20C0-F347-9C22-5BEA89862E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BC145-6432-264E-AE83-E73A66C27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664CE-8242-B54C-8541-A945633B4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 sz="800"/>
            </a:lvl6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79F421-2014-5E45-B486-73565910C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646A8E-C89D-6A49-A5A6-08508A9881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7995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B79FBDC9-5072-F249-A482-B39C201775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EFC11CB9-1932-9D4D-8754-E171E72550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38DBEA2A-545F-2B47-BBCC-2102DE57747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5242" y="6248400"/>
            <a:ext cx="73155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A0BC81C3-CC32-3E4C-BF3B-2452B4FBD586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29703" name="Group 7">
            <a:extLst>
              <a:ext uri="{FF2B5EF4-FFF2-40B4-BE49-F238E27FC236}">
                <a16:creationId xmlns:a16="http://schemas.microsoft.com/office/drawing/2014/main" id="{F0A46A85-54BE-5349-8E0E-6D21662AFED0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>
              <a:extLst>
                <a:ext uri="{FF2B5EF4-FFF2-40B4-BE49-F238E27FC236}">
                  <a16:creationId xmlns:a16="http://schemas.microsoft.com/office/drawing/2014/main" id="{C80EB377-C793-7540-BE5B-0F771F382B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>
              <a:extLst>
                <a:ext uri="{FF2B5EF4-FFF2-40B4-BE49-F238E27FC236}">
                  <a16:creationId xmlns:a16="http://schemas.microsoft.com/office/drawing/2014/main" id="{F2C93639-4C96-FE46-B323-5160A25CB6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9706" name="Rectangle 10">
              <a:extLst>
                <a:ext uri="{FF2B5EF4-FFF2-40B4-BE49-F238E27FC236}">
                  <a16:creationId xmlns:a16="http://schemas.microsoft.com/office/drawing/2014/main" id="{F53832C0-CB35-7348-8668-DC9AC60F0F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9707" name="Rectangle 11">
              <a:extLst>
                <a:ext uri="{FF2B5EF4-FFF2-40B4-BE49-F238E27FC236}">
                  <a16:creationId xmlns:a16="http://schemas.microsoft.com/office/drawing/2014/main" id="{17EE294E-0706-B141-8A62-5D341F3C67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9708" name="Rectangle 12">
              <a:extLst>
                <a:ext uri="{FF2B5EF4-FFF2-40B4-BE49-F238E27FC236}">
                  <a16:creationId xmlns:a16="http://schemas.microsoft.com/office/drawing/2014/main" id="{E3B67A5C-926C-CB4F-B376-01A4D6BF77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pic>
        <p:nvPicPr>
          <p:cNvPr id="29709" name="Picture 13" descr="SJSU-logo">
            <a:extLst>
              <a:ext uri="{FF2B5EF4-FFF2-40B4-BE49-F238E27FC236}">
                <a16:creationId xmlns:a16="http://schemas.microsoft.com/office/drawing/2014/main" id="{070C1224-50B3-4D42-8C90-BEE0FA23C2B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CC04EE39-FE72-E842-B4C3-9CE290CA7A49}"/>
              </a:ext>
            </a:extLst>
          </p:cNvPr>
          <p:cNvSpPr txBox="1"/>
          <p:nvPr userDrawn="1"/>
        </p:nvSpPr>
        <p:spPr>
          <a:xfrm>
            <a:off x="1097318" y="6263609"/>
            <a:ext cx="16353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Spring 2018: February 15</a:t>
            </a:r>
            <a:endParaRPr lang="en-US" sz="1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AFE9493-3338-AA4E-ACB7-D117BC14009A}"/>
              </a:ext>
            </a:extLst>
          </p:cNvPr>
          <p:cNvSpPr txBox="1"/>
          <p:nvPr userDrawn="1"/>
        </p:nvSpPr>
        <p:spPr>
          <a:xfrm>
            <a:off x="3350683" y="6263609"/>
            <a:ext cx="27206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CS 157B: Database Management Systems II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 kern="1200">
          <a:solidFill>
            <a:schemeClr val="bg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php.net/manual/en/book.pdo.php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php.net/manual/en/book.pdo.php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>
            <a:extLst>
              <a:ext uri="{FF2B5EF4-FFF2-40B4-BE49-F238E27FC236}">
                <a16:creationId xmlns:a16="http://schemas.microsoft.com/office/drawing/2014/main" id="{10544374-24E7-C844-8F09-A9767EDD6FA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3200" b="1" dirty="0"/>
              <a:t>CS/SE 157B</a:t>
            </a:r>
            <a:br>
              <a:rPr lang="en-US" altLang="en-US" sz="3200" b="1" dirty="0"/>
            </a:br>
            <a:r>
              <a:rPr lang="en-US" altLang="en-US" sz="3200" b="1" dirty="0"/>
              <a:t>Database Management Systems II</a:t>
            </a:r>
            <a:br>
              <a:rPr lang="en-US" altLang="en-US" sz="3600" dirty="0"/>
            </a:br>
            <a:r>
              <a:rPr lang="en-US" altLang="en-US" sz="2400" dirty="0"/>
              <a:t>February 15 Class Meeting</a:t>
            </a:r>
          </a:p>
        </p:txBody>
      </p:sp>
      <p:sp>
        <p:nvSpPr>
          <p:cNvPr id="313347" name="Rectangle 3">
            <a:extLst>
              <a:ext uri="{FF2B5EF4-FFF2-40B4-BE49-F238E27FC236}">
                <a16:creationId xmlns:a16="http://schemas.microsoft.com/office/drawing/2014/main" id="{CA396163-1B5C-4745-BBA6-17B35A93910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103438" y="3765550"/>
            <a:ext cx="4846637" cy="2224088"/>
          </a:xfrm>
        </p:spPr>
        <p:txBody>
          <a:bodyPr/>
          <a:lstStyle/>
          <a:p>
            <a:pPr algn="ctr"/>
            <a:r>
              <a:rPr lang="en-US" altLang="en-US" dirty="0"/>
              <a:t>Department of Computer Science</a:t>
            </a:r>
            <a:br>
              <a:rPr lang="en-US" altLang="en-US" dirty="0"/>
            </a:br>
            <a:r>
              <a:rPr lang="en-US" altLang="en-US" dirty="0"/>
              <a:t>San Jose State University</a:t>
            </a:r>
            <a:br>
              <a:rPr lang="en-US" altLang="en-US" dirty="0"/>
            </a:br>
            <a:br>
              <a:rPr lang="en-US" altLang="en-US" sz="1200" dirty="0"/>
            </a:br>
            <a:r>
              <a:rPr lang="en-US" altLang="en-US" dirty="0"/>
              <a:t>Spring 2018</a:t>
            </a:r>
            <a:br>
              <a:rPr lang="en-US" altLang="en-US" dirty="0"/>
            </a:br>
            <a:r>
              <a:rPr lang="en-US" altLang="en-US" dirty="0"/>
              <a:t>Instructor: Ron Mak</a:t>
            </a:r>
          </a:p>
          <a:p>
            <a:pPr algn="ctr"/>
            <a:r>
              <a:rPr lang="en-US" altLang="en-US" dirty="0">
                <a:hlinkClick r:id="rId2"/>
              </a:rPr>
              <a:t>www.cs.sjsu.edu/~mak</a:t>
            </a:r>
            <a:r>
              <a:rPr lang="en-US" altLang="en-US" dirty="0"/>
              <a:t> </a:t>
            </a:r>
          </a:p>
        </p:txBody>
      </p:sp>
      <p:pic>
        <p:nvPicPr>
          <p:cNvPr id="313348" name="Picture 4" descr="sjsu_logo2">
            <a:extLst>
              <a:ext uri="{FF2B5EF4-FFF2-40B4-BE49-F238E27FC236}">
                <a16:creationId xmlns:a16="http://schemas.microsoft.com/office/drawing/2014/main" id="{939E77DB-7F6A-614E-88B7-42563AE6E4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0563" y="4689475"/>
            <a:ext cx="1189037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3349" name="Picture 5">
            <a:extLst>
              <a:ext uri="{FF2B5EF4-FFF2-40B4-BE49-F238E27FC236}">
                <a16:creationId xmlns:a16="http://schemas.microsoft.com/office/drawing/2014/main" id="{D2D74441-8C85-CE4E-B852-6DEAA8C452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708525"/>
            <a:ext cx="1066800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7FF4C4-FBA8-E54A-9A69-78B416146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DE0543F-7168-5C4C-8C98-9096C369620E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PHP Associative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10"/>
            <a:ext cx="8229600" cy="640073"/>
          </a:xfrm>
        </p:spPr>
        <p:txBody>
          <a:bodyPr/>
          <a:lstStyle/>
          <a:p>
            <a:r>
              <a:rPr lang="en-US" dirty="0"/>
              <a:t>Use the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array()</a:t>
            </a:r>
            <a:r>
              <a:rPr lang="en-US" dirty="0"/>
              <a:t> function: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86025" y="1325903"/>
            <a:ext cx="4648153" cy="101566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$states["CA"] = "California";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$states["NY"] = "New York";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$states["TX"] = "Texas";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25" y="3246122"/>
            <a:ext cx="4032499" cy="1631216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$states = array(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    "CA" =&gt; "California",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    "NY" =&gt; "New York",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    "TX" =&gt; "Texas"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94586" y="5166341"/>
            <a:ext cx="430321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33CC"/>
                </a:solidFill>
              </a:rPr>
              <a:t>An associative array is like a hash table.</a:t>
            </a:r>
          </a:p>
        </p:txBody>
      </p:sp>
    </p:spTree>
    <p:extLst>
      <p:ext uri="{BB962C8B-B14F-4D97-AF65-F5344CB8AC3E}">
        <p14:creationId xmlns:p14="http://schemas.microsoft.com/office/powerpoint/2010/main" val="1827869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Looping over Array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133600"/>
          </a:xfrm>
        </p:spPr>
        <p:txBody>
          <a:bodyPr/>
          <a:lstStyle/>
          <a:p>
            <a:r>
              <a:rPr lang="en-US" dirty="0"/>
              <a:t>Use the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foreach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statement:</a:t>
            </a:r>
          </a:p>
          <a:p>
            <a:endParaRPr lang="en-US" dirty="0"/>
          </a:p>
          <a:p>
            <a:pPr marL="471487" lvl="1" indent="0">
              <a:buNone/>
            </a:pPr>
            <a:endParaRPr lang="en-US" dirty="0"/>
          </a:p>
          <a:p>
            <a:pPr lvl="5"/>
            <a:endParaRPr lang="en-US" dirty="0"/>
          </a:p>
          <a:p>
            <a:pPr lvl="1"/>
            <a:r>
              <a:rPr lang="en-US" dirty="0"/>
              <a:t>Examples: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71635" y="1965976"/>
            <a:ext cx="6420222" cy="830997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000000"/>
                </a:solidFill>
                <a:latin typeface="Courier New"/>
                <a:cs typeface="Courier New"/>
              </a:rPr>
              <a:t>foreach</a:t>
            </a:r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 ($</a:t>
            </a:r>
            <a:r>
              <a:rPr lang="en-US" sz="2000" b="1" i="1" dirty="0" err="1">
                <a:solidFill>
                  <a:srgbClr val="000000"/>
                </a:solidFill>
                <a:latin typeface="Times New Roman"/>
                <a:cs typeface="Times New Roman"/>
              </a:rPr>
              <a:t>arrayname</a:t>
            </a:r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 as $</a:t>
            </a:r>
            <a:r>
              <a:rPr lang="en-US" sz="2000" b="1" i="1" dirty="0">
                <a:solidFill>
                  <a:srgbClr val="000000"/>
                </a:solidFill>
                <a:latin typeface="Times New Roman"/>
                <a:cs typeface="Times New Roman"/>
              </a:rPr>
              <a:t>variable</a:t>
            </a:r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) { … }</a:t>
            </a:r>
          </a:p>
          <a:p>
            <a:r>
              <a:rPr lang="en-US" sz="800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</a:p>
          <a:p>
            <a:r>
              <a:rPr lang="en-US" sz="2000" b="1" dirty="0" err="1">
                <a:solidFill>
                  <a:srgbClr val="000000"/>
                </a:solidFill>
                <a:latin typeface="Courier New"/>
                <a:cs typeface="Courier New"/>
              </a:rPr>
              <a:t>foreach</a:t>
            </a:r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 ($</a:t>
            </a:r>
            <a:r>
              <a:rPr lang="en-US" sz="2000" b="1" i="1" dirty="0" err="1">
                <a:solidFill>
                  <a:srgbClr val="000000"/>
                </a:solidFill>
                <a:latin typeface="Times New Roman"/>
                <a:cs typeface="Times New Roman"/>
              </a:rPr>
              <a:t>arrayname</a:t>
            </a:r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 as $</a:t>
            </a:r>
            <a:r>
              <a:rPr lang="en-US" sz="2000" b="1" i="1" dirty="0">
                <a:solidFill>
                  <a:srgbClr val="000000"/>
                </a:solidFill>
                <a:latin typeface="Times New Roman"/>
                <a:cs typeface="Times New Roman"/>
              </a:rPr>
              <a:t>key</a:t>
            </a:r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 =&gt; $</a:t>
            </a:r>
            <a:r>
              <a:rPr lang="en-US" sz="2000" b="1" i="1" dirty="0">
                <a:solidFill>
                  <a:srgbClr val="000000"/>
                </a:solidFill>
                <a:latin typeface="Times New Roman"/>
                <a:cs typeface="Times New Roman"/>
              </a:rPr>
              <a:t>value</a:t>
            </a:r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) { … 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76859" y="3520439"/>
            <a:ext cx="4955979" cy="101566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000000"/>
                </a:solidFill>
                <a:latin typeface="Courier New"/>
                <a:cs typeface="Courier New"/>
              </a:rPr>
              <a:t>foreach</a:t>
            </a:r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 ($bands as $</a:t>
            </a:r>
            <a:r>
              <a:rPr lang="en-US" sz="2000" b="1" dirty="0" err="1">
                <a:solidFill>
                  <a:srgbClr val="000000"/>
                </a:solidFill>
                <a:latin typeface="Courier New"/>
                <a:cs typeface="Courier New"/>
              </a:rPr>
              <a:t>bandName</a:t>
            </a:r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    print $</a:t>
            </a:r>
            <a:r>
              <a:rPr lang="en-US" sz="2000" b="1" dirty="0" err="1">
                <a:solidFill>
                  <a:srgbClr val="000000"/>
                </a:solidFill>
                <a:latin typeface="Courier New"/>
                <a:cs typeface="Courier New"/>
              </a:rPr>
              <a:t>bandName</a:t>
            </a:r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}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61070" y="4800585"/>
            <a:ext cx="8034246" cy="101566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000000"/>
                </a:solidFill>
                <a:latin typeface="Courier New"/>
                <a:cs typeface="Courier New"/>
              </a:rPr>
              <a:t>foreach</a:t>
            </a:r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 ($states as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$abbrev </a:t>
            </a:r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=&gt;</a:t>
            </a:r>
            <a:r>
              <a:rPr lang="en-US" sz="2000" b="1" dirty="0">
                <a:solidFill>
                  <a:srgbClr val="0033CC"/>
                </a:solidFill>
                <a:latin typeface="Courier New"/>
                <a:cs typeface="Courier New"/>
              </a:rPr>
              <a:t> </a:t>
            </a:r>
            <a:r>
              <a:rPr lang="en-US" sz="2000" b="1" dirty="0">
                <a:solidFill>
                  <a:srgbClr val="008000"/>
                </a:solidFill>
                <a:latin typeface="Courier New"/>
                <a:cs typeface="Courier New"/>
              </a:rPr>
              <a:t>$</a:t>
            </a:r>
            <a:r>
              <a:rPr lang="en-US" sz="2000" b="1" dirty="0" err="1">
                <a:solidFill>
                  <a:srgbClr val="008000"/>
                </a:solidFill>
                <a:latin typeface="Courier New"/>
                <a:cs typeface="Courier New"/>
              </a:rPr>
              <a:t>fullName</a:t>
            </a:r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en-US" sz="2000" b="1" dirty="0">
                <a:solidFill>
                  <a:srgbClr val="0033CC"/>
                </a:solidFill>
                <a:latin typeface="Courier New"/>
                <a:cs typeface="Courier New"/>
              </a:rPr>
              <a:t>    </a:t>
            </a:r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print "State </a:t>
            </a:r>
            <a:r>
              <a:rPr lang="en-US" sz="2000" b="1" dirty="0">
                <a:solidFill>
                  <a:srgbClr val="008000"/>
                </a:solidFill>
                <a:latin typeface="Courier New"/>
                <a:cs typeface="Courier New"/>
              </a:rPr>
              <a:t>$</a:t>
            </a:r>
            <a:r>
              <a:rPr lang="en-US" sz="2000" b="1" dirty="0" err="1">
                <a:solidFill>
                  <a:srgbClr val="008000"/>
                </a:solidFill>
                <a:latin typeface="Courier New"/>
                <a:cs typeface="Courier New"/>
              </a:rPr>
              <a:t>fullName</a:t>
            </a:r>
            <a:r>
              <a:rPr lang="en-US" sz="20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is abbreviated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$abbrev</a:t>
            </a:r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";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4156258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Multidimensional Arrays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325903"/>
            <a:ext cx="8495986" cy="31393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$north = array("ND" =&gt; "North Dakota", "MN" =&gt; "Minnesota");</a:t>
            </a:r>
          </a:p>
          <a:p>
            <a:r>
              <a:rPr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$south = array("TX" =&gt; "Texas", "FL" =&gt; "Florida");</a:t>
            </a:r>
          </a:p>
          <a:p>
            <a:r>
              <a:rPr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$east  = array("NY" =&gt; "New York", "ME" =&gt; "Maine");</a:t>
            </a:r>
          </a:p>
          <a:p>
            <a:r>
              <a:rPr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$west  = array("CA" =&gt; "California", "OR" =&gt; "Oregon");</a:t>
            </a:r>
          </a:p>
          <a:p>
            <a:endParaRPr lang="en-US" sz="1800" b="1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$us = array(</a:t>
            </a:r>
          </a:p>
          <a:p>
            <a:r>
              <a:rPr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    "N" =&gt; $north, </a:t>
            </a:r>
          </a:p>
          <a:p>
            <a:r>
              <a:rPr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    "S" =&gt; $south, </a:t>
            </a:r>
          </a:p>
          <a:p>
            <a:r>
              <a:rPr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    "E" =&gt; $east, </a:t>
            </a:r>
          </a:p>
          <a:p>
            <a:r>
              <a:rPr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    "W" =&gt; $west</a:t>
            </a:r>
          </a:p>
          <a:p>
            <a:r>
              <a:rPr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476024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Multidimensional Arrays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57494" y="1325903"/>
            <a:ext cx="7629012" cy="42473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print "</a:t>
            </a:r>
            <a:r>
              <a:rPr lang="en-US" sz="1800" b="1" dirty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&lt;</a:t>
            </a:r>
            <a:r>
              <a:rPr lang="en-US" sz="1800" b="1" dirty="0" err="1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ul</a:t>
            </a:r>
            <a:r>
              <a:rPr lang="en-US" sz="1800" b="1" dirty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&gt;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\n";</a:t>
            </a:r>
          </a:p>
          <a:p>
            <a:endParaRPr lang="en-US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foreach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($us as </a:t>
            </a:r>
            <a:r>
              <a:rPr lang="en-US" sz="1800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$region =&gt; $states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) {</a:t>
            </a:r>
          </a:p>
          <a:p>
            <a:r>
              <a:rPr lang="ro-RO" sz="1800" b="1" dirty="0">
                <a:latin typeface="Courier New" charset="0"/>
                <a:ea typeface="Courier New" charset="0"/>
                <a:cs typeface="Courier New" charset="0"/>
              </a:rPr>
              <a:t>    print "    </a:t>
            </a:r>
            <a:r>
              <a:rPr lang="ro-RO" sz="1800" b="1" dirty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&lt;li&gt;</a:t>
            </a:r>
            <a:r>
              <a:rPr lang="ro-RO" sz="1800" b="1" dirty="0">
                <a:latin typeface="Courier New" charset="0"/>
                <a:ea typeface="Courier New" charset="0"/>
                <a:cs typeface="Courier New" charset="0"/>
              </a:rPr>
              <a:t>\n";</a:t>
            </a:r>
          </a:p>
          <a:p>
            <a:r>
              <a:rPr lang="ro-RO" sz="1800" b="1" dirty="0">
                <a:latin typeface="Courier New" charset="0"/>
                <a:ea typeface="Courier New" charset="0"/>
                <a:cs typeface="Courier New" charset="0"/>
              </a:rPr>
              <a:t>    print "        </a:t>
            </a:r>
            <a:r>
              <a:rPr lang="ro-RO" sz="1800" b="1" dirty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&lt;h2&gt;</a:t>
            </a:r>
            <a:r>
              <a:rPr lang="ro-RO" sz="1800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$</a:t>
            </a:r>
            <a:r>
              <a:rPr lang="ro-RO" sz="1800" b="1" dirty="0" err="1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region</a:t>
            </a:r>
            <a:r>
              <a:rPr lang="ro-RO" sz="1800" b="1" dirty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&lt;/h2&gt;</a:t>
            </a:r>
            <a:r>
              <a:rPr lang="ro-RO" sz="1800" b="1" dirty="0">
                <a:latin typeface="Courier New" charset="0"/>
                <a:ea typeface="Courier New" charset="0"/>
                <a:cs typeface="Courier New" charset="0"/>
              </a:rPr>
              <a:t>\n";</a:t>
            </a:r>
          </a:p>
          <a:p>
            <a:r>
              <a:rPr lang="ro-RO" sz="1800" b="1" dirty="0">
                <a:latin typeface="Courier New" charset="0"/>
                <a:ea typeface="Courier New" charset="0"/>
                <a:cs typeface="Courier New" charset="0"/>
              </a:rPr>
              <a:t>    print "        </a:t>
            </a:r>
            <a:r>
              <a:rPr lang="ro-RO" sz="1800" b="1" dirty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&lt;</a:t>
            </a:r>
            <a:r>
              <a:rPr lang="ro-RO" sz="1800" b="1" dirty="0" err="1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ul</a:t>
            </a:r>
            <a:r>
              <a:rPr lang="ro-RO" sz="1800" b="1" dirty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&gt;</a:t>
            </a:r>
            <a:r>
              <a:rPr lang="ro-RO" sz="1800" b="1" dirty="0">
                <a:latin typeface="Courier New" charset="0"/>
                <a:ea typeface="Courier New" charset="0"/>
                <a:cs typeface="Courier New" charset="0"/>
              </a:rPr>
              <a:t>\n";</a:t>
            </a:r>
          </a:p>
          <a:p>
            <a:r>
              <a:rPr lang="de-DE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</a:p>
          <a:p>
            <a:r>
              <a:rPr lang="de-DE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de-DE" sz="1800" b="1" dirty="0" err="1">
                <a:latin typeface="Courier New" charset="0"/>
                <a:ea typeface="Courier New" charset="0"/>
                <a:cs typeface="Courier New" charset="0"/>
              </a:rPr>
              <a:t>foreach</a:t>
            </a:r>
            <a:r>
              <a:rPr lang="de-DE" sz="1800" b="1" dirty="0">
                <a:latin typeface="Courier New" charset="0"/>
                <a:ea typeface="Courier New" charset="0"/>
                <a:cs typeface="Courier New" charset="0"/>
              </a:rPr>
              <a:t> ($</a:t>
            </a:r>
            <a:r>
              <a:rPr lang="de-DE" sz="1800" b="1" dirty="0" err="1">
                <a:latin typeface="Courier New" charset="0"/>
                <a:ea typeface="Courier New" charset="0"/>
                <a:cs typeface="Courier New" charset="0"/>
              </a:rPr>
              <a:t>states</a:t>
            </a:r>
            <a:r>
              <a:rPr lang="de-DE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800" b="1" dirty="0" err="1">
                <a:latin typeface="Courier New" charset="0"/>
                <a:ea typeface="Courier New" charset="0"/>
                <a:cs typeface="Courier New" charset="0"/>
              </a:rPr>
              <a:t>as</a:t>
            </a:r>
            <a:r>
              <a:rPr lang="de-DE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800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$</a:t>
            </a:r>
            <a:r>
              <a:rPr lang="de-DE" sz="1800" b="1" dirty="0" err="1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abbrev</a:t>
            </a:r>
            <a:r>
              <a:rPr lang="de-DE" sz="1800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 =&gt; $</a:t>
            </a:r>
            <a:r>
              <a:rPr lang="de-DE" sz="1800" b="1" dirty="0" err="1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name</a:t>
            </a:r>
            <a:r>
              <a:rPr lang="de-DE" sz="1800" b="1" dirty="0">
                <a:latin typeface="Courier New" charset="0"/>
                <a:ea typeface="Courier New" charset="0"/>
                <a:cs typeface="Courier New" charset="0"/>
              </a:rPr>
              <a:t>) {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    print "            </a:t>
            </a:r>
            <a:r>
              <a:rPr lang="en-US" sz="1800" b="1" dirty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&lt;li&gt;</a:t>
            </a:r>
            <a:r>
              <a:rPr lang="en-US" sz="1800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$abbrev: $name</a:t>
            </a:r>
            <a:r>
              <a:rPr lang="en-US" sz="1800" b="1" dirty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&lt;/li&gt;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\n";</a:t>
            </a:r>
          </a:p>
          <a:p>
            <a:r>
              <a:rPr lang="de-DE" sz="1800" b="1" dirty="0">
                <a:latin typeface="Courier New" charset="0"/>
                <a:ea typeface="Courier New" charset="0"/>
                <a:cs typeface="Courier New" charset="0"/>
              </a:rPr>
              <a:t>    }</a:t>
            </a:r>
          </a:p>
          <a:p>
            <a:r>
              <a:rPr lang="de-DE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</a:p>
          <a:p>
            <a:r>
              <a:rPr lang="ro-RO" sz="1800" b="1" dirty="0">
                <a:latin typeface="Courier New" charset="0"/>
                <a:ea typeface="Courier New" charset="0"/>
                <a:cs typeface="Courier New" charset="0"/>
              </a:rPr>
              <a:t>    print "        </a:t>
            </a:r>
            <a:r>
              <a:rPr lang="ro-RO" sz="1800" b="1" dirty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&lt;/</a:t>
            </a:r>
            <a:r>
              <a:rPr lang="ro-RO" sz="1800" b="1" dirty="0" err="1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ul</a:t>
            </a:r>
            <a:r>
              <a:rPr lang="ro-RO" sz="1800" b="1" dirty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&gt;</a:t>
            </a:r>
            <a:r>
              <a:rPr lang="ro-RO" sz="1800" b="1" dirty="0">
                <a:latin typeface="Courier New" charset="0"/>
                <a:ea typeface="Courier New" charset="0"/>
                <a:cs typeface="Courier New" charset="0"/>
              </a:rPr>
              <a:t>\n";</a:t>
            </a:r>
          </a:p>
          <a:p>
            <a:r>
              <a:rPr lang="ro-RO" sz="18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endParaRPr lang="ro-RO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print "&lt;/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ul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&gt;\n";</a:t>
            </a:r>
          </a:p>
        </p:txBody>
      </p:sp>
    </p:spTree>
    <p:extLst>
      <p:ext uri="{BB962C8B-B14F-4D97-AF65-F5344CB8AC3E}">
        <p14:creationId xmlns:p14="http://schemas.microsoft.com/office/powerpoint/2010/main" val="23368216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B5F2E-6B0A-0B4B-90F9-FDE530AAF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Multidimensional Arrays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82B70C-FD26-C245-8858-73A75941E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14</a:t>
            </a:fld>
            <a:endParaRPr lang="en-US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B1C589B-0DDA-A441-9C1B-1D665C1CAD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8393" y="1254979"/>
            <a:ext cx="2247213" cy="48531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8344790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328136"/>
          </a:xfrm>
        </p:spPr>
        <p:txBody>
          <a:bodyPr/>
          <a:lstStyle/>
          <a:p>
            <a:r>
              <a:rPr lang="en-US" dirty="0"/>
              <a:t>Syntax for programmer-defined functions: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Examples: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 function can optionally return a value.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182647" y="1874537"/>
            <a:ext cx="4675328" cy="1323439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33CC"/>
                </a:solidFill>
                <a:latin typeface="Courier New"/>
                <a:cs typeface="Courier New"/>
              </a:rPr>
              <a:t>function </a:t>
            </a:r>
            <a:r>
              <a:rPr lang="en-US" sz="2000" b="1" i="1" dirty="0">
                <a:solidFill>
                  <a:srgbClr val="0033CC"/>
                </a:solidFill>
                <a:latin typeface="Times New Roman"/>
                <a:cs typeface="Times New Roman"/>
              </a:rPr>
              <a:t>name</a:t>
            </a:r>
            <a:r>
              <a:rPr lang="en-US" sz="2000" b="1" dirty="0">
                <a:solidFill>
                  <a:srgbClr val="0033CC"/>
                </a:solidFill>
                <a:latin typeface="Courier New"/>
                <a:cs typeface="Courier New"/>
              </a:rPr>
              <a:t> (</a:t>
            </a:r>
            <a:r>
              <a:rPr lang="en-US" sz="2000" b="1" i="1" dirty="0">
                <a:solidFill>
                  <a:srgbClr val="0033CC"/>
                </a:solidFill>
                <a:latin typeface="Times New Roman"/>
                <a:cs typeface="Times New Roman"/>
              </a:rPr>
              <a:t>optional arguments</a:t>
            </a:r>
            <a:r>
              <a:rPr lang="en-US" sz="2000" b="1" dirty="0">
                <a:solidFill>
                  <a:srgbClr val="0033CC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2000" b="1" dirty="0">
                <a:solidFill>
                  <a:srgbClr val="0033CC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solidFill>
                  <a:srgbClr val="0033CC"/>
                </a:solidFill>
                <a:latin typeface="Courier New"/>
                <a:cs typeface="Courier New"/>
              </a:rPr>
              <a:t>    // statements in the body</a:t>
            </a:r>
          </a:p>
          <a:p>
            <a:r>
              <a:rPr lang="en-US" sz="2000" b="1" dirty="0">
                <a:solidFill>
                  <a:srgbClr val="0033CC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9228" y="3794756"/>
            <a:ext cx="7880332" cy="1323439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function </a:t>
            </a:r>
            <a:r>
              <a:rPr lang="en-US" sz="2000" b="1" dirty="0" err="1">
                <a:solidFill>
                  <a:srgbClr val="000000"/>
                </a:solidFill>
                <a:latin typeface="Courier New"/>
                <a:cs typeface="Courier New"/>
              </a:rPr>
              <a:t>doSomething</a:t>
            </a:r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() { … }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function </a:t>
            </a:r>
            <a:r>
              <a:rPr lang="en-US" sz="2000" b="1" dirty="0" err="1">
                <a:solidFill>
                  <a:srgbClr val="000000"/>
                </a:solidFill>
                <a:latin typeface="Courier New"/>
                <a:cs typeface="Courier New"/>
              </a:rPr>
              <a:t>sayHello</a:t>
            </a:r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($first, $last) { … }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function greet($name, </a:t>
            </a:r>
            <a:r>
              <a:rPr lang="en-US" sz="2000" b="1" dirty="0">
                <a:solidFill>
                  <a:srgbClr val="A12A03"/>
                </a:solidFill>
                <a:latin typeface="Courier New"/>
                <a:cs typeface="Courier New"/>
              </a:rPr>
              <a:t>$language = "English"</a:t>
            </a:r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) { … }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function calculate($input, </a:t>
            </a:r>
            <a:r>
              <a:rPr lang="en-US" sz="2000" b="1" dirty="0">
                <a:solidFill>
                  <a:srgbClr val="A12A03"/>
                </a:solidFill>
                <a:latin typeface="Courier New"/>
                <a:cs typeface="Courier New"/>
              </a:rPr>
              <a:t>&amp;</a:t>
            </a:r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$output) { … 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08976" y="5680621"/>
            <a:ext cx="2000192" cy="400110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33CC"/>
                </a:solidFill>
                <a:latin typeface="Courier New"/>
                <a:cs typeface="Courier New"/>
              </a:rPr>
              <a:t>return </a:t>
            </a:r>
            <a:r>
              <a:rPr lang="en-US" sz="2000" b="1" i="1" dirty="0">
                <a:solidFill>
                  <a:srgbClr val="0033CC"/>
                </a:solidFill>
                <a:latin typeface="Times New Roman"/>
                <a:cs typeface="Times New Roman"/>
              </a:rPr>
              <a:t>value</a:t>
            </a:r>
            <a:r>
              <a:rPr lang="en-US" sz="2000" b="1" dirty="0">
                <a:solidFill>
                  <a:srgbClr val="0033CC"/>
                </a:solidFill>
                <a:latin typeface="Courier New"/>
                <a:cs typeface="Courier New"/>
              </a:rPr>
              <a:t>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315170" y="4160512"/>
            <a:ext cx="138231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A12A03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B23C00"/>
                </a:solidFill>
              </a:rPr>
              <a:t>Default value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94481" y="4800585"/>
            <a:ext cx="2066591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A12A03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B23C00"/>
                </a:solidFill>
              </a:rPr>
              <a:t>Passed by reference</a:t>
            </a:r>
          </a:p>
        </p:txBody>
      </p:sp>
    </p:spTree>
    <p:extLst>
      <p:ext uri="{BB962C8B-B14F-4D97-AF65-F5344CB8AC3E}">
        <p14:creationId xmlns:p14="http://schemas.microsoft.com/office/powerpoint/2010/main" val="935587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 of PHP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769"/>
          </a:xfrm>
        </p:spPr>
        <p:txBody>
          <a:bodyPr/>
          <a:lstStyle/>
          <a:p>
            <a:r>
              <a:rPr lang="en-US" dirty="0"/>
              <a:t>Variables have the </a:t>
            </a:r>
            <a:r>
              <a:rPr lang="en-US" dirty="0">
                <a:solidFill>
                  <a:srgbClr val="B23C00"/>
                </a:solidFill>
              </a:rPr>
              <a:t>scope</a:t>
            </a:r>
            <a:r>
              <a:rPr lang="en-US" dirty="0"/>
              <a:t> of the PHP file</a:t>
            </a:r>
            <a:br>
              <a:rPr lang="en-US" dirty="0"/>
            </a:br>
            <a:r>
              <a:rPr lang="en-US" dirty="0"/>
              <a:t>in which they reside.</a:t>
            </a:r>
          </a:p>
          <a:p>
            <a:r>
              <a:rPr lang="en-US" dirty="0"/>
              <a:t>A programmer-defined function </a:t>
            </a:r>
            <a:br>
              <a:rPr lang="en-US" dirty="0"/>
            </a:br>
            <a:r>
              <a:rPr lang="en-US" u="sng" dirty="0"/>
              <a:t>creates a scope</a:t>
            </a:r>
            <a:r>
              <a:rPr lang="en-US" dirty="0"/>
              <a:t> for its variables.</a:t>
            </a:r>
          </a:p>
          <a:p>
            <a:pPr lvl="1"/>
            <a:r>
              <a:rPr lang="en-US" dirty="0"/>
              <a:t>Variables defined in a function </a:t>
            </a:r>
            <a:br>
              <a:rPr lang="en-US" dirty="0"/>
            </a:br>
            <a:r>
              <a:rPr lang="en-US" dirty="0"/>
              <a:t>cannot be accessed outside the function.</a:t>
            </a:r>
          </a:p>
          <a:p>
            <a:pPr lvl="1"/>
            <a:r>
              <a:rPr lang="en-US" dirty="0"/>
              <a:t>Variables defined outside the function </a:t>
            </a:r>
            <a:br>
              <a:rPr lang="en-US" dirty="0"/>
            </a:br>
            <a:r>
              <a:rPr lang="en-US" dirty="0"/>
              <a:t>are not accessible inside the function.</a:t>
            </a:r>
          </a:p>
          <a:p>
            <a:r>
              <a:rPr lang="en-US" dirty="0"/>
              <a:t>Use the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global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statement inside a function </a:t>
            </a:r>
            <a:br>
              <a:rPr lang="en-US" dirty="0"/>
            </a:br>
            <a:r>
              <a:rPr lang="en-US" dirty="0"/>
              <a:t>to access outside variables.</a:t>
            </a:r>
          </a:p>
          <a:p>
            <a:pPr lvl="1"/>
            <a:r>
              <a:rPr lang="en-US" dirty="0"/>
              <a:t>Example: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34659" y="5714975"/>
            <a:ext cx="3171585" cy="40011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global $</a:t>
            </a:r>
            <a:r>
              <a:rPr lang="en-US" sz="2000" b="1" dirty="0" err="1">
                <a:latin typeface="Courier New"/>
                <a:cs typeface="Courier New"/>
              </a:rPr>
              <a:t>outsideVar</a:t>
            </a:r>
            <a:r>
              <a:rPr lang="en-US" sz="2000" b="1" dirty="0">
                <a:latin typeface="Courier New"/>
                <a:cs typeface="Courier New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310461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Data Objects (PDO)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/>
              <a:t>Create a </a:t>
            </a:r>
            <a:r>
              <a:rPr lang="en-US" u="sng" dirty="0"/>
              <a:t>database abstraction layer</a:t>
            </a:r>
            <a:r>
              <a:rPr lang="en-US" dirty="0"/>
              <a:t>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645952" y="1965976"/>
            <a:ext cx="4846267" cy="822951"/>
            <a:chOff x="1645952" y="1965976"/>
            <a:chExt cx="4846267" cy="822951"/>
          </a:xfrm>
        </p:grpSpPr>
        <p:sp>
          <p:nvSpPr>
            <p:cNvPr id="6" name="Can 5"/>
            <p:cNvSpPr/>
            <p:nvPr/>
          </p:nvSpPr>
          <p:spPr bwMode="auto">
            <a:xfrm>
              <a:off x="1645952" y="1965976"/>
              <a:ext cx="1097268" cy="822951"/>
            </a:xfrm>
            <a:prstGeom prst="can">
              <a:avLst/>
            </a:prstGeom>
            <a:solidFill>
              <a:srgbClr val="FFCC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Postgres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7" name="Can 6"/>
            <p:cNvSpPr/>
            <p:nvPr/>
          </p:nvSpPr>
          <p:spPr bwMode="auto">
            <a:xfrm>
              <a:off x="3541233" y="1965976"/>
              <a:ext cx="1097268" cy="822951"/>
            </a:xfrm>
            <a:prstGeom prst="can">
              <a:avLst/>
            </a:prstGeom>
            <a:solidFill>
              <a:srgbClr val="FFCC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MySQL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Arial" charset="0"/>
                  <a:ea typeface="ＭＳ Ｐゴシック" charset="0"/>
                </a:rPr>
                <a:t>MariaDB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8" name="Can 7"/>
            <p:cNvSpPr/>
            <p:nvPr/>
          </p:nvSpPr>
          <p:spPr bwMode="auto">
            <a:xfrm>
              <a:off x="5394951" y="1965976"/>
              <a:ext cx="1097268" cy="822951"/>
            </a:xfrm>
            <a:prstGeom prst="can">
              <a:avLst/>
            </a:prstGeom>
            <a:solidFill>
              <a:srgbClr val="FFCC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Oracle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194586" y="2880366"/>
            <a:ext cx="3748999" cy="1097268"/>
            <a:chOff x="2194586" y="2697488"/>
            <a:chExt cx="3748999" cy="1097268"/>
          </a:xfrm>
        </p:grpSpPr>
        <p:sp>
          <p:nvSpPr>
            <p:cNvPr id="9" name="TextBox 8"/>
            <p:cNvSpPr txBox="1"/>
            <p:nvPr/>
          </p:nvSpPr>
          <p:spPr>
            <a:xfrm>
              <a:off x="2560342" y="3394646"/>
              <a:ext cx="3059051" cy="40011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B23C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rgbClr val="B23C00"/>
                  </a:solidFill>
                </a:rPr>
                <a:t>PHP Data Objects (PDO)</a:t>
              </a:r>
            </a:p>
          </p:txBody>
        </p:sp>
        <p:cxnSp>
          <p:nvCxnSpPr>
            <p:cNvPr id="13" name="Straight Arrow Connector 12"/>
            <p:cNvCxnSpPr>
              <a:stCxn id="9" idx="0"/>
              <a:endCxn id="7" idx="3"/>
            </p:cNvCxnSpPr>
            <p:nvPr/>
          </p:nvCxnSpPr>
          <p:spPr bwMode="auto">
            <a:xfrm flipH="1" flipV="1">
              <a:off x="4089867" y="2697488"/>
              <a:ext cx="1" cy="69715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5" name="Straight Arrow Connector 14"/>
            <p:cNvCxnSpPr>
              <a:stCxn id="9" idx="0"/>
              <a:endCxn id="8" idx="3"/>
            </p:cNvCxnSpPr>
            <p:nvPr/>
          </p:nvCxnSpPr>
          <p:spPr bwMode="auto">
            <a:xfrm flipV="1">
              <a:off x="4089868" y="2697488"/>
              <a:ext cx="1853717" cy="69715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7" name="Straight Arrow Connector 16"/>
            <p:cNvCxnSpPr>
              <a:stCxn id="9" idx="0"/>
              <a:endCxn id="6" idx="3"/>
            </p:cNvCxnSpPr>
            <p:nvPr/>
          </p:nvCxnSpPr>
          <p:spPr bwMode="auto">
            <a:xfrm flipH="1" flipV="1">
              <a:off x="2194586" y="2697488"/>
              <a:ext cx="1895282" cy="69715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4" name="Group 13"/>
          <p:cNvGrpSpPr/>
          <p:nvPr/>
        </p:nvGrpSpPr>
        <p:grpSpPr>
          <a:xfrm>
            <a:off x="3591336" y="4069073"/>
            <a:ext cx="997063" cy="2011658"/>
            <a:chOff x="3591336" y="3794756"/>
            <a:chExt cx="997063" cy="2011658"/>
          </a:xfrm>
        </p:grpSpPr>
        <p:sp>
          <p:nvSpPr>
            <p:cNvPr id="10" name="Folded Corner 9"/>
            <p:cNvSpPr/>
            <p:nvPr/>
          </p:nvSpPr>
          <p:spPr bwMode="auto">
            <a:xfrm>
              <a:off x="3769831" y="4983463"/>
              <a:ext cx="640073" cy="822951"/>
            </a:xfrm>
            <a:prstGeom prst="foldedCorner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PHP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591336" y="4217597"/>
              <a:ext cx="99706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query()</a:t>
              </a:r>
            </a:p>
          </p:txBody>
        </p:sp>
        <p:cxnSp>
          <p:nvCxnSpPr>
            <p:cNvPr id="19" name="Straight Arrow Connector 18"/>
            <p:cNvCxnSpPr>
              <a:stCxn id="10" idx="0"/>
              <a:endCxn id="11" idx="2"/>
            </p:cNvCxnSpPr>
            <p:nvPr/>
          </p:nvCxnSpPr>
          <p:spPr bwMode="auto">
            <a:xfrm flipV="1">
              <a:off x="4089868" y="4617707"/>
              <a:ext cx="0" cy="36575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1" name="Straight Arrow Connector 20"/>
            <p:cNvCxnSpPr>
              <a:stCxn id="11" idx="0"/>
              <a:endCxn id="9" idx="2"/>
            </p:cNvCxnSpPr>
            <p:nvPr/>
          </p:nvCxnSpPr>
          <p:spPr bwMode="auto">
            <a:xfrm flipV="1">
              <a:off x="4089868" y="3794756"/>
              <a:ext cx="0" cy="422841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22" name="TextBox 21"/>
          <p:cNvSpPr txBox="1"/>
          <p:nvPr/>
        </p:nvSpPr>
        <p:spPr>
          <a:xfrm>
            <a:off x="5029195" y="5587394"/>
            <a:ext cx="375776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33CC"/>
                </a:solidFill>
              </a:rPr>
              <a:t>PDO documentation:</a:t>
            </a:r>
          </a:p>
          <a:p>
            <a:r>
              <a:rPr lang="en-US" sz="1600" dirty="0">
                <a:hlinkClick r:id="rId2"/>
              </a:rPr>
              <a:t>http://php.net/manual/en/book.pdo.php</a:t>
            </a: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78457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Three-Tier Web Application Architecture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1188757" y="1508781"/>
            <a:ext cx="1463024" cy="731512"/>
          </a:xfrm>
          <a:prstGeom prst="roundRect">
            <a:avLst/>
          </a:prstGeom>
          <a:solidFill>
            <a:srgbClr val="FFFDC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Client</a:t>
            </a:r>
            <a:r>
              <a:rPr lang="en-US" sz="1600" dirty="0"/>
              <a:t>-side web browser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3657610" y="2788927"/>
            <a:ext cx="1645902" cy="1097268"/>
          </a:xfrm>
          <a:prstGeom prst="roundRect">
            <a:avLst/>
          </a:prstGeom>
          <a:solidFill>
            <a:srgbClr val="E2EA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Server-side</a:t>
            </a:r>
            <a:r>
              <a:rPr kumimoji="0" lang="en-US" sz="1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 web server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aseline="0" dirty="0"/>
              <a:t>(</a:t>
            </a:r>
            <a:r>
              <a:rPr lang="en-US" sz="1600" b="1" baseline="0" dirty="0">
                <a:latin typeface="Courier New"/>
                <a:cs typeface="Courier New"/>
              </a:rPr>
              <a:t>.html</a:t>
            </a:r>
            <a:r>
              <a:rPr lang="en-US" sz="1600" b="1" dirty="0">
                <a:latin typeface="Courier New"/>
                <a:cs typeface="Courier New"/>
              </a:rPr>
              <a:t> .</a:t>
            </a:r>
            <a:r>
              <a:rPr lang="en-US" sz="1600" b="1" dirty="0" err="1">
                <a:latin typeface="Courier New"/>
                <a:cs typeface="Courier New"/>
              </a:rPr>
              <a:t>php</a:t>
            </a:r>
            <a:endParaRPr lang="en-US" sz="1600" b="1" dirty="0">
              <a:latin typeface="Courier New"/>
              <a:cs typeface="Courier New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images,</a:t>
            </a:r>
            <a:r>
              <a:rPr kumimoji="0" lang="en-US" sz="1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 etc.)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cxnSp>
        <p:nvCxnSpPr>
          <p:cNvPr id="9" name="Curved Connector 8"/>
          <p:cNvCxnSpPr>
            <a:cxnSpLocks/>
            <a:stCxn id="5" idx="3"/>
            <a:endCxn id="6" idx="0"/>
          </p:cNvCxnSpPr>
          <p:nvPr/>
        </p:nvCxnSpPr>
        <p:spPr bwMode="auto">
          <a:xfrm>
            <a:off x="2651781" y="1874537"/>
            <a:ext cx="1828780" cy="914390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" name="Curved Connector 14"/>
          <p:cNvCxnSpPr>
            <a:cxnSpLocks/>
            <a:stCxn id="6" idx="1"/>
            <a:endCxn id="5" idx="2"/>
          </p:cNvCxnSpPr>
          <p:nvPr/>
        </p:nvCxnSpPr>
        <p:spPr bwMode="auto">
          <a:xfrm rot="10800000">
            <a:off x="1920270" y="2240293"/>
            <a:ext cx="1737341" cy="1097268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0033CC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0" name="TextBox 39"/>
          <p:cNvSpPr txBox="1"/>
          <p:nvPr/>
        </p:nvSpPr>
        <p:spPr>
          <a:xfrm>
            <a:off x="3383293" y="1691659"/>
            <a:ext cx="11197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Form data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4480561" y="3063244"/>
            <a:ext cx="2834610" cy="2990285"/>
            <a:chOff x="4480561" y="3063244"/>
            <a:chExt cx="2834610" cy="2990285"/>
          </a:xfrm>
        </p:grpSpPr>
        <p:sp>
          <p:nvSpPr>
            <p:cNvPr id="7" name="Can 6"/>
            <p:cNvSpPr/>
            <p:nvPr/>
          </p:nvSpPr>
          <p:spPr bwMode="auto">
            <a:xfrm>
              <a:off x="6035024" y="3977634"/>
              <a:ext cx="1280147" cy="1463024"/>
            </a:xfrm>
            <a:prstGeom prst="can">
              <a:avLst/>
            </a:prstGeom>
            <a:solidFill>
              <a:srgbClr val="FFCC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Back-end</a:t>
              </a:r>
              <a:r>
                <a:rPr kumimoji="0" lang="en-US" sz="1400" b="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 database server, e.g.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aseline="0" dirty="0"/>
                <a:t>MariaDB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11" name="Curved Connector 10"/>
            <p:cNvCxnSpPr>
              <a:cxnSpLocks/>
              <a:stCxn id="6" idx="3"/>
              <a:endCxn id="7" idx="1"/>
            </p:cNvCxnSpPr>
            <p:nvPr/>
          </p:nvCxnSpPr>
          <p:spPr bwMode="auto">
            <a:xfrm>
              <a:off x="5303512" y="3337561"/>
              <a:ext cx="1371586" cy="640073"/>
            </a:xfrm>
            <a:prstGeom prst="curvedConnector2">
              <a:avLst/>
            </a:prstGeom>
            <a:solidFill>
              <a:schemeClr val="accent1"/>
            </a:solidFill>
            <a:ln w="381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3" name="Curved Connector 12"/>
            <p:cNvCxnSpPr>
              <a:cxnSpLocks/>
              <a:stCxn id="7" idx="3"/>
              <a:endCxn id="6" idx="2"/>
            </p:cNvCxnSpPr>
            <p:nvPr/>
          </p:nvCxnSpPr>
          <p:spPr bwMode="auto">
            <a:xfrm rot="5400000" flipH="1">
              <a:off x="4800598" y="3566159"/>
              <a:ext cx="1554463" cy="2194537"/>
            </a:xfrm>
            <a:prstGeom prst="curvedConnector3">
              <a:avLst>
                <a:gd name="adj1" fmla="val -14706"/>
              </a:avLst>
            </a:prstGeom>
            <a:solidFill>
              <a:schemeClr val="accent1"/>
            </a:solidFill>
            <a:ln w="38100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41" name="TextBox 40"/>
            <p:cNvSpPr txBox="1"/>
            <p:nvPr/>
          </p:nvSpPr>
          <p:spPr>
            <a:xfrm>
              <a:off x="5852146" y="3063244"/>
              <a:ext cx="90311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Queries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029195" y="5714975"/>
              <a:ext cx="61807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Data</a:t>
              </a: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1280196" y="3063244"/>
            <a:ext cx="170271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Static (.html)</a:t>
            </a:r>
          </a:p>
          <a:p>
            <a:r>
              <a:rPr lang="en-US" sz="1600" dirty="0"/>
              <a:t>or </a:t>
            </a:r>
          </a:p>
          <a:p>
            <a:r>
              <a:rPr lang="en-US" sz="1600" dirty="0"/>
              <a:t>dynamically</a:t>
            </a:r>
          </a:p>
          <a:p>
            <a:r>
              <a:rPr lang="en-US" sz="1600" dirty="0"/>
              <a:t>generated (.</a:t>
            </a:r>
            <a:r>
              <a:rPr lang="en-US" sz="1600" dirty="0" err="1"/>
              <a:t>php</a:t>
            </a:r>
            <a:r>
              <a:rPr lang="en-US" sz="1600" dirty="0"/>
              <a:t>)</a:t>
            </a:r>
          </a:p>
          <a:p>
            <a:r>
              <a:rPr lang="en-US" sz="1600" dirty="0"/>
              <a:t>web pages</a:t>
            </a:r>
          </a:p>
        </p:txBody>
      </p:sp>
    </p:spTree>
    <p:extLst>
      <p:ext uri="{BB962C8B-B14F-4D97-AF65-F5344CB8AC3E}">
        <p14:creationId xmlns:p14="http://schemas.microsoft.com/office/powerpoint/2010/main" val="3582307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End-to-End Web Application!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Client side</a:t>
            </a:r>
          </a:p>
          <a:p>
            <a:pPr lvl="1"/>
            <a:r>
              <a:rPr lang="en-US" dirty="0"/>
              <a:t>A </a:t>
            </a:r>
            <a:r>
              <a:rPr lang="en-US" u="sng" dirty="0"/>
              <a:t>static HTML page</a:t>
            </a:r>
            <a:r>
              <a:rPr lang="en-US" dirty="0"/>
              <a:t> the contains a form</a:t>
            </a:r>
            <a:br>
              <a:rPr lang="en-US" dirty="0"/>
            </a:br>
            <a:r>
              <a:rPr lang="en-US" dirty="0"/>
              <a:t>to submit a person’s first and last names.</a:t>
            </a:r>
          </a:p>
          <a:p>
            <a:pPr lvl="5"/>
            <a:endParaRPr lang="en-US" dirty="0"/>
          </a:p>
          <a:p>
            <a:r>
              <a:rPr lang="en-US" dirty="0"/>
              <a:t>Server side</a:t>
            </a:r>
          </a:p>
          <a:p>
            <a:pPr lvl="1"/>
            <a:r>
              <a:rPr lang="en-US" u="sng" dirty="0"/>
              <a:t>PHP code</a:t>
            </a:r>
            <a:r>
              <a:rPr lang="en-US" dirty="0"/>
              <a:t> that uses the first and last names</a:t>
            </a:r>
            <a:br>
              <a:rPr lang="en-US" dirty="0"/>
            </a:br>
            <a:r>
              <a:rPr lang="en-US" dirty="0"/>
              <a:t>to query a back end database.</a:t>
            </a:r>
          </a:p>
          <a:p>
            <a:pPr lvl="1"/>
            <a:r>
              <a:rPr lang="en-US" dirty="0"/>
              <a:t>A </a:t>
            </a:r>
            <a:r>
              <a:rPr lang="en-US" u="sng" dirty="0"/>
              <a:t>dynamically generated web page</a:t>
            </a:r>
            <a:r>
              <a:rPr lang="en-US" dirty="0"/>
              <a:t> that</a:t>
            </a:r>
            <a:br>
              <a:rPr lang="en-US" dirty="0"/>
            </a:br>
            <a:r>
              <a:rPr lang="en-US" dirty="0"/>
              <a:t>contains a table of the query results.</a:t>
            </a:r>
          </a:p>
          <a:p>
            <a:pPr lvl="5"/>
            <a:endParaRPr lang="en-US" dirty="0"/>
          </a:p>
          <a:p>
            <a:r>
              <a:rPr lang="en-US" dirty="0"/>
              <a:t>Back end</a:t>
            </a:r>
          </a:p>
          <a:p>
            <a:pPr lvl="1"/>
            <a:r>
              <a:rPr lang="en-US" dirty="0"/>
              <a:t>A </a:t>
            </a:r>
            <a:r>
              <a:rPr lang="en-US" u="sng" dirty="0"/>
              <a:t>database table</a:t>
            </a:r>
            <a:r>
              <a:rPr lang="en-US" dirty="0"/>
              <a:t> containing people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12103" y="6229255"/>
            <a:ext cx="868823" cy="400110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207433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Syntax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754828"/>
          </a:xfrm>
        </p:spPr>
        <p:txBody>
          <a:bodyPr/>
          <a:lstStyle/>
          <a:p>
            <a:r>
              <a:rPr lang="en-US" dirty="0"/>
              <a:t>Very similar to C.</a:t>
            </a:r>
          </a:p>
          <a:p>
            <a:pPr lvl="1"/>
            <a:r>
              <a:rPr lang="en-US" dirty="0"/>
              <a:t>End each statement with a semicolon.</a:t>
            </a:r>
          </a:p>
          <a:p>
            <a:pPr lvl="6"/>
            <a:endParaRPr lang="en-US" dirty="0"/>
          </a:p>
          <a:p>
            <a:r>
              <a:rPr lang="en-US" dirty="0"/>
              <a:t>Case sensitive:</a:t>
            </a:r>
          </a:p>
          <a:p>
            <a:pPr lvl="1"/>
            <a:r>
              <a:rPr lang="en-US" dirty="0"/>
              <a:t>variables, constants, array keys</a:t>
            </a:r>
          </a:p>
          <a:p>
            <a:pPr lvl="1"/>
            <a:r>
              <a:rPr lang="en-US" dirty="0"/>
              <a:t>class properties and constraints</a:t>
            </a:r>
          </a:p>
          <a:p>
            <a:pPr lvl="7"/>
            <a:endParaRPr lang="en-US" dirty="0"/>
          </a:p>
          <a:p>
            <a:r>
              <a:rPr lang="en-US" dirty="0"/>
              <a:t>Case insensitive:</a:t>
            </a:r>
          </a:p>
          <a:p>
            <a:pPr lvl="1"/>
            <a:r>
              <a:rPr lang="en-US" dirty="0"/>
              <a:t>functions (pre-defined and user-defined)</a:t>
            </a:r>
          </a:p>
          <a:p>
            <a:pPr lvl="1"/>
            <a:r>
              <a:rPr lang="en-US" dirty="0"/>
              <a:t>class constructors and methods</a:t>
            </a:r>
          </a:p>
          <a:p>
            <a:pPr lvl="1"/>
            <a:r>
              <a:rPr lang="en-US" dirty="0"/>
              <a:t>reserved words</a:t>
            </a:r>
          </a:p>
          <a:p>
            <a:pPr lvl="5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8856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MySQL Command Line Interface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185654" y="1234464"/>
            <a:ext cx="6769589" cy="48320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/>
                <a:cs typeface="Courier New"/>
              </a:rPr>
              <a:t>~: /Applications/XAMPP/</a:t>
            </a:r>
            <a:r>
              <a:rPr lang="en-US" sz="1400" b="1" dirty="0" err="1">
                <a:latin typeface="Courier New"/>
                <a:cs typeface="Courier New"/>
              </a:rPr>
              <a:t>xamppfiles</a:t>
            </a:r>
            <a:r>
              <a:rPr lang="en-US" sz="1400" b="1" dirty="0">
                <a:latin typeface="Courier New"/>
                <a:cs typeface="Courier New"/>
              </a:rPr>
              <a:t>/bin/</a:t>
            </a:r>
            <a:r>
              <a:rPr lang="en-US" sz="1400" b="1" dirty="0" err="1">
                <a:latin typeface="Courier New"/>
                <a:cs typeface="Courier New"/>
              </a:rPr>
              <a:t>mysql</a:t>
            </a:r>
            <a:r>
              <a:rPr lang="en-US" sz="1400" b="1" dirty="0">
                <a:latin typeface="Courier New"/>
                <a:cs typeface="Courier New"/>
              </a:rPr>
              <a:t> -u </a:t>
            </a:r>
            <a:r>
              <a:rPr lang="en-US" sz="1400" b="1" dirty="0" err="1">
                <a:latin typeface="Courier New"/>
                <a:cs typeface="Courier New"/>
              </a:rPr>
              <a:t>supercoders</a:t>
            </a:r>
            <a:r>
              <a:rPr lang="en-US" sz="1400" b="1" dirty="0">
                <a:latin typeface="Courier New"/>
                <a:cs typeface="Courier New"/>
              </a:rPr>
              <a:t> -p</a:t>
            </a:r>
          </a:p>
          <a:p>
            <a:r>
              <a:rPr lang="en-US" sz="1400" b="1" dirty="0">
                <a:latin typeface="Courier New"/>
                <a:cs typeface="Courier New"/>
              </a:rPr>
              <a:t>Enter password: </a:t>
            </a:r>
          </a:p>
          <a:p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 err="1">
                <a:latin typeface="Courier New"/>
                <a:cs typeface="Courier New"/>
              </a:rPr>
              <a:t>mysql</a:t>
            </a:r>
            <a:r>
              <a:rPr lang="en-US" sz="1400" b="1" dirty="0">
                <a:latin typeface="Courier New"/>
                <a:cs typeface="Courier New"/>
              </a:rPr>
              <a:t>&gt; show databases;</a:t>
            </a:r>
          </a:p>
          <a:p>
            <a:r>
              <a:rPr lang="en-US" sz="1400" b="1" dirty="0">
                <a:latin typeface="Courier New"/>
                <a:cs typeface="Courier New"/>
              </a:rPr>
              <a:t>+--------------------+</a:t>
            </a:r>
          </a:p>
          <a:p>
            <a:r>
              <a:rPr lang="es-ES_tradnl" sz="1400" b="1" dirty="0">
                <a:latin typeface="Courier New"/>
                <a:cs typeface="Courier New"/>
              </a:rPr>
              <a:t>| </a:t>
            </a:r>
            <a:r>
              <a:rPr lang="es-ES_tradnl" sz="1400" b="1" dirty="0" err="1">
                <a:latin typeface="Courier New"/>
                <a:cs typeface="Courier New"/>
              </a:rPr>
              <a:t>Database</a:t>
            </a:r>
            <a:r>
              <a:rPr lang="es-ES_tradnl" sz="1400" b="1" dirty="0">
                <a:latin typeface="Courier New"/>
                <a:cs typeface="Courier New"/>
              </a:rPr>
              <a:t>           |</a:t>
            </a:r>
          </a:p>
          <a:p>
            <a:r>
              <a:rPr lang="es-ES_tradnl" sz="1400" b="1" dirty="0">
                <a:latin typeface="Courier New"/>
                <a:cs typeface="Courier New"/>
              </a:rPr>
              <a:t>+--------------------+</a:t>
            </a:r>
          </a:p>
          <a:p>
            <a:r>
              <a:rPr lang="es-ES_tradnl" sz="1400" b="1" dirty="0">
                <a:latin typeface="Courier New"/>
                <a:cs typeface="Courier New"/>
              </a:rPr>
              <a:t>| </a:t>
            </a:r>
            <a:r>
              <a:rPr lang="es-ES_tradnl" sz="1400" b="1" dirty="0" err="1">
                <a:latin typeface="Courier New"/>
                <a:cs typeface="Courier New"/>
              </a:rPr>
              <a:t>information_schema</a:t>
            </a:r>
            <a:r>
              <a:rPr lang="es-ES_tradnl" sz="1400" b="1" dirty="0">
                <a:latin typeface="Courier New"/>
                <a:cs typeface="Courier New"/>
              </a:rPr>
              <a:t> |</a:t>
            </a:r>
          </a:p>
          <a:p>
            <a:r>
              <a:rPr lang="es-ES_tradnl" sz="1400" b="1" dirty="0">
                <a:latin typeface="Courier New"/>
                <a:cs typeface="Courier New"/>
              </a:rPr>
              <a:t>| </a:t>
            </a:r>
            <a:r>
              <a:rPr lang="es-ES_tradnl" sz="1400" b="1" dirty="0" err="1">
                <a:latin typeface="Courier New"/>
                <a:cs typeface="Courier New"/>
              </a:rPr>
              <a:t>supercoders</a:t>
            </a:r>
            <a:r>
              <a:rPr lang="es-ES_tradnl" sz="1400" b="1" dirty="0">
                <a:latin typeface="Courier New"/>
                <a:cs typeface="Courier New"/>
              </a:rPr>
              <a:t>        |</a:t>
            </a:r>
          </a:p>
          <a:p>
            <a:r>
              <a:rPr lang="es-ES_tradnl" sz="1400" b="1" dirty="0">
                <a:latin typeface="Courier New"/>
                <a:cs typeface="Courier New"/>
              </a:rPr>
              <a:t>+--------------------+</a:t>
            </a:r>
          </a:p>
          <a:p>
            <a:r>
              <a:rPr lang="en-US" sz="1400" b="1" dirty="0">
                <a:latin typeface="Courier New"/>
                <a:cs typeface="Courier New"/>
              </a:rPr>
              <a:t>2 rows in set (0.00 sec)</a:t>
            </a:r>
          </a:p>
          <a:p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 err="1">
                <a:latin typeface="Courier New"/>
                <a:cs typeface="Courier New"/>
              </a:rPr>
              <a:t>mysql</a:t>
            </a:r>
            <a:r>
              <a:rPr lang="en-US" sz="1400" b="1" dirty="0">
                <a:latin typeface="Courier New"/>
                <a:cs typeface="Courier New"/>
              </a:rPr>
              <a:t>&gt; use </a:t>
            </a:r>
            <a:r>
              <a:rPr lang="en-US" sz="1400" b="1" dirty="0" err="1">
                <a:latin typeface="Courier New"/>
                <a:cs typeface="Courier New"/>
              </a:rPr>
              <a:t>supercoders</a:t>
            </a:r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Database changed</a:t>
            </a:r>
          </a:p>
          <a:p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 err="1">
                <a:latin typeface="Courier New"/>
                <a:cs typeface="Courier New"/>
              </a:rPr>
              <a:t>mysql</a:t>
            </a:r>
            <a:r>
              <a:rPr lang="en-US" sz="1400" b="1" dirty="0">
                <a:latin typeface="Courier New"/>
                <a:cs typeface="Courier New"/>
              </a:rPr>
              <a:t>&gt; show tables;</a:t>
            </a:r>
          </a:p>
          <a:p>
            <a:r>
              <a:rPr lang="en-US" sz="1400" b="1" dirty="0">
                <a:latin typeface="Courier New"/>
                <a:cs typeface="Courier New"/>
              </a:rPr>
              <a:t>+-----------------------+</a:t>
            </a:r>
          </a:p>
          <a:p>
            <a:r>
              <a:rPr lang="en-US" sz="1400" b="1" dirty="0">
                <a:latin typeface="Courier New"/>
                <a:cs typeface="Courier New"/>
              </a:rPr>
              <a:t>| </a:t>
            </a:r>
            <a:r>
              <a:rPr lang="en-US" sz="1400" b="1" dirty="0" err="1">
                <a:latin typeface="Courier New"/>
                <a:cs typeface="Courier New"/>
              </a:rPr>
              <a:t>Tables_in_supercoders</a:t>
            </a:r>
            <a:r>
              <a:rPr lang="en-US" sz="1400" b="1" dirty="0">
                <a:latin typeface="Courier New"/>
                <a:cs typeface="Courier New"/>
              </a:rPr>
              <a:t> |</a:t>
            </a:r>
          </a:p>
          <a:p>
            <a:r>
              <a:rPr lang="en-US" sz="1400" b="1" dirty="0">
                <a:latin typeface="Courier New"/>
                <a:cs typeface="Courier New"/>
              </a:rPr>
              <a:t>+-----------------------+</a:t>
            </a:r>
          </a:p>
          <a:p>
            <a:r>
              <a:rPr lang="en-US" sz="1400" b="1" dirty="0">
                <a:latin typeface="Courier New"/>
                <a:cs typeface="Courier New"/>
              </a:rPr>
              <a:t>| people                |</a:t>
            </a:r>
          </a:p>
          <a:p>
            <a:r>
              <a:rPr lang="en-US" sz="1400" b="1" dirty="0">
                <a:latin typeface="Courier New"/>
                <a:cs typeface="Courier New"/>
              </a:rPr>
              <a:t>+-----------------------+</a:t>
            </a:r>
          </a:p>
          <a:p>
            <a:r>
              <a:rPr lang="en-US" sz="1400" b="1" dirty="0">
                <a:latin typeface="Courier New"/>
                <a:cs typeface="Courier New"/>
              </a:rPr>
              <a:t>1 row in set (0.00 sec)</a:t>
            </a:r>
          </a:p>
        </p:txBody>
      </p:sp>
    </p:spTree>
    <p:extLst>
      <p:ext uri="{BB962C8B-B14F-4D97-AF65-F5344CB8AC3E}">
        <p14:creationId xmlns:p14="http://schemas.microsoft.com/office/powerpoint/2010/main" val="18685601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MySQL Command Line Interface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135433" y="1234464"/>
            <a:ext cx="4722542" cy="48320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/>
                <a:cs typeface="Courier New"/>
              </a:rPr>
              <a:t>mysql</a:t>
            </a:r>
            <a:r>
              <a:rPr lang="en-US" sz="1400" b="1" dirty="0">
                <a:latin typeface="Courier New"/>
                <a:cs typeface="Courier New"/>
              </a:rPr>
              <a:t>&gt; select * from people;</a:t>
            </a:r>
          </a:p>
          <a:p>
            <a:r>
              <a:rPr lang="en-US" sz="1400" b="1" dirty="0">
                <a:latin typeface="Courier New"/>
                <a:cs typeface="Courier New"/>
              </a:rPr>
              <a:t>+-----+--------+-------+--------+--------+</a:t>
            </a:r>
          </a:p>
          <a:p>
            <a:r>
              <a:rPr lang="en-US" sz="1400" b="1" dirty="0">
                <a:latin typeface="Courier New"/>
                <a:cs typeface="Courier New"/>
              </a:rPr>
              <a:t>| id  | first  | last  | gender | salary |</a:t>
            </a:r>
          </a:p>
          <a:p>
            <a:r>
              <a:rPr lang="en-US" sz="1400" b="1" dirty="0">
                <a:latin typeface="Courier New"/>
                <a:cs typeface="Courier New"/>
              </a:rPr>
              <a:t>+-----+--------+-------+--------+--------+</a:t>
            </a:r>
          </a:p>
          <a:p>
            <a:r>
              <a:rPr lang="en-US" sz="1400" b="1" dirty="0">
                <a:latin typeface="Courier New"/>
                <a:cs typeface="Courier New"/>
              </a:rPr>
              <a:t>| 101 | John   | Adams | M      | 120000 |</a:t>
            </a:r>
          </a:p>
          <a:p>
            <a:r>
              <a:rPr lang="en-US" sz="1400" b="1" dirty="0">
                <a:latin typeface="Courier New"/>
                <a:cs typeface="Courier New"/>
              </a:rPr>
              <a:t>| 102 | Mary   | Smith | F      | 155000 |</a:t>
            </a:r>
          </a:p>
          <a:p>
            <a:r>
              <a:rPr lang="fr-FR" sz="1400" b="1" dirty="0">
                <a:latin typeface="Courier New"/>
                <a:cs typeface="Courier New"/>
              </a:rPr>
              <a:t>| 105 | Helen  | Troy  | F      |  75000 |</a:t>
            </a:r>
          </a:p>
          <a:p>
            <a:r>
              <a:rPr lang="es-ES_tradnl" sz="1400" b="1" dirty="0">
                <a:latin typeface="Courier New"/>
                <a:cs typeface="Courier New"/>
              </a:rPr>
              <a:t>| 110 | Albert | Jones | M      | 160000 |</a:t>
            </a:r>
          </a:p>
          <a:p>
            <a:r>
              <a:rPr lang="es-ES_tradnl" sz="1400" b="1" dirty="0">
                <a:latin typeface="Courier New"/>
                <a:cs typeface="Courier New"/>
              </a:rPr>
              <a:t>+-----+--------+-------+--------+--------+</a:t>
            </a:r>
          </a:p>
          <a:p>
            <a:r>
              <a:rPr lang="en-US" sz="1400" b="1" dirty="0">
                <a:latin typeface="Courier New"/>
                <a:cs typeface="Courier New"/>
              </a:rPr>
              <a:t>4 rows in set (0.00 sec)</a:t>
            </a:r>
          </a:p>
          <a:p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 err="1">
                <a:latin typeface="Courier New"/>
                <a:cs typeface="Courier New"/>
              </a:rPr>
              <a:t>mysql</a:t>
            </a:r>
            <a:r>
              <a:rPr lang="en-US" sz="1400" b="1" dirty="0">
                <a:latin typeface="Courier New"/>
                <a:cs typeface="Courier New"/>
              </a:rPr>
              <a:t>&gt; select * from people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-&gt; where first = 'Helen'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-&gt; and last = 'Troy';</a:t>
            </a:r>
          </a:p>
          <a:p>
            <a:r>
              <a:rPr lang="en-US" sz="1400" b="1" dirty="0">
                <a:latin typeface="Courier New"/>
                <a:cs typeface="Courier New"/>
              </a:rPr>
              <a:t>+-----+-------+------+--------+--------+</a:t>
            </a:r>
          </a:p>
          <a:p>
            <a:r>
              <a:rPr lang="en-US" sz="1400" b="1" dirty="0">
                <a:latin typeface="Courier New"/>
                <a:cs typeface="Courier New"/>
              </a:rPr>
              <a:t>| id  | first | last | gender | salary |</a:t>
            </a:r>
          </a:p>
          <a:p>
            <a:r>
              <a:rPr lang="en-US" sz="1400" b="1" dirty="0">
                <a:latin typeface="Courier New"/>
                <a:cs typeface="Courier New"/>
              </a:rPr>
              <a:t>+-----+-------+------+--------+--------+</a:t>
            </a:r>
          </a:p>
          <a:p>
            <a:r>
              <a:rPr lang="fr-FR" sz="1400" b="1" dirty="0">
                <a:latin typeface="Courier New"/>
                <a:cs typeface="Courier New"/>
              </a:rPr>
              <a:t>| 105 | Helen | Troy | F      |  75000 |</a:t>
            </a:r>
          </a:p>
          <a:p>
            <a:r>
              <a:rPr lang="fr-FR" sz="1400" b="1" dirty="0">
                <a:latin typeface="Courier New"/>
                <a:cs typeface="Courier New"/>
              </a:rPr>
              <a:t>+-----+-------+------+--------+--------+</a:t>
            </a:r>
          </a:p>
          <a:p>
            <a:r>
              <a:rPr lang="en-US" sz="1400" b="1" dirty="0">
                <a:latin typeface="Courier New"/>
                <a:cs typeface="Courier New"/>
              </a:rPr>
              <a:t>1 row in set (0.00 sec)</a:t>
            </a:r>
          </a:p>
          <a:p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 err="1">
                <a:latin typeface="Courier New"/>
                <a:cs typeface="Courier New"/>
              </a:rPr>
              <a:t>mysql</a:t>
            </a:r>
            <a:r>
              <a:rPr lang="en-US" sz="1400" b="1" dirty="0">
                <a:latin typeface="Courier New"/>
                <a:cs typeface="Courier New"/>
              </a:rPr>
              <a:t>&gt; </a:t>
            </a:r>
          </a:p>
        </p:txBody>
      </p:sp>
    </p:spTree>
    <p:extLst>
      <p:ext uri="{BB962C8B-B14F-4D97-AF65-F5344CB8AC3E}">
        <p14:creationId xmlns:p14="http://schemas.microsoft.com/office/powerpoint/2010/main" val="6138417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Default Web Page: </a:t>
            </a:r>
            <a:r>
              <a:rPr lang="en-US" b="1" dirty="0" err="1">
                <a:latin typeface="Courier New"/>
                <a:cs typeface="Courier New"/>
              </a:rPr>
              <a:t>index.html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77597" y="1489496"/>
            <a:ext cx="6849952" cy="51398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&lt;form action="</a:t>
            </a:r>
            <a:r>
              <a:rPr lang="en-US" sz="1600" b="1" dirty="0" err="1">
                <a:solidFill>
                  <a:srgbClr val="B23C00"/>
                </a:solidFill>
                <a:latin typeface="Courier New"/>
                <a:cs typeface="Courier New"/>
              </a:rPr>
              <a:t>queryDB.php</a:t>
            </a:r>
            <a:r>
              <a:rPr lang="en-US" sz="1600" b="1" dirty="0">
                <a:latin typeface="Courier New"/>
                <a:cs typeface="Courier New"/>
              </a:rPr>
              <a:t>"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      method="post"&gt;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    &lt;</a:t>
            </a:r>
            <a:r>
              <a:rPr lang="en-US" sz="1600" b="1" dirty="0" err="1">
                <a:latin typeface="Courier New"/>
                <a:cs typeface="Courier New"/>
              </a:rPr>
              <a:t>fieldset</a:t>
            </a:r>
            <a:r>
              <a:rPr lang="en-US" sz="16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        &lt;legend&gt;User input&lt;/legend&gt;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        &lt;p&gt;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            &lt;label&gt;First name:&lt;/label&gt;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            &lt;input name="</a:t>
            </a:r>
            <a:r>
              <a:rPr lang="en-US" sz="1600" b="1" dirty="0" err="1">
                <a:solidFill>
                  <a:srgbClr val="7030A0"/>
                </a:solidFill>
                <a:latin typeface="Courier New"/>
                <a:cs typeface="Courier New"/>
              </a:rPr>
              <a:t>firstName</a:t>
            </a:r>
            <a:r>
              <a:rPr lang="en-US" sz="1600" b="1" dirty="0">
                <a:latin typeface="Courier New"/>
                <a:cs typeface="Courier New"/>
              </a:rPr>
              <a:t>" type="text" /&gt;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        &lt;/p&gt;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        &lt;p&gt;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            &lt;label&gt;Last name:&lt;/label&gt;</a:t>
            </a:r>
          </a:p>
          <a:p>
            <a:r>
              <a:rPr lang="de-DE" sz="1600" b="1" dirty="0">
                <a:latin typeface="Courier New"/>
                <a:cs typeface="Courier New"/>
              </a:rPr>
              <a:t>                &lt;</a:t>
            </a:r>
            <a:r>
              <a:rPr lang="de-DE" sz="1600" b="1" dirty="0" err="1">
                <a:latin typeface="Courier New"/>
                <a:cs typeface="Courier New"/>
              </a:rPr>
              <a:t>input</a:t>
            </a:r>
            <a:r>
              <a:rPr lang="de-DE" sz="1600" b="1" dirty="0">
                <a:latin typeface="Courier New"/>
                <a:cs typeface="Courier New"/>
              </a:rPr>
              <a:t> </a:t>
            </a:r>
            <a:r>
              <a:rPr lang="de-DE" sz="1600" b="1" dirty="0" err="1">
                <a:latin typeface="Courier New"/>
                <a:cs typeface="Courier New"/>
              </a:rPr>
              <a:t>name</a:t>
            </a:r>
            <a:r>
              <a:rPr lang="de-DE" sz="1600" b="1" dirty="0">
                <a:latin typeface="Courier New"/>
                <a:cs typeface="Courier New"/>
              </a:rPr>
              <a:t>="</a:t>
            </a:r>
            <a:r>
              <a:rPr lang="de-DE" sz="1600" b="1" dirty="0" err="1">
                <a:solidFill>
                  <a:srgbClr val="7030A0"/>
                </a:solidFill>
                <a:latin typeface="Courier New"/>
                <a:cs typeface="Courier New"/>
              </a:rPr>
              <a:t>lastName</a:t>
            </a:r>
            <a:r>
              <a:rPr lang="de-DE" sz="1600" b="1" dirty="0">
                <a:latin typeface="Courier New"/>
                <a:cs typeface="Courier New"/>
              </a:rPr>
              <a:t>" type="</a:t>
            </a:r>
            <a:r>
              <a:rPr lang="de-DE" sz="1600" b="1" dirty="0" err="1">
                <a:latin typeface="Courier New"/>
                <a:cs typeface="Courier New"/>
              </a:rPr>
              <a:t>text</a:t>
            </a:r>
            <a:r>
              <a:rPr lang="de-DE" sz="1600" b="1" dirty="0">
                <a:latin typeface="Courier New"/>
                <a:cs typeface="Courier New"/>
              </a:rPr>
              <a:t>" /&gt;</a:t>
            </a:r>
          </a:p>
          <a:p>
            <a:r>
              <a:rPr lang="de-DE" sz="1600" b="1" dirty="0">
                <a:latin typeface="Courier New"/>
                <a:cs typeface="Courier New"/>
              </a:rPr>
              <a:t>            &lt;/p&gt;</a:t>
            </a:r>
          </a:p>
          <a:p>
            <a:r>
              <a:rPr lang="de-DE" sz="1600" b="1" dirty="0">
                <a:latin typeface="Courier New"/>
                <a:cs typeface="Courier New"/>
              </a:rPr>
              <a:t>            </a:t>
            </a:r>
          </a:p>
          <a:p>
            <a:r>
              <a:rPr lang="de-DE" sz="1600" b="1" dirty="0">
                <a:latin typeface="Courier New"/>
                <a:cs typeface="Courier New"/>
              </a:rPr>
              <a:t>            &lt;p&gt;</a:t>
            </a:r>
          </a:p>
          <a:p>
            <a:r>
              <a:rPr lang="fi-FI" sz="1600" b="1" dirty="0">
                <a:latin typeface="Courier New"/>
                <a:cs typeface="Courier New"/>
              </a:rPr>
              <a:t>                &lt;input </a:t>
            </a:r>
            <a:r>
              <a:rPr lang="fi-FI" sz="1600" b="1" dirty="0" err="1">
                <a:latin typeface="Courier New"/>
                <a:cs typeface="Courier New"/>
              </a:rPr>
              <a:t>type="submit</a:t>
            </a:r>
            <a:r>
              <a:rPr lang="fi-FI" sz="1600" b="1" dirty="0">
                <a:latin typeface="Courier New"/>
                <a:cs typeface="Courier New"/>
              </a:rPr>
              <a:t>" </a:t>
            </a:r>
            <a:r>
              <a:rPr lang="fi-FI" sz="1600" b="1" dirty="0" err="1">
                <a:latin typeface="Courier New"/>
                <a:cs typeface="Courier New"/>
              </a:rPr>
              <a:t>value="Submit</a:t>
            </a:r>
            <a:r>
              <a:rPr lang="fi-FI" sz="1600" b="1" dirty="0">
                <a:latin typeface="Courier New"/>
                <a:cs typeface="Courier New"/>
              </a:rPr>
              <a:t>" /&gt;</a:t>
            </a:r>
          </a:p>
          <a:p>
            <a:r>
              <a:rPr lang="fi-FI" sz="1600" b="1" dirty="0">
                <a:latin typeface="Courier New"/>
                <a:cs typeface="Courier New"/>
              </a:rPr>
              <a:t>            &lt;/p&gt;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    &lt;/</a:t>
            </a:r>
            <a:r>
              <a:rPr lang="en-US" sz="1600" b="1" dirty="0" err="1">
                <a:latin typeface="Courier New"/>
                <a:cs typeface="Courier New"/>
              </a:rPr>
              <a:t>fieldset</a:t>
            </a:r>
            <a:r>
              <a:rPr lang="en-US" sz="16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&lt;/form&gt;</a:t>
            </a:r>
          </a:p>
          <a:p>
            <a:r>
              <a:rPr lang="en-US" sz="1600" b="1" dirty="0">
                <a:latin typeface="Courier New"/>
                <a:cs typeface="Courier New"/>
              </a:rPr>
              <a:t>&lt;/body&gt;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00780" y="1325903"/>
            <a:ext cx="179087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FF00"/>
                </a:solidFill>
              </a:rPr>
              <a:t>people/</a:t>
            </a:r>
            <a:r>
              <a:rPr lang="en-US" sz="1600" dirty="0" err="1">
                <a:solidFill>
                  <a:srgbClr val="FFFF00"/>
                </a:solidFill>
              </a:rPr>
              <a:t>index.html</a:t>
            </a:r>
            <a:endParaRPr lang="en-US" sz="1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3057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Page: </a:t>
            </a:r>
            <a:r>
              <a:rPr lang="en-US" b="1" dirty="0" err="1">
                <a:latin typeface="Courier New"/>
                <a:cs typeface="Courier New"/>
              </a:rPr>
              <a:t>queryDB.php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65806" y="1234464"/>
            <a:ext cx="8503827" cy="5047536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&lt;h1&gt;Query Results&lt;/h1&gt;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&lt;p&gt;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&lt;?</a:t>
            </a:r>
            <a:r>
              <a:rPr lang="en-US" sz="1400" b="1" dirty="0" err="1">
                <a:latin typeface="Courier New"/>
                <a:cs typeface="Courier New"/>
              </a:rPr>
              <a:t>php</a:t>
            </a:r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           $first = </a:t>
            </a:r>
            <a:r>
              <a:rPr lang="en-US" sz="1400" b="1" dirty="0" err="1">
                <a:latin typeface="Courier New"/>
                <a:cs typeface="Courier New"/>
              </a:rPr>
              <a:t>filter_input</a:t>
            </a:r>
            <a:r>
              <a:rPr lang="en-US" sz="1400" b="1" dirty="0">
                <a:latin typeface="Courier New"/>
                <a:cs typeface="Courier New"/>
              </a:rPr>
              <a:t>(INPUT_POST, "</a:t>
            </a:r>
            <a:r>
              <a:rPr lang="en-US" sz="1400" b="1" dirty="0" err="1">
                <a:solidFill>
                  <a:srgbClr val="7030A0"/>
                </a:solidFill>
                <a:latin typeface="Courier New"/>
                <a:cs typeface="Courier New"/>
              </a:rPr>
              <a:t>firstName</a:t>
            </a:r>
            <a:r>
              <a:rPr lang="en-US" sz="1400" b="1" dirty="0">
                <a:latin typeface="Courier New"/>
                <a:cs typeface="Courier New"/>
              </a:rPr>
              <a:t>");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$last  = </a:t>
            </a:r>
            <a:r>
              <a:rPr lang="en-US" sz="1400" b="1" dirty="0" err="1">
                <a:latin typeface="Courier New"/>
                <a:cs typeface="Courier New"/>
              </a:rPr>
              <a:t>filter_input</a:t>
            </a:r>
            <a:r>
              <a:rPr lang="en-US" sz="1400" b="1" dirty="0">
                <a:latin typeface="Courier New"/>
                <a:cs typeface="Courier New"/>
              </a:rPr>
              <a:t>(INPUT_POST, "</a:t>
            </a:r>
            <a:r>
              <a:rPr lang="en-US" sz="1400" b="1" dirty="0" err="1">
                <a:solidFill>
                  <a:srgbClr val="7030A0"/>
                </a:solidFill>
                <a:latin typeface="Courier New"/>
                <a:cs typeface="Courier New"/>
              </a:rPr>
              <a:t>lastName</a:t>
            </a:r>
            <a:r>
              <a:rPr lang="en-US" sz="1400" b="1" dirty="0">
                <a:latin typeface="Courier New"/>
                <a:cs typeface="Courier New"/>
              </a:rPr>
              <a:t>");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try {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    // Connect to the database.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    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$con = new PDO("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mysql:host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=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localhost;dbname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=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supercoders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",</a:t>
            </a:r>
            <a:r>
              <a:rPr lang="de-DE" sz="1400" b="1" dirty="0">
                <a:solidFill>
                  <a:srgbClr val="B23C00"/>
                </a:solidFill>
                <a:latin typeface="Courier New"/>
                <a:cs typeface="Courier New"/>
              </a:rPr>
              <a:t>                               </a:t>
            </a:r>
          </a:p>
          <a:p>
            <a:r>
              <a:rPr lang="de-DE" sz="1400" b="1" dirty="0">
                <a:solidFill>
                  <a:srgbClr val="B23C00"/>
                </a:solidFill>
                <a:latin typeface="Courier New"/>
                <a:cs typeface="Courier New"/>
              </a:rPr>
              <a:t>                               "</a:t>
            </a:r>
            <a:r>
              <a:rPr lang="de-DE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supercoders</a:t>
            </a:r>
            <a:r>
              <a:rPr lang="de-DE" sz="1400" b="1" dirty="0">
                <a:solidFill>
                  <a:srgbClr val="B23C00"/>
                </a:solidFill>
                <a:latin typeface="Courier New"/>
                <a:cs typeface="Courier New"/>
              </a:rPr>
              <a:t>", "</a:t>
            </a:r>
            <a:r>
              <a:rPr lang="de-DE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sesame</a:t>
            </a:r>
            <a:r>
              <a:rPr lang="de-DE" sz="1400" b="1" dirty="0">
                <a:solidFill>
                  <a:srgbClr val="B23C00"/>
                </a:solidFill>
                <a:latin typeface="Courier New"/>
                <a:cs typeface="Courier New"/>
              </a:rPr>
              <a:t>");</a:t>
            </a:r>
          </a:p>
          <a:p>
            <a:r>
              <a:rPr lang="de-DE" sz="1400" b="1" dirty="0">
                <a:solidFill>
                  <a:srgbClr val="B23C00"/>
                </a:solidFill>
                <a:latin typeface="Courier New"/>
                <a:cs typeface="Courier New"/>
              </a:rPr>
              <a:t>                </a:t>
            </a:r>
            <a:r>
              <a:rPr lang="de-DE" sz="1400" b="1" dirty="0">
                <a:solidFill>
                  <a:srgbClr val="0033CC"/>
                </a:solidFill>
                <a:latin typeface="Courier New"/>
                <a:cs typeface="Courier New"/>
              </a:rPr>
              <a:t>$</a:t>
            </a:r>
            <a:r>
              <a:rPr lang="de-DE" sz="1400" b="1" dirty="0" err="1">
                <a:solidFill>
                  <a:srgbClr val="0033CC"/>
                </a:solidFill>
                <a:latin typeface="Courier New"/>
                <a:cs typeface="Courier New"/>
              </a:rPr>
              <a:t>con</a:t>
            </a:r>
            <a:r>
              <a:rPr lang="de-DE" sz="1400" b="1" dirty="0">
                <a:solidFill>
                  <a:srgbClr val="0033CC"/>
                </a:solidFill>
                <a:latin typeface="Courier New"/>
                <a:cs typeface="Courier New"/>
              </a:rPr>
              <a:t>-&gt;</a:t>
            </a:r>
            <a:r>
              <a:rPr lang="de-DE" sz="1400" b="1" dirty="0" err="1">
                <a:solidFill>
                  <a:srgbClr val="0033CC"/>
                </a:solidFill>
                <a:latin typeface="Courier New"/>
                <a:cs typeface="Courier New"/>
              </a:rPr>
              <a:t>setAttribute</a:t>
            </a:r>
            <a:r>
              <a:rPr lang="de-DE" sz="1400" b="1" dirty="0">
                <a:solidFill>
                  <a:srgbClr val="0033CC"/>
                </a:solidFill>
                <a:latin typeface="Courier New"/>
                <a:cs typeface="Courier New"/>
              </a:rPr>
              <a:t>(PDO::ATTR_ERRMODE,</a:t>
            </a:r>
          </a:p>
          <a:p>
            <a:r>
              <a:rPr lang="de-DE" sz="1400" b="1" dirty="0">
                <a:solidFill>
                  <a:srgbClr val="0033CC"/>
                </a:solidFill>
                <a:latin typeface="Courier New"/>
                <a:cs typeface="Courier New"/>
              </a:rPr>
              <a:t>                                   PDO::ERRMODE_EXCEPTION);</a:t>
            </a:r>
          </a:p>
          <a:p>
            <a:endParaRPr lang="de-DE" sz="1400" b="1" dirty="0">
              <a:latin typeface="Courier New"/>
              <a:cs typeface="Courier New"/>
            </a:endParaRPr>
          </a:p>
          <a:p>
            <a:r>
              <a:rPr lang="de-DE" sz="1400" b="1" dirty="0">
                <a:latin typeface="Courier New"/>
                <a:cs typeface="Courier New"/>
              </a:rPr>
              <a:t>                ...</a:t>
            </a:r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           }</a:t>
            </a:r>
          </a:p>
          <a:p>
            <a:r>
              <a:rPr lang="fr-FR" sz="1400" b="1" dirty="0">
                <a:latin typeface="Courier New"/>
                <a:cs typeface="Courier New"/>
              </a:rPr>
              <a:t>            catch(</a:t>
            </a:r>
            <a:r>
              <a:rPr lang="fr-FR" sz="1400" b="1" dirty="0" err="1">
                <a:latin typeface="Courier New"/>
                <a:cs typeface="Courier New"/>
              </a:rPr>
              <a:t>PDOException</a:t>
            </a:r>
            <a:r>
              <a:rPr lang="fr-FR" sz="1400" b="1" dirty="0">
                <a:latin typeface="Courier New"/>
                <a:cs typeface="Courier New"/>
              </a:rPr>
              <a:t> $ex) {</a:t>
            </a:r>
          </a:p>
          <a:p>
            <a:r>
              <a:rPr lang="es-ES_tradnl" sz="1400" b="1" dirty="0">
                <a:latin typeface="Courier New"/>
                <a:cs typeface="Courier New"/>
              </a:rPr>
              <a:t>                echo 'ERROR: '.$ex-&gt;</a:t>
            </a:r>
            <a:r>
              <a:rPr lang="es-ES_tradnl" sz="1400" b="1" dirty="0" err="1">
                <a:latin typeface="Courier New"/>
                <a:cs typeface="Courier New"/>
              </a:rPr>
              <a:t>getMessage</a:t>
            </a:r>
            <a:r>
              <a:rPr lang="es-ES_tradnl" sz="1400" b="1" dirty="0">
                <a:latin typeface="Courier New"/>
                <a:cs typeface="Courier New"/>
              </a:rPr>
              <a:t>();</a:t>
            </a:r>
          </a:p>
          <a:p>
            <a:r>
              <a:rPr lang="es-ES_tradnl" sz="1400" b="1" dirty="0">
                <a:latin typeface="Courier New"/>
                <a:cs typeface="Courier New"/>
              </a:rPr>
              <a:t>            }        </a:t>
            </a:r>
          </a:p>
          <a:p>
            <a:r>
              <a:rPr lang="es-ES_tradnl" sz="1400" b="1" dirty="0">
                <a:latin typeface="Courier New"/>
                <a:cs typeface="Courier New"/>
              </a:rPr>
              <a:t>        ?&gt;</a:t>
            </a:r>
          </a:p>
          <a:p>
            <a:r>
              <a:rPr lang="es-ES_tradnl" sz="1400" b="1" dirty="0">
                <a:latin typeface="Courier New"/>
                <a:cs typeface="Courier New"/>
              </a:rPr>
              <a:t>    &lt;/p&gt;</a:t>
            </a:r>
          </a:p>
          <a:p>
            <a:r>
              <a:rPr lang="es-ES_tradnl" sz="1400" b="1" dirty="0">
                <a:latin typeface="Courier New"/>
                <a:cs typeface="Courier New"/>
              </a:rPr>
              <a:t>&lt;/</a:t>
            </a:r>
            <a:r>
              <a:rPr lang="es-ES_tradnl" sz="1400" b="1" dirty="0" err="1">
                <a:latin typeface="Courier New"/>
                <a:cs typeface="Courier New"/>
              </a:rPr>
              <a:t>body</a:t>
            </a:r>
            <a:r>
              <a:rPr lang="es-ES_tradnl" sz="1400" b="1" dirty="0">
                <a:latin typeface="Courier New"/>
                <a:cs typeface="Courier New"/>
              </a:rPr>
              <a:t>&gt;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00415" y="6044590"/>
            <a:ext cx="375776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33CC"/>
                </a:solidFill>
              </a:rPr>
              <a:t>PDO documentation:</a:t>
            </a:r>
          </a:p>
          <a:p>
            <a:r>
              <a:rPr lang="en-US" sz="1600" dirty="0">
                <a:hlinkClick r:id="rId2"/>
              </a:rPr>
              <a:t>http://php.net/manual/en/book.pdo.php</a:t>
            </a:r>
            <a:r>
              <a:rPr lang="en-US" sz="1600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352668" y="1341820"/>
            <a:ext cx="138050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FF00"/>
                </a:solidFill>
              </a:rPr>
              <a:t>queryDB.php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89" y="3246122"/>
            <a:ext cx="1837362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33CC"/>
                </a:solidFill>
              </a:rPr>
              <a:t>Connect to the</a:t>
            </a:r>
          </a:p>
          <a:p>
            <a:r>
              <a:rPr lang="en-US" sz="1600" dirty="0">
                <a:solidFill>
                  <a:srgbClr val="0033CC"/>
                </a:solidFill>
              </a:rPr>
              <a:t>database and </a:t>
            </a:r>
            <a:br>
              <a:rPr lang="en-US" sz="1600" dirty="0">
                <a:solidFill>
                  <a:srgbClr val="0033CC"/>
                </a:solidFill>
              </a:rPr>
            </a:br>
            <a:r>
              <a:rPr lang="en-US" sz="1600" dirty="0">
                <a:solidFill>
                  <a:srgbClr val="0033CC"/>
                </a:solidFill>
              </a:rPr>
              <a:t>set </a:t>
            </a:r>
            <a:r>
              <a:rPr lang="en-US" sz="1600" b="1" dirty="0">
                <a:solidFill>
                  <a:srgbClr val="B23C00"/>
                </a:solidFill>
                <a:latin typeface="Courier New"/>
                <a:cs typeface="Courier New"/>
              </a:rPr>
              <a:t>$con</a:t>
            </a:r>
            <a:endParaRPr lang="en-US" sz="1600" dirty="0">
              <a:solidFill>
                <a:srgbClr val="B23C00"/>
              </a:solidFill>
            </a:endParaRPr>
          </a:p>
          <a:p>
            <a:r>
              <a:rPr lang="en-US" sz="1600" dirty="0">
                <a:solidFill>
                  <a:srgbClr val="0033CC"/>
                </a:solidFill>
              </a:rPr>
              <a:t>to refer to the</a:t>
            </a:r>
          </a:p>
          <a:p>
            <a:r>
              <a:rPr lang="en-US" sz="1600" dirty="0">
                <a:solidFill>
                  <a:srgbClr val="0033CC"/>
                </a:solidFill>
              </a:rPr>
              <a:t>connection object.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785044" y="3746493"/>
            <a:ext cx="1135247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432FF"/>
                </a:solidFill>
              </a:rPr>
              <a:t>If an error </a:t>
            </a:r>
            <a:br>
              <a:rPr lang="en-US" sz="1600" dirty="0">
                <a:solidFill>
                  <a:srgbClr val="0432FF"/>
                </a:solidFill>
              </a:rPr>
            </a:br>
            <a:r>
              <a:rPr lang="en-US" sz="1600" dirty="0">
                <a:solidFill>
                  <a:srgbClr val="0432FF"/>
                </a:solidFill>
              </a:rPr>
              <a:t>occurs,</a:t>
            </a:r>
          </a:p>
          <a:p>
            <a:r>
              <a:rPr lang="en-US" sz="1600" dirty="0">
                <a:solidFill>
                  <a:srgbClr val="0432FF"/>
                </a:solidFill>
              </a:rPr>
              <a:t>throw an</a:t>
            </a:r>
          </a:p>
          <a:p>
            <a:r>
              <a:rPr lang="en-US" sz="1600" dirty="0">
                <a:solidFill>
                  <a:srgbClr val="0432FF"/>
                </a:solidFill>
              </a:rPr>
              <a:t>exception.</a:t>
            </a:r>
          </a:p>
        </p:txBody>
      </p:sp>
    </p:spTree>
    <p:extLst>
      <p:ext uri="{BB962C8B-B14F-4D97-AF65-F5344CB8AC3E}">
        <p14:creationId xmlns:p14="http://schemas.microsoft.com/office/powerpoint/2010/main" val="217816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Page: </a:t>
            </a:r>
            <a:r>
              <a:rPr lang="en-US" b="1" dirty="0" err="1">
                <a:latin typeface="Courier New"/>
                <a:cs typeface="Courier New"/>
              </a:rPr>
              <a:t>queryDB.php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5806" y="1319325"/>
            <a:ext cx="8320994" cy="5401479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           try {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               ...</a:t>
            </a:r>
          </a:p>
          <a:p>
            <a:endParaRPr lang="en-US" sz="15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is-IS" sz="1500" b="1" dirty="0">
                <a:latin typeface="Courier New" charset="0"/>
                <a:ea typeface="Courier New" charset="0"/>
                <a:cs typeface="Courier New" charset="0"/>
              </a:rPr>
              <a:t>                // Constrain the query if we got first and last names.</a:t>
            </a:r>
          </a:p>
          <a:p>
            <a:r>
              <a:rPr lang="is-IS" sz="1500" b="1" dirty="0">
                <a:latin typeface="Courier New" charset="0"/>
                <a:ea typeface="Courier New" charset="0"/>
                <a:cs typeface="Courier New" charset="0"/>
              </a:rPr>
              <a:t>                if ((strlen($first) &gt; 0) &amp;&amp; (strlen($last) &gt; 0)) {</a:t>
            </a:r>
          </a:p>
          <a:p>
            <a:endParaRPr lang="is-IS" sz="15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is-IS" sz="1500" b="1" dirty="0">
                <a:latin typeface="Courier New" charset="0"/>
                <a:ea typeface="Courier New" charset="0"/>
                <a:cs typeface="Courier New" charset="0"/>
              </a:rPr>
              <a:t>                    // Constrain the query if we got </a:t>
            </a:r>
          </a:p>
          <a:p>
            <a:r>
              <a:rPr lang="is-IS" sz="1500" b="1" dirty="0">
                <a:latin typeface="Courier New" charset="0"/>
                <a:ea typeface="Courier New" charset="0"/>
                <a:cs typeface="Courier New" charset="0"/>
              </a:rPr>
              <a:t>                    // first and last names.</a:t>
            </a:r>
          </a:p>
          <a:p>
            <a:r>
              <a:rPr lang="is-IS" sz="1500" b="1" dirty="0">
                <a:latin typeface="Courier New" charset="0"/>
                <a:ea typeface="Courier New" charset="0"/>
                <a:cs typeface="Courier New" charset="0"/>
              </a:rPr>
              <a:t>                    </a:t>
            </a:r>
            <a:r>
              <a:rPr lang="is-IS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$query = "SELECT * FROM people ".</a:t>
            </a:r>
          </a:p>
          <a:p>
            <a:r>
              <a:rPr lang="is-IS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                             "WHERE first = '$first' ".</a:t>
            </a:r>
          </a:p>
          <a:p>
            <a:r>
              <a:rPr lang="is-IS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                             "AND   last  = '$last'";</a:t>
            </a:r>
          </a:p>
          <a:p>
            <a:r>
              <a:rPr lang="is-IS" sz="1500" b="1" dirty="0">
                <a:latin typeface="Courier New" charset="0"/>
                <a:ea typeface="Courier New" charset="0"/>
                <a:cs typeface="Courier New" charset="0"/>
              </a:rPr>
              <a:t>                }</a:t>
            </a:r>
          </a:p>
          <a:p>
            <a:r>
              <a:rPr lang="is-IS" sz="1500" b="1" dirty="0">
                <a:latin typeface="Courier New" charset="0"/>
                <a:ea typeface="Courier New" charset="0"/>
                <a:cs typeface="Courier New" charset="0"/>
              </a:rPr>
              <a:t>                else {</a:t>
            </a:r>
          </a:p>
          <a:p>
            <a:endParaRPr lang="is-IS" sz="15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is-IS" sz="1500" b="1" dirty="0">
                <a:latin typeface="Courier New" charset="0"/>
                <a:ea typeface="Courier New" charset="0"/>
                <a:cs typeface="Courier New" charset="0"/>
              </a:rPr>
              <a:t>                    // Otherwise fetch all the rows.</a:t>
            </a:r>
          </a:p>
          <a:p>
            <a:r>
              <a:rPr lang="is-IS" sz="1500" b="1" dirty="0">
                <a:latin typeface="Courier New" charset="0"/>
                <a:ea typeface="Courier New" charset="0"/>
                <a:cs typeface="Courier New" charset="0"/>
              </a:rPr>
              <a:t>                    </a:t>
            </a:r>
            <a:r>
              <a:rPr lang="is-IS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$query = "SELECT * FROM people"; </a:t>
            </a:r>
            <a:r>
              <a:rPr lang="is-IS" sz="1500" b="1" dirty="0">
                <a:latin typeface="Courier New" charset="0"/>
                <a:ea typeface="Courier New" charset="0"/>
                <a:cs typeface="Courier New" charset="0"/>
              </a:rPr>
              <a:t> </a:t>
            </a:r>
          </a:p>
          <a:p>
            <a:r>
              <a:rPr lang="is-IS" sz="1500" b="1" dirty="0">
                <a:latin typeface="Courier New" charset="0"/>
                <a:ea typeface="Courier New" charset="0"/>
                <a:cs typeface="Courier New" charset="0"/>
              </a:rPr>
              <a:t>                }</a:t>
            </a:r>
          </a:p>
          <a:p>
            <a:endParaRPr lang="en-US" sz="15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500" b="1" dirty="0">
                <a:solidFill>
                  <a:srgbClr val="009051"/>
                </a:solidFill>
                <a:latin typeface="Courier New" charset="0"/>
                <a:ea typeface="Courier New" charset="0"/>
                <a:cs typeface="Courier New" charset="0"/>
              </a:rPr>
              <a:t>                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// We're going to construct an HTML table.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               print </a:t>
            </a:r>
            <a:r>
              <a:rPr lang="en-US" sz="1500" b="1" dirty="0">
                <a:solidFill>
                  <a:srgbClr val="009051"/>
                </a:solidFill>
                <a:latin typeface="Courier New" charset="0"/>
                <a:ea typeface="Courier New" charset="0"/>
                <a:cs typeface="Courier New" charset="0"/>
              </a:rPr>
              <a:t>"&lt;table border='1'&gt;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\n";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               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               ...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           }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90332" y="1234464"/>
            <a:ext cx="138050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FF00"/>
                </a:solidFill>
              </a:rPr>
              <a:t>queryDB.php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8926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Page: </a:t>
            </a:r>
            <a:r>
              <a:rPr lang="en-US" b="1" dirty="0" err="1">
                <a:latin typeface="Courier New"/>
                <a:cs typeface="Courier New"/>
              </a:rPr>
              <a:t>queryDB.php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7024" y="1495180"/>
            <a:ext cx="6849952" cy="2646878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            try {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                ...</a:t>
            </a:r>
          </a:p>
          <a:p>
            <a:endParaRPr lang="en-US" sz="16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it-IT" sz="1600" b="1" dirty="0">
                <a:latin typeface="Courier New" charset="0"/>
                <a:ea typeface="Courier New" charset="0"/>
                <a:cs typeface="Courier New" charset="0"/>
              </a:rPr>
              <a:t>               </a:t>
            </a:r>
          </a:p>
          <a:p>
            <a:r>
              <a:rPr lang="is-IS" sz="1600" b="1" dirty="0">
                <a:latin typeface="Courier New" charset="0"/>
                <a:ea typeface="Courier New" charset="0"/>
                <a:cs typeface="Courier New" charset="0"/>
              </a:rPr>
              <a:t>                // Query the database.</a:t>
            </a:r>
          </a:p>
          <a:p>
            <a:r>
              <a:rPr lang="is-IS" sz="1600" b="1" dirty="0">
                <a:latin typeface="Courier New" charset="0"/>
                <a:ea typeface="Courier New" charset="0"/>
                <a:cs typeface="Courier New" charset="0"/>
              </a:rPr>
              <a:t>                </a:t>
            </a:r>
            <a:r>
              <a:rPr lang="is-IS" sz="16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$data = $con-&gt;query($query);</a:t>
            </a:r>
          </a:p>
          <a:p>
            <a:r>
              <a:rPr lang="is-IS" sz="16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                $data-&gt;setFetchMode(PDO::FETCH_ASSOC);</a:t>
            </a:r>
          </a:p>
          <a:p>
            <a:endParaRPr lang="is-IS" sz="16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                ...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            } 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31594" y="1357934"/>
            <a:ext cx="138050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FF00"/>
                </a:solidFill>
              </a:rPr>
              <a:t>queryDB.php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8684" y="1987622"/>
            <a:ext cx="2292102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33CC"/>
                </a:solidFill>
              </a:rPr>
              <a:t>Query the database to</a:t>
            </a:r>
          </a:p>
          <a:p>
            <a:r>
              <a:rPr lang="en-US" sz="1600" dirty="0">
                <a:solidFill>
                  <a:srgbClr val="0033CC"/>
                </a:solidFill>
              </a:rPr>
              <a:t>get a result set </a:t>
            </a:r>
            <a:r>
              <a:rPr lang="en-US" sz="1600" b="1" dirty="0">
                <a:solidFill>
                  <a:srgbClr val="B23C00"/>
                </a:solidFill>
                <a:latin typeface="Courier New"/>
                <a:cs typeface="Courier New"/>
              </a:rPr>
              <a:t>$data</a:t>
            </a:r>
            <a:r>
              <a:rPr lang="en-US" sz="1600" dirty="0">
                <a:solidFill>
                  <a:srgbClr val="0033CC"/>
                </a:solidFill>
              </a:rPr>
              <a:t>.</a:t>
            </a:r>
          </a:p>
          <a:p>
            <a:r>
              <a:rPr lang="en-US" sz="1600" dirty="0">
                <a:solidFill>
                  <a:srgbClr val="0033CC"/>
                </a:solidFill>
              </a:rPr>
              <a:t>We will fetch rows from</a:t>
            </a:r>
          </a:p>
          <a:p>
            <a:r>
              <a:rPr lang="en-US" sz="1600" dirty="0">
                <a:solidFill>
                  <a:srgbClr val="0033CC"/>
                </a:solidFill>
              </a:rPr>
              <a:t>the result set as an</a:t>
            </a:r>
          </a:p>
          <a:p>
            <a:r>
              <a:rPr lang="en-US" sz="1600" u="sng" dirty="0">
                <a:solidFill>
                  <a:srgbClr val="0033CC"/>
                </a:solidFill>
              </a:rPr>
              <a:t>associative array</a:t>
            </a:r>
            <a:r>
              <a:rPr lang="en-US" sz="1600" dirty="0">
                <a:solidFill>
                  <a:srgbClr val="0033CC"/>
                </a:solidFill>
              </a:rPr>
              <a:t> of</a:t>
            </a:r>
          </a:p>
          <a:p>
            <a:r>
              <a:rPr lang="en-US" sz="1600" dirty="0">
                <a:solidFill>
                  <a:srgbClr val="0033CC"/>
                </a:solidFill>
              </a:rPr>
              <a:t>name =&gt; value pairs.</a:t>
            </a:r>
          </a:p>
        </p:txBody>
      </p:sp>
    </p:spTree>
    <p:extLst>
      <p:ext uri="{BB962C8B-B14F-4D97-AF65-F5344CB8AC3E}">
        <p14:creationId xmlns:p14="http://schemas.microsoft.com/office/powerpoint/2010/main" val="7804226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Page: </a:t>
            </a:r>
            <a:r>
              <a:rPr lang="en-US" b="1" dirty="0" err="1">
                <a:latin typeface="Courier New"/>
                <a:cs typeface="Courier New"/>
              </a:rPr>
              <a:t>queryDB.php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7620" y="1269071"/>
            <a:ext cx="8207696" cy="5509200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            try {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                ...</a:t>
            </a:r>
          </a:p>
          <a:p>
            <a:endParaRPr lang="en-US" sz="16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is-IS" sz="1600" b="1" dirty="0">
                <a:latin typeface="Courier New" charset="0"/>
                <a:ea typeface="Courier New" charset="0"/>
                <a:cs typeface="Courier New" charset="0"/>
              </a:rPr>
              <a:t>                // Construct the HTML table row by row.</a:t>
            </a:r>
          </a:p>
          <a:p>
            <a:r>
              <a:rPr lang="is-IS" sz="1600" b="1" dirty="0">
                <a:latin typeface="Courier New" charset="0"/>
                <a:ea typeface="Courier New" charset="0"/>
                <a:cs typeface="Courier New" charset="0"/>
              </a:rPr>
              <a:t>                // Start with a header row.</a:t>
            </a:r>
          </a:p>
          <a:p>
            <a:r>
              <a:rPr lang="is-IS" sz="1600" b="1" dirty="0">
                <a:latin typeface="Courier New" charset="0"/>
                <a:ea typeface="Courier New" charset="0"/>
                <a:cs typeface="Courier New" charset="0"/>
              </a:rPr>
              <a:t>                $doHeader = true;</a:t>
            </a:r>
          </a:p>
          <a:p>
            <a:r>
              <a:rPr lang="is-IS" sz="1600" b="1" dirty="0">
                <a:latin typeface="Courier New" charset="0"/>
                <a:ea typeface="Courier New" charset="0"/>
                <a:cs typeface="Courier New" charset="0"/>
              </a:rPr>
              <a:t>                foreach (</a:t>
            </a:r>
            <a:r>
              <a:rPr lang="is-IS" sz="16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$data as $row</a:t>
            </a:r>
            <a:r>
              <a:rPr lang="is-IS" sz="1600" b="1" dirty="0">
                <a:latin typeface="Courier New" charset="0"/>
                <a:ea typeface="Courier New" charset="0"/>
                <a:cs typeface="Courier New" charset="0"/>
              </a:rPr>
              <a:t>) {</a:t>
            </a:r>
          </a:p>
          <a:p>
            <a:r>
              <a:rPr lang="is-IS" sz="1600" b="1" dirty="0">
                <a:latin typeface="Courier New" charset="0"/>
                <a:ea typeface="Courier New" charset="0"/>
                <a:cs typeface="Courier New" charset="0"/>
              </a:rPr>
              <a:t>                                    </a:t>
            </a:r>
          </a:p>
          <a:p>
            <a:r>
              <a:rPr lang="is-IS" sz="1600" b="1" dirty="0">
                <a:latin typeface="Courier New" charset="0"/>
                <a:ea typeface="Courier New" charset="0"/>
                <a:cs typeface="Courier New" charset="0"/>
              </a:rPr>
              <a:t>                    // The header row before the first data row.</a:t>
            </a:r>
          </a:p>
          <a:p>
            <a:r>
              <a:rPr lang="is-IS" sz="1600" b="1" dirty="0">
                <a:latin typeface="Courier New" charset="0"/>
                <a:ea typeface="Courier New" charset="0"/>
                <a:cs typeface="Courier New" charset="0"/>
              </a:rPr>
              <a:t>                    if ($doHeader) {</a:t>
            </a:r>
          </a:p>
          <a:p>
            <a:r>
              <a:rPr lang="is-IS" sz="1600" b="1" dirty="0">
                <a:latin typeface="Courier New" charset="0"/>
                <a:ea typeface="Courier New" charset="0"/>
                <a:cs typeface="Courier New" charset="0"/>
              </a:rPr>
              <a:t>                        print "        </a:t>
            </a:r>
            <a:r>
              <a:rPr lang="is-IS" sz="1600" b="1" dirty="0">
                <a:solidFill>
                  <a:srgbClr val="009051"/>
                </a:solidFill>
                <a:latin typeface="Courier New" charset="0"/>
                <a:ea typeface="Courier New" charset="0"/>
                <a:cs typeface="Courier New" charset="0"/>
              </a:rPr>
              <a:t>&lt;tr&gt;</a:t>
            </a:r>
            <a:r>
              <a:rPr lang="is-IS" sz="1600" b="1" dirty="0">
                <a:latin typeface="Courier New" charset="0"/>
                <a:ea typeface="Courier New" charset="0"/>
                <a:cs typeface="Courier New" charset="0"/>
              </a:rPr>
              <a:t>\n";</a:t>
            </a:r>
          </a:p>
          <a:p>
            <a:r>
              <a:rPr lang="is-IS" sz="1600" b="1" dirty="0">
                <a:latin typeface="Courier New" charset="0"/>
                <a:ea typeface="Courier New" charset="0"/>
                <a:cs typeface="Courier New" charset="0"/>
              </a:rPr>
              <a:t>                        foreach ($row as </a:t>
            </a:r>
            <a:r>
              <a:rPr lang="is-IS" sz="16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$name =&gt; $value</a:t>
            </a:r>
            <a:r>
              <a:rPr lang="is-IS" sz="1600" b="1" dirty="0">
                <a:latin typeface="Courier New" charset="0"/>
                <a:ea typeface="Courier New" charset="0"/>
                <a:cs typeface="Courier New" charset="0"/>
              </a:rPr>
              <a:t>) {</a:t>
            </a:r>
          </a:p>
          <a:p>
            <a:r>
              <a:rPr lang="is-IS" sz="1600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  print "            </a:t>
            </a:r>
            <a:r>
              <a:rPr lang="is-IS" sz="1600" b="1" dirty="0">
                <a:solidFill>
                  <a:srgbClr val="009051"/>
                </a:solidFill>
                <a:latin typeface="Courier New" charset="0"/>
                <a:ea typeface="Courier New" charset="0"/>
                <a:cs typeface="Courier New" charset="0"/>
              </a:rPr>
              <a:t>&lt;th&gt;</a:t>
            </a:r>
            <a:r>
              <a:rPr lang="is-IS" sz="16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$name</a:t>
            </a:r>
            <a:r>
              <a:rPr lang="is-IS" sz="1600" b="1" dirty="0">
                <a:solidFill>
                  <a:srgbClr val="009051"/>
                </a:solidFill>
                <a:latin typeface="Courier New" charset="0"/>
                <a:ea typeface="Courier New" charset="0"/>
                <a:cs typeface="Courier New" charset="0"/>
              </a:rPr>
              <a:t>&lt;/th&gt;</a:t>
            </a:r>
            <a:r>
              <a:rPr lang="is-IS" sz="1600" b="1" dirty="0">
                <a:latin typeface="Courier New" charset="0"/>
                <a:ea typeface="Courier New" charset="0"/>
                <a:cs typeface="Courier New" charset="0"/>
              </a:rPr>
              <a:t>\n";</a:t>
            </a:r>
          </a:p>
          <a:p>
            <a:r>
              <a:rPr lang="is-IS" sz="1600" b="1" dirty="0">
                <a:latin typeface="Courier New" charset="0"/>
                <a:ea typeface="Courier New" charset="0"/>
                <a:cs typeface="Courier New" charset="0"/>
              </a:rPr>
              <a:t>                        }</a:t>
            </a:r>
          </a:p>
          <a:p>
            <a:r>
              <a:rPr lang="is-IS" sz="1600" b="1" dirty="0">
                <a:latin typeface="Courier New" charset="0"/>
                <a:ea typeface="Courier New" charset="0"/>
                <a:cs typeface="Courier New" charset="0"/>
              </a:rPr>
              <a:t>                        print "        </a:t>
            </a:r>
            <a:r>
              <a:rPr lang="is-IS" sz="1600" b="1" dirty="0">
                <a:solidFill>
                  <a:srgbClr val="009051"/>
                </a:solidFill>
                <a:latin typeface="Courier New" charset="0"/>
                <a:ea typeface="Courier New" charset="0"/>
                <a:cs typeface="Courier New" charset="0"/>
              </a:rPr>
              <a:t>&lt;/tr&gt;</a:t>
            </a:r>
            <a:r>
              <a:rPr lang="is-IS" sz="1600" b="1" dirty="0">
                <a:latin typeface="Courier New" charset="0"/>
                <a:ea typeface="Courier New" charset="0"/>
                <a:cs typeface="Courier New" charset="0"/>
              </a:rPr>
              <a:t>\n";</a:t>
            </a:r>
          </a:p>
          <a:p>
            <a:r>
              <a:rPr lang="is-IS" sz="1600" b="1" dirty="0">
                <a:latin typeface="Courier New" charset="0"/>
                <a:ea typeface="Courier New" charset="0"/>
                <a:cs typeface="Courier New" charset="0"/>
              </a:rPr>
              <a:t>                        </a:t>
            </a:r>
          </a:p>
          <a:p>
            <a:r>
              <a:rPr lang="is-IS" sz="1600" b="1" dirty="0">
                <a:latin typeface="Courier New" charset="0"/>
                <a:ea typeface="Courier New" charset="0"/>
                <a:cs typeface="Courier New" charset="0"/>
              </a:rPr>
              <a:t>                        $doHeader = false;</a:t>
            </a:r>
          </a:p>
          <a:p>
            <a:r>
              <a:rPr lang="is-IS" sz="1600" b="1" dirty="0">
                <a:latin typeface="Courier New" charset="0"/>
                <a:ea typeface="Courier New" charset="0"/>
                <a:cs typeface="Courier New" charset="0"/>
              </a:rPr>
              <a:t>                    }</a:t>
            </a:r>
          </a:p>
          <a:p>
            <a:endParaRPr lang="is-IS" sz="16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is-IS" sz="1600" b="1" dirty="0">
                <a:latin typeface="Courier New" charset="0"/>
                <a:ea typeface="Courier New" charset="0"/>
                <a:cs typeface="Courier New" charset="0"/>
              </a:rPr>
              <a:t>                    ...</a:t>
            </a:r>
            <a:endParaRPr lang="en-US" sz="16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            }   </a:t>
            </a:r>
          </a:p>
          <a:p>
            <a:endParaRPr lang="en-US" sz="1600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54863" y="2606049"/>
            <a:ext cx="232307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33CC"/>
                </a:solidFill>
              </a:rPr>
              <a:t>Loop over each </a:t>
            </a:r>
            <a:r>
              <a:rPr lang="en-US" sz="1600" b="1" dirty="0">
                <a:solidFill>
                  <a:srgbClr val="B23C00"/>
                </a:solidFill>
                <a:latin typeface="Courier New"/>
                <a:cs typeface="Courier New"/>
              </a:rPr>
              <a:t>$row</a:t>
            </a:r>
          </a:p>
          <a:p>
            <a:r>
              <a:rPr lang="en-US" sz="1600" dirty="0">
                <a:solidFill>
                  <a:srgbClr val="0033CC"/>
                </a:solidFill>
              </a:rPr>
              <a:t>of the result set </a:t>
            </a:r>
            <a:r>
              <a:rPr lang="en-US" sz="1600" b="1" dirty="0">
                <a:solidFill>
                  <a:srgbClr val="B23C00"/>
                </a:solidFill>
                <a:latin typeface="Courier New"/>
                <a:cs typeface="Courier New"/>
              </a:rPr>
              <a:t>$data</a:t>
            </a:r>
            <a:r>
              <a:rPr lang="en-US" sz="1600" dirty="0">
                <a:solidFill>
                  <a:srgbClr val="0033CC"/>
                </a:solidFill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97318" y="3794756"/>
            <a:ext cx="2044149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33CC"/>
                </a:solidFill>
              </a:rPr>
              <a:t>Loop over the </a:t>
            </a:r>
            <a:br>
              <a:rPr lang="en-US" sz="1600" dirty="0">
                <a:solidFill>
                  <a:srgbClr val="0033CC"/>
                </a:solidFill>
              </a:rPr>
            </a:br>
            <a:r>
              <a:rPr lang="en-US" sz="1600" dirty="0">
                <a:solidFill>
                  <a:srgbClr val="0033CC"/>
                </a:solidFill>
              </a:rPr>
              <a:t>name =&gt; value pairs</a:t>
            </a:r>
          </a:p>
          <a:p>
            <a:r>
              <a:rPr lang="en-US" sz="1600" dirty="0">
                <a:solidFill>
                  <a:srgbClr val="0033CC"/>
                </a:solidFill>
              </a:rPr>
              <a:t>of the first </a:t>
            </a:r>
            <a:r>
              <a:rPr lang="en-US" sz="1600" b="1" dirty="0">
                <a:solidFill>
                  <a:srgbClr val="B23C00"/>
                </a:solidFill>
                <a:latin typeface="Courier New"/>
                <a:cs typeface="Courier New"/>
              </a:rPr>
              <a:t>$row</a:t>
            </a:r>
            <a:r>
              <a:rPr lang="en-US" sz="1600" dirty="0">
                <a:solidFill>
                  <a:srgbClr val="0033CC"/>
                </a:solidFill>
              </a:rPr>
              <a:t>.</a:t>
            </a:r>
          </a:p>
          <a:p>
            <a:r>
              <a:rPr lang="en-US" sz="1600" dirty="0">
                <a:solidFill>
                  <a:srgbClr val="0033CC"/>
                </a:solidFill>
              </a:rPr>
              <a:t>Print the </a:t>
            </a:r>
            <a:r>
              <a:rPr lang="en-US" sz="1600" b="1" dirty="0">
                <a:solidFill>
                  <a:srgbClr val="B23C00"/>
                </a:solidFill>
                <a:latin typeface="Courier New"/>
                <a:cs typeface="Courier New"/>
              </a:rPr>
              <a:t>$name</a:t>
            </a:r>
            <a:endParaRPr lang="en-US" sz="1600" dirty="0">
              <a:solidFill>
                <a:srgbClr val="B23C00"/>
              </a:solidFill>
            </a:endParaRPr>
          </a:p>
          <a:p>
            <a:r>
              <a:rPr lang="en-US" sz="1600" dirty="0">
                <a:solidFill>
                  <a:srgbClr val="0033CC"/>
                </a:solidFill>
              </a:rPr>
              <a:t>(the column name).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06609" y="1392931"/>
            <a:ext cx="138050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FF00"/>
                </a:solidFill>
              </a:rPr>
              <a:t>queryDB.php</a:t>
            </a:r>
            <a:endParaRPr lang="en-US" sz="1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425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Page: </a:t>
            </a:r>
            <a:r>
              <a:rPr lang="en-US" b="1" dirty="0" err="1">
                <a:latin typeface="Courier New"/>
                <a:cs typeface="Courier New"/>
              </a:rPr>
              <a:t>queryDB.php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7620" y="1269071"/>
            <a:ext cx="8331127" cy="4124206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            try {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                ...</a:t>
            </a:r>
          </a:p>
          <a:p>
            <a:endParaRPr lang="en-US" sz="16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is-IS" sz="1600" b="1" dirty="0">
                <a:latin typeface="Courier New" charset="0"/>
                <a:ea typeface="Courier New" charset="0"/>
                <a:cs typeface="Courier New" charset="0"/>
              </a:rPr>
              <a:t>                    // Data row.</a:t>
            </a:r>
          </a:p>
          <a:p>
            <a:r>
              <a:rPr lang="is-IS" sz="1600" b="1" dirty="0">
                <a:latin typeface="Courier New" charset="0"/>
                <a:ea typeface="Courier New" charset="0"/>
                <a:cs typeface="Courier New" charset="0"/>
              </a:rPr>
              <a:t>                    print "            </a:t>
            </a:r>
            <a:r>
              <a:rPr lang="is-IS" sz="1600" b="1" dirty="0">
                <a:solidFill>
                  <a:srgbClr val="009051"/>
                </a:solidFill>
                <a:latin typeface="Courier New" charset="0"/>
                <a:ea typeface="Courier New" charset="0"/>
                <a:cs typeface="Courier New" charset="0"/>
              </a:rPr>
              <a:t>&lt;tr&gt;</a:t>
            </a:r>
            <a:r>
              <a:rPr lang="is-IS" sz="1600" b="1" dirty="0">
                <a:latin typeface="Courier New" charset="0"/>
                <a:ea typeface="Courier New" charset="0"/>
                <a:cs typeface="Courier New" charset="0"/>
              </a:rPr>
              <a:t>\n";</a:t>
            </a:r>
          </a:p>
          <a:p>
            <a:r>
              <a:rPr lang="is-IS" sz="1600" b="1" dirty="0">
                <a:latin typeface="Courier New" charset="0"/>
                <a:ea typeface="Courier New" charset="0"/>
                <a:cs typeface="Courier New" charset="0"/>
              </a:rPr>
              <a:t>                    foreach (</a:t>
            </a:r>
            <a:r>
              <a:rPr lang="is-IS" sz="16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$row as $name =&gt; $value</a:t>
            </a:r>
            <a:r>
              <a:rPr lang="is-IS" sz="1600" b="1" dirty="0">
                <a:latin typeface="Courier New" charset="0"/>
                <a:ea typeface="Courier New" charset="0"/>
                <a:cs typeface="Courier New" charset="0"/>
              </a:rPr>
              <a:t>) {</a:t>
            </a:r>
          </a:p>
          <a:p>
            <a:r>
              <a:rPr lang="is-IS" sz="1600" b="1" dirty="0">
                <a:latin typeface="Courier New" charset="0"/>
                <a:ea typeface="Courier New" charset="0"/>
                <a:cs typeface="Courier New" charset="0"/>
              </a:rPr>
              <a:t>                        print "                </a:t>
            </a:r>
            <a:r>
              <a:rPr lang="is-IS" sz="1600" b="1" dirty="0">
                <a:solidFill>
                  <a:srgbClr val="009051"/>
                </a:solidFill>
                <a:latin typeface="Courier New" charset="0"/>
                <a:ea typeface="Courier New" charset="0"/>
                <a:cs typeface="Courier New" charset="0"/>
              </a:rPr>
              <a:t>&lt;td&gt;$value&lt;/td&gt;</a:t>
            </a:r>
            <a:r>
              <a:rPr lang="is-IS" sz="1600" b="1" dirty="0">
                <a:latin typeface="Courier New" charset="0"/>
                <a:ea typeface="Courier New" charset="0"/>
                <a:cs typeface="Courier New" charset="0"/>
              </a:rPr>
              <a:t>\n";</a:t>
            </a:r>
          </a:p>
          <a:p>
            <a:r>
              <a:rPr lang="is-IS" sz="1600" b="1" dirty="0">
                <a:latin typeface="Courier New" charset="0"/>
                <a:ea typeface="Courier New" charset="0"/>
                <a:cs typeface="Courier New" charset="0"/>
              </a:rPr>
              <a:t>                    }</a:t>
            </a:r>
          </a:p>
          <a:p>
            <a:r>
              <a:rPr lang="is-IS" sz="1600" b="1" dirty="0">
                <a:latin typeface="Courier New" charset="0"/>
                <a:ea typeface="Courier New" charset="0"/>
                <a:cs typeface="Courier New" charset="0"/>
              </a:rPr>
              <a:t>                    print "            </a:t>
            </a:r>
            <a:r>
              <a:rPr lang="is-IS" sz="1600" b="1" dirty="0">
                <a:solidFill>
                  <a:srgbClr val="009051"/>
                </a:solidFill>
                <a:latin typeface="Courier New" charset="0"/>
                <a:ea typeface="Courier New" charset="0"/>
                <a:cs typeface="Courier New" charset="0"/>
              </a:rPr>
              <a:t>&lt;/tr&gt;</a:t>
            </a:r>
            <a:r>
              <a:rPr lang="is-IS" sz="1600" b="1" dirty="0">
                <a:latin typeface="Courier New" charset="0"/>
                <a:ea typeface="Courier New" charset="0"/>
                <a:cs typeface="Courier New" charset="0"/>
              </a:rPr>
              <a:t>\n";</a:t>
            </a:r>
          </a:p>
          <a:p>
            <a:r>
              <a:rPr lang="is-IS" sz="1600" b="1" dirty="0">
                <a:latin typeface="Courier New" charset="0"/>
                <a:ea typeface="Courier New" charset="0"/>
                <a:cs typeface="Courier New" charset="0"/>
              </a:rPr>
              <a:t>                }</a:t>
            </a:r>
          </a:p>
          <a:p>
            <a:r>
              <a:rPr lang="is-IS" sz="1600" b="1" dirty="0">
                <a:latin typeface="Courier New" charset="0"/>
                <a:ea typeface="Courier New" charset="0"/>
                <a:cs typeface="Courier New" charset="0"/>
              </a:rPr>
              <a:t>                </a:t>
            </a:r>
          </a:p>
          <a:p>
            <a:r>
              <a:rPr lang="is-IS" sz="1600" b="1" dirty="0">
                <a:latin typeface="Courier New" charset="0"/>
                <a:ea typeface="Courier New" charset="0"/>
                <a:cs typeface="Courier New" charset="0"/>
              </a:rPr>
              <a:t>                print "        </a:t>
            </a:r>
            <a:r>
              <a:rPr lang="is-IS" sz="1600" b="1" dirty="0">
                <a:solidFill>
                  <a:srgbClr val="009051"/>
                </a:solidFill>
                <a:latin typeface="Courier New" charset="0"/>
                <a:ea typeface="Courier New" charset="0"/>
                <a:cs typeface="Courier New" charset="0"/>
              </a:rPr>
              <a:t>&lt;/table&gt;</a:t>
            </a:r>
            <a:r>
              <a:rPr lang="is-IS" sz="1600" b="1" dirty="0">
                <a:latin typeface="Courier New" charset="0"/>
                <a:ea typeface="Courier New" charset="0"/>
                <a:cs typeface="Courier New" charset="0"/>
              </a:rPr>
              <a:t>\n";</a:t>
            </a:r>
          </a:p>
          <a:p>
            <a:r>
              <a:rPr lang="is-IS" sz="1600" b="1" dirty="0">
                <a:latin typeface="Courier New" charset="0"/>
                <a:ea typeface="Courier New" charset="0"/>
                <a:cs typeface="Courier New" charset="0"/>
              </a:rPr>
              <a:t>            }</a:t>
            </a:r>
          </a:p>
          <a:p>
            <a:r>
              <a:rPr lang="is-IS" sz="1600" b="1" dirty="0">
                <a:latin typeface="Courier New" charset="0"/>
                <a:ea typeface="Courier New" charset="0"/>
                <a:cs typeface="Courier New" charset="0"/>
              </a:rPr>
              <a:t>            catch(PDOException $ex) {</a:t>
            </a:r>
          </a:p>
          <a:p>
            <a:r>
              <a:rPr lang="is-IS" sz="1600" b="1" dirty="0">
                <a:latin typeface="Courier New" charset="0"/>
                <a:ea typeface="Courier New" charset="0"/>
                <a:cs typeface="Courier New" charset="0"/>
              </a:rPr>
              <a:t>                echo 'ERROR: '.$ex-&gt;getMessage();</a:t>
            </a:r>
          </a:p>
          <a:p>
            <a:r>
              <a:rPr lang="is-IS" sz="1600" b="1" dirty="0">
                <a:latin typeface="Courier New" charset="0"/>
                <a:ea typeface="Courier New" charset="0"/>
                <a:cs typeface="Courier New" charset="0"/>
              </a:rPr>
              <a:t>            }        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684" y="2331732"/>
            <a:ext cx="2044149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33CC"/>
                </a:solidFill>
              </a:rPr>
              <a:t>Loop over the </a:t>
            </a:r>
          </a:p>
          <a:p>
            <a:r>
              <a:rPr lang="en-US" sz="1600" dirty="0">
                <a:solidFill>
                  <a:srgbClr val="0033CC"/>
                </a:solidFill>
              </a:rPr>
              <a:t>name =&gt; value pairs</a:t>
            </a:r>
          </a:p>
          <a:p>
            <a:r>
              <a:rPr lang="en-US" sz="1600" dirty="0">
                <a:solidFill>
                  <a:srgbClr val="0033CC"/>
                </a:solidFill>
              </a:rPr>
              <a:t>of each </a:t>
            </a:r>
            <a:r>
              <a:rPr lang="en-US" sz="1600" b="1" dirty="0">
                <a:solidFill>
                  <a:srgbClr val="B23C00"/>
                </a:solidFill>
                <a:latin typeface="Courier New"/>
                <a:cs typeface="Courier New"/>
              </a:rPr>
              <a:t>$row</a:t>
            </a:r>
            <a:r>
              <a:rPr lang="en-US" sz="1600" b="1" dirty="0">
                <a:solidFill>
                  <a:srgbClr val="0033CC"/>
                </a:solidFill>
                <a:latin typeface="+mj-lt"/>
                <a:cs typeface="Courier New"/>
              </a:rPr>
              <a:t> </a:t>
            </a:r>
            <a:r>
              <a:rPr lang="en-US" sz="1600" dirty="0">
                <a:solidFill>
                  <a:srgbClr val="0033CC"/>
                </a:solidFill>
                <a:latin typeface="+mj-lt"/>
                <a:cs typeface="Courier New"/>
              </a:rPr>
              <a:t>and</a:t>
            </a:r>
            <a:endParaRPr lang="en-US" sz="1600" dirty="0">
              <a:solidFill>
                <a:srgbClr val="0033CC"/>
              </a:solidFill>
              <a:latin typeface="+mj-lt"/>
            </a:endParaRPr>
          </a:p>
          <a:p>
            <a:r>
              <a:rPr lang="en-US" sz="1600" dirty="0">
                <a:solidFill>
                  <a:srgbClr val="0033CC"/>
                </a:solidFill>
              </a:rPr>
              <a:t>print the </a:t>
            </a:r>
            <a:r>
              <a:rPr lang="en-US" sz="1600" b="1" dirty="0">
                <a:solidFill>
                  <a:srgbClr val="B23C00"/>
                </a:solidFill>
                <a:latin typeface="Courier New"/>
                <a:cs typeface="Courier New"/>
              </a:rPr>
              <a:t>$value</a:t>
            </a:r>
            <a:r>
              <a:rPr lang="en-US" sz="1600" dirty="0">
                <a:solidFill>
                  <a:srgbClr val="0033CC"/>
                </a:solidFill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23731" y="1417342"/>
            <a:ext cx="138050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FF00"/>
                </a:solidFill>
              </a:rPr>
              <a:t>queryDB.php</a:t>
            </a:r>
            <a:endParaRPr lang="en-US" sz="1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489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query()</a:t>
            </a:r>
            <a:r>
              <a:rPr lang="en-US" dirty="0"/>
              <a:t> vs.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exec()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493527"/>
          </a:xfrm>
        </p:spPr>
        <p:txBody>
          <a:bodyPr/>
          <a:lstStyle/>
          <a:p>
            <a:r>
              <a:rPr lang="en-US" dirty="0"/>
              <a:t>Use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PDO::query()</a:t>
            </a:r>
            <a:r>
              <a:rPr lang="en-US" b="1" dirty="0">
                <a:solidFill>
                  <a:srgbClr val="0033CC"/>
                </a:solidFill>
                <a:latin typeface="+mj-lt"/>
                <a:cs typeface="Courier New"/>
              </a:rPr>
              <a:t> </a:t>
            </a:r>
            <a:r>
              <a:rPr lang="en-US" dirty="0"/>
              <a:t>to execute </a:t>
            </a:r>
            <a:br>
              <a:rPr lang="en-US" dirty="0"/>
            </a:br>
            <a:r>
              <a:rPr lang="en-US" dirty="0"/>
              <a:t>an SQL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SELECT</a:t>
            </a:r>
            <a:r>
              <a:rPr lang="en-US" dirty="0"/>
              <a:t> statement.</a:t>
            </a:r>
          </a:p>
          <a:p>
            <a:pPr lvl="1"/>
            <a:r>
              <a:rPr lang="en-US" dirty="0"/>
              <a:t>Returns a </a:t>
            </a:r>
            <a:r>
              <a:rPr lang="en-US" dirty="0">
                <a:solidFill>
                  <a:srgbClr val="B23C00"/>
                </a:solidFill>
              </a:rPr>
              <a:t>result set </a:t>
            </a:r>
            <a:r>
              <a:rPr lang="en-US" dirty="0"/>
              <a:t>as a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PDOStatement</a:t>
            </a:r>
            <a:r>
              <a:rPr lang="en-US" dirty="0"/>
              <a:t> object.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48684" y="2977552"/>
            <a:ext cx="8188159" cy="224676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$con = new PDO("</a:t>
            </a:r>
            <a:r>
              <a:rPr lang="en-US" sz="2000" b="1" dirty="0" err="1">
                <a:latin typeface="Courier New"/>
                <a:cs typeface="Courier New"/>
              </a:rPr>
              <a:t>mysql:host</a:t>
            </a:r>
            <a:r>
              <a:rPr lang="en-US" sz="2000" b="1" dirty="0">
                <a:latin typeface="Courier New"/>
                <a:cs typeface="Courier New"/>
              </a:rPr>
              <a:t>=</a:t>
            </a:r>
            <a:r>
              <a:rPr lang="en-US" sz="2000" b="1" dirty="0" err="1">
                <a:latin typeface="Courier New"/>
                <a:cs typeface="Courier New"/>
              </a:rPr>
              <a:t>localhost;dbname</a:t>
            </a:r>
            <a:r>
              <a:rPr lang="en-US" sz="2000" b="1" dirty="0">
                <a:latin typeface="Courier New"/>
                <a:cs typeface="Courier New"/>
              </a:rPr>
              <a:t>=school",</a:t>
            </a:r>
          </a:p>
          <a:p>
            <a:r>
              <a:rPr lang="nl-NL" sz="2000" b="1" dirty="0">
                <a:latin typeface="Courier New"/>
                <a:cs typeface="Courier New"/>
              </a:rPr>
              <a:t>               "root", "</a:t>
            </a:r>
            <a:r>
              <a:rPr lang="nl-NL" sz="2000" b="1" dirty="0" err="1">
                <a:latin typeface="Courier New"/>
                <a:cs typeface="Courier New"/>
              </a:rPr>
              <a:t>sesame</a:t>
            </a:r>
            <a:r>
              <a:rPr lang="nl-NL" sz="2000" b="1" dirty="0">
                <a:latin typeface="Courier New"/>
                <a:cs typeface="Courier New"/>
              </a:rPr>
              <a:t>");</a:t>
            </a:r>
          </a:p>
          <a:p>
            <a:r>
              <a:rPr lang="nl-NL" sz="2000" b="1" dirty="0">
                <a:latin typeface="Courier New"/>
                <a:cs typeface="Courier New"/>
              </a:rPr>
              <a:t>$con-&gt;</a:t>
            </a:r>
            <a:r>
              <a:rPr lang="nl-NL" sz="2000" b="1" dirty="0" err="1">
                <a:latin typeface="Courier New"/>
                <a:cs typeface="Courier New"/>
              </a:rPr>
              <a:t>setAttribute</a:t>
            </a:r>
            <a:r>
              <a:rPr lang="nl-NL" sz="2000" b="1" dirty="0">
                <a:latin typeface="Courier New"/>
                <a:cs typeface="Courier New"/>
              </a:rPr>
              <a:t>(PDO::ATTR_ERRMODE,</a:t>
            </a:r>
          </a:p>
          <a:p>
            <a:r>
              <a:rPr lang="nl-NL" sz="2000" b="1" dirty="0">
                <a:latin typeface="Courier New"/>
                <a:cs typeface="Courier New"/>
              </a:rPr>
              <a:t>                   PDO::ERRMODE_EXCEPTION);</a:t>
            </a:r>
          </a:p>
          <a:p>
            <a:r>
              <a:rPr lang="nl-NL" sz="2000" b="1" dirty="0">
                <a:latin typeface="Courier New"/>
                <a:cs typeface="Courier New"/>
              </a:rPr>
              <a:t>            </a:t>
            </a:r>
          </a:p>
          <a:p>
            <a:r>
              <a:rPr lang="nl-NL" sz="2000" b="1" dirty="0">
                <a:latin typeface="Courier New"/>
                <a:cs typeface="Courier New"/>
              </a:rPr>
              <a:t>$query = "SELECT * FROM teacher WHERE </a:t>
            </a:r>
            <a:r>
              <a:rPr lang="nl-NL" sz="2000" b="1" dirty="0" err="1">
                <a:latin typeface="Courier New"/>
                <a:cs typeface="Courier New"/>
              </a:rPr>
              <a:t>id</a:t>
            </a:r>
            <a:r>
              <a:rPr lang="nl-NL" sz="2000" b="1" dirty="0">
                <a:latin typeface="Courier New"/>
                <a:cs typeface="Courier New"/>
              </a:rPr>
              <a:t> = $</a:t>
            </a:r>
            <a:r>
              <a:rPr lang="nl-NL" sz="2000" b="1" dirty="0" err="1">
                <a:latin typeface="Courier New"/>
                <a:cs typeface="Courier New"/>
              </a:rPr>
              <a:t>id</a:t>
            </a:r>
            <a:r>
              <a:rPr lang="nl-NL" sz="2000" b="1" dirty="0">
                <a:latin typeface="Courier New"/>
                <a:cs typeface="Courier New"/>
              </a:rPr>
              <a:t>";</a:t>
            </a:r>
          </a:p>
          <a:p>
            <a:r>
              <a:rPr lang="en-US" sz="2000" b="1" dirty="0">
                <a:latin typeface="Courier New"/>
                <a:cs typeface="Courier New"/>
              </a:rPr>
              <a:t>$data  = $con-&gt;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query</a:t>
            </a:r>
            <a:r>
              <a:rPr lang="en-US" sz="2000" b="1" dirty="0">
                <a:latin typeface="Courier New"/>
                <a:cs typeface="Courier New"/>
              </a:rPr>
              <a:t>($query);</a:t>
            </a:r>
          </a:p>
        </p:txBody>
      </p:sp>
    </p:spTree>
    <p:extLst>
      <p:ext uri="{BB962C8B-B14F-4D97-AF65-F5344CB8AC3E}">
        <p14:creationId xmlns:p14="http://schemas.microsoft.com/office/powerpoint/2010/main" val="24048198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query()</a:t>
            </a:r>
            <a:r>
              <a:rPr lang="en-US" dirty="0"/>
              <a:t> vs.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exec()</a:t>
            </a:r>
            <a:r>
              <a:rPr lang="en-US" i="1" dirty="0"/>
              <a:t>, cont’d</a:t>
            </a:r>
            <a:endParaRPr lang="en-US" b="1" i="1" dirty="0">
              <a:solidFill>
                <a:srgbClr val="0033CC"/>
              </a:solidFill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4732" y="1234464"/>
            <a:ext cx="5212067" cy="2285975"/>
          </a:xfrm>
        </p:spPr>
        <p:txBody>
          <a:bodyPr/>
          <a:lstStyle/>
          <a:p>
            <a:r>
              <a:rPr lang="en-US" dirty="0"/>
              <a:t>Use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PDO::exec()</a:t>
            </a:r>
            <a:r>
              <a:rPr lang="en-US" b="1" dirty="0">
                <a:solidFill>
                  <a:srgbClr val="0033CC"/>
                </a:solidFill>
                <a:latin typeface="+mj-lt"/>
                <a:cs typeface="Courier New"/>
              </a:rPr>
              <a:t> </a:t>
            </a:r>
            <a:r>
              <a:rPr lang="en-US" dirty="0"/>
              <a:t>to execute an SQL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INSERT</a:t>
            </a:r>
            <a:r>
              <a:rPr lang="en-US" b="1" dirty="0">
                <a:solidFill>
                  <a:srgbClr val="0033CC"/>
                </a:solidFill>
                <a:latin typeface="+mj-lt"/>
                <a:cs typeface="Courier New"/>
              </a:rPr>
              <a:t> </a:t>
            </a:r>
            <a:r>
              <a:rPr lang="en-US" dirty="0"/>
              <a:t>or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DELETE</a:t>
            </a:r>
            <a:r>
              <a:rPr lang="en-US" b="1" dirty="0">
                <a:solidFill>
                  <a:srgbClr val="0033CC"/>
                </a:solidFill>
                <a:cs typeface="Courier New"/>
              </a:rPr>
              <a:t> </a:t>
            </a:r>
            <a:r>
              <a:rPr lang="en-US" dirty="0"/>
              <a:t>statement.</a:t>
            </a:r>
          </a:p>
          <a:p>
            <a:pPr lvl="1"/>
            <a:r>
              <a:rPr lang="en-US" dirty="0"/>
              <a:t>Returns the </a:t>
            </a:r>
            <a:r>
              <a:rPr lang="en-US" u="sng" dirty="0"/>
              <a:t>count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of affected rows.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16067" y="3611878"/>
            <a:ext cx="7479249" cy="25853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$con = new PDO("</a:t>
            </a:r>
            <a:r>
              <a:rPr lang="en-US" sz="1800" b="1" dirty="0" err="1">
                <a:latin typeface="Courier New"/>
                <a:cs typeface="Courier New"/>
              </a:rPr>
              <a:t>mysql:host</a:t>
            </a:r>
            <a:r>
              <a:rPr lang="en-US" sz="1800" b="1" dirty="0">
                <a:latin typeface="Courier New"/>
                <a:cs typeface="Courier New"/>
              </a:rPr>
              <a:t>=</a:t>
            </a:r>
            <a:r>
              <a:rPr lang="en-US" sz="1800" b="1" dirty="0" err="1">
                <a:latin typeface="Courier New"/>
                <a:cs typeface="Courier New"/>
              </a:rPr>
              <a:t>localhost;dbname</a:t>
            </a:r>
            <a:r>
              <a:rPr lang="en-US" sz="1800" b="1" dirty="0">
                <a:latin typeface="Courier New"/>
                <a:cs typeface="Courier New"/>
              </a:rPr>
              <a:t>=school", </a:t>
            </a:r>
          </a:p>
          <a:p>
            <a:r>
              <a:rPr lang="nl-NL" sz="1800" b="1" dirty="0">
                <a:latin typeface="Courier New"/>
                <a:cs typeface="Courier New"/>
              </a:rPr>
              <a:t>               "root", "</a:t>
            </a:r>
            <a:r>
              <a:rPr lang="nl-NL" sz="1800" b="1" dirty="0" err="1">
                <a:latin typeface="Courier New"/>
                <a:cs typeface="Courier New"/>
              </a:rPr>
              <a:t>sesame</a:t>
            </a:r>
            <a:r>
              <a:rPr lang="nl-NL" sz="1800" b="1" dirty="0">
                <a:latin typeface="Courier New"/>
                <a:cs typeface="Courier New"/>
              </a:rPr>
              <a:t>");</a:t>
            </a:r>
          </a:p>
          <a:p>
            <a:r>
              <a:rPr lang="nl-NL" sz="1800" b="1" dirty="0">
                <a:latin typeface="Courier New"/>
                <a:cs typeface="Courier New"/>
              </a:rPr>
              <a:t>$con-&gt;</a:t>
            </a:r>
            <a:r>
              <a:rPr lang="nl-NL" sz="1800" b="1" dirty="0" err="1">
                <a:latin typeface="Courier New"/>
                <a:cs typeface="Courier New"/>
              </a:rPr>
              <a:t>setAttribute</a:t>
            </a:r>
            <a:r>
              <a:rPr lang="nl-NL" sz="1800" b="1" dirty="0">
                <a:latin typeface="Courier New"/>
                <a:cs typeface="Courier New"/>
              </a:rPr>
              <a:t>(PDO::ATTR_ERRMODE,</a:t>
            </a:r>
          </a:p>
          <a:p>
            <a:r>
              <a:rPr lang="nl-NL" sz="1800" b="1" dirty="0">
                <a:latin typeface="Courier New"/>
                <a:cs typeface="Courier New"/>
              </a:rPr>
              <a:t>                   PDO::ERRMODE_EXCEPTION);</a:t>
            </a:r>
          </a:p>
          <a:p>
            <a:r>
              <a:rPr lang="nl-NL" sz="1800" b="1" dirty="0">
                <a:latin typeface="Courier New"/>
                <a:cs typeface="Courier New"/>
              </a:rPr>
              <a:t>            </a:t>
            </a:r>
          </a:p>
          <a:p>
            <a:r>
              <a:rPr lang="nl-NL" sz="1800" b="1" dirty="0">
                <a:latin typeface="Courier New"/>
                <a:cs typeface="Courier New"/>
              </a:rPr>
              <a:t>$query = "</a:t>
            </a:r>
            <a:r>
              <a:rPr lang="en-US" sz="1800" b="1" dirty="0">
                <a:latin typeface="Courier New" charset="0"/>
              </a:rPr>
              <a:t>UPDATE teacher </a:t>
            </a:r>
            <a:r>
              <a:rPr lang="nl-NL" sz="1800" b="1" dirty="0">
                <a:latin typeface="Courier New"/>
                <a:cs typeface="Courier New"/>
              </a:rPr>
              <a:t>"</a:t>
            </a:r>
            <a:r>
              <a:rPr lang="en-US" sz="1800" b="1" dirty="0">
                <a:latin typeface="Courier New" charset="0"/>
              </a:rPr>
              <a:t>.</a:t>
            </a:r>
          </a:p>
          <a:p>
            <a:r>
              <a:rPr lang="en-US" sz="1800" b="1" dirty="0">
                <a:latin typeface="Courier New" charset="0"/>
              </a:rPr>
              <a:t>         </a:t>
            </a:r>
            <a:r>
              <a:rPr lang="nl-NL" sz="1800" b="1" dirty="0">
                <a:latin typeface="Courier New"/>
                <a:cs typeface="Courier New"/>
              </a:rPr>
              <a:t>"</a:t>
            </a:r>
            <a:r>
              <a:rPr lang="en-US" sz="1800" b="1" dirty="0">
                <a:latin typeface="Courier New" charset="0"/>
              </a:rPr>
              <a:t>SET first = 'Ronald' </a:t>
            </a:r>
            <a:r>
              <a:rPr lang="nl-NL" sz="1800" b="1" dirty="0">
                <a:latin typeface="Courier New"/>
                <a:cs typeface="Courier New"/>
              </a:rPr>
              <a:t>"</a:t>
            </a:r>
            <a:r>
              <a:rPr lang="en-US" sz="1800" b="1" dirty="0">
                <a:latin typeface="Courier New" charset="0"/>
              </a:rPr>
              <a:t>.</a:t>
            </a:r>
            <a:br>
              <a:rPr lang="en-US" sz="1800" b="1" dirty="0">
                <a:latin typeface="Courier New" charset="0"/>
              </a:rPr>
            </a:br>
            <a:r>
              <a:rPr lang="en-US" sz="1800" b="1" dirty="0">
                <a:latin typeface="Courier New" charset="0"/>
              </a:rPr>
              <a:t>         </a:t>
            </a:r>
            <a:r>
              <a:rPr lang="nl-NL" sz="1800" b="1" dirty="0">
                <a:latin typeface="Courier New"/>
                <a:cs typeface="Courier New"/>
              </a:rPr>
              <a:t>"</a:t>
            </a:r>
            <a:r>
              <a:rPr lang="en-US" sz="1800" b="1" dirty="0">
                <a:latin typeface="Courier New" charset="0"/>
              </a:rPr>
              <a:t>WHERE first = 'Ron'</a:t>
            </a:r>
            <a:r>
              <a:rPr lang="nl-NL" sz="1800" b="1" dirty="0">
                <a:latin typeface="Courier New"/>
                <a:cs typeface="Courier New"/>
              </a:rPr>
              <a:t>";</a:t>
            </a:r>
          </a:p>
          <a:p>
            <a:r>
              <a:rPr lang="en-US" sz="1800" b="1" dirty="0">
                <a:latin typeface="Courier New"/>
                <a:cs typeface="Courier New"/>
              </a:rPr>
              <a:t>$count = $con-&gt;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exec</a:t>
            </a:r>
            <a:r>
              <a:rPr lang="en-US" sz="1800" b="1" dirty="0">
                <a:latin typeface="Courier New"/>
                <a:cs typeface="Courier New"/>
              </a:rPr>
              <a:t>($query);</a:t>
            </a:r>
          </a:p>
        </p:txBody>
      </p:sp>
      <p:graphicFrame>
        <p:nvGraphicFramePr>
          <p:cNvPr id="7" name="Group 34"/>
          <p:cNvGraphicFramePr>
            <a:graphicFrameLocks noGrp="1"/>
          </p:cNvGraphicFramePr>
          <p:nvPr>
            <p:extLst/>
          </p:nvPr>
        </p:nvGraphicFramePr>
        <p:xfrm>
          <a:off x="731562" y="1691659"/>
          <a:ext cx="2559050" cy="1371600"/>
        </p:xfrm>
        <a:graphic>
          <a:graphicData uri="http://schemas.openxmlformats.org/drawingml/2006/table">
            <a:tbl>
              <a:tblPr/>
              <a:tblGrid>
                <a:gridCol w="639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4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First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Rogers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Thompson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John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Flynn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Mabel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98173" y="1325903"/>
            <a:ext cx="1005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Teacher</a:t>
            </a:r>
          </a:p>
        </p:txBody>
      </p:sp>
    </p:spTree>
    <p:extLst>
      <p:ext uri="{BB962C8B-B14F-4D97-AF65-F5344CB8AC3E}">
        <p14:creationId xmlns:p14="http://schemas.microsoft.com/office/powerpoint/2010/main" val="4112161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5029145"/>
          </a:xfrm>
        </p:spPr>
        <p:txBody>
          <a:bodyPr/>
          <a:lstStyle/>
          <a:p>
            <a:r>
              <a:rPr lang="en-US" dirty="0"/>
              <a:t>All variable names start with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$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PHP is a </a:t>
            </a:r>
            <a:r>
              <a:rPr lang="en-US" dirty="0">
                <a:solidFill>
                  <a:srgbClr val="B23C00"/>
                </a:solidFill>
              </a:rPr>
              <a:t>dynamically typed </a:t>
            </a:r>
            <a:r>
              <a:rPr lang="en-US" dirty="0"/>
              <a:t>language.</a:t>
            </a:r>
          </a:p>
          <a:p>
            <a:pPr lvl="1"/>
            <a:r>
              <a:rPr lang="en-US" dirty="0"/>
              <a:t>You don’t declare a variable’s type.</a:t>
            </a:r>
          </a:p>
          <a:p>
            <a:pPr lvl="1"/>
            <a:r>
              <a:rPr lang="en-US" dirty="0"/>
              <a:t>A variable can be assigned a value of any type.</a:t>
            </a:r>
          </a:p>
          <a:p>
            <a:pPr lvl="6"/>
            <a:endParaRPr lang="en-US" dirty="0"/>
          </a:p>
          <a:p>
            <a:r>
              <a:rPr lang="en-US" dirty="0"/>
              <a:t>PHP data types</a:t>
            </a:r>
          </a:p>
          <a:p>
            <a:pPr lvl="1"/>
            <a:r>
              <a:rPr lang="en-US" dirty="0"/>
              <a:t>scalar: integer, float, boolean, string</a:t>
            </a:r>
          </a:p>
          <a:p>
            <a:pPr lvl="1"/>
            <a:r>
              <a:rPr lang="en-US" dirty="0"/>
              <a:t>array</a:t>
            </a:r>
          </a:p>
          <a:p>
            <a:pPr lvl="1"/>
            <a:r>
              <a:rPr lang="en-US" dirty="0"/>
              <a:t>object</a:t>
            </a:r>
          </a:p>
          <a:p>
            <a:pPr lvl="1"/>
            <a:r>
              <a:rPr lang="en-US" dirty="0"/>
              <a:t>resource</a:t>
            </a:r>
          </a:p>
          <a:p>
            <a:pPr lvl="1"/>
            <a:r>
              <a:rPr lang="en-US" dirty="0"/>
              <a:t>NULL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292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Join with PHP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3338" y="1234464"/>
            <a:ext cx="7590539" cy="5016758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B23C00"/>
                </a:solidFill>
                <a:latin typeface="Courier New"/>
                <a:cs typeface="Courier New"/>
              </a:rPr>
              <a:t>$first </a:t>
            </a:r>
            <a:r>
              <a:rPr lang="en-US" sz="1600" b="1" dirty="0">
                <a:latin typeface="Courier New"/>
                <a:cs typeface="Courier New"/>
              </a:rPr>
              <a:t>= </a:t>
            </a:r>
            <a:r>
              <a:rPr lang="en-US" sz="1600" b="1" dirty="0" err="1">
                <a:latin typeface="Courier New"/>
                <a:cs typeface="Courier New"/>
              </a:rPr>
              <a:t>filter_input</a:t>
            </a:r>
            <a:r>
              <a:rPr lang="en-US" sz="1600" b="1" dirty="0">
                <a:latin typeface="Courier New"/>
                <a:cs typeface="Courier New"/>
              </a:rPr>
              <a:t>(INPUT_POST, </a:t>
            </a:r>
            <a:r>
              <a:rPr lang="en-US" sz="1600" b="1" dirty="0">
                <a:solidFill>
                  <a:srgbClr val="B23C00"/>
                </a:solidFill>
                <a:latin typeface="Courier New"/>
                <a:cs typeface="Courier New"/>
              </a:rPr>
              <a:t>"</a:t>
            </a:r>
            <a:r>
              <a:rPr lang="en-US" sz="1600" b="1" dirty="0" err="1">
                <a:solidFill>
                  <a:srgbClr val="B23C00"/>
                </a:solidFill>
                <a:latin typeface="Courier New"/>
                <a:cs typeface="Courier New"/>
              </a:rPr>
              <a:t>firstName</a:t>
            </a:r>
            <a:r>
              <a:rPr lang="en-US" sz="1600" b="1" dirty="0">
                <a:solidFill>
                  <a:srgbClr val="B23C00"/>
                </a:solidFill>
                <a:latin typeface="Courier New"/>
                <a:cs typeface="Courier New"/>
              </a:rPr>
              <a:t>"</a:t>
            </a:r>
            <a:r>
              <a:rPr lang="en-US" sz="1600" b="1" dirty="0">
                <a:latin typeface="Courier New"/>
                <a:cs typeface="Courier New"/>
              </a:rPr>
              <a:t>);</a:t>
            </a:r>
          </a:p>
          <a:p>
            <a:r>
              <a:rPr lang="en-US" sz="1600" b="1" dirty="0">
                <a:solidFill>
                  <a:srgbClr val="B23C00"/>
                </a:solidFill>
                <a:latin typeface="Courier New"/>
                <a:cs typeface="Courier New"/>
              </a:rPr>
              <a:t>$last  </a:t>
            </a:r>
            <a:r>
              <a:rPr lang="en-US" sz="1600" b="1" dirty="0">
                <a:latin typeface="Courier New"/>
                <a:cs typeface="Courier New"/>
              </a:rPr>
              <a:t>= </a:t>
            </a:r>
            <a:r>
              <a:rPr lang="en-US" sz="1600" b="1" dirty="0" err="1">
                <a:latin typeface="Courier New"/>
                <a:cs typeface="Courier New"/>
              </a:rPr>
              <a:t>filter_input</a:t>
            </a:r>
            <a:r>
              <a:rPr lang="en-US" sz="1600" b="1" dirty="0">
                <a:latin typeface="Courier New"/>
                <a:cs typeface="Courier New"/>
              </a:rPr>
              <a:t>(INPUT_POST, </a:t>
            </a:r>
            <a:r>
              <a:rPr lang="en-US" sz="1600" b="1" dirty="0">
                <a:solidFill>
                  <a:srgbClr val="B23C00"/>
                </a:solidFill>
                <a:latin typeface="Courier New"/>
                <a:cs typeface="Courier New"/>
              </a:rPr>
              <a:t>"</a:t>
            </a:r>
            <a:r>
              <a:rPr lang="en-US" sz="1600" b="1" dirty="0" err="1">
                <a:solidFill>
                  <a:srgbClr val="B23C00"/>
                </a:solidFill>
                <a:latin typeface="Courier New"/>
                <a:cs typeface="Courier New"/>
              </a:rPr>
              <a:t>lastName</a:t>
            </a:r>
            <a:r>
              <a:rPr lang="en-US" sz="1600" b="1" dirty="0">
                <a:solidFill>
                  <a:srgbClr val="B23C00"/>
                </a:solidFill>
                <a:latin typeface="Courier New"/>
                <a:cs typeface="Courier New"/>
              </a:rPr>
              <a:t>"</a:t>
            </a:r>
            <a:r>
              <a:rPr lang="en-US" sz="1600" b="1" dirty="0">
                <a:latin typeface="Courier New"/>
                <a:cs typeface="Courier New"/>
              </a:rPr>
              <a:t>);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    </a:t>
            </a:r>
          </a:p>
          <a:p>
            <a:r>
              <a:rPr lang="en-US" sz="1600" b="1" dirty="0">
                <a:latin typeface="Courier New"/>
                <a:cs typeface="Courier New"/>
              </a:rPr>
              <a:t>try {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$con = new PDO("</a:t>
            </a:r>
            <a:r>
              <a:rPr lang="en-US" sz="1600" b="1" dirty="0" err="1">
                <a:latin typeface="Courier New"/>
                <a:cs typeface="Courier New"/>
              </a:rPr>
              <a:t>mysql:host</a:t>
            </a:r>
            <a:r>
              <a:rPr lang="en-US" sz="1600" b="1" dirty="0">
                <a:latin typeface="Courier New"/>
                <a:cs typeface="Courier New"/>
              </a:rPr>
              <a:t>=</a:t>
            </a:r>
            <a:r>
              <a:rPr lang="en-US" sz="1600" b="1" dirty="0" err="1">
                <a:latin typeface="Courier New"/>
                <a:cs typeface="Courier New"/>
              </a:rPr>
              <a:t>localhost;dbname</a:t>
            </a:r>
            <a:r>
              <a:rPr lang="en-US" sz="1600" b="1" dirty="0">
                <a:latin typeface="Courier New"/>
                <a:cs typeface="Courier New"/>
              </a:rPr>
              <a:t>=school",</a:t>
            </a:r>
          </a:p>
          <a:p>
            <a:r>
              <a:rPr lang="nl-NL" sz="1600" b="1" dirty="0">
                <a:latin typeface="Courier New"/>
                <a:cs typeface="Courier New"/>
              </a:rPr>
              <a:t>                   "root", "</a:t>
            </a:r>
            <a:r>
              <a:rPr lang="nl-NL" sz="1600" b="1" dirty="0" err="1">
                <a:latin typeface="Courier New"/>
                <a:cs typeface="Courier New"/>
              </a:rPr>
              <a:t>sesame</a:t>
            </a:r>
            <a:r>
              <a:rPr lang="nl-NL" sz="1600" b="1" dirty="0">
                <a:latin typeface="Courier New"/>
                <a:cs typeface="Courier New"/>
              </a:rPr>
              <a:t>");</a:t>
            </a:r>
          </a:p>
          <a:p>
            <a:r>
              <a:rPr lang="nl-NL" sz="1600" b="1" dirty="0">
                <a:latin typeface="Courier New"/>
                <a:cs typeface="Courier New"/>
              </a:rPr>
              <a:t>    $con-&gt;</a:t>
            </a:r>
            <a:r>
              <a:rPr lang="nl-NL" sz="1600" b="1" dirty="0" err="1">
                <a:latin typeface="Courier New"/>
                <a:cs typeface="Courier New"/>
              </a:rPr>
              <a:t>setAttribute</a:t>
            </a:r>
            <a:r>
              <a:rPr lang="nl-NL" sz="1600" b="1" dirty="0">
                <a:latin typeface="Courier New"/>
                <a:cs typeface="Courier New"/>
              </a:rPr>
              <a:t>(PDO::ATTR_ERRMODE,</a:t>
            </a:r>
          </a:p>
          <a:p>
            <a:r>
              <a:rPr lang="nl-NL" sz="1600" b="1" dirty="0">
                <a:latin typeface="Courier New"/>
                <a:cs typeface="Courier New"/>
              </a:rPr>
              <a:t>                       PDO::ERRMODE_EXCEPTION);</a:t>
            </a:r>
          </a:p>
          <a:p>
            <a:r>
              <a:rPr lang="nl-NL" sz="1600" b="1" dirty="0">
                <a:latin typeface="Courier New"/>
                <a:cs typeface="Courier New"/>
              </a:rPr>
              <a:t>            </a:t>
            </a:r>
          </a:p>
          <a:p>
            <a:r>
              <a:rPr lang="nl-NL" sz="1600" b="1" dirty="0">
                <a:latin typeface="Courier New"/>
                <a:cs typeface="Courier New"/>
              </a:rPr>
              <a:t>    $query = "SELECT </a:t>
            </a:r>
            <a:r>
              <a:rPr lang="nl-NL" sz="1600" b="1" dirty="0" err="1">
                <a:latin typeface="Courier New"/>
                <a:cs typeface="Courier New"/>
              </a:rPr>
              <a:t>student.first</a:t>
            </a:r>
            <a:r>
              <a:rPr lang="nl-NL" sz="1600" b="1" dirty="0">
                <a:latin typeface="Courier New"/>
                <a:cs typeface="Courier New"/>
              </a:rPr>
              <a:t>, </a:t>
            </a:r>
            <a:r>
              <a:rPr lang="nl-NL" sz="1600" b="1" dirty="0" err="1">
                <a:latin typeface="Courier New"/>
                <a:cs typeface="Courier New"/>
              </a:rPr>
              <a:t>student.last</a:t>
            </a:r>
            <a:r>
              <a:rPr lang="nl-NL" sz="1600" b="1" dirty="0">
                <a:latin typeface="Courier New"/>
                <a:cs typeface="Courier New"/>
              </a:rPr>
              <a:t>, subject ".</a:t>
            </a:r>
          </a:p>
          <a:p>
            <a:r>
              <a:rPr lang="nl-NL" sz="1600" b="1" dirty="0">
                <a:latin typeface="Courier New"/>
                <a:cs typeface="Courier New"/>
              </a:rPr>
              <a:t>             "FROM student, teacher, class, </a:t>
            </a:r>
            <a:r>
              <a:rPr lang="nl-NL" sz="1600" b="1" dirty="0" err="1">
                <a:latin typeface="Courier New"/>
                <a:cs typeface="Courier New"/>
              </a:rPr>
              <a:t>student_class</a:t>
            </a:r>
            <a:r>
              <a:rPr lang="nl-NL" sz="1600" b="1" dirty="0">
                <a:latin typeface="Courier New"/>
                <a:cs typeface="Courier New"/>
              </a:rPr>
              <a:t> ".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         "WHERE </a:t>
            </a:r>
            <a:r>
              <a:rPr lang="en-US" sz="1600" b="1" dirty="0" err="1">
                <a:solidFill>
                  <a:srgbClr val="A12A03"/>
                </a:solidFill>
                <a:latin typeface="Courier New"/>
                <a:cs typeface="Courier New"/>
              </a:rPr>
              <a:t>teacher.last</a:t>
            </a:r>
            <a:r>
              <a:rPr lang="en-US" sz="1600" b="1" dirty="0">
                <a:solidFill>
                  <a:srgbClr val="A12A03"/>
                </a:solidFill>
                <a:latin typeface="Courier New"/>
                <a:cs typeface="Courier New"/>
              </a:rPr>
              <a:t> = '$l</a:t>
            </a:r>
            <a:r>
              <a:rPr lang="en-US" sz="1600" b="1" dirty="0">
                <a:solidFill>
                  <a:srgbClr val="B23C00"/>
                </a:solidFill>
                <a:latin typeface="Courier New"/>
                <a:cs typeface="Courier New"/>
              </a:rPr>
              <a:t>ast</a:t>
            </a:r>
            <a:r>
              <a:rPr lang="en-US" sz="1600" b="1" dirty="0">
                <a:latin typeface="Courier New"/>
                <a:cs typeface="Courier New"/>
              </a:rPr>
              <a:t>' ". 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         "</a:t>
            </a:r>
            <a:r>
              <a:rPr lang="en-US" sz="1600" b="1" dirty="0">
                <a:solidFill>
                  <a:srgbClr val="A12A03"/>
                </a:solidFill>
                <a:latin typeface="Courier New"/>
                <a:cs typeface="Courier New"/>
              </a:rPr>
              <a:t>AND </a:t>
            </a:r>
            <a:r>
              <a:rPr lang="en-US" sz="1600" b="1" dirty="0" err="1">
                <a:solidFill>
                  <a:srgbClr val="A12A03"/>
                </a:solidFill>
                <a:latin typeface="Courier New"/>
                <a:cs typeface="Courier New"/>
              </a:rPr>
              <a:t>teacher.first</a:t>
            </a:r>
            <a:r>
              <a:rPr lang="en-US" sz="1600" b="1" dirty="0">
                <a:solidFill>
                  <a:srgbClr val="A12A03"/>
                </a:solidFill>
                <a:latin typeface="Courier New"/>
                <a:cs typeface="Courier New"/>
              </a:rPr>
              <a:t> = '</a:t>
            </a:r>
            <a:r>
              <a:rPr lang="en-US" sz="1600" b="1" dirty="0">
                <a:solidFill>
                  <a:srgbClr val="B23C00"/>
                </a:solidFill>
                <a:latin typeface="Courier New"/>
                <a:cs typeface="Courier New"/>
              </a:rPr>
              <a:t>$first</a:t>
            </a:r>
            <a:r>
              <a:rPr lang="en-US" sz="1600" b="1" dirty="0">
                <a:latin typeface="Courier New"/>
                <a:cs typeface="Courier New"/>
              </a:rPr>
              <a:t>' ".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         "AND </a:t>
            </a:r>
            <a:r>
              <a:rPr lang="en-US" sz="1600" b="1" dirty="0" err="1">
                <a:latin typeface="Courier New"/>
                <a:cs typeface="Courier New"/>
              </a:rPr>
              <a:t>teacher_id</a:t>
            </a:r>
            <a:r>
              <a:rPr lang="en-US" sz="1600" b="1" dirty="0">
                <a:latin typeface="Courier New"/>
                <a:cs typeface="Courier New"/>
              </a:rPr>
              <a:t> = </a:t>
            </a:r>
            <a:r>
              <a:rPr lang="en-US" sz="1600" b="1" dirty="0" err="1">
                <a:latin typeface="Courier New"/>
                <a:cs typeface="Courier New"/>
              </a:rPr>
              <a:t>teacher.id</a:t>
            </a:r>
            <a:r>
              <a:rPr lang="en-US" sz="1600" b="1" dirty="0">
                <a:latin typeface="Courier New"/>
                <a:cs typeface="Courier New"/>
              </a:rPr>
              <a:t> ".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         "AND code = </a:t>
            </a:r>
            <a:r>
              <a:rPr lang="en-US" sz="1600" b="1" dirty="0" err="1">
                <a:latin typeface="Courier New"/>
                <a:cs typeface="Courier New"/>
              </a:rPr>
              <a:t>class_code</a:t>
            </a:r>
            <a:r>
              <a:rPr lang="en-US" sz="1600" b="1" dirty="0">
                <a:latin typeface="Courier New"/>
                <a:cs typeface="Courier New"/>
              </a:rPr>
              <a:t> ".</a:t>
            </a:r>
          </a:p>
          <a:p>
            <a:r>
              <a:rPr lang="pl-PL" sz="1600" b="1" dirty="0">
                <a:latin typeface="Courier New"/>
                <a:cs typeface="Courier New"/>
              </a:rPr>
              <a:t>             "AND </a:t>
            </a:r>
            <a:r>
              <a:rPr lang="pl-PL" sz="1600" b="1" dirty="0" err="1">
                <a:latin typeface="Courier New"/>
                <a:cs typeface="Courier New"/>
              </a:rPr>
              <a:t>student.id</a:t>
            </a:r>
            <a:r>
              <a:rPr lang="pl-PL" sz="1600" b="1" dirty="0">
                <a:latin typeface="Courier New"/>
                <a:cs typeface="Courier New"/>
              </a:rPr>
              <a:t> = </a:t>
            </a:r>
            <a:r>
              <a:rPr lang="pl-PL" sz="1600" b="1" dirty="0" err="1">
                <a:latin typeface="Courier New"/>
                <a:cs typeface="Courier New"/>
              </a:rPr>
              <a:t>student_id</a:t>
            </a:r>
            <a:r>
              <a:rPr lang="pl-PL" sz="1600" b="1" dirty="0">
                <a:latin typeface="Courier New"/>
                <a:cs typeface="Courier New"/>
              </a:rPr>
              <a:t> ".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         "ORDER BY subject, </a:t>
            </a:r>
            <a:r>
              <a:rPr lang="en-US" sz="1600" b="1" dirty="0" err="1">
                <a:latin typeface="Courier New"/>
                <a:cs typeface="Courier New"/>
              </a:rPr>
              <a:t>student.last</a:t>
            </a:r>
            <a:r>
              <a:rPr lang="en-US" sz="1600" b="1" dirty="0">
                <a:latin typeface="Courier New"/>
                <a:cs typeface="Courier New"/>
              </a:rPr>
              <a:t>";</a:t>
            </a:r>
          </a:p>
          <a:p>
            <a:endParaRPr lang="en-US" sz="1600" b="1" dirty="0">
              <a:latin typeface="Courier New"/>
              <a:cs typeface="Courier New"/>
            </a:endParaRPr>
          </a:p>
          <a:p>
            <a:r>
              <a:rPr lang="en-US" sz="1600" b="1" dirty="0">
                <a:latin typeface="Courier New"/>
                <a:cs typeface="Courier New"/>
              </a:rPr>
              <a:t>    $data = $con-&gt;query($query);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$data-&gt;</a:t>
            </a:r>
            <a:r>
              <a:rPr lang="en-US" sz="1600" b="1" dirty="0" err="1">
                <a:latin typeface="Courier New"/>
                <a:cs typeface="Courier New"/>
              </a:rPr>
              <a:t>setFetchMode</a:t>
            </a:r>
            <a:r>
              <a:rPr lang="en-US" sz="1600" b="1" dirty="0">
                <a:latin typeface="Courier New"/>
                <a:cs typeface="Courier New"/>
              </a:rPr>
              <a:t>(PDO::FETCH_ASSOC);</a:t>
            </a:r>
          </a:p>
        </p:txBody>
      </p:sp>
    </p:spTree>
    <p:extLst>
      <p:ext uri="{BB962C8B-B14F-4D97-AF65-F5344CB8AC3E}">
        <p14:creationId xmlns:p14="http://schemas.microsoft.com/office/powerpoint/2010/main" val="876310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Injection Attack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/>
              <a:t>A simple query with a teacher id: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82928" y="1874537"/>
            <a:ext cx="8803812" cy="378565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$id </a:t>
            </a:r>
            <a:r>
              <a:rPr lang="en-US" sz="2000" b="1" dirty="0">
                <a:latin typeface="Courier New"/>
                <a:cs typeface="Courier New"/>
              </a:rPr>
              <a:t>= </a:t>
            </a:r>
            <a:r>
              <a:rPr lang="en-US" sz="2000" b="1" dirty="0" err="1">
                <a:latin typeface="Courier New"/>
                <a:cs typeface="Courier New"/>
              </a:rPr>
              <a:t>filter_input</a:t>
            </a:r>
            <a:r>
              <a:rPr lang="en-US" sz="2000" b="1" dirty="0">
                <a:latin typeface="Courier New"/>
                <a:cs typeface="Courier New"/>
              </a:rPr>
              <a:t>(INPUT_POST,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"id"</a:t>
            </a:r>
            <a:r>
              <a:rPr lang="en-US" sz="2000" b="1" dirty="0">
                <a:latin typeface="Courier New"/>
                <a:cs typeface="Courier New"/>
              </a:rPr>
              <a:t>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</a:t>
            </a:r>
          </a:p>
          <a:p>
            <a:r>
              <a:rPr lang="en-US" sz="2000" b="1" dirty="0">
                <a:latin typeface="Courier New"/>
                <a:cs typeface="Courier New"/>
              </a:rPr>
              <a:t>try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$con = new PDO("</a:t>
            </a:r>
            <a:r>
              <a:rPr lang="en-US" sz="2000" b="1" dirty="0" err="1">
                <a:latin typeface="Courier New"/>
                <a:cs typeface="Courier New"/>
              </a:rPr>
              <a:t>mysql:host</a:t>
            </a:r>
            <a:r>
              <a:rPr lang="en-US" sz="2000" b="1" dirty="0">
                <a:latin typeface="Courier New"/>
                <a:cs typeface="Courier New"/>
              </a:rPr>
              <a:t>=</a:t>
            </a:r>
            <a:r>
              <a:rPr lang="en-US" sz="2000" b="1" dirty="0" err="1">
                <a:latin typeface="Courier New"/>
                <a:cs typeface="Courier New"/>
              </a:rPr>
              <a:t>localhost;dbname</a:t>
            </a:r>
            <a:r>
              <a:rPr lang="en-US" sz="2000" b="1" dirty="0">
                <a:latin typeface="Courier New"/>
                <a:cs typeface="Courier New"/>
              </a:rPr>
              <a:t>=school",</a:t>
            </a:r>
          </a:p>
          <a:p>
            <a:r>
              <a:rPr lang="nl-NL" sz="2000" b="1" dirty="0">
                <a:latin typeface="Courier New"/>
                <a:cs typeface="Courier New"/>
              </a:rPr>
              <a:t>                   "root", "</a:t>
            </a:r>
            <a:r>
              <a:rPr lang="nl-NL" sz="2000" b="1" dirty="0" err="1">
                <a:latin typeface="Courier New"/>
                <a:cs typeface="Courier New"/>
              </a:rPr>
              <a:t>sesame</a:t>
            </a:r>
            <a:r>
              <a:rPr lang="nl-NL" sz="2000" b="1" dirty="0">
                <a:latin typeface="Courier New"/>
                <a:cs typeface="Courier New"/>
              </a:rPr>
              <a:t>");</a:t>
            </a:r>
          </a:p>
          <a:p>
            <a:r>
              <a:rPr lang="nl-NL" sz="2000" b="1" dirty="0">
                <a:latin typeface="Courier New"/>
                <a:cs typeface="Courier New"/>
              </a:rPr>
              <a:t>    $con-&gt;</a:t>
            </a:r>
            <a:r>
              <a:rPr lang="nl-NL" sz="2000" b="1" dirty="0" err="1">
                <a:latin typeface="Courier New"/>
                <a:cs typeface="Courier New"/>
              </a:rPr>
              <a:t>setAttribute</a:t>
            </a:r>
            <a:r>
              <a:rPr lang="nl-NL" sz="2000" b="1" dirty="0">
                <a:latin typeface="Courier New"/>
                <a:cs typeface="Courier New"/>
              </a:rPr>
              <a:t>(PDO::ATTR_ERRMODE,</a:t>
            </a:r>
          </a:p>
          <a:p>
            <a:r>
              <a:rPr lang="nl-NL" sz="2000" b="1" dirty="0">
                <a:latin typeface="Courier New"/>
                <a:cs typeface="Courier New"/>
              </a:rPr>
              <a:t>                       PDO::ERRMODE_EXCEPTION);</a:t>
            </a:r>
          </a:p>
          <a:p>
            <a:r>
              <a:rPr lang="nl-NL" sz="2000" b="1" dirty="0">
                <a:latin typeface="Courier New"/>
                <a:cs typeface="Courier New"/>
              </a:rPr>
              <a:t>            </a:t>
            </a:r>
          </a:p>
          <a:p>
            <a:r>
              <a:rPr lang="nl-NL" sz="2000" b="1" dirty="0">
                <a:latin typeface="Courier New"/>
                <a:cs typeface="Courier New"/>
              </a:rPr>
              <a:t>    </a:t>
            </a:r>
            <a:r>
              <a:rPr lang="nl-NL" sz="2000" b="1" dirty="0">
                <a:solidFill>
                  <a:srgbClr val="0033CC"/>
                </a:solidFill>
                <a:latin typeface="Courier New"/>
                <a:cs typeface="Courier New"/>
              </a:rPr>
              <a:t>$query = "SELECT * FROM teacher WHERE </a:t>
            </a:r>
            <a:r>
              <a:rPr lang="nl-NL" sz="2000" b="1" dirty="0" err="1">
                <a:solidFill>
                  <a:srgbClr val="0033CC"/>
                </a:solidFill>
                <a:latin typeface="Courier New"/>
                <a:cs typeface="Courier New"/>
              </a:rPr>
              <a:t>id</a:t>
            </a:r>
            <a:r>
              <a:rPr lang="nl-NL" sz="2000" b="1" dirty="0">
                <a:solidFill>
                  <a:srgbClr val="0033CC"/>
                </a:solidFill>
                <a:latin typeface="Courier New"/>
                <a:cs typeface="Courier New"/>
              </a:rPr>
              <a:t> = </a:t>
            </a:r>
            <a:r>
              <a:rPr lang="nl-NL" sz="2000" b="1" dirty="0">
                <a:solidFill>
                  <a:srgbClr val="B23C00"/>
                </a:solidFill>
                <a:latin typeface="Courier New"/>
                <a:cs typeface="Courier New"/>
              </a:rPr>
              <a:t>$</a:t>
            </a:r>
            <a:r>
              <a:rPr lang="nl-NL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id</a:t>
            </a:r>
            <a:r>
              <a:rPr lang="nl-NL" sz="2000" b="1" dirty="0">
                <a:solidFill>
                  <a:srgbClr val="0033CC"/>
                </a:solidFill>
                <a:latin typeface="Courier New"/>
                <a:cs typeface="Courier New"/>
              </a:rPr>
              <a:t>";</a:t>
            </a:r>
          </a:p>
          <a:p>
            <a:endParaRPr lang="nl-NL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    $data = $con-&gt;query($query);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$data-&gt;</a:t>
            </a:r>
            <a:r>
              <a:rPr lang="en-US" sz="2000" b="1" dirty="0" err="1">
                <a:latin typeface="Courier New"/>
                <a:cs typeface="Courier New"/>
              </a:rPr>
              <a:t>setFetchMode</a:t>
            </a:r>
            <a:r>
              <a:rPr lang="en-US" sz="2000" b="1" dirty="0">
                <a:latin typeface="Courier New"/>
                <a:cs typeface="Courier New"/>
              </a:rPr>
              <a:t>(PDO::FETCH_ASSOC);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40" y="5769628"/>
            <a:ext cx="5965395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rgbClr val="0033CC"/>
                </a:solidFill>
                <a:latin typeface="Courier New"/>
                <a:cs typeface="Courier New"/>
              </a:rPr>
              <a:t>$data</a:t>
            </a:r>
            <a:r>
              <a:rPr lang="en-US" sz="1800" b="1" dirty="0">
                <a:solidFill>
                  <a:srgbClr val="0033CC"/>
                </a:solidFill>
                <a:latin typeface="+mn-lt"/>
                <a:cs typeface="Courier New"/>
              </a:rPr>
              <a:t> </a:t>
            </a:r>
            <a:r>
              <a:rPr lang="en-US" sz="1800" dirty="0">
                <a:solidFill>
                  <a:srgbClr val="B23C00"/>
                </a:solidFill>
              </a:rPr>
              <a:t>contains a result set as a </a:t>
            </a:r>
            <a:r>
              <a:rPr lang="en-US" sz="1800" b="1" dirty="0" err="1">
                <a:solidFill>
                  <a:srgbClr val="0033CC"/>
                </a:solidFill>
                <a:latin typeface="Courier New"/>
                <a:cs typeface="Courier New"/>
              </a:rPr>
              <a:t>PDOStatement</a:t>
            </a:r>
            <a:r>
              <a:rPr lang="en-US" sz="1800" dirty="0">
                <a:solidFill>
                  <a:srgbClr val="B23C00"/>
                </a:solidFill>
              </a:rPr>
              <a:t> object.</a:t>
            </a:r>
          </a:p>
        </p:txBody>
      </p:sp>
    </p:spTree>
    <p:extLst>
      <p:ext uri="{BB962C8B-B14F-4D97-AF65-F5344CB8AC3E}">
        <p14:creationId xmlns:p14="http://schemas.microsoft.com/office/powerpoint/2010/main" val="29110999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Injection Attack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1800" y="5791205"/>
            <a:ext cx="1905000" cy="457200"/>
          </a:xfrm>
        </p:spPr>
        <p:txBody>
          <a:bodyPr/>
          <a:lstStyle/>
          <a:p>
            <a:fld id="{5E4F0376-0E54-9843-B673-E00D6670E830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5" name="Picture 4" descr="Screen Shot 2015-02-18 at 10.19.4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35" y="2788907"/>
            <a:ext cx="6324600" cy="1828800"/>
          </a:xfrm>
          <a:prstGeom prst="rect">
            <a:avLst/>
          </a:prstGeom>
        </p:spPr>
      </p:pic>
      <p:pic>
        <p:nvPicPr>
          <p:cNvPr id="6" name="Picture 5" descr="Screen Shot 2015-02-18 at 10.20.17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1136" y="4526268"/>
            <a:ext cx="3835400" cy="1752600"/>
          </a:xfrm>
          <a:prstGeom prst="rect">
            <a:avLst/>
          </a:prstGeom>
        </p:spPr>
      </p:pic>
      <p:graphicFrame>
        <p:nvGraphicFramePr>
          <p:cNvPr id="8" name="Group 34"/>
          <p:cNvGraphicFramePr>
            <a:graphicFrameLocks noGrp="1"/>
          </p:cNvGraphicFramePr>
          <p:nvPr>
            <p:extLst/>
          </p:nvPr>
        </p:nvGraphicFramePr>
        <p:xfrm>
          <a:off x="3474732" y="1325903"/>
          <a:ext cx="2559050" cy="1371600"/>
        </p:xfrm>
        <a:graphic>
          <a:graphicData uri="http://schemas.openxmlformats.org/drawingml/2006/table">
            <a:tbl>
              <a:tblPr/>
              <a:tblGrid>
                <a:gridCol w="639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4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First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Rogers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Thompson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John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Flynn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Mabel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6345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Injection Attack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5" name="Picture 4" descr="Screen Shot 2015-02-18 at 10.21.5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2987" y="1417322"/>
            <a:ext cx="6286500" cy="1828800"/>
          </a:xfrm>
          <a:prstGeom prst="rect">
            <a:avLst/>
          </a:prstGeom>
        </p:spPr>
      </p:pic>
      <p:pic>
        <p:nvPicPr>
          <p:cNvPr id="6" name="Picture 5" descr="Screen Shot 2015-02-18 at 10.22.22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3464" y="3408653"/>
            <a:ext cx="5524500" cy="248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549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Prepared Statement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928" y="1325903"/>
            <a:ext cx="8803812" cy="40934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$id</a:t>
            </a:r>
            <a:r>
              <a:rPr lang="en-US" sz="2000" b="1" dirty="0">
                <a:latin typeface="Courier New"/>
                <a:cs typeface="Courier New"/>
              </a:rPr>
              <a:t> = </a:t>
            </a:r>
            <a:r>
              <a:rPr lang="en-US" sz="2000" b="1" dirty="0" err="1">
                <a:latin typeface="Courier New"/>
                <a:cs typeface="Courier New"/>
              </a:rPr>
              <a:t>filter_input</a:t>
            </a:r>
            <a:r>
              <a:rPr lang="en-US" sz="2000" b="1" dirty="0">
                <a:latin typeface="Courier New"/>
                <a:cs typeface="Courier New"/>
              </a:rPr>
              <a:t>(INPUT_GET,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"id"</a:t>
            </a:r>
            <a:r>
              <a:rPr lang="en-US" sz="2000" b="1" dirty="0">
                <a:latin typeface="Courier New"/>
                <a:cs typeface="Courier New"/>
              </a:rPr>
              <a:t>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</a:t>
            </a:r>
          </a:p>
          <a:p>
            <a:r>
              <a:rPr lang="en-US" sz="2000" b="1" dirty="0">
                <a:latin typeface="Courier New"/>
                <a:cs typeface="Courier New"/>
              </a:rPr>
              <a:t>try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$con = new PDO("</a:t>
            </a:r>
            <a:r>
              <a:rPr lang="en-US" sz="2000" b="1" dirty="0" err="1">
                <a:latin typeface="Courier New"/>
                <a:cs typeface="Courier New"/>
              </a:rPr>
              <a:t>mysql:host</a:t>
            </a:r>
            <a:r>
              <a:rPr lang="en-US" sz="2000" b="1" dirty="0">
                <a:latin typeface="Courier New"/>
                <a:cs typeface="Courier New"/>
              </a:rPr>
              <a:t>=</a:t>
            </a:r>
            <a:r>
              <a:rPr lang="en-US" sz="2000" b="1" dirty="0" err="1">
                <a:latin typeface="Courier New"/>
                <a:cs typeface="Courier New"/>
              </a:rPr>
              <a:t>localhost;dbname</a:t>
            </a:r>
            <a:r>
              <a:rPr lang="en-US" sz="2000" b="1" dirty="0">
                <a:latin typeface="Courier New"/>
                <a:cs typeface="Courier New"/>
              </a:rPr>
              <a:t>=school",</a:t>
            </a:r>
          </a:p>
          <a:p>
            <a:r>
              <a:rPr lang="nl-NL" sz="2000" b="1" dirty="0">
                <a:latin typeface="Courier New"/>
                <a:cs typeface="Courier New"/>
              </a:rPr>
              <a:t>                   "root", "</a:t>
            </a:r>
            <a:r>
              <a:rPr lang="nl-NL" sz="2000" b="1" dirty="0" err="1">
                <a:latin typeface="Courier New"/>
                <a:cs typeface="Courier New"/>
              </a:rPr>
              <a:t>sesame</a:t>
            </a:r>
            <a:r>
              <a:rPr lang="nl-NL" sz="2000" b="1" dirty="0">
                <a:latin typeface="Courier New"/>
                <a:cs typeface="Courier New"/>
              </a:rPr>
              <a:t>");</a:t>
            </a:r>
          </a:p>
          <a:p>
            <a:r>
              <a:rPr lang="nl-NL" sz="2000" b="1" dirty="0">
                <a:latin typeface="Courier New"/>
                <a:cs typeface="Courier New"/>
              </a:rPr>
              <a:t>    $con-&gt;</a:t>
            </a:r>
            <a:r>
              <a:rPr lang="nl-NL" sz="2000" b="1" dirty="0" err="1">
                <a:latin typeface="Courier New"/>
                <a:cs typeface="Courier New"/>
              </a:rPr>
              <a:t>setAttribute</a:t>
            </a:r>
            <a:r>
              <a:rPr lang="nl-NL" sz="2000" b="1" dirty="0">
                <a:latin typeface="Courier New"/>
                <a:cs typeface="Courier New"/>
              </a:rPr>
              <a:t>(PDO::ATTR_ERRMODE,</a:t>
            </a:r>
          </a:p>
          <a:p>
            <a:r>
              <a:rPr lang="nl-NL" sz="2000" b="1" dirty="0">
                <a:latin typeface="Courier New"/>
                <a:cs typeface="Courier New"/>
              </a:rPr>
              <a:t>                       PDO::ERRMODE_EXCEPTION);</a:t>
            </a:r>
          </a:p>
          <a:p>
            <a:r>
              <a:rPr lang="nl-NL" sz="2000" b="1" dirty="0">
                <a:latin typeface="Courier New"/>
                <a:cs typeface="Courier New"/>
              </a:rPr>
              <a:t>            </a:t>
            </a:r>
          </a:p>
          <a:p>
            <a:r>
              <a:rPr lang="nl-NL" sz="2000" b="1" dirty="0">
                <a:latin typeface="Courier New"/>
                <a:cs typeface="Courier New"/>
              </a:rPr>
              <a:t>    $query = "SELECT * FROM teacher WHERE </a:t>
            </a:r>
            <a:r>
              <a:rPr lang="nl-NL" sz="2000" b="1" dirty="0" err="1">
                <a:latin typeface="Courier New"/>
                <a:cs typeface="Courier New"/>
              </a:rPr>
              <a:t>id</a:t>
            </a:r>
            <a:r>
              <a:rPr lang="nl-NL" sz="2000" b="1" dirty="0">
                <a:latin typeface="Courier New"/>
                <a:cs typeface="Courier New"/>
              </a:rPr>
              <a:t> = </a:t>
            </a:r>
            <a:r>
              <a:rPr lang="nl-NL" sz="2000" b="1" dirty="0">
                <a:solidFill>
                  <a:srgbClr val="B23C00"/>
                </a:solidFill>
                <a:latin typeface="Courier New"/>
                <a:cs typeface="Courier New"/>
              </a:rPr>
              <a:t>:</a:t>
            </a:r>
            <a:r>
              <a:rPr lang="nl-NL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id</a:t>
            </a:r>
            <a:r>
              <a:rPr lang="nl-NL" sz="2000" b="1" dirty="0">
                <a:latin typeface="Courier New"/>
                <a:cs typeface="Courier New"/>
              </a:rPr>
              <a:t>";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$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ps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= $con-&gt;prepare($query);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fr-FR" sz="2000" b="1" dirty="0">
                <a:latin typeface="Courier New"/>
                <a:cs typeface="Courier New"/>
              </a:rPr>
              <a:t>    $</a:t>
            </a:r>
            <a:r>
              <a:rPr lang="fr-FR" sz="2000" b="1" dirty="0" err="1">
                <a:latin typeface="Courier New"/>
                <a:cs typeface="Courier New"/>
              </a:rPr>
              <a:t>ps</a:t>
            </a:r>
            <a:r>
              <a:rPr lang="fr-FR" sz="2000" b="1" dirty="0">
                <a:latin typeface="Courier New"/>
                <a:cs typeface="Courier New"/>
              </a:rPr>
              <a:t>-&gt;</a:t>
            </a:r>
            <a:r>
              <a:rPr lang="fr-FR" sz="2000" b="1" dirty="0" err="1">
                <a:latin typeface="Courier New"/>
                <a:cs typeface="Courier New"/>
              </a:rPr>
              <a:t>execute</a:t>
            </a:r>
            <a:r>
              <a:rPr lang="fr-FR" sz="2000" b="1" dirty="0">
                <a:latin typeface="Courier New"/>
                <a:cs typeface="Courier New"/>
              </a:rPr>
              <a:t>(</a:t>
            </a:r>
            <a:r>
              <a:rPr lang="fr-FR" sz="2000" b="1" dirty="0" err="1">
                <a:latin typeface="Courier New"/>
                <a:cs typeface="Courier New"/>
              </a:rPr>
              <a:t>array</a:t>
            </a:r>
            <a:r>
              <a:rPr lang="fr-FR" sz="2000" b="1" dirty="0">
                <a:latin typeface="Courier New"/>
                <a:cs typeface="Courier New"/>
              </a:rPr>
              <a:t>(</a:t>
            </a:r>
            <a:r>
              <a:rPr lang="fr-FR" sz="2000" b="1" dirty="0">
                <a:solidFill>
                  <a:srgbClr val="B23C00"/>
                </a:solidFill>
                <a:latin typeface="Courier New"/>
                <a:cs typeface="Courier New"/>
              </a:rPr>
              <a:t>':id' =&gt; $id</a:t>
            </a:r>
            <a:r>
              <a:rPr lang="fr-FR" sz="2000" b="1" dirty="0">
                <a:latin typeface="Courier New"/>
                <a:cs typeface="Courier New"/>
              </a:rPr>
              <a:t>));</a:t>
            </a:r>
          </a:p>
          <a:p>
            <a:r>
              <a:rPr lang="fr-FR" sz="2000" b="1" dirty="0">
                <a:latin typeface="Courier New"/>
                <a:cs typeface="Courier New"/>
              </a:rPr>
              <a:t>    $data = $</a:t>
            </a:r>
            <a:r>
              <a:rPr lang="fr-FR" sz="2000" b="1" dirty="0" err="1">
                <a:latin typeface="Courier New"/>
                <a:cs typeface="Courier New"/>
              </a:rPr>
              <a:t>ps</a:t>
            </a:r>
            <a:r>
              <a:rPr lang="fr-FR" sz="2000" b="1" dirty="0">
                <a:latin typeface="Courier New"/>
                <a:cs typeface="Courier New"/>
              </a:rPr>
              <a:t>-&gt;</a:t>
            </a:r>
            <a:r>
              <a:rPr lang="fr-FR" sz="2000" b="1" dirty="0" err="1">
                <a:latin typeface="Courier New"/>
                <a:cs typeface="Courier New"/>
              </a:rPr>
              <a:t>fetchAll</a:t>
            </a:r>
            <a:r>
              <a:rPr lang="fr-FR" sz="2000" b="1" dirty="0">
                <a:latin typeface="Courier New"/>
                <a:cs typeface="Courier New"/>
              </a:rPr>
              <a:t>(PDO::FETCH_ASSOC);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4930" y="5532097"/>
            <a:ext cx="275910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rgbClr val="0033CC"/>
                </a:solidFill>
                <a:latin typeface="Courier New"/>
                <a:cs typeface="Courier New"/>
              </a:rPr>
              <a:t>$data</a:t>
            </a:r>
            <a:r>
              <a:rPr lang="en-US" sz="1800" b="1" dirty="0">
                <a:solidFill>
                  <a:srgbClr val="0033CC"/>
                </a:solidFill>
                <a:latin typeface="+mn-lt"/>
                <a:cs typeface="Courier New"/>
              </a:rPr>
              <a:t> </a:t>
            </a:r>
            <a:r>
              <a:rPr lang="en-US" sz="1800" dirty="0">
                <a:solidFill>
                  <a:srgbClr val="B23C00"/>
                </a:solidFill>
              </a:rPr>
              <a:t>contains an array.</a:t>
            </a:r>
          </a:p>
        </p:txBody>
      </p:sp>
    </p:spTree>
    <p:extLst>
      <p:ext uri="{BB962C8B-B14F-4D97-AF65-F5344CB8AC3E}">
        <p14:creationId xmlns:p14="http://schemas.microsoft.com/office/powerpoint/2010/main" val="649540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Prepared Statement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5" name="Picture 4" descr="Screen Shot 2015-02-18 at 10.21.5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2987" y="1417322"/>
            <a:ext cx="6286500" cy="1828800"/>
          </a:xfrm>
          <a:prstGeom prst="rect">
            <a:avLst/>
          </a:prstGeom>
        </p:spPr>
      </p:pic>
      <p:pic>
        <p:nvPicPr>
          <p:cNvPr id="6" name="Picture 5" descr="Screen Shot 2015-02-18 at 10.51.22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7391" y="3538202"/>
            <a:ext cx="5537200" cy="153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0304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Prepared Statement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Never insert text from a user on the client side </a:t>
            </a:r>
            <a:br>
              <a:rPr lang="en-US" dirty="0">
                <a:solidFill>
                  <a:srgbClr val="B23C00"/>
                </a:solidFill>
              </a:rPr>
            </a:br>
            <a:r>
              <a:rPr lang="en-US" dirty="0">
                <a:solidFill>
                  <a:srgbClr val="B23C00"/>
                </a:solidFill>
              </a:rPr>
              <a:t>directly into an SQL query on the server side.</a:t>
            </a:r>
          </a:p>
          <a:p>
            <a:pPr lvl="5"/>
            <a:endParaRPr lang="en-US" dirty="0"/>
          </a:p>
          <a:p>
            <a:r>
              <a:rPr lang="en-US" dirty="0"/>
              <a:t>A prepared statement provides some defense against SQL injection attacks.</a:t>
            </a:r>
          </a:p>
          <a:p>
            <a:pPr lvl="5"/>
            <a:endParaRPr lang="en-US" dirty="0"/>
          </a:p>
          <a:p>
            <a:r>
              <a:rPr lang="en-US" dirty="0"/>
              <a:t>A prepared statement is </a:t>
            </a:r>
            <a:br>
              <a:rPr lang="en-US" dirty="0"/>
            </a:br>
            <a:r>
              <a:rPr lang="en-US" u="sng" dirty="0"/>
              <a:t>parsed and compiled once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It can be reused.</a:t>
            </a:r>
          </a:p>
          <a:p>
            <a:pPr lvl="1"/>
            <a:r>
              <a:rPr lang="en-US" dirty="0"/>
              <a:t>Performance improvement for queries </a:t>
            </a:r>
            <a:br>
              <a:rPr lang="en-US" dirty="0"/>
            </a:br>
            <a:r>
              <a:rPr lang="en-US" dirty="0"/>
              <a:t>made from inside PHP loops.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968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Join with a Prepared Statement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44286" y="1342571"/>
            <a:ext cx="8218942" cy="47705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$con = new PDO("</a:t>
            </a:r>
            <a:r>
              <a:rPr lang="en-US" sz="1800" b="1" dirty="0" err="1">
                <a:latin typeface="Courier New"/>
                <a:cs typeface="Courier New"/>
              </a:rPr>
              <a:t>mysql:host</a:t>
            </a:r>
            <a:r>
              <a:rPr lang="en-US" sz="1800" b="1" dirty="0">
                <a:latin typeface="Courier New"/>
                <a:cs typeface="Courier New"/>
              </a:rPr>
              <a:t>=</a:t>
            </a:r>
            <a:r>
              <a:rPr lang="en-US" sz="1800" b="1" dirty="0" err="1">
                <a:latin typeface="Courier New"/>
                <a:cs typeface="Courier New"/>
              </a:rPr>
              <a:t>localhost;dbname</a:t>
            </a:r>
            <a:r>
              <a:rPr lang="en-US" sz="1800" b="1" dirty="0">
                <a:latin typeface="Courier New"/>
                <a:cs typeface="Courier New"/>
              </a:rPr>
              <a:t>=school",</a:t>
            </a:r>
          </a:p>
          <a:p>
            <a:r>
              <a:rPr lang="nl-NL" sz="1800" b="1" dirty="0">
                <a:latin typeface="Courier New"/>
                <a:cs typeface="Courier New"/>
              </a:rPr>
              <a:t>               "root", "</a:t>
            </a:r>
            <a:r>
              <a:rPr lang="nl-NL" sz="1800" b="1" dirty="0" err="1">
                <a:latin typeface="Courier New"/>
                <a:cs typeface="Courier New"/>
              </a:rPr>
              <a:t>sesame</a:t>
            </a:r>
            <a:r>
              <a:rPr lang="nl-NL" sz="1800" b="1" dirty="0">
                <a:latin typeface="Courier New"/>
                <a:cs typeface="Courier New"/>
              </a:rPr>
              <a:t>");</a:t>
            </a:r>
          </a:p>
          <a:p>
            <a:r>
              <a:rPr lang="nl-NL" sz="1800" b="1" dirty="0">
                <a:latin typeface="Courier New"/>
                <a:cs typeface="Courier New"/>
              </a:rPr>
              <a:t>$con-&gt;</a:t>
            </a:r>
            <a:r>
              <a:rPr lang="nl-NL" sz="1800" b="1" dirty="0" err="1">
                <a:latin typeface="Courier New"/>
                <a:cs typeface="Courier New"/>
              </a:rPr>
              <a:t>setAttribute</a:t>
            </a:r>
            <a:r>
              <a:rPr lang="nl-NL" sz="1800" b="1" dirty="0">
                <a:latin typeface="Courier New"/>
                <a:cs typeface="Courier New"/>
              </a:rPr>
              <a:t>(PDO::ATTR_ERRMODE,</a:t>
            </a:r>
          </a:p>
          <a:p>
            <a:r>
              <a:rPr lang="nl-NL" sz="1800" b="1" dirty="0">
                <a:latin typeface="Courier New"/>
                <a:cs typeface="Courier New"/>
              </a:rPr>
              <a:t>                   PDO::ERRMODE_EXCEPTION);</a:t>
            </a:r>
          </a:p>
          <a:p>
            <a:r>
              <a:rPr lang="nl-NL" sz="1800" b="1" dirty="0">
                <a:latin typeface="Courier New"/>
                <a:cs typeface="Courier New"/>
              </a:rPr>
              <a:t>            </a:t>
            </a:r>
          </a:p>
          <a:p>
            <a:r>
              <a:rPr lang="nl-NL" sz="1800" b="1" dirty="0">
                <a:latin typeface="Courier New"/>
                <a:cs typeface="Courier New"/>
              </a:rPr>
              <a:t>$query = "SELECT </a:t>
            </a:r>
            <a:r>
              <a:rPr lang="nl-NL" sz="1800" b="1" dirty="0" err="1">
                <a:latin typeface="Courier New"/>
                <a:cs typeface="Courier New"/>
              </a:rPr>
              <a:t>student.first</a:t>
            </a:r>
            <a:r>
              <a:rPr lang="nl-NL" sz="1800" b="1" dirty="0">
                <a:latin typeface="Courier New"/>
                <a:cs typeface="Courier New"/>
              </a:rPr>
              <a:t>, </a:t>
            </a:r>
            <a:r>
              <a:rPr lang="nl-NL" sz="1800" b="1" dirty="0" err="1">
                <a:latin typeface="Courier New"/>
                <a:cs typeface="Courier New"/>
              </a:rPr>
              <a:t>student.last</a:t>
            </a:r>
            <a:r>
              <a:rPr lang="nl-NL" sz="1800" b="1" dirty="0">
                <a:latin typeface="Courier New"/>
                <a:cs typeface="Courier New"/>
              </a:rPr>
              <a:t>, subject ".</a:t>
            </a:r>
          </a:p>
          <a:p>
            <a:r>
              <a:rPr lang="nl-NL" sz="1800" b="1" dirty="0">
                <a:latin typeface="Courier New"/>
                <a:cs typeface="Courier New"/>
              </a:rPr>
              <a:t>         "FROM student, teacher, class, </a:t>
            </a:r>
            <a:r>
              <a:rPr lang="nl-NL" sz="1800" b="1" dirty="0" err="1">
                <a:latin typeface="Courier New"/>
                <a:cs typeface="Courier New"/>
              </a:rPr>
              <a:t>student_class</a:t>
            </a:r>
            <a:r>
              <a:rPr lang="nl-NL" sz="1800" b="1" dirty="0">
                <a:latin typeface="Courier New"/>
                <a:cs typeface="Courier New"/>
              </a:rPr>
              <a:t> ".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"WHERE </a:t>
            </a:r>
            <a:r>
              <a:rPr lang="en-US" sz="1800" b="1" dirty="0" err="1">
                <a:latin typeface="Courier New"/>
                <a:cs typeface="Courier New"/>
              </a:rPr>
              <a:t>teacher.last</a:t>
            </a:r>
            <a:r>
              <a:rPr lang="en-US" sz="1800" b="1" dirty="0">
                <a:latin typeface="Courier New"/>
                <a:cs typeface="Courier New"/>
              </a:rPr>
              <a:t> =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:last </a:t>
            </a:r>
            <a:r>
              <a:rPr lang="en-US" sz="1800" b="1" dirty="0">
                <a:latin typeface="Courier New"/>
                <a:cs typeface="Courier New"/>
              </a:rPr>
              <a:t>".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"AND </a:t>
            </a:r>
            <a:r>
              <a:rPr lang="en-US" sz="1800" b="1" dirty="0" err="1">
                <a:latin typeface="Courier New"/>
                <a:cs typeface="Courier New"/>
              </a:rPr>
              <a:t>teacher.first</a:t>
            </a:r>
            <a:r>
              <a:rPr lang="en-US" sz="1800" b="1" dirty="0">
                <a:latin typeface="Courier New"/>
                <a:cs typeface="Courier New"/>
              </a:rPr>
              <a:t> =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:first </a:t>
            </a:r>
            <a:r>
              <a:rPr lang="en-US" sz="1800" b="1" dirty="0">
                <a:latin typeface="Courier New"/>
                <a:cs typeface="Courier New"/>
              </a:rPr>
              <a:t>".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"AND </a:t>
            </a:r>
            <a:r>
              <a:rPr lang="en-US" sz="1800" b="1" dirty="0" err="1">
                <a:latin typeface="Courier New"/>
                <a:cs typeface="Courier New"/>
              </a:rPr>
              <a:t>teacher_id</a:t>
            </a:r>
            <a:r>
              <a:rPr lang="en-US" sz="1800" b="1" dirty="0">
                <a:latin typeface="Courier New"/>
                <a:cs typeface="Courier New"/>
              </a:rPr>
              <a:t> = </a:t>
            </a:r>
            <a:r>
              <a:rPr lang="en-US" sz="1800" b="1" dirty="0" err="1">
                <a:latin typeface="Courier New"/>
                <a:cs typeface="Courier New"/>
              </a:rPr>
              <a:t>teacher.id</a:t>
            </a:r>
            <a:r>
              <a:rPr lang="en-US" sz="1800" b="1" dirty="0">
                <a:latin typeface="Courier New"/>
                <a:cs typeface="Courier New"/>
              </a:rPr>
              <a:t> ".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"AND code = </a:t>
            </a:r>
            <a:r>
              <a:rPr lang="en-US" sz="1800" b="1" dirty="0" err="1">
                <a:latin typeface="Courier New"/>
                <a:cs typeface="Courier New"/>
              </a:rPr>
              <a:t>class_code</a:t>
            </a:r>
            <a:r>
              <a:rPr lang="en-US" sz="1800" b="1" dirty="0">
                <a:latin typeface="Courier New"/>
                <a:cs typeface="Courier New"/>
              </a:rPr>
              <a:t> ".</a:t>
            </a:r>
          </a:p>
          <a:p>
            <a:r>
              <a:rPr lang="pl-PL" sz="1800" b="1" dirty="0">
                <a:latin typeface="Courier New"/>
                <a:cs typeface="Courier New"/>
              </a:rPr>
              <a:t>         "AND </a:t>
            </a:r>
            <a:r>
              <a:rPr lang="pl-PL" sz="1800" b="1" dirty="0" err="1">
                <a:latin typeface="Courier New"/>
                <a:cs typeface="Courier New"/>
              </a:rPr>
              <a:t>student.id</a:t>
            </a:r>
            <a:r>
              <a:rPr lang="pl-PL" sz="1800" b="1" dirty="0">
                <a:latin typeface="Courier New"/>
                <a:cs typeface="Courier New"/>
              </a:rPr>
              <a:t> = </a:t>
            </a:r>
            <a:r>
              <a:rPr lang="pl-PL" sz="1800" b="1" dirty="0" err="1">
                <a:latin typeface="Courier New"/>
                <a:cs typeface="Courier New"/>
              </a:rPr>
              <a:t>student_id</a:t>
            </a:r>
            <a:r>
              <a:rPr lang="pl-PL" sz="1800" b="1" dirty="0">
                <a:latin typeface="Courier New"/>
                <a:cs typeface="Courier New"/>
              </a:rPr>
              <a:t> ".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"ORDER BY subject, </a:t>
            </a:r>
            <a:r>
              <a:rPr lang="en-US" sz="1800" b="1" dirty="0" err="1">
                <a:latin typeface="Courier New"/>
                <a:cs typeface="Courier New"/>
              </a:rPr>
              <a:t>student.last</a:t>
            </a:r>
            <a:r>
              <a:rPr lang="en-US" sz="1800" b="1" dirty="0">
                <a:latin typeface="Courier New"/>
                <a:cs typeface="Courier New"/>
              </a:rPr>
              <a:t>";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$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ps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= $con-&gt;prepare($query);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$</a:t>
            </a:r>
            <a:r>
              <a:rPr lang="en-US" sz="1800" b="1" dirty="0" err="1">
                <a:latin typeface="Courier New"/>
                <a:cs typeface="Courier New"/>
              </a:rPr>
              <a:t>ps</a:t>
            </a:r>
            <a:r>
              <a:rPr lang="en-US" sz="1800" b="1" dirty="0">
                <a:latin typeface="Courier New"/>
                <a:cs typeface="Courier New"/>
              </a:rPr>
              <a:t>-&gt;execute(array(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':first' =&gt; $first, ':last' =&gt; $last</a:t>
            </a:r>
            <a:r>
              <a:rPr lang="en-US" sz="1800" b="1" dirty="0">
                <a:latin typeface="Courier New"/>
                <a:cs typeface="Courier New"/>
              </a:rPr>
              <a:t>));</a:t>
            </a:r>
          </a:p>
          <a:p>
            <a:r>
              <a:rPr lang="en-US" sz="1800" b="1" dirty="0">
                <a:latin typeface="Courier New"/>
                <a:cs typeface="Courier New"/>
              </a:rPr>
              <a:t>$data = $</a:t>
            </a:r>
            <a:r>
              <a:rPr lang="en-US" sz="1800" b="1" dirty="0" err="1">
                <a:latin typeface="Courier New"/>
                <a:cs typeface="Courier New"/>
              </a:rPr>
              <a:t>ps</a:t>
            </a:r>
            <a:r>
              <a:rPr lang="en-US" sz="1800" b="1" dirty="0">
                <a:latin typeface="Courier New"/>
                <a:cs typeface="Courier New"/>
              </a:rPr>
              <a:t>-&gt;</a:t>
            </a:r>
            <a:r>
              <a:rPr lang="en-US" sz="1800" b="1" dirty="0" err="1">
                <a:latin typeface="Courier New"/>
                <a:cs typeface="Courier New"/>
              </a:rPr>
              <a:t>fetchAll</a:t>
            </a:r>
            <a:r>
              <a:rPr lang="en-US" sz="1800" b="1" dirty="0">
                <a:latin typeface="Courier New"/>
                <a:cs typeface="Courier New"/>
              </a:rPr>
              <a:t>(PDO::FETCH_ASSOC);</a:t>
            </a:r>
          </a:p>
        </p:txBody>
      </p:sp>
    </p:spTree>
    <p:extLst>
      <p:ext uri="{BB962C8B-B14F-4D97-AF65-F5344CB8AC3E}">
        <p14:creationId xmlns:p14="http://schemas.microsoft.com/office/powerpoint/2010/main" val="2561908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Parameter Binding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2316478"/>
          </a:xfrm>
        </p:spPr>
        <p:txBody>
          <a:bodyPr/>
          <a:lstStyle/>
          <a:p>
            <a:r>
              <a:rPr lang="en-US" dirty="0"/>
              <a:t>Instead of: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Use </a:t>
            </a:r>
            <a:r>
              <a:rPr lang="en-US" dirty="0">
                <a:solidFill>
                  <a:srgbClr val="B23C00"/>
                </a:solidFill>
              </a:rPr>
              <a:t>parameter binding</a:t>
            </a:r>
            <a:r>
              <a:rPr lang="en-US" dirty="0"/>
              <a:t>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48684" y="1874537"/>
            <a:ext cx="8218942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$</a:t>
            </a:r>
            <a:r>
              <a:rPr lang="en-US" sz="1800" b="1" dirty="0" err="1">
                <a:latin typeface="Courier New"/>
                <a:cs typeface="Courier New"/>
              </a:rPr>
              <a:t>ps</a:t>
            </a:r>
            <a:r>
              <a:rPr lang="en-US" sz="1800" b="1" dirty="0">
                <a:latin typeface="Courier New"/>
                <a:cs typeface="Courier New"/>
              </a:rPr>
              <a:t>-&gt;execute(array(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':first' =&gt; $first, ':last' =&gt; $last</a:t>
            </a:r>
            <a:r>
              <a:rPr lang="en-US" sz="1800" b="1" dirty="0">
                <a:latin typeface="Courier New"/>
                <a:cs typeface="Courier New"/>
              </a:rPr>
              <a:t>));</a:t>
            </a:r>
          </a:p>
          <a:p>
            <a:r>
              <a:rPr lang="en-US" sz="1800" b="1" dirty="0">
                <a:latin typeface="Courier New"/>
                <a:cs typeface="Courier New"/>
              </a:rPr>
              <a:t>$data = $</a:t>
            </a:r>
            <a:r>
              <a:rPr lang="en-US" sz="1800" b="1" dirty="0" err="1">
                <a:latin typeface="Courier New"/>
                <a:cs typeface="Courier New"/>
              </a:rPr>
              <a:t>ps</a:t>
            </a:r>
            <a:r>
              <a:rPr lang="en-US" sz="1800" b="1" dirty="0">
                <a:latin typeface="Courier New"/>
                <a:cs typeface="Courier New"/>
              </a:rPr>
              <a:t>-&gt;</a:t>
            </a:r>
            <a:r>
              <a:rPr lang="en-US" sz="1800" b="1" dirty="0" err="1">
                <a:latin typeface="Courier New"/>
                <a:cs typeface="Courier New"/>
              </a:rPr>
              <a:t>fetchAll</a:t>
            </a:r>
            <a:r>
              <a:rPr lang="en-US" sz="1800" b="1" dirty="0">
                <a:latin typeface="Courier New"/>
                <a:cs typeface="Courier New"/>
              </a:rPr>
              <a:t>(PDO::FETCH_ASSOC);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54513" y="3520439"/>
            <a:ext cx="5864068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$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ps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-&gt;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bindParam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(':first', $first);</a:t>
            </a:r>
          </a:p>
          <a:p>
            <a:r>
              <a:rPr lang="tr-TR" sz="1800" b="1" dirty="0">
                <a:solidFill>
                  <a:srgbClr val="B23C00"/>
                </a:solidFill>
                <a:latin typeface="Courier New"/>
                <a:cs typeface="Courier New"/>
              </a:rPr>
              <a:t>$</a:t>
            </a:r>
            <a:r>
              <a:rPr lang="tr-TR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ps</a:t>
            </a:r>
            <a:r>
              <a:rPr lang="tr-TR" sz="1800" b="1" dirty="0">
                <a:solidFill>
                  <a:srgbClr val="B23C00"/>
                </a:solidFill>
                <a:latin typeface="Courier New"/>
                <a:cs typeface="Courier New"/>
              </a:rPr>
              <a:t>-&gt;</a:t>
            </a:r>
            <a:r>
              <a:rPr lang="tr-TR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bindParam</a:t>
            </a:r>
            <a:r>
              <a:rPr lang="tr-TR" sz="1800" b="1" dirty="0">
                <a:solidFill>
                  <a:srgbClr val="B23C00"/>
                </a:solidFill>
                <a:latin typeface="Courier New"/>
                <a:cs typeface="Courier New"/>
              </a:rPr>
              <a:t>(':</a:t>
            </a:r>
            <a:r>
              <a:rPr lang="tr-TR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last</a:t>
            </a:r>
            <a:r>
              <a:rPr lang="tr-TR" sz="1800" b="1" dirty="0">
                <a:solidFill>
                  <a:srgbClr val="B23C00"/>
                </a:solidFill>
                <a:latin typeface="Courier New"/>
                <a:cs typeface="Courier New"/>
              </a:rPr>
              <a:t>',  $</a:t>
            </a:r>
            <a:r>
              <a:rPr lang="tr-TR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last</a:t>
            </a:r>
            <a:r>
              <a:rPr lang="tr-TR" sz="1800" b="1" dirty="0">
                <a:solidFill>
                  <a:srgbClr val="B23C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ro-RO" sz="1800" b="1" dirty="0">
                <a:latin typeface="Courier New"/>
                <a:cs typeface="Courier New"/>
              </a:rPr>
              <a:t>$ps-&gt;execute();</a:t>
            </a:r>
          </a:p>
          <a:p>
            <a:r>
              <a:rPr lang="ro-RO" sz="1800" b="1" dirty="0">
                <a:latin typeface="Courier New"/>
                <a:cs typeface="Courier New"/>
              </a:rPr>
              <a:t>$data = $ps-&gt;fetchAll(PDO::FETCH_ASSOC);</a:t>
            </a:r>
            <a:endParaRPr lang="en-US" sz="18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360863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Strings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Enclose a string with single or double quotes.</a:t>
            </a:r>
          </a:p>
          <a:p>
            <a:pPr lvl="1"/>
            <a:r>
              <a:rPr lang="en-US" dirty="0"/>
              <a:t>Examples: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Variables embedded in a </a:t>
            </a:r>
            <a:r>
              <a:rPr lang="en-US" u="sng" dirty="0"/>
              <a:t>double-quoted string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are evaluated:</a:t>
            </a:r>
          </a:p>
          <a:p>
            <a:pPr lvl="3"/>
            <a:endParaRPr lang="en-US" dirty="0"/>
          </a:p>
          <a:p>
            <a:r>
              <a:rPr lang="en-US" dirty="0"/>
              <a:t>But not: </a:t>
            </a:r>
            <a:endParaRPr lang="en-US" b="1" dirty="0">
              <a:solidFill>
                <a:srgbClr val="0000FF"/>
              </a:solidFill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017536" y="1874537"/>
            <a:ext cx="4480511" cy="16312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en-US" sz="2000" b="1" dirty="0">
                <a:latin typeface="Courier New"/>
                <a:cs typeface="Courier New"/>
              </a:rPr>
              <a:t>"Hello, world!"</a:t>
            </a:r>
          </a:p>
          <a:p>
            <a:pPr marL="0" lvl="1"/>
            <a:r>
              <a:rPr lang="en-US" sz="2000" b="1" dirty="0">
                <a:latin typeface="Courier New"/>
                <a:cs typeface="Courier New"/>
              </a:rPr>
              <a:t>'Hello, world!'</a:t>
            </a:r>
          </a:p>
          <a:p>
            <a:pPr marL="0" lvl="1"/>
            <a:r>
              <a:rPr lang="en-US" sz="2000" b="1" dirty="0">
                <a:latin typeface="Courier New"/>
                <a:cs typeface="Courier New"/>
              </a:rPr>
              <a:t>"It's a nice day."</a:t>
            </a:r>
          </a:p>
          <a:p>
            <a:pPr marL="0" lvl="1"/>
            <a:r>
              <a:rPr lang="en-US" sz="2000" b="1" dirty="0">
                <a:latin typeface="Courier New"/>
                <a:cs typeface="Courier New"/>
              </a:rPr>
              <a:t>'Define "string" for me.'</a:t>
            </a:r>
          </a:p>
          <a:p>
            <a:pPr marL="0" lvl="1"/>
            <a:r>
              <a:rPr lang="en-US" sz="2000" b="1" dirty="0">
                <a:latin typeface="Courier New"/>
                <a:cs typeface="Courier New"/>
              </a:rPr>
              <a:t>"Define \"string\" please."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32039" y="4343390"/>
            <a:ext cx="4340326" cy="40011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sz="2000" b="1" dirty="0">
                <a:latin typeface="Courier New"/>
                <a:cs typeface="Courier New"/>
              </a:rPr>
              <a:t>"The first name is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$first</a:t>
            </a:r>
            <a:r>
              <a:rPr lang="en-US" sz="2000" b="1" dirty="0">
                <a:latin typeface="Courier New"/>
                <a:cs typeface="Courier New"/>
              </a:rPr>
              <a:t>."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32039" y="5037102"/>
            <a:ext cx="4340326" cy="40011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sz="2000" b="1" dirty="0">
                <a:latin typeface="Courier New"/>
                <a:cs typeface="Courier New"/>
              </a:rPr>
              <a:t>'The first name is $first.'</a:t>
            </a:r>
          </a:p>
        </p:txBody>
      </p:sp>
    </p:spTree>
    <p:extLst>
      <p:ext uri="{BB962C8B-B14F-4D97-AF65-F5344CB8AC3E}">
        <p14:creationId xmlns:p14="http://schemas.microsoft.com/office/powerpoint/2010/main" val="973306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String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string concatenation operator is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.</a:t>
            </a:r>
          </a:p>
          <a:p>
            <a:endParaRPr lang="en-US" b="1" dirty="0">
              <a:solidFill>
                <a:srgbClr val="0000FF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b="1" dirty="0">
              <a:solidFill>
                <a:srgbClr val="0000FF"/>
              </a:solidFill>
              <a:latin typeface="Courier New"/>
              <a:cs typeface="Courier New"/>
            </a:endParaRPr>
          </a:p>
          <a:p>
            <a:pPr lvl="1"/>
            <a:r>
              <a:rPr lang="en-US" dirty="0"/>
              <a:t>Better:</a:t>
            </a:r>
          </a:p>
          <a:p>
            <a:pPr lvl="4"/>
            <a:endParaRPr lang="en-US" dirty="0"/>
          </a:p>
          <a:p>
            <a:r>
              <a:rPr lang="en-US" dirty="0"/>
              <a:t>Some string functions: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strlen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strtoupper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strtolower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ucwords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() </a:t>
            </a:r>
            <a:r>
              <a:rPr lang="en-US" dirty="0"/>
              <a:t>capitalize the first letter of every word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103147" y="1898163"/>
            <a:ext cx="4846267" cy="707886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$name = $last . ", " . $first;</a:t>
            </a:r>
          </a:p>
          <a:p>
            <a:pPr marL="0" lvl="1"/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$name .= ", Esq.";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60342" y="2880366"/>
            <a:ext cx="3878586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$name = "$last, $first";</a:t>
            </a:r>
          </a:p>
        </p:txBody>
      </p:sp>
    </p:spTree>
    <p:extLst>
      <p:ext uri="{BB962C8B-B14F-4D97-AF65-F5344CB8AC3E}">
        <p14:creationId xmlns:p14="http://schemas.microsoft.com/office/powerpoint/2010/main" val="2565845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Heredocs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036332"/>
          </a:xfrm>
        </p:spPr>
        <p:txBody>
          <a:bodyPr/>
          <a:lstStyle/>
          <a:p>
            <a:r>
              <a:rPr lang="en-US" dirty="0"/>
              <a:t>Use a </a:t>
            </a:r>
            <a:r>
              <a:rPr lang="en-US" dirty="0" err="1">
                <a:solidFill>
                  <a:srgbClr val="B23C00"/>
                </a:solidFill>
              </a:rPr>
              <a:t>heredoc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to avoid string quoting issues.</a:t>
            </a:r>
          </a:p>
          <a:p>
            <a:pPr lvl="1"/>
            <a:r>
              <a:rPr lang="en-US" dirty="0"/>
              <a:t>Example: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912370" y="1874537"/>
            <a:ext cx="4494239" cy="440120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33CC"/>
                </a:solidFill>
                <a:latin typeface="Courier New"/>
                <a:cs typeface="Courier New"/>
              </a:rPr>
              <a:t>$first </a:t>
            </a:r>
            <a:r>
              <a:rPr lang="en-US" sz="2000" b="1" dirty="0">
                <a:latin typeface="Courier New"/>
                <a:cs typeface="Courier New"/>
              </a:rPr>
              <a:t>= "John";</a:t>
            </a:r>
          </a:p>
          <a:p>
            <a:r>
              <a:rPr lang="en-US" sz="2000" b="1" dirty="0">
                <a:solidFill>
                  <a:srgbClr val="0033CC"/>
                </a:solidFill>
                <a:latin typeface="Courier New"/>
                <a:cs typeface="Courier New"/>
              </a:rPr>
              <a:t>$last  </a:t>
            </a:r>
            <a:r>
              <a:rPr lang="en-US" sz="2000" b="1" dirty="0">
                <a:latin typeface="Courier New"/>
                <a:cs typeface="Courier New"/>
              </a:rPr>
              <a:t>= "Smith";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print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&lt;&lt;&lt;HERE</a:t>
            </a:r>
          </a:p>
          <a:p>
            <a:r>
              <a:rPr lang="en-US" sz="2000" b="1" dirty="0">
                <a:latin typeface="Courier New"/>
                <a:cs typeface="Courier New"/>
              </a:rPr>
              <a:t>&lt;table border="1"&gt;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&lt;</a:t>
            </a:r>
            <a:r>
              <a:rPr lang="en-US" sz="2000" b="1" dirty="0" err="1">
                <a:latin typeface="Courier New"/>
                <a:cs typeface="Courier New"/>
              </a:rPr>
              <a:t>tr</a:t>
            </a:r>
            <a:r>
              <a:rPr lang="en-US" sz="2000" b="1" dirty="0">
                <a:latin typeface="Courier New"/>
                <a:cs typeface="Courier New"/>
              </a:rPr>
              <a:t>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&lt;td&gt;First name:&lt;/td&gt;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&lt;td&gt;</a:t>
            </a:r>
            <a:r>
              <a:rPr lang="en-US" sz="2000" b="1" dirty="0">
                <a:solidFill>
                  <a:srgbClr val="0033CC"/>
                </a:solidFill>
                <a:latin typeface="Courier New"/>
                <a:cs typeface="Courier New"/>
              </a:rPr>
              <a:t>$first</a:t>
            </a:r>
            <a:r>
              <a:rPr lang="en-US" sz="2000" b="1" dirty="0">
                <a:latin typeface="Courier New"/>
                <a:cs typeface="Courier New"/>
              </a:rPr>
              <a:t>&lt;/td&gt;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&lt;/</a:t>
            </a:r>
            <a:r>
              <a:rPr lang="en-US" sz="2000" b="1" dirty="0" err="1">
                <a:latin typeface="Courier New"/>
                <a:cs typeface="Courier New"/>
              </a:rPr>
              <a:t>tr</a:t>
            </a:r>
            <a:r>
              <a:rPr lang="en-US" sz="2000" b="1" dirty="0">
                <a:latin typeface="Courier New"/>
                <a:cs typeface="Courier New"/>
              </a:rPr>
              <a:t>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&lt;</a:t>
            </a:r>
            <a:r>
              <a:rPr lang="en-US" sz="2000" b="1" dirty="0" err="1">
                <a:latin typeface="Courier New"/>
                <a:cs typeface="Courier New"/>
              </a:rPr>
              <a:t>tr</a:t>
            </a:r>
            <a:r>
              <a:rPr lang="en-US" sz="2000" b="1" dirty="0">
                <a:latin typeface="Courier New"/>
                <a:cs typeface="Courier New"/>
              </a:rPr>
              <a:t>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&lt;td&gt; Last name:&lt;/td&gt;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&lt;td&gt;</a:t>
            </a:r>
            <a:r>
              <a:rPr lang="en-US" sz="2000" b="1" dirty="0">
                <a:solidFill>
                  <a:srgbClr val="0033CC"/>
                </a:solidFill>
                <a:latin typeface="Courier New"/>
                <a:cs typeface="Courier New"/>
              </a:rPr>
              <a:t>$last</a:t>
            </a:r>
            <a:r>
              <a:rPr lang="en-US" sz="2000" b="1" dirty="0">
                <a:latin typeface="Courier New"/>
                <a:cs typeface="Courier New"/>
              </a:rPr>
              <a:t>&lt;/td&gt;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&lt;/</a:t>
            </a:r>
            <a:r>
              <a:rPr lang="en-US" sz="2000" b="1" dirty="0" err="1">
                <a:latin typeface="Courier New"/>
                <a:cs typeface="Courier New"/>
              </a:rPr>
              <a:t>tr</a:t>
            </a:r>
            <a:r>
              <a:rPr lang="en-US" sz="2000" b="1" dirty="0">
                <a:latin typeface="Courier New"/>
                <a:cs typeface="Courier New"/>
              </a:rPr>
              <a:t>&gt;&lt;/table&gt;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HERE;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65806" y="4516434"/>
            <a:ext cx="2560291" cy="1564297"/>
            <a:chOff x="365806" y="4516434"/>
            <a:chExt cx="2560291" cy="1564297"/>
          </a:xfrm>
        </p:grpSpPr>
        <p:sp>
          <p:nvSpPr>
            <p:cNvPr id="7" name="TextBox 6"/>
            <p:cNvSpPr txBox="1"/>
            <p:nvPr/>
          </p:nvSpPr>
          <p:spPr>
            <a:xfrm>
              <a:off x="365806" y="4516434"/>
              <a:ext cx="2407630" cy="1015663"/>
            </a:xfrm>
            <a:prstGeom prst="rect">
              <a:avLst/>
            </a:prstGeom>
            <a:solidFill>
              <a:srgbClr val="A12A03"/>
            </a:solidFill>
            <a:ln>
              <a:solidFill>
                <a:srgbClr val="A12A03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rgbClr val="FFFF00"/>
                  </a:solidFill>
                </a:rPr>
                <a:t>Must be on </a:t>
              </a:r>
            </a:p>
            <a:p>
              <a:r>
                <a:rPr lang="en-US" sz="2000" dirty="0">
                  <a:solidFill>
                    <a:srgbClr val="FFFF00"/>
                  </a:solidFill>
                </a:rPr>
                <a:t>a line by itself</a:t>
              </a:r>
            </a:p>
            <a:p>
              <a:r>
                <a:rPr lang="en-US" sz="2000" dirty="0">
                  <a:solidFill>
                    <a:srgbClr val="FFFF00"/>
                  </a:solidFill>
                </a:rPr>
                <a:t>with no indentation.</a:t>
              </a:r>
            </a:p>
          </p:txBody>
        </p:sp>
        <p:cxnSp>
          <p:nvCxnSpPr>
            <p:cNvPr id="10" name="Curved Connector 9"/>
            <p:cNvCxnSpPr>
              <a:stCxn id="7" idx="2"/>
            </p:cNvCxnSpPr>
            <p:nvPr/>
          </p:nvCxnSpPr>
          <p:spPr bwMode="auto">
            <a:xfrm rot="16200000" flipH="1">
              <a:off x="1973542" y="5128175"/>
              <a:ext cx="548634" cy="1356477"/>
            </a:xfrm>
            <a:prstGeom prst="curvedConnector2">
              <a:avLst/>
            </a:prstGeom>
            <a:solidFill>
              <a:schemeClr val="accent1"/>
            </a:solidFill>
            <a:ln w="28575" cap="flat" cmpd="sng" algn="ctr">
              <a:solidFill>
                <a:srgbClr val="A12A03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4084610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Constants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Name constants with all uppercase letters, </a:t>
            </a:r>
            <a:br>
              <a:rPr lang="en-US" dirty="0"/>
            </a:br>
            <a:r>
              <a:rPr lang="en-US" dirty="0"/>
              <a:t>by convention.</a:t>
            </a:r>
          </a:p>
          <a:p>
            <a:pPr lvl="1"/>
            <a:r>
              <a:rPr lang="en-US" dirty="0"/>
              <a:t>Constants are not variables, so do not use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$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Examples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But not:</a:t>
            </a:r>
            <a:endParaRPr lang="en-US" b="1" dirty="0">
              <a:solidFill>
                <a:srgbClr val="0000FF"/>
              </a:solidFill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8830" y="3520439"/>
            <a:ext cx="5394901" cy="101566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define (PI, 3.1415926);</a:t>
            </a:r>
          </a:p>
          <a:p>
            <a:pPr marL="0" lvl="1"/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define (HOST_NAME, "</a:t>
            </a:r>
            <a:r>
              <a:rPr lang="en-US" sz="2000" b="1" dirty="0" err="1">
                <a:solidFill>
                  <a:srgbClr val="000000"/>
                </a:solidFill>
                <a:latin typeface="Courier New"/>
                <a:cs typeface="Courier New"/>
              </a:rPr>
              <a:t>localhost</a:t>
            </a:r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");</a:t>
            </a:r>
          </a:p>
          <a:p>
            <a:pPr marL="0" lvl="1"/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print "Host name is " . HOST_NAME;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28830" y="5257780"/>
            <a:ext cx="4955979" cy="40011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print "Host name is HOST_NAME";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075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Kinds of PHP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Indexed array</a:t>
            </a:r>
            <a:endParaRPr lang="en-US" dirty="0"/>
          </a:p>
          <a:p>
            <a:pPr lvl="1"/>
            <a:r>
              <a:rPr lang="en-US" dirty="0"/>
              <a:t>Indexes are integers.</a:t>
            </a:r>
          </a:p>
          <a:p>
            <a:pPr lvl="5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Associative array</a:t>
            </a:r>
            <a:endParaRPr lang="en-US" dirty="0"/>
          </a:p>
          <a:p>
            <a:pPr lvl="1"/>
            <a:r>
              <a:rPr lang="en-US" dirty="0"/>
              <a:t>Indexes are strings.</a:t>
            </a:r>
          </a:p>
          <a:p>
            <a:pPr lvl="1"/>
            <a:r>
              <a:rPr lang="en-US" dirty="0"/>
              <a:t>key-value pairs, like a hash table.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029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PHP Indexed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4107"/>
            <a:ext cx="8229600" cy="3047989"/>
          </a:xfrm>
        </p:spPr>
        <p:txBody>
          <a:bodyPr/>
          <a:lstStyle/>
          <a:p>
            <a:r>
              <a:rPr lang="en-US" dirty="0"/>
              <a:t>Use the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array()</a:t>
            </a:r>
            <a:r>
              <a:rPr lang="en-US" dirty="0"/>
              <a:t> function:</a:t>
            </a:r>
          </a:p>
          <a:p>
            <a:endParaRPr lang="en-US" dirty="0"/>
          </a:p>
          <a:p>
            <a:r>
              <a:rPr lang="en-US" dirty="0"/>
              <a:t>Specify the first index value.</a:t>
            </a:r>
          </a:p>
          <a:p>
            <a:pPr lvl="1"/>
            <a:r>
              <a:rPr lang="en-US" dirty="0"/>
              <a:t>Subsequent elements are indexed incrementally.</a:t>
            </a:r>
          </a:p>
          <a:p>
            <a:endParaRPr lang="en-US" dirty="0"/>
          </a:p>
          <a:p>
            <a:r>
              <a:rPr lang="en-US" dirty="0"/>
              <a:t>An array of sequential numbers: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72297" y="1325903"/>
            <a:ext cx="4494239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$bands[] = "Beatles";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$bands[] = "Rolling Stones";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$bands[] = "Queen";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5806" y="3063244"/>
            <a:ext cx="8342072" cy="40011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$bands = array("Beatles", "Rolling Stones", "Queen");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4367" y="4526268"/>
            <a:ext cx="8778144" cy="40011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$bands = array(2=&gt;"Beatles", "Rolling Stones", "Queen");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84669" y="5532097"/>
            <a:ext cx="3724672" cy="40011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$values = range(5, 10);</a:t>
            </a:r>
          </a:p>
        </p:txBody>
      </p:sp>
    </p:spTree>
    <p:extLst>
      <p:ext uri="{BB962C8B-B14F-4D97-AF65-F5344CB8AC3E}">
        <p14:creationId xmlns:p14="http://schemas.microsoft.com/office/powerpoint/2010/main" val="2324677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26626</TotalTime>
  <Words>2650</Words>
  <Application>Microsoft Macintosh PowerPoint</Application>
  <PresentationFormat>On-screen Show (4:3)</PresentationFormat>
  <Paragraphs>610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ＭＳ Ｐゴシック</vt:lpstr>
      <vt:lpstr>Arial</vt:lpstr>
      <vt:lpstr>Courier New</vt:lpstr>
      <vt:lpstr>Times New Roman</vt:lpstr>
      <vt:lpstr>Wingdings</vt:lpstr>
      <vt:lpstr>Quadrant</vt:lpstr>
      <vt:lpstr>CS/SE 157B Database Management Systems II February 15 Class Meeting</vt:lpstr>
      <vt:lpstr>PHP Syntax</vt:lpstr>
      <vt:lpstr>PHP Variables</vt:lpstr>
      <vt:lpstr>PHP Strings</vt:lpstr>
      <vt:lpstr>PHP String Operations</vt:lpstr>
      <vt:lpstr>Heredocs</vt:lpstr>
      <vt:lpstr>PHP Constants</vt:lpstr>
      <vt:lpstr>Two Kinds of PHP Arrays</vt:lpstr>
      <vt:lpstr>Creating PHP Indexed Arrays</vt:lpstr>
      <vt:lpstr>Creating PHP Associative Arrays</vt:lpstr>
      <vt:lpstr>Looping over Array Elements</vt:lpstr>
      <vt:lpstr>Multidimensional Arrays</vt:lpstr>
      <vt:lpstr>Multidimensional Arrays, cont’d</vt:lpstr>
      <vt:lpstr>Multidimensional Arrays, cont’d</vt:lpstr>
      <vt:lpstr>PHP Functions</vt:lpstr>
      <vt:lpstr>Scope of PHP Variables</vt:lpstr>
      <vt:lpstr>PHP Data Objects (PDO)</vt:lpstr>
      <vt:lpstr>Three-Tier Web Application Architecture</vt:lpstr>
      <vt:lpstr>Simple End-to-End Web Application!</vt:lpstr>
      <vt:lpstr>MySQL Command Line Interface</vt:lpstr>
      <vt:lpstr>MySQL Command Line Interface, cont’d</vt:lpstr>
      <vt:lpstr>Default Web Page: index.html</vt:lpstr>
      <vt:lpstr>PHP Page: queryDB.php</vt:lpstr>
      <vt:lpstr>PHP Page: queryDB.php, cont’d</vt:lpstr>
      <vt:lpstr>PHP Page: queryDB.php, cont’d</vt:lpstr>
      <vt:lpstr>PHP Page: queryDB.php, cont’d</vt:lpstr>
      <vt:lpstr>PHP Page: queryDB.php, cont’d</vt:lpstr>
      <vt:lpstr>PHP query() vs. exec()</vt:lpstr>
      <vt:lpstr>PHP query() vs. exec(), cont’d</vt:lpstr>
      <vt:lpstr>Table Join with PHP</vt:lpstr>
      <vt:lpstr>SQL Injection Attack</vt:lpstr>
      <vt:lpstr>SQL Injection Attack, cont’d</vt:lpstr>
      <vt:lpstr>SQL Injection Attack, cont’d</vt:lpstr>
      <vt:lpstr>Prepared Statement</vt:lpstr>
      <vt:lpstr>Prepared Statement, cont’d</vt:lpstr>
      <vt:lpstr>Prepared Statement, cont’d</vt:lpstr>
      <vt:lpstr>Table Join with a Prepared Statement</vt:lpstr>
      <vt:lpstr>Parameter Binding</vt:lpstr>
    </vt:vector>
  </TitlesOfParts>
  <Company>Apropos Logic</Company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160: Software Engineering</dc:title>
  <dc:creator>Ronald Mak</dc:creator>
  <cp:lastModifiedBy>Ronald Mak</cp:lastModifiedBy>
  <cp:revision>507</cp:revision>
  <dcterms:created xsi:type="dcterms:W3CDTF">2008-01-12T03:52:55Z</dcterms:created>
  <dcterms:modified xsi:type="dcterms:W3CDTF">2018-02-15T09:11:51Z</dcterms:modified>
</cp:coreProperties>
</file>