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82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3" r:id="rId15"/>
    <p:sldId id="340" r:id="rId16"/>
    <p:sldId id="341" r:id="rId17"/>
    <p:sldId id="342" r:id="rId18"/>
    <p:sldId id="318" r:id="rId19"/>
    <p:sldId id="319" r:id="rId20"/>
    <p:sldId id="326" r:id="rId21"/>
    <p:sldId id="327" r:id="rId22"/>
    <p:sldId id="320" r:id="rId23"/>
    <p:sldId id="321" r:id="rId24"/>
    <p:sldId id="322" r:id="rId25"/>
    <p:sldId id="323" r:id="rId26"/>
    <p:sldId id="324" r:id="rId27"/>
    <p:sldId id="325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07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168" y="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February 15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book.pdo.ph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book.pdo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February 15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PHP Associative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10"/>
            <a:ext cx="8229600" cy="640073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array()</a:t>
            </a:r>
            <a:r>
              <a:rPr lang="en-US" dirty="0"/>
              <a:t> function: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25" y="1325903"/>
            <a:ext cx="4648153" cy="101566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$states["CA"] = "California";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$states["NY"] = "New York";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$states["TX"] = "Texas";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25" y="3246122"/>
            <a:ext cx="4032499" cy="16312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$states = array(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   "CA" =&gt; "California",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   "NY" =&gt; "New York",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   "TX" =&gt; "Texas"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4586" y="5166341"/>
            <a:ext cx="430321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An associative array is like a hash table.</a:t>
            </a:r>
          </a:p>
        </p:txBody>
      </p:sp>
    </p:spTree>
    <p:extLst>
      <p:ext uri="{BB962C8B-B14F-4D97-AF65-F5344CB8AC3E}">
        <p14:creationId xmlns:p14="http://schemas.microsoft.com/office/powerpoint/2010/main" val="1827869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foreach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statement:</a:t>
            </a:r>
          </a:p>
          <a:p>
            <a:endParaRPr lang="en-US" dirty="0"/>
          </a:p>
          <a:p>
            <a:pPr marL="471487" lvl="1" indent="0">
              <a:buNone/>
            </a:pPr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35" y="1965976"/>
            <a:ext cx="6420222" cy="83099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foreach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($</a:t>
            </a:r>
            <a:r>
              <a:rPr lang="en-US" sz="2000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arrayname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as $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variable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 { … }</a:t>
            </a:r>
          </a:p>
          <a:p>
            <a:r>
              <a:rPr lang="en-US" sz="8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foreach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($</a:t>
            </a:r>
            <a:r>
              <a:rPr lang="en-US" sz="2000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arrayname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as $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key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=&gt; $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value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 { …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6859" y="3520439"/>
            <a:ext cx="4955979" cy="101566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foreach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($bands as $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bandName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   print $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bandName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070" y="4800585"/>
            <a:ext cx="8034246" cy="101566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foreach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($states as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$abbrev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=&gt;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$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fullName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print "State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$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fullName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is abbreviated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$abbrev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";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156258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25903"/>
            <a:ext cx="8495986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$north = array("ND" =&gt; "North Dakota", "MN" =&gt; "Minnesota");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$south = array("TX" =&gt; "Texas", "FL" =&gt; "Florida");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$east  = array("NY" =&gt; "New York", "ME" =&gt; "Maine");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$west  = array("CA" =&gt; "California", "OR" =&gt; "Oregon");</a:t>
            </a:r>
          </a:p>
          <a:p>
            <a:endParaRPr lang="en-US" sz="18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$us = array(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  "N" =&gt; $north, 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  "S" =&gt; $south, 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  "E" =&gt; $east, 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  "W" =&gt; $west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7602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494" y="1325903"/>
            <a:ext cx="7629012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print "</a:t>
            </a:r>
            <a:r>
              <a:rPr lang="en-US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1800" b="1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ul</a:t>
            </a:r>
            <a:r>
              <a:rPr lang="en-US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foreach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($us as 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$region =&gt; $states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    print "    </a:t>
            </a:r>
            <a:r>
              <a:rPr lang="ro-RO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&lt;li&gt;</a:t>
            </a:r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    print "        </a:t>
            </a:r>
            <a:r>
              <a:rPr lang="ro-RO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&lt;h2&gt;</a:t>
            </a:r>
            <a:r>
              <a:rPr lang="ro-RO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ro-RO" sz="18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region</a:t>
            </a:r>
            <a:r>
              <a:rPr lang="ro-RO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&lt;/h2&gt;</a:t>
            </a:r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    print "        </a:t>
            </a:r>
            <a:r>
              <a:rPr lang="ro-RO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ro-RO" sz="1800" b="1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ul</a:t>
            </a:r>
            <a:r>
              <a:rPr lang="ro-RO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800" b="1" dirty="0" err="1">
                <a:latin typeface="Courier New" charset="0"/>
                <a:ea typeface="Courier New" charset="0"/>
                <a:cs typeface="Courier New" charset="0"/>
              </a:rPr>
              <a:t>foreach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($</a:t>
            </a:r>
            <a:r>
              <a:rPr lang="de-DE" sz="1800" b="1" dirty="0" err="1">
                <a:latin typeface="Courier New" charset="0"/>
                <a:ea typeface="Courier New" charset="0"/>
                <a:cs typeface="Courier New" charset="0"/>
              </a:rPr>
              <a:t>states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800" b="1" dirty="0" err="1">
                <a:latin typeface="Courier New" charset="0"/>
                <a:ea typeface="Courier New" charset="0"/>
                <a:cs typeface="Courier New" charset="0"/>
              </a:rPr>
              <a:t>as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de-DE" sz="18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abbrev</a:t>
            </a:r>
            <a:r>
              <a:rPr lang="de-DE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=&gt; $</a:t>
            </a:r>
            <a:r>
              <a:rPr lang="de-DE" sz="18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    print "            </a:t>
            </a:r>
            <a:r>
              <a:rPr lang="en-US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&lt;li&gt;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$abbrev: $name</a:t>
            </a:r>
            <a:r>
              <a:rPr lang="en-US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&lt;/li&gt;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de-DE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</a:p>
          <a:p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    print "        </a:t>
            </a:r>
            <a:r>
              <a:rPr lang="ro-RO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&lt;/</a:t>
            </a:r>
            <a:r>
              <a:rPr lang="ro-RO" sz="1800" b="1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ul</a:t>
            </a:r>
            <a:r>
              <a:rPr lang="ro-RO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ro-RO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print "&lt;/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ul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&gt;\n";</a:t>
            </a:r>
          </a:p>
        </p:txBody>
      </p:sp>
    </p:spTree>
    <p:extLst>
      <p:ext uri="{BB962C8B-B14F-4D97-AF65-F5344CB8AC3E}">
        <p14:creationId xmlns:p14="http://schemas.microsoft.com/office/powerpoint/2010/main" val="233682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B5F2E-6B0A-0B4B-90F9-FDE530AAF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2B70C-FD26-C245-8858-73A75941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1C589B-0DDA-A441-9C1B-1D665C1CA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393" y="1254979"/>
            <a:ext cx="2247213" cy="48531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34479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8136"/>
          </a:xfrm>
        </p:spPr>
        <p:txBody>
          <a:bodyPr/>
          <a:lstStyle/>
          <a:p>
            <a:r>
              <a:rPr lang="en-US" dirty="0"/>
              <a:t>Syntax for programmer-defined functions: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Examples: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function can optionally return a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82647" y="1874537"/>
            <a:ext cx="4675328" cy="1323439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function </a:t>
            </a:r>
            <a:r>
              <a:rPr lang="en-US" sz="2000" b="1" i="1" dirty="0">
                <a:solidFill>
                  <a:srgbClr val="0033CC"/>
                </a:solidFill>
                <a:latin typeface="Times New Roman"/>
                <a:cs typeface="Times New Roman"/>
              </a:rPr>
              <a:t>name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 (</a:t>
            </a:r>
            <a:r>
              <a:rPr lang="en-US" sz="2000" b="1" i="1" dirty="0">
                <a:solidFill>
                  <a:srgbClr val="0033CC"/>
                </a:solidFill>
                <a:latin typeface="Times New Roman"/>
                <a:cs typeface="Times New Roman"/>
              </a:rPr>
              <a:t>optional arguments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    // statements in the body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228" y="3794756"/>
            <a:ext cx="7880332" cy="1323439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doSomething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() { …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sayHello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($first, $last) { …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function greet($name, </a:t>
            </a:r>
            <a:r>
              <a:rPr lang="en-US" sz="2000" b="1" dirty="0">
                <a:solidFill>
                  <a:srgbClr val="A12A03"/>
                </a:solidFill>
                <a:latin typeface="Courier New"/>
                <a:cs typeface="Courier New"/>
              </a:rPr>
              <a:t>$language = "English"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 { …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function calculate($input, </a:t>
            </a:r>
            <a:r>
              <a:rPr lang="en-US" sz="2000" b="1" dirty="0">
                <a:solidFill>
                  <a:srgbClr val="A12A03"/>
                </a:solidFill>
                <a:latin typeface="Courier New"/>
                <a:cs typeface="Courier New"/>
              </a:rPr>
              <a:t>&amp;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$output) { …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08976" y="5680621"/>
            <a:ext cx="2000192" cy="400110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return </a:t>
            </a:r>
            <a:r>
              <a:rPr lang="en-US" sz="2000" b="1" i="1" dirty="0">
                <a:solidFill>
                  <a:srgbClr val="0033CC"/>
                </a:solidFill>
                <a:latin typeface="Times New Roman"/>
                <a:cs typeface="Times New Roman"/>
              </a:rPr>
              <a:t>value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170" y="4160512"/>
            <a:ext cx="138231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B23C00"/>
                </a:solidFill>
              </a:rPr>
              <a:t>Default 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4481" y="4800585"/>
            <a:ext cx="20665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B23C00"/>
                </a:solidFill>
              </a:rPr>
              <a:t>Passed by reference</a:t>
            </a:r>
          </a:p>
        </p:txBody>
      </p:sp>
    </p:spTree>
    <p:extLst>
      <p:ext uri="{BB962C8B-B14F-4D97-AF65-F5344CB8AC3E}">
        <p14:creationId xmlns:p14="http://schemas.microsoft.com/office/powerpoint/2010/main" val="93558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PHP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69"/>
          </a:xfrm>
        </p:spPr>
        <p:txBody>
          <a:bodyPr/>
          <a:lstStyle/>
          <a:p>
            <a:r>
              <a:rPr lang="en-US" dirty="0"/>
              <a:t>Variables have the </a:t>
            </a:r>
            <a:r>
              <a:rPr lang="en-US" dirty="0">
                <a:solidFill>
                  <a:srgbClr val="B23C00"/>
                </a:solidFill>
              </a:rPr>
              <a:t>scope</a:t>
            </a:r>
            <a:r>
              <a:rPr lang="en-US" dirty="0"/>
              <a:t> of the PHP file</a:t>
            </a:r>
            <a:br>
              <a:rPr lang="en-US" dirty="0"/>
            </a:br>
            <a:r>
              <a:rPr lang="en-US" dirty="0"/>
              <a:t>in which they reside.</a:t>
            </a:r>
          </a:p>
          <a:p>
            <a:r>
              <a:rPr lang="en-US" dirty="0"/>
              <a:t>A programmer-defined function </a:t>
            </a:r>
            <a:br>
              <a:rPr lang="en-US" dirty="0"/>
            </a:br>
            <a:r>
              <a:rPr lang="en-US" u="sng" dirty="0"/>
              <a:t>creates a scope</a:t>
            </a:r>
            <a:r>
              <a:rPr lang="en-US" dirty="0"/>
              <a:t> for its variables.</a:t>
            </a:r>
          </a:p>
          <a:p>
            <a:pPr lvl="1"/>
            <a:r>
              <a:rPr lang="en-US" dirty="0"/>
              <a:t>Variables defined in a function </a:t>
            </a:r>
            <a:br>
              <a:rPr lang="en-US" dirty="0"/>
            </a:br>
            <a:r>
              <a:rPr lang="en-US" dirty="0"/>
              <a:t>cannot be accessed outside the function.</a:t>
            </a:r>
          </a:p>
          <a:p>
            <a:pPr lvl="1"/>
            <a:r>
              <a:rPr lang="en-US" dirty="0"/>
              <a:t>Variables defined outside the function </a:t>
            </a:r>
            <a:br>
              <a:rPr lang="en-US" dirty="0"/>
            </a:br>
            <a:r>
              <a:rPr lang="en-US" dirty="0"/>
              <a:t>are not accessible inside the function.</a:t>
            </a:r>
          </a:p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global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 inside a function </a:t>
            </a:r>
            <a:br>
              <a:rPr lang="en-US" dirty="0"/>
            </a:br>
            <a:r>
              <a:rPr lang="en-US" dirty="0"/>
              <a:t>to access outside variables.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34659" y="5714975"/>
            <a:ext cx="3171585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global $</a:t>
            </a:r>
            <a:r>
              <a:rPr lang="en-US" sz="2000" b="1" dirty="0" err="1">
                <a:latin typeface="Courier New"/>
                <a:cs typeface="Courier New"/>
              </a:rPr>
              <a:t>outsideVar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1046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Data Objects (PDO)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Create a </a:t>
            </a:r>
            <a:r>
              <a:rPr lang="en-US" u="sng" dirty="0"/>
              <a:t>database abstraction layer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45952" y="1965976"/>
            <a:ext cx="4846267" cy="822951"/>
            <a:chOff x="1645952" y="1965976"/>
            <a:chExt cx="4846267" cy="822951"/>
          </a:xfrm>
        </p:grpSpPr>
        <p:sp>
          <p:nvSpPr>
            <p:cNvPr id="6" name="Can 5"/>
            <p:cNvSpPr/>
            <p:nvPr/>
          </p:nvSpPr>
          <p:spPr bwMode="auto">
            <a:xfrm>
              <a:off x="1645952" y="1965976"/>
              <a:ext cx="1097268" cy="822951"/>
            </a:xfrm>
            <a:prstGeom prst="can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Postgres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3541233" y="1965976"/>
              <a:ext cx="1097268" cy="822951"/>
            </a:xfrm>
            <a:prstGeom prst="can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MySQL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Arial" charset="0"/>
                  <a:ea typeface="ＭＳ Ｐゴシック" charset="0"/>
                </a:rPr>
                <a:t>MariaDB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Can 7"/>
            <p:cNvSpPr/>
            <p:nvPr/>
          </p:nvSpPr>
          <p:spPr bwMode="auto">
            <a:xfrm>
              <a:off x="5394951" y="1965976"/>
              <a:ext cx="1097268" cy="822951"/>
            </a:xfrm>
            <a:prstGeom prst="can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Oracle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94586" y="2880366"/>
            <a:ext cx="3748999" cy="1097268"/>
            <a:chOff x="2194586" y="2697488"/>
            <a:chExt cx="3748999" cy="1097268"/>
          </a:xfrm>
        </p:grpSpPr>
        <p:sp>
          <p:nvSpPr>
            <p:cNvPr id="9" name="TextBox 8"/>
            <p:cNvSpPr txBox="1"/>
            <p:nvPr/>
          </p:nvSpPr>
          <p:spPr>
            <a:xfrm>
              <a:off x="2560342" y="3394646"/>
              <a:ext cx="3059051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B23C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B23C00"/>
                  </a:solidFill>
                </a:rPr>
                <a:t>PHP Data Objects (PDO)</a:t>
              </a:r>
            </a:p>
          </p:txBody>
        </p:sp>
        <p:cxnSp>
          <p:nvCxnSpPr>
            <p:cNvPr id="13" name="Straight Arrow Connector 12"/>
            <p:cNvCxnSpPr>
              <a:stCxn id="9" idx="0"/>
              <a:endCxn id="7" idx="3"/>
            </p:cNvCxnSpPr>
            <p:nvPr/>
          </p:nvCxnSpPr>
          <p:spPr bwMode="auto">
            <a:xfrm flipH="1" flipV="1">
              <a:off x="4089867" y="2697488"/>
              <a:ext cx="1" cy="69715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>
              <a:stCxn id="9" idx="0"/>
              <a:endCxn id="8" idx="3"/>
            </p:cNvCxnSpPr>
            <p:nvPr/>
          </p:nvCxnSpPr>
          <p:spPr bwMode="auto">
            <a:xfrm flipV="1">
              <a:off x="4089868" y="2697488"/>
              <a:ext cx="1853717" cy="69715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>
              <a:stCxn id="9" idx="0"/>
              <a:endCxn id="6" idx="3"/>
            </p:cNvCxnSpPr>
            <p:nvPr/>
          </p:nvCxnSpPr>
          <p:spPr bwMode="auto">
            <a:xfrm flipH="1" flipV="1">
              <a:off x="2194586" y="2697488"/>
              <a:ext cx="1895282" cy="69715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4" name="Group 13"/>
          <p:cNvGrpSpPr/>
          <p:nvPr/>
        </p:nvGrpSpPr>
        <p:grpSpPr>
          <a:xfrm>
            <a:off x="3591336" y="4069073"/>
            <a:ext cx="997063" cy="2011658"/>
            <a:chOff x="3591336" y="3794756"/>
            <a:chExt cx="997063" cy="2011658"/>
          </a:xfrm>
        </p:grpSpPr>
        <p:sp>
          <p:nvSpPr>
            <p:cNvPr id="10" name="Folded Corner 9"/>
            <p:cNvSpPr/>
            <p:nvPr/>
          </p:nvSpPr>
          <p:spPr bwMode="auto">
            <a:xfrm>
              <a:off x="3769831" y="4983463"/>
              <a:ext cx="640073" cy="822951"/>
            </a:xfrm>
            <a:prstGeom prst="foldedCorner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PHP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91336" y="4217597"/>
              <a:ext cx="9970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query()</a:t>
              </a:r>
            </a:p>
          </p:txBody>
        </p:sp>
        <p:cxnSp>
          <p:nvCxnSpPr>
            <p:cNvPr id="19" name="Straight Arrow Connector 18"/>
            <p:cNvCxnSpPr>
              <a:stCxn id="10" idx="0"/>
              <a:endCxn id="11" idx="2"/>
            </p:cNvCxnSpPr>
            <p:nvPr/>
          </p:nvCxnSpPr>
          <p:spPr bwMode="auto">
            <a:xfrm flipV="1">
              <a:off x="4089868" y="4617707"/>
              <a:ext cx="0" cy="36575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>
              <a:stCxn id="11" idx="0"/>
              <a:endCxn id="9" idx="2"/>
            </p:cNvCxnSpPr>
            <p:nvPr/>
          </p:nvCxnSpPr>
          <p:spPr bwMode="auto">
            <a:xfrm flipV="1">
              <a:off x="4089868" y="3794756"/>
              <a:ext cx="0" cy="42284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2" name="TextBox 21"/>
          <p:cNvSpPr txBox="1"/>
          <p:nvPr/>
        </p:nvSpPr>
        <p:spPr>
          <a:xfrm>
            <a:off x="5029195" y="5587394"/>
            <a:ext cx="37577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PDO documentation:</a:t>
            </a:r>
          </a:p>
          <a:p>
            <a:r>
              <a:rPr lang="en-US" sz="1600" dirty="0">
                <a:hlinkClick r:id="rId2"/>
              </a:rPr>
              <a:t>http://php.net/manual/en/book.pdo.php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845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Three-Tier Web Application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57" y="1508781"/>
            <a:ext cx="1463024" cy="731512"/>
          </a:xfrm>
          <a:prstGeom prst="roundRect">
            <a:avLst/>
          </a:prstGeom>
          <a:solidFill>
            <a:srgbClr val="FFFDC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Client</a:t>
            </a:r>
            <a:r>
              <a:rPr lang="en-US" sz="1600" dirty="0"/>
              <a:t>-side web browser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10" y="2788927"/>
            <a:ext cx="1645902" cy="1097268"/>
          </a:xfrm>
          <a:prstGeom prst="roundRect">
            <a:avLst/>
          </a:prstGeom>
          <a:solidFill>
            <a:srgbClr val="E2E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Server-side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web server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aseline="0" dirty="0"/>
              <a:t>(</a:t>
            </a:r>
            <a:r>
              <a:rPr lang="en-US" sz="1600" b="1" baseline="0" dirty="0">
                <a:latin typeface="Courier New"/>
                <a:cs typeface="Courier New"/>
              </a:rPr>
              <a:t>.html</a:t>
            </a:r>
            <a:r>
              <a:rPr lang="en-US" sz="1600" b="1" dirty="0">
                <a:latin typeface="Courier New"/>
                <a:cs typeface="Courier New"/>
              </a:rPr>
              <a:t> .</a:t>
            </a:r>
            <a:r>
              <a:rPr lang="en-US" sz="1600" b="1" dirty="0" err="1">
                <a:latin typeface="Courier New"/>
                <a:cs typeface="Courier New"/>
              </a:rPr>
              <a:t>php</a:t>
            </a:r>
            <a:endParaRPr lang="en-US" sz="1600" b="1" dirty="0">
              <a:latin typeface="Courier New"/>
              <a:cs typeface="Courier New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images,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etc.)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9" name="Curved Connector 8"/>
          <p:cNvCxnSpPr>
            <a:cxnSpLocks/>
            <a:stCxn id="5" idx="3"/>
            <a:endCxn id="6" idx="0"/>
          </p:cNvCxnSpPr>
          <p:nvPr/>
        </p:nvCxnSpPr>
        <p:spPr bwMode="auto">
          <a:xfrm>
            <a:off x="2651781" y="1874537"/>
            <a:ext cx="1828780" cy="91439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>
            <a:cxnSpLocks/>
            <a:stCxn id="6" idx="1"/>
            <a:endCxn id="5" idx="2"/>
          </p:cNvCxnSpPr>
          <p:nvPr/>
        </p:nvCxnSpPr>
        <p:spPr bwMode="auto">
          <a:xfrm rot="10800000">
            <a:off x="1920270" y="2240293"/>
            <a:ext cx="1737341" cy="109726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3383293" y="1691659"/>
            <a:ext cx="1119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Form data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480561" y="3063244"/>
            <a:ext cx="2834610" cy="2990285"/>
            <a:chOff x="4480561" y="3063244"/>
            <a:chExt cx="2834610" cy="2990285"/>
          </a:xfrm>
        </p:grpSpPr>
        <p:sp>
          <p:nvSpPr>
            <p:cNvPr id="7" name="Can 6"/>
            <p:cNvSpPr/>
            <p:nvPr/>
          </p:nvSpPr>
          <p:spPr bwMode="auto">
            <a:xfrm>
              <a:off x="6035024" y="3977634"/>
              <a:ext cx="1280147" cy="1463024"/>
            </a:xfrm>
            <a:prstGeom prst="can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Back-end</a:t>
              </a:r>
              <a:r>
                <a:rPr kumimoji="0" lang="en-US" sz="14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database server, e.g.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aseline="0" dirty="0"/>
                <a:t>MariaDB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1" name="Curved Connector 10"/>
            <p:cNvCxnSpPr>
              <a:cxnSpLocks/>
              <a:stCxn id="6" idx="3"/>
              <a:endCxn id="7" idx="1"/>
            </p:cNvCxnSpPr>
            <p:nvPr/>
          </p:nvCxnSpPr>
          <p:spPr bwMode="auto">
            <a:xfrm>
              <a:off x="5303512" y="3337561"/>
              <a:ext cx="1371586" cy="640073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Curved Connector 12"/>
            <p:cNvCxnSpPr>
              <a:cxnSpLocks/>
              <a:stCxn id="7" idx="3"/>
              <a:endCxn id="6" idx="2"/>
            </p:cNvCxnSpPr>
            <p:nvPr/>
          </p:nvCxnSpPr>
          <p:spPr bwMode="auto">
            <a:xfrm rot="5400000" flipH="1">
              <a:off x="4800598" y="3566159"/>
              <a:ext cx="1554463" cy="2194537"/>
            </a:xfrm>
            <a:prstGeom prst="curvedConnector3">
              <a:avLst>
                <a:gd name="adj1" fmla="val -14706"/>
              </a:avLst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5852146" y="3063244"/>
              <a:ext cx="9031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Queries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29195" y="5714975"/>
              <a:ext cx="6180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Data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280196" y="3063244"/>
            <a:ext cx="17027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Static (.html)</a:t>
            </a:r>
          </a:p>
          <a:p>
            <a:r>
              <a:rPr lang="en-US" sz="1600" dirty="0"/>
              <a:t>or </a:t>
            </a:r>
          </a:p>
          <a:p>
            <a:r>
              <a:rPr lang="en-US" sz="1600" dirty="0"/>
              <a:t>dynamically</a:t>
            </a:r>
          </a:p>
          <a:p>
            <a:r>
              <a:rPr lang="en-US" sz="1600" dirty="0"/>
              <a:t>generated (.</a:t>
            </a:r>
            <a:r>
              <a:rPr lang="en-US" sz="1600" dirty="0" err="1"/>
              <a:t>php</a:t>
            </a:r>
            <a:r>
              <a:rPr lang="en-US" sz="1600" dirty="0"/>
              <a:t>)</a:t>
            </a:r>
          </a:p>
          <a:p>
            <a:r>
              <a:rPr lang="en-US" sz="1600" dirty="0"/>
              <a:t>web pages</a:t>
            </a:r>
          </a:p>
        </p:txBody>
      </p:sp>
    </p:spTree>
    <p:extLst>
      <p:ext uri="{BB962C8B-B14F-4D97-AF65-F5344CB8AC3E}">
        <p14:creationId xmlns:p14="http://schemas.microsoft.com/office/powerpoint/2010/main" val="358230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End-to-End Web Application!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side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static HTML page</a:t>
            </a:r>
            <a:r>
              <a:rPr lang="en-US" dirty="0"/>
              <a:t> the contains a form</a:t>
            </a:r>
            <a:br>
              <a:rPr lang="en-US" dirty="0"/>
            </a:br>
            <a:r>
              <a:rPr lang="en-US" dirty="0"/>
              <a:t>to submit a person’s first and last names.</a:t>
            </a:r>
          </a:p>
          <a:p>
            <a:pPr lvl="5"/>
            <a:endParaRPr lang="en-US" dirty="0"/>
          </a:p>
          <a:p>
            <a:r>
              <a:rPr lang="en-US" dirty="0"/>
              <a:t>Server side</a:t>
            </a:r>
          </a:p>
          <a:p>
            <a:pPr lvl="1"/>
            <a:r>
              <a:rPr lang="en-US" u="sng" dirty="0"/>
              <a:t>PHP code</a:t>
            </a:r>
            <a:r>
              <a:rPr lang="en-US" dirty="0"/>
              <a:t> that uses the first and last names</a:t>
            </a:r>
            <a:br>
              <a:rPr lang="en-US" dirty="0"/>
            </a:br>
            <a:r>
              <a:rPr lang="en-US" dirty="0"/>
              <a:t>to query a back end database.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dynamically generated web page</a:t>
            </a:r>
            <a:r>
              <a:rPr lang="en-US" dirty="0"/>
              <a:t> that</a:t>
            </a:r>
            <a:br>
              <a:rPr lang="en-US" dirty="0"/>
            </a:br>
            <a:r>
              <a:rPr lang="en-US" dirty="0"/>
              <a:t>contains a table of the query results.</a:t>
            </a:r>
          </a:p>
          <a:p>
            <a:pPr lvl="5"/>
            <a:endParaRPr lang="en-US" dirty="0"/>
          </a:p>
          <a:p>
            <a:r>
              <a:rPr lang="en-US" dirty="0"/>
              <a:t>Back end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database table</a:t>
            </a:r>
            <a:r>
              <a:rPr lang="en-US" dirty="0"/>
              <a:t> containing people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12103" y="6229255"/>
            <a:ext cx="868823" cy="400110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0743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Very similar to C.</a:t>
            </a:r>
          </a:p>
          <a:p>
            <a:pPr lvl="1"/>
            <a:r>
              <a:rPr lang="en-US" dirty="0"/>
              <a:t>End each statement with a semicolon.</a:t>
            </a:r>
          </a:p>
          <a:p>
            <a:pPr lvl="6"/>
            <a:endParaRPr lang="en-US" dirty="0"/>
          </a:p>
          <a:p>
            <a:r>
              <a:rPr lang="en-US" dirty="0"/>
              <a:t>Case sensitive:</a:t>
            </a:r>
          </a:p>
          <a:p>
            <a:pPr lvl="1"/>
            <a:r>
              <a:rPr lang="en-US" dirty="0"/>
              <a:t>variables, constants, array keys</a:t>
            </a:r>
          </a:p>
          <a:p>
            <a:pPr lvl="1"/>
            <a:r>
              <a:rPr lang="en-US" dirty="0"/>
              <a:t>class properties and constraints</a:t>
            </a:r>
          </a:p>
          <a:p>
            <a:pPr lvl="7"/>
            <a:endParaRPr lang="en-US" dirty="0"/>
          </a:p>
          <a:p>
            <a:r>
              <a:rPr lang="en-US" dirty="0"/>
              <a:t>Case insensitive:</a:t>
            </a:r>
          </a:p>
          <a:p>
            <a:pPr lvl="1"/>
            <a:r>
              <a:rPr lang="en-US" dirty="0"/>
              <a:t>functions (pre-defined and user-defined)</a:t>
            </a:r>
          </a:p>
          <a:p>
            <a:pPr lvl="1"/>
            <a:r>
              <a:rPr lang="en-US" dirty="0"/>
              <a:t>class constructors and methods</a:t>
            </a:r>
          </a:p>
          <a:p>
            <a:pPr lvl="1"/>
            <a:r>
              <a:rPr lang="en-US" dirty="0"/>
              <a:t>reserved words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85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Command Line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85654" y="1234464"/>
            <a:ext cx="6769589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~: /Applications/XAMPP/</a:t>
            </a:r>
            <a:r>
              <a:rPr lang="en-US" sz="1400" b="1" dirty="0" err="1">
                <a:latin typeface="Courier New"/>
                <a:cs typeface="Courier New"/>
              </a:rPr>
              <a:t>xamppfiles</a:t>
            </a:r>
            <a:r>
              <a:rPr lang="en-US" sz="1400" b="1" dirty="0">
                <a:latin typeface="Courier New"/>
                <a:cs typeface="Courier New"/>
              </a:rPr>
              <a:t>/bin/</a:t>
            </a:r>
            <a:r>
              <a:rPr lang="en-US" sz="1400" b="1" dirty="0" err="1">
                <a:latin typeface="Courier New"/>
                <a:cs typeface="Courier New"/>
              </a:rPr>
              <a:t>mysql</a:t>
            </a:r>
            <a:r>
              <a:rPr lang="en-US" sz="1400" b="1" dirty="0">
                <a:latin typeface="Courier New"/>
                <a:cs typeface="Courier New"/>
              </a:rPr>
              <a:t> -u </a:t>
            </a:r>
            <a:r>
              <a:rPr lang="en-US" sz="1400" b="1" dirty="0" err="1">
                <a:latin typeface="Courier New"/>
                <a:cs typeface="Courier New"/>
              </a:rPr>
              <a:t>supercoders</a:t>
            </a:r>
            <a:r>
              <a:rPr lang="en-US" sz="1400" b="1" dirty="0">
                <a:latin typeface="Courier New"/>
                <a:cs typeface="Courier New"/>
              </a:rPr>
              <a:t> -p</a:t>
            </a:r>
          </a:p>
          <a:p>
            <a:r>
              <a:rPr lang="en-US" sz="1400" b="1" dirty="0">
                <a:latin typeface="Courier New"/>
                <a:cs typeface="Courier New"/>
              </a:rPr>
              <a:t>Enter password: 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err="1">
                <a:latin typeface="Courier New"/>
                <a:cs typeface="Courier New"/>
              </a:rPr>
              <a:t>mysql</a:t>
            </a:r>
            <a:r>
              <a:rPr lang="en-US" sz="1400" b="1" dirty="0">
                <a:latin typeface="Courier New"/>
                <a:cs typeface="Courier New"/>
              </a:rPr>
              <a:t>&gt; show databases;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+--------------------+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| </a:t>
            </a:r>
            <a:r>
              <a:rPr lang="es-ES_tradnl" sz="1400" b="1" dirty="0" err="1">
                <a:latin typeface="Courier New"/>
                <a:cs typeface="Courier New"/>
              </a:rPr>
              <a:t>Database</a:t>
            </a:r>
            <a:r>
              <a:rPr lang="es-ES_tradnl" sz="1400" b="1" dirty="0">
                <a:latin typeface="Courier New"/>
                <a:cs typeface="Courier New"/>
              </a:rPr>
              <a:t>           |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+--------------------+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| </a:t>
            </a:r>
            <a:r>
              <a:rPr lang="es-ES_tradnl" sz="1400" b="1" dirty="0" err="1">
                <a:latin typeface="Courier New"/>
                <a:cs typeface="Courier New"/>
              </a:rPr>
              <a:t>information_schema</a:t>
            </a:r>
            <a:r>
              <a:rPr lang="es-ES_tradnl" sz="1400" b="1" dirty="0">
                <a:latin typeface="Courier New"/>
                <a:cs typeface="Courier New"/>
              </a:rPr>
              <a:t> |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| </a:t>
            </a:r>
            <a:r>
              <a:rPr lang="es-ES_tradnl" sz="1400" b="1" dirty="0" err="1">
                <a:latin typeface="Courier New"/>
                <a:cs typeface="Courier New"/>
              </a:rPr>
              <a:t>supercoders</a:t>
            </a:r>
            <a:r>
              <a:rPr lang="es-ES_tradnl" sz="1400" b="1" dirty="0">
                <a:latin typeface="Courier New"/>
                <a:cs typeface="Courier New"/>
              </a:rPr>
              <a:t>        |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+--------------------+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2 rows in set (0.00 sec)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err="1">
                <a:latin typeface="Courier New"/>
                <a:cs typeface="Courier New"/>
              </a:rPr>
              <a:t>mysql</a:t>
            </a:r>
            <a:r>
              <a:rPr lang="en-US" sz="1400" b="1" dirty="0">
                <a:latin typeface="Courier New"/>
                <a:cs typeface="Courier New"/>
              </a:rPr>
              <a:t>&gt; use </a:t>
            </a:r>
            <a:r>
              <a:rPr lang="en-US" sz="1400" b="1" dirty="0" err="1">
                <a:latin typeface="Courier New"/>
                <a:cs typeface="Courier New"/>
              </a:rPr>
              <a:t>supercoders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Database changed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err="1">
                <a:latin typeface="Courier New"/>
                <a:cs typeface="Courier New"/>
              </a:rPr>
              <a:t>mysql</a:t>
            </a:r>
            <a:r>
              <a:rPr lang="en-US" sz="1400" b="1" dirty="0">
                <a:latin typeface="Courier New"/>
                <a:cs typeface="Courier New"/>
              </a:rPr>
              <a:t>&gt; show tables;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+-----------------------+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| </a:t>
            </a:r>
            <a:r>
              <a:rPr lang="en-US" sz="1400" b="1" dirty="0" err="1">
                <a:latin typeface="Courier New"/>
                <a:cs typeface="Courier New"/>
              </a:rPr>
              <a:t>Tables_in_supercoders</a:t>
            </a:r>
            <a:r>
              <a:rPr lang="en-US" sz="1400" b="1" dirty="0">
                <a:latin typeface="Courier New"/>
                <a:cs typeface="Courier New"/>
              </a:rPr>
              <a:t> |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+-----------------------+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| people                |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+-----------------------+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1 row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1868560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Command Line Interface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5433" y="1234464"/>
            <a:ext cx="4722542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mysql</a:t>
            </a:r>
            <a:r>
              <a:rPr lang="en-US" sz="1400" b="1" dirty="0">
                <a:latin typeface="Courier New"/>
                <a:cs typeface="Courier New"/>
              </a:rPr>
              <a:t>&gt; select * from people;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+-----+--------+-------+--------+--------+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| id  | first  | last  | gender | salary |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+-----+--------+-------+--------+--------+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| 101 | John   | Adams | M      | 120000 |</a:t>
            </a:r>
          </a:p>
          <a:p>
            <a:r>
              <a:rPr lang="en-US" sz="1400" b="1" dirty="0">
                <a:latin typeface="Courier New"/>
                <a:cs typeface="Courier New"/>
              </a:rPr>
              <a:t>| 102 | Mary   | Smith | F      | 155000 |</a:t>
            </a:r>
          </a:p>
          <a:p>
            <a:r>
              <a:rPr lang="fr-FR" sz="1400" b="1" dirty="0">
                <a:latin typeface="Courier New"/>
                <a:cs typeface="Courier New"/>
              </a:rPr>
              <a:t>| 105 | Helen  | Troy  | F      |  75000 |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| 110 | Albert | Jones | M      | 160000 |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+-----+--------+-------+--------+--------+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4 rows in set (0.00 sec)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err="1">
                <a:latin typeface="Courier New"/>
                <a:cs typeface="Courier New"/>
              </a:rPr>
              <a:t>mysql</a:t>
            </a:r>
            <a:r>
              <a:rPr lang="en-US" sz="1400" b="1" dirty="0">
                <a:latin typeface="Courier New"/>
                <a:cs typeface="Courier New"/>
              </a:rPr>
              <a:t>&gt; select * from people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-&gt; where first = 'Helen'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-&gt; and last = 'Troy';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+-----+-------+------+--------+--------+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| id  | first | last | gender | salary |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+-----+-------+------+--------+--------+</a:t>
            </a:r>
          </a:p>
          <a:p>
            <a:r>
              <a:rPr lang="fr-FR" sz="1400" b="1" dirty="0">
                <a:latin typeface="Courier New"/>
                <a:cs typeface="Courier New"/>
              </a:rPr>
              <a:t>| 105 | Helen | Troy | F      |  75000 |</a:t>
            </a:r>
          </a:p>
          <a:p>
            <a:r>
              <a:rPr lang="fr-FR" sz="1400" b="1" dirty="0">
                <a:latin typeface="Courier New"/>
                <a:cs typeface="Courier New"/>
              </a:rPr>
              <a:t>+-----+-------+------+--------+--------+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1 row in set (0.00 sec)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err="1">
                <a:latin typeface="Courier New"/>
                <a:cs typeface="Courier New"/>
              </a:rPr>
              <a:t>mysql</a:t>
            </a:r>
            <a:r>
              <a:rPr lang="en-US" sz="1400" b="1" dirty="0">
                <a:latin typeface="Courier New"/>
                <a:cs typeface="Courier New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613841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Web Page: </a:t>
            </a:r>
            <a:r>
              <a:rPr lang="en-US" b="1" dirty="0" err="1">
                <a:latin typeface="Courier New"/>
                <a:cs typeface="Courier New"/>
              </a:rPr>
              <a:t>index.html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7597" y="1489496"/>
            <a:ext cx="6849952" cy="51398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&lt;form action="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queryDB.php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method="post"&gt;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&lt;</a:t>
            </a:r>
            <a:r>
              <a:rPr lang="en-US" sz="1600" b="1" dirty="0" err="1">
                <a:latin typeface="Courier New"/>
                <a:cs typeface="Courier New"/>
              </a:rPr>
              <a:t>fieldset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&lt;legend&gt;User input&lt;/legend&gt;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   &lt;label&gt;First name:&lt;/label&gt;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   &lt;input name="</a:t>
            </a:r>
            <a:r>
              <a:rPr lang="en-US" sz="1600" b="1" dirty="0" err="1">
                <a:solidFill>
                  <a:srgbClr val="7030A0"/>
                </a:solidFill>
                <a:latin typeface="Courier New"/>
                <a:cs typeface="Courier New"/>
              </a:rPr>
              <a:t>firstName</a:t>
            </a:r>
            <a:r>
              <a:rPr lang="en-US" sz="1600" b="1" dirty="0">
                <a:latin typeface="Courier New"/>
                <a:cs typeface="Courier New"/>
              </a:rPr>
              <a:t>" type="text" /&gt;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   &lt;label&gt;Last name:&lt;/label&gt;</a:t>
            </a:r>
          </a:p>
          <a:p>
            <a:r>
              <a:rPr lang="de-DE" sz="1600" b="1" dirty="0">
                <a:latin typeface="Courier New"/>
                <a:cs typeface="Courier New"/>
              </a:rPr>
              <a:t>                &lt;</a:t>
            </a:r>
            <a:r>
              <a:rPr lang="de-DE" sz="1600" b="1" dirty="0" err="1">
                <a:latin typeface="Courier New"/>
                <a:cs typeface="Courier New"/>
              </a:rPr>
              <a:t>input</a:t>
            </a:r>
            <a:r>
              <a:rPr lang="de-DE" sz="1600" b="1" dirty="0">
                <a:latin typeface="Courier New"/>
                <a:cs typeface="Courier New"/>
              </a:rPr>
              <a:t> </a:t>
            </a:r>
            <a:r>
              <a:rPr lang="de-DE" sz="1600" b="1" dirty="0" err="1">
                <a:latin typeface="Courier New"/>
                <a:cs typeface="Courier New"/>
              </a:rPr>
              <a:t>name</a:t>
            </a:r>
            <a:r>
              <a:rPr lang="de-DE" sz="1600" b="1" dirty="0">
                <a:latin typeface="Courier New"/>
                <a:cs typeface="Courier New"/>
              </a:rPr>
              <a:t>="</a:t>
            </a:r>
            <a:r>
              <a:rPr lang="de-DE" sz="1600" b="1" dirty="0" err="1">
                <a:solidFill>
                  <a:srgbClr val="7030A0"/>
                </a:solidFill>
                <a:latin typeface="Courier New"/>
                <a:cs typeface="Courier New"/>
              </a:rPr>
              <a:t>lastName</a:t>
            </a:r>
            <a:r>
              <a:rPr lang="de-DE" sz="1600" b="1" dirty="0">
                <a:latin typeface="Courier New"/>
                <a:cs typeface="Courier New"/>
              </a:rPr>
              <a:t>" type="</a:t>
            </a:r>
            <a:r>
              <a:rPr lang="de-DE" sz="1600" b="1" dirty="0" err="1">
                <a:latin typeface="Courier New"/>
                <a:cs typeface="Courier New"/>
              </a:rPr>
              <a:t>text</a:t>
            </a:r>
            <a:r>
              <a:rPr lang="de-DE" sz="1600" b="1" dirty="0">
                <a:latin typeface="Courier New"/>
                <a:cs typeface="Courier New"/>
              </a:rPr>
              <a:t>" /&gt;</a:t>
            </a:r>
          </a:p>
          <a:p>
            <a:r>
              <a:rPr lang="de-DE" sz="16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de-DE" sz="1600" b="1" dirty="0">
                <a:latin typeface="Courier New"/>
                <a:cs typeface="Courier New"/>
              </a:rPr>
              <a:t>            </a:t>
            </a:r>
          </a:p>
          <a:p>
            <a:r>
              <a:rPr lang="de-DE" sz="16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fi-FI" sz="1600" b="1" dirty="0">
                <a:latin typeface="Courier New"/>
                <a:cs typeface="Courier New"/>
              </a:rPr>
              <a:t>                &lt;input </a:t>
            </a:r>
            <a:r>
              <a:rPr lang="fi-FI" sz="1600" b="1" dirty="0" err="1">
                <a:latin typeface="Courier New"/>
                <a:cs typeface="Courier New"/>
              </a:rPr>
              <a:t>type="submit</a:t>
            </a:r>
            <a:r>
              <a:rPr lang="fi-FI" sz="1600" b="1" dirty="0">
                <a:latin typeface="Courier New"/>
                <a:cs typeface="Courier New"/>
              </a:rPr>
              <a:t>" </a:t>
            </a:r>
            <a:r>
              <a:rPr lang="fi-FI" sz="1600" b="1" dirty="0" err="1">
                <a:latin typeface="Courier New"/>
                <a:cs typeface="Courier New"/>
              </a:rPr>
              <a:t>value="Submit</a:t>
            </a:r>
            <a:r>
              <a:rPr lang="fi-FI" sz="1600" b="1" dirty="0">
                <a:latin typeface="Courier New"/>
                <a:cs typeface="Courier New"/>
              </a:rPr>
              <a:t>" /&gt;</a:t>
            </a:r>
          </a:p>
          <a:p>
            <a:r>
              <a:rPr lang="fi-FI" sz="16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&lt;/</a:t>
            </a:r>
            <a:r>
              <a:rPr lang="en-US" sz="1600" b="1" dirty="0" err="1">
                <a:latin typeface="Courier New"/>
                <a:cs typeface="Courier New"/>
              </a:rPr>
              <a:t>fieldset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780" y="1325903"/>
            <a:ext cx="179087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people/</a:t>
            </a:r>
            <a:r>
              <a:rPr lang="en-US" sz="1600" dirty="0" err="1">
                <a:solidFill>
                  <a:srgbClr val="FFFF00"/>
                </a:solidFill>
              </a:rPr>
              <a:t>index.html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0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Page: </a:t>
            </a:r>
            <a:r>
              <a:rPr lang="en-US" b="1" dirty="0" err="1">
                <a:latin typeface="Courier New"/>
                <a:cs typeface="Courier New"/>
              </a:rPr>
              <a:t>queryDB.php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806" y="1234464"/>
            <a:ext cx="8503827" cy="5047536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&lt;h1&gt;Query Results&lt;/h1&gt;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&lt;?</a:t>
            </a:r>
            <a:r>
              <a:rPr lang="en-US" sz="1400" b="1" dirty="0" err="1">
                <a:latin typeface="Courier New"/>
                <a:cs typeface="Courier New"/>
              </a:rPr>
              <a:t>php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        $first = </a:t>
            </a:r>
            <a:r>
              <a:rPr lang="en-US" sz="1400" b="1" dirty="0" err="1">
                <a:latin typeface="Courier New"/>
                <a:cs typeface="Courier New"/>
              </a:rPr>
              <a:t>filter_input</a:t>
            </a:r>
            <a:r>
              <a:rPr lang="en-US" sz="1400" b="1" dirty="0">
                <a:latin typeface="Courier New"/>
                <a:cs typeface="Courier New"/>
              </a:rPr>
              <a:t>(INPUT_POST, "</a:t>
            </a:r>
            <a:r>
              <a:rPr lang="en-US" sz="1400" b="1" dirty="0" err="1">
                <a:solidFill>
                  <a:srgbClr val="7030A0"/>
                </a:solidFill>
                <a:latin typeface="Courier New"/>
                <a:cs typeface="Courier New"/>
              </a:rPr>
              <a:t>firstName</a:t>
            </a:r>
            <a:r>
              <a:rPr lang="en-US" sz="1400" b="1" dirty="0">
                <a:latin typeface="Courier New"/>
                <a:cs typeface="Courier New"/>
              </a:rPr>
              <a:t>");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$last  = </a:t>
            </a:r>
            <a:r>
              <a:rPr lang="en-US" sz="1400" b="1" dirty="0" err="1">
                <a:latin typeface="Courier New"/>
                <a:cs typeface="Courier New"/>
              </a:rPr>
              <a:t>filter_input</a:t>
            </a:r>
            <a:r>
              <a:rPr lang="en-US" sz="1400" b="1" dirty="0">
                <a:latin typeface="Courier New"/>
                <a:cs typeface="Courier New"/>
              </a:rPr>
              <a:t>(INPUT_POST, "</a:t>
            </a:r>
            <a:r>
              <a:rPr lang="en-US" sz="1400" b="1" dirty="0" err="1">
                <a:solidFill>
                  <a:srgbClr val="7030A0"/>
                </a:solidFill>
                <a:latin typeface="Courier New"/>
                <a:cs typeface="Courier New"/>
              </a:rPr>
              <a:t>lastName</a:t>
            </a:r>
            <a:r>
              <a:rPr lang="en-US" sz="1400" b="1" dirty="0">
                <a:latin typeface="Courier New"/>
                <a:cs typeface="Courier New"/>
              </a:rPr>
              <a:t>");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try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// Connect to the database.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$con = new PDO("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mysql:host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=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localhost;dbname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=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supercoders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",</a:t>
            </a:r>
            <a:r>
              <a:rPr lang="de-DE" sz="14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           </a:t>
            </a:r>
          </a:p>
          <a:p>
            <a:r>
              <a:rPr lang="de-DE" sz="14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           "</a:t>
            </a:r>
            <a:r>
              <a:rPr lang="de-DE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supercoders</a:t>
            </a:r>
            <a:r>
              <a:rPr lang="de-DE" sz="1400" b="1" dirty="0">
                <a:solidFill>
                  <a:srgbClr val="B23C00"/>
                </a:solidFill>
                <a:latin typeface="Courier New"/>
                <a:cs typeface="Courier New"/>
              </a:rPr>
              <a:t>", "</a:t>
            </a:r>
            <a:r>
              <a:rPr lang="de-DE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sesame</a:t>
            </a:r>
            <a:r>
              <a:rPr lang="de-DE" sz="1400" b="1" dirty="0">
                <a:solidFill>
                  <a:srgbClr val="B23C00"/>
                </a:solidFill>
                <a:latin typeface="Courier New"/>
                <a:cs typeface="Courier New"/>
              </a:rPr>
              <a:t>");</a:t>
            </a:r>
          </a:p>
          <a:p>
            <a:r>
              <a:rPr lang="de-DE" sz="14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</a:t>
            </a:r>
            <a:r>
              <a:rPr lang="de-DE" sz="1400" b="1" dirty="0">
                <a:solidFill>
                  <a:srgbClr val="0033CC"/>
                </a:solidFill>
                <a:latin typeface="Courier New"/>
                <a:cs typeface="Courier New"/>
              </a:rPr>
              <a:t>$</a:t>
            </a:r>
            <a:r>
              <a:rPr lang="de-DE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con</a:t>
            </a:r>
            <a:r>
              <a:rPr lang="de-DE" sz="1400" b="1" dirty="0">
                <a:solidFill>
                  <a:srgbClr val="0033CC"/>
                </a:solidFill>
                <a:latin typeface="Courier New"/>
                <a:cs typeface="Courier New"/>
              </a:rPr>
              <a:t>-&gt;</a:t>
            </a:r>
            <a:r>
              <a:rPr lang="de-DE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setAttribute</a:t>
            </a:r>
            <a:r>
              <a:rPr lang="de-DE" sz="1400" b="1" dirty="0">
                <a:solidFill>
                  <a:srgbClr val="0033CC"/>
                </a:solidFill>
                <a:latin typeface="Courier New"/>
                <a:cs typeface="Courier New"/>
              </a:rPr>
              <a:t>(PDO::ATTR_ERRMODE,</a:t>
            </a:r>
          </a:p>
          <a:p>
            <a:r>
              <a:rPr lang="de-DE" sz="1400" b="1" dirty="0">
                <a:solidFill>
                  <a:srgbClr val="0033CC"/>
                </a:solidFill>
                <a:latin typeface="Courier New"/>
                <a:cs typeface="Courier New"/>
              </a:rPr>
              <a:t>                                   PDO::ERRMODE_EXCEPTION);</a:t>
            </a:r>
          </a:p>
          <a:p>
            <a:endParaRPr lang="de-DE" sz="1400" b="1" dirty="0">
              <a:latin typeface="Courier New"/>
              <a:cs typeface="Courier New"/>
            </a:endParaRPr>
          </a:p>
          <a:p>
            <a:r>
              <a:rPr lang="de-DE" sz="1400" b="1" dirty="0">
                <a:latin typeface="Courier New"/>
                <a:cs typeface="Courier New"/>
              </a:rPr>
              <a:t>                ...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        }</a:t>
            </a:r>
          </a:p>
          <a:p>
            <a:r>
              <a:rPr lang="fr-FR" sz="1400" b="1" dirty="0">
                <a:latin typeface="Courier New"/>
                <a:cs typeface="Courier New"/>
              </a:rPr>
              <a:t>            catch(</a:t>
            </a:r>
            <a:r>
              <a:rPr lang="fr-FR" sz="1400" b="1" dirty="0" err="1">
                <a:latin typeface="Courier New"/>
                <a:cs typeface="Courier New"/>
              </a:rPr>
              <a:t>PDOException</a:t>
            </a:r>
            <a:r>
              <a:rPr lang="fr-FR" sz="1400" b="1" dirty="0">
                <a:latin typeface="Courier New"/>
                <a:cs typeface="Courier New"/>
              </a:rPr>
              <a:t> $ex) {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            echo 'ERROR: '.$ex-&gt;</a:t>
            </a:r>
            <a:r>
              <a:rPr lang="es-ES_tradnl" sz="1400" b="1" dirty="0" err="1">
                <a:latin typeface="Courier New"/>
                <a:cs typeface="Courier New"/>
              </a:rPr>
              <a:t>getMessage</a:t>
            </a:r>
            <a:r>
              <a:rPr lang="es-ES_tradnl" sz="1400" b="1" dirty="0">
                <a:latin typeface="Courier New"/>
                <a:cs typeface="Courier New"/>
              </a:rPr>
              <a:t>();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        }        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    ?&gt;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&lt;/p&gt;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&lt;/</a:t>
            </a:r>
            <a:r>
              <a:rPr lang="es-ES_tradnl" sz="1400" b="1" dirty="0" err="1">
                <a:latin typeface="Courier New"/>
                <a:cs typeface="Courier New"/>
              </a:rPr>
              <a:t>body</a:t>
            </a:r>
            <a:r>
              <a:rPr lang="es-ES_tradnl" sz="1400" b="1" dirty="0">
                <a:latin typeface="Courier New"/>
                <a:cs typeface="Courier New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15" y="6044590"/>
            <a:ext cx="37577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PDO documentation:</a:t>
            </a:r>
          </a:p>
          <a:p>
            <a:r>
              <a:rPr lang="en-US" sz="1600" dirty="0">
                <a:hlinkClick r:id="rId2"/>
              </a:rPr>
              <a:t>http://php.net/manual/en/book.pdo.php</a:t>
            </a:r>
            <a:r>
              <a:rPr lang="en-US" sz="16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52668" y="1341820"/>
            <a:ext cx="13805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queryDB.php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89" y="3246122"/>
            <a:ext cx="183736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Connect to the</a:t>
            </a:r>
          </a:p>
          <a:p>
            <a:r>
              <a:rPr lang="en-US" sz="1600" dirty="0">
                <a:solidFill>
                  <a:srgbClr val="0033CC"/>
                </a:solidFill>
              </a:rPr>
              <a:t>database and </a:t>
            </a:r>
            <a:br>
              <a:rPr lang="en-US" sz="1600" dirty="0">
                <a:solidFill>
                  <a:srgbClr val="0033CC"/>
                </a:solidFill>
              </a:rPr>
            </a:br>
            <a:r>
              <a:rPr lang="en-US" sz="1600" dirty="0">
                <a:solidFill>
                  <a:srgbClr val="0033CC"/>
                </a:solidFill>
              </a:rPr>
              <a:t>set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$con</a:t>
            </a:r>
            <a:endParaRPr lang="en-US" sz="1600" dirty="0">
              <a:solidFill>
                <a:srgbClr val="B23C00"/>
              </a:solidFill>
            </a:endParaRPr>
          </a:p>
          <a:p>
            <a:r>
              <a:rPr lang="en-US" sz="1600" dirty="0">
                <a:solidFill>
                  <a:srgbClr val="0033CC"/>
                </a:solidFill>
              </a:rPr>
              <a:t>to refer to the</a:t>
            </a:r>
          </a:p>
          <a:p>
            <a:r>
              <a:rPr lang="en-US" sz="1600" dirty="0">
                <a:solidFill>
                  <a:srgbClr val="0033CC"/>
                </a:solidFill>
              </a:rPr>
              <a:t>connection object.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5044" y="3746493"/>
            <a:ext cx="113524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If an error </a:t>
            </a:r>
            <a:br>
              <a:rPr lang="en-US" sz="1600" dirty="0">
                <a:solidFill>
                  <a:srgbClr val="0432FF"/>
                </a:solidFill>
              </a:rPr>
            </a:br>
            <a:r>
              <a:rPr lang="en-US" sz="1600" dirty="0">
                <a:solidFill>
                  <a:srgbClr val="0432FF"/>
                </a:solidFill>
              </a:rPr>
              <a:t>occurs,</a:t>
            </a:r>
          </a:p>
          <a:p>
            <a:r>
              <a:rPr lang="en-US" sz="1600" dirty="0">
                <a:solidFill>
                  <a:srgbClr val="0432FF"/>
                </a:solidFill>
              </a:rPr>
              <a:t>throw an</a:t>
            </a:r>
          </a:p>
          <a:p>
            <a:r>
              <a:rPr lang="en-US" sz="1600" dirty="0">
                <a:solidFill>
                  <a:srgbClr val="0432FF"/>
                </a:solidFill>
              </a:rPr>
              <a:t>exception.</a:t>
            </a:r>
          </a:p>
        </p:txBody>
      </p:sp>
    </p:spTree>
    <p:extLst>
      <p:ext uri="{BB962C8B-B14F-4D97-AF65-F5344CB8AC3E}">
        <p14:creationId xmlns:p14="http://schemas.microsoft.com/office/powerpoint/2010/main" val="21781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Page: </a:t>
            </a:r>
            <a:r>
              <a:rPr lang="en-US" b="1" dirty="0" err="1">
                <a:latin typeface="Courier New"/>
                <a:cs typeface="Courier New"/>
              </a:rPr>
              <a:t>queryDB.php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806" y="1319325"/>
            <a:ext cx="8320994" cy="5401479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        try 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            ...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                // Constrain the query if we got first and last names.</a:t>
            </a: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                if ((strlen($first) &gt; 0) &amp;&amp; (strlen($last) &gt; 0)) {</a:t>
            </a:r>
          </a:p>
          <a:p>
            <a:endParaRPr lang="is-I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                    // Constrain the query if we got </a:t>
            </a: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                    // first and last names.</a:t>
            </a: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                    </a:t>
            </a:r>
            <a:r>
              <a:rPr lang="is-I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$query = "SELECT * FROM people ".</a:t>
            </a:r>
          </a:p>
          <a:p>
            <a:r>
              <a:rPr lang="is-I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                            "WHERE first = '$first' ".</a:t>
            </a:r>
          </a:p>
          <a:p>
            <a:r>
              <a:rPr lang="is-I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                            "AND   last  = '$last'";</a:t>
            </a: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                }</a:t>
            </a: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                else {</a:t>
            </a:r>
          </a:p>
          <a:p>
            <a:endParaRPr lang="is-I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                    // Otherwise fetch all the rows.</a:t>
            </a: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                    </a:t>
            </a:r>
            <a:r>
              <a:rPr lang="is-I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$query = "SELECT * FROM people"; </a:t>
            </a:r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r>
              <a:rPr lang="is-IS" sz="1500" b="1" dirty="0">
                <a:latin typeface="Courier New" charset="0"/>
                <a:ea typeface="Courier New" charset="0"/>
                <a:cs typeface="Courier New" charset="0"/>
              </a:rPr>
              <a:t>                }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                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// We're going to construct an HTML table.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            print </a:t>
            </a:r>
            <a:r>
              <a:rPr lang="en-US" sz="15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"&lt;table border='1'&gt;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            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            ...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           }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0332" y="1234464"/>
            <a:ext cx="13805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queryDB.php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92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Page: </a:t>
            </a:r>
            <a:r>
              <a:rPr lang="en-US" b="1" dirty="0" err="1">
                <a:latin typeface="Courier New"/>
                <a:cs typeface="Courier New"/>
              </a:rPr>
              <a:t>queryDB.php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495180"/>
            <a:ext cx="6849952" cy="2646878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try {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    ...</a:t>
            </a:r>
          </a:p>
          <a:p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t-IT" sz="1600" b="1" dirty="0">
                <a:latin typeface="Courier New" charset="0"/>
                <a:ea typeface="Courier New" charset="0"/>
                <a:cs typeface="Courier New" charset="0"/>
              </a:rPr>
              <a:t>               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// Query the database.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</a:t>
            </a:r>
            <a:r>
              <a:rPr lang="is-I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$data = $con-&gt;query($query);</a:t>
            </a:r>
          </a:p>
          <a:p>
            <a:r>
              <a:rPr lang="is-I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        $data-&gt;setFetchMode(PDO::FETCH_ASSOC);</a:t>
            </a:r>
          </a:p>
          <a:p>
            <a:endParaRPr lang="is-I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    ...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}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1594" y="1357934"/>
            <a:ext cx="13805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queryDB.php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84" y="1987622"/>
            <a:ext cx="229210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Query the database to</a:t>
            </a:r>
          </a:p>
          <a:p>
            <a:r>
              <a:rPr lang="en-US" sz="1600" dirty="0">
                <a:solidFill>
                  <a:srgbClr val="0033CC"/>
                </a:solidFill>
              </a:rPr>
              <a:t>get a result set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$data</a:t>
            </a:r>
            <a:r>
              <a:rPr lang="en-US" sz="1600" dirty="0">
                <a:solidFill>
                  <a:srgbClr val="0033CC"/>
                </a:solidFill>
              </a:rPr>
              <a:t>.</a:t>
            </a:r>
          </a:p>
          <a:p>
            <a:r>
              <a:rPr lang="en-US" sz="1600" dirty="0">
                <a:solidFill>
                  <a:srgbClr val="0033CC"/>
                </a:solidFill>
              </a:rPr>
              <a:t>We will fetch rows from</a:t>
            </a:r>
          </a:p>
          <a:p>
            <a:r>
              <a:rPr lang="en-US" sz="1600" dirty="0">
                <a:solidFill>
                  <a:srgbClr val="0033CC"/>
                </a:solidFill>
              </a:rPr>
              <a:t>the result set as an</a:t>
            </a:r>
          </a:p>
          <a:p>
            <a:r>
              <a:rPr lang="en-US" sz="1600" u="sng" dirty="0">
                <a:solidFill>
                  <a:srgbClr val="0033CC"/>
                </a:solidFill>
              </a:rPr>
              <a:t>associative array</a:t>
            </a:r>
            <a:r>
              <a:rPr lang="en-US" sz="1600" dirty="0">
                <a:solidFill>
                  <a:srgbClr val="0033CC"/>
                </a:solidFill>
              </a:rPr>
              <a:t> of</a:t>
            </a:r>
          </a:p>
          <a:p>
            <a:r>
              <a:rPr lang="en-US" sz="1600" dirty="0">
                <a:solidFill>
                  <a:srgbClr val="0033CC"/>
                </a:solidFill>
              </a:rPr>
              <a:t>name =&gt; value pairs.</a:t>
            </a:r>
          </a:p>
        </p:txBody>
      </p:sp>
    </p:spTree>
    <p:extLst>
      <p:ext uri="{BB962C8B-B14F-4D97-AF65-F5344CB8AC3E}">
        <p14:creationId xmlns:p14="http://schemas.microsoft.com/office/powerpoint/2010/main" val="780422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Page: </a:t>
            </a:r>
            <a:r>
              <a:rPr lang="en-US" b="1" dirty="0" err="1">
                <a:latin typeface="Courier New"/>
                <a:cs typeface="Courier New"/>
              </a:rPr>
              <a:t>queryDB.php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7620" y="1269071"/>
            <a:ext cx="8207696" cy="5509200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try {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    ...</a:t>
            </a:r>
          </a:p>
          <a:p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// Construct the HTML table row by row.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// Start with a header row.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$doHeader = true;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foreach (</a:t>
            </a:r>
            <a:r>
              <a:rPr lang="is-I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$data as $row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                                   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// The header row before the first data row.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if ($doHeader) {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    print "        </a:t>
            </a:r>
            <a:r>
              <a:rPr lang="is-IS" sz="16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&lt;tr&gt;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    foreach ($row as </a:t>
            </a:r>
            <a:r>
              <a:rPr lang="is-I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$name =&gt; $value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print "            </a:t>
            </a:r>
            <a:r>
              <a:rPr lang="is-IS" sz="16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&lt;th&gt;</a:t>
            </a:r>
            <a:r>
              <a:rPr lang="is-I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$name</a:t>
            </a:r>
            <a:r>
              <a:rPr lang="is-IS" sz="16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&lt;/th&gt;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    }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    print "        </a:t>
            </a:r>
            <a:r>
              <a:rPr lang="is-IS" sz="16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&lt;/tr&gt;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                       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    $doHeader = false;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}</a:t>
            </a:r>
          </a:p>
          <a:p>
            <a:endParaRPr lang="is-I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                    ...</a:t>
            </a:r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}   </a:t>
            </a:r>
          </a:p>
          <a:p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4863" y="2606049"/>
            <a:ext cx="2323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Loop over each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$row</a:t>
            </a:r>
          </a:p>
          <a:p>
            <a:r>
              <a:rPr lang="en-US" sz="1600" dirty="0">
                <a:solidFill>
                  <a:srgbClr val="0033CC"/>
                </a:solidFill>
              </a:rPr>
              <a:t>of the result set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$data</a:t>
            </a:r>
            <a:r>
              <a:rPr lang="en-US" sz="16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318" y="3794756"/>
            <a:ext cx="2044149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Loop over the </a:t>
            </a:r>
            <a:br>
              <a:rPr lang="en-US" sz="1600" dirty="0">
                <a:solidFill>
                  <a:srgbClr val="0033CC"/>
                </a:solidFill>
              </a:rPr>
            </a:br>
            <a:r>
              <a:rPr lang="en-US" sz="1600" dirty="0">
                <a:solidFill>
                  <a:srgbClr val="0033CC"/>
                </a:solidFill>
              </a:rPr>
              <a:t>name =&gt; value pairs</a:t>
            </a:r>
          </a:p>
          <a:p>
            <a:r>
              <a:rPr lang="en-US" sz="1600" dirty="0">
                <a:solidFill>
                  <a:srgbClr val="0033CC"/>
                </a:solidFill>
              </a:rPr>
              <a:t>of the first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$row</a:t>
            </a:r>
            <a:r>
              <a:rPr lang="en-US" sz="1600" dirty="0">
                <a:solidFill>
                  <a:srgbClr val="0033CC"/>
                </a:solidFill>
              </a:rPr>
              <a:t>.</a:t>
            </a:r>
          </a:p>
          <a:p>
            <a:r>
              <a:rPr lang="en-US" sz="1600" dirty="0">
                <a:solidFill>
                  <a:srgbClr val="0033CC"/>
                </a:solidFill>
              </a:rPr>
              <a:t>Print the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$name</a:t>
            </a:r>
            <a:endParaRPr lang="en-US" sz="1600" dirty="0">
              <a:solidFill>
                <a:srgbClr val="B23C00"/>
              </a:solidFill>
            </a:endParaRPr>
          </a:p>
          <a:p>
            <a:r>
              <a:rPr lang="en-US" sz="1600" dirty="0">
                <a:solidFill>
                  <a:srgbClr val="0033CC"/>
                </a:solidFill>
              </a:rPr>
              <a:t>(the column name).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6609" y="1392931"/>
            <a:ext cx="13805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queryDB.php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2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Page: </a:t>
            </a:r>
            <a:r>
              <a:rPr lang="en-US" b="1" dirty="0" err="1">
                <a:latin typeface="Courier New"/>
                <a:cs typeface="Courier New"/>
              </a:rPr>
              <a:t>queryDB.php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7620" y="1269071"/>
            <a:ext cx="8331127" cy="4124206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try {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    ...</a:t>
            </a:r>
          </a:p>
          <a:p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// Data row.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print "            </a:t>
            </a:r>
            <a:r>
              <a:rPr lang="is-IS" sz="16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&lt;tr&gt;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foreach (</a:t>
            </a:r>
            <a:r>
              <a:rPr lang="is-I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$row as $name =&gt; $value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    print "                </a:t>
            </a:r>
            <a:r>
              <a:rPr lang="is-IS" sz="16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&lt;td&gt;$value&lt;/td&gt;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}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    print "            </a:t>
            </a:r>
            <a:r>
              <a:rPr lang="is-IS" sz="16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&lt;/tr&gt;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}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               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print "        </a:t>
            </a:r>
            <a:r>
              <a:rPr lang="is-IS" sz="16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&lt;/table&gt;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\n";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}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catch(PDOException $ex) {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echo 'ERROR: '.$ex-&gt;getMessage();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}       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84" y="2331732"/>
            <a:ext cx="204414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Loop over the </a:t>
            </a:r>
          </a:p>
          <a:p>
            <a:r>
              <a:rPr lang="en-US" sz="1600" dirty="0">
                <a:solidFill>
                  <a:srgbClr val="0033CC"/>
                </a:solidFill>
              </a:rPr>
              <a:t>name =&gt; value pairs</a:t>
            </a:r>
          </a:p>
          <a:p>
            <a:r>
              <a:rPr lang="en-US" sz="1600" dirty="0">
                <a:solidFill>
                  <a:srgbClr val="0033CC"/>
                </a:solidFill>
              </a:rPr>
              <a:t>of each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$row</a:t>
            </a:r>
            <a:r>
              <a:rPr lang="en-US" sz="1600" b="1" dirty="0">
                <a:solidFill>
                  <a:srgbClr val="0033CC"/>
                </a:solidFill>
                <a:latin typeface="+mj-lt"/>
                <a:cs typeface="Courier New"/>
              </a:rPr>
              <a:t> </a:t>
            </a:r>
            <a:r>
              <a:rPr lang="en-US" sz="1600" dirty="0">
                <a:solidFill>
                  <a:srgbClr val="0033CC"/>
                </a:solidFill>
                <a:latin typeface="+mj-lt"/>
                <a:cs typeface="Courier New"/>
              </a:rPr>
              <a:t>and</a:t>
            </a:r>
            <a:endParaRPr lang="en-US" sz="1600" dirty="0">
              <a:solidFill>
                <a:srgbClr val="0033CC"/>
              </a:solidFill>
              <a:latin typeface="+mj-lt"/>
            </a:endParaRPr>
          </a:p>
          <a:p>
            <a:r>
              <a:rPr lang="en-US" sz="1600" dirty="0">
                <a:solidFill>
                  <a:srgbClr val="0033CC"/>
                </a:solidFill>
              </a:rPr>
              <a:t>print the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$value</a:t>
            </a:r>
            <a:r>
              <a:rPr lang="en-US" sz="16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23731" y="1417342"/>
            <a:ext cx="13805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queryDB.php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query()</a:t>
            </a:r>
            <a:r>
              <a:rPr lang="en-US" dirty="0"/>
              <a:t> vs.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exec()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PDO::query()</a:t>
            </a:r>
            <a:r>
              <a:rPr lang="en-US" b="1" dirty="0">
                <a:solidFill>
                  <a:srgbClr val="0033CC"/>
                </a:solidFill>
                <a:latin typeface="+mj-lt"/>
                <a:cs typeface="Courier New"/>
              </a:rPr>
              <a:t> </a:t>
            </a:r>
            <a:r>
              <a:rPr lang="en-US" dirty="0"/>
              <a:t>to execute </a:t>
            </a:r>
            <a:br>
              <a:rPr lang="en-US" dirty="0"/>
            </a:br>
            <a:r>
              <a:rPr lang="en-US" dirty="0"/>
              <a:t>an SQL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SELECT</a:t>
            </a:r>
            <a:r>
              <a:rPr lang="en-US" dirty="0"/>
              <a:t> statement.</a:t>
            </a:r>
          </a:p>
          <a:p>
            <a:pPr lvl="1"/>
            <a:r>
              <a:rPr lang="en-US" dirty="0"/>
              <a:t>Returns a </a:t>
            </a:r>
            <a:r>
              <a:rPr lang="en-US" dirty="0">
                <a:solidFill>
                  <a:srgbClr val="B23C00"/>
                </a:solidFill>
              </a:rPr>
              <a:t>result set </a:t>
            </a:r>
            <a:r>
              <a:rPr lang="en-US" dirty="0"/>
              <a:t>as a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PDOStatement</a:t>
            </a:r>
            <a:r>
              <a:rPr lang="en-US" dirty="0"/>
              <a:t>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2977552"/>
            <a:ext cx="8188159" cy="224676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$con = new PDO("</a:t>
            </a:r>
            <a:r>
              <a:rPr lang="en-US" sz="2000" b="1" dirty="0" err="1">
                <a:latin typeface="Courier New"/>
                <a:cs typeface="Courier New"/>
              </a:rPr>
              <a:t>mysql:host</a:t>
            </a:r>
            <a:r>
              <a:rPr lang="en-US" sz="2000" b="1" dirty="0">
                <a:latin typeface="Courier New"/>
                <a:cs typeface="Courier New"/>
              </a:rPr>
              <a:t>=</a:t>
            </a:r>
            <a:r>
              <a:rPr lang="en-US" sz="2000" b="1" dirty="0" err="1">
                <a:latin typeface="Courier New"/>
                <a:cs typeface="Courier New"/>
              </a:rPr>
              <a:t>localhost;dbname</a:t>
            </a:r>
            <a:r>
              <a:rPr lang="en-US" sz="2000" b="1" dirty="0">
                <a:latin typeface="Courier New"/>
                <a:cs typeface="Courier New"/>
              </a:rPr>
              <a:t>=school",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   "root", "</a:t>
            </a:r>
            <a:r>
              <a:rPr lang="nl-NL" sz="2000" b="1" dirty="0" err="1">
                <a:latin typeface="Courier New"/>
                <a:cs typeface="Courier New"/>
              </a:rPr>
              <a:t>sesame</a:t>
            </a:r>
            <a:r>
              <a:rPr lang="nl-NL" sz="2000" b="1" dirty="0">
                <a:latin typeface="Courier New"/>
                <a:cs typeface="Courier New"/>
              </a:rPr>
              <a:t>");</a:t>
            </a:r>
          </a:p>
          <a:p>
            <a:r>
              <a:rPr lang="nl-NL" sz="2000" b="1" dirty="0">
                <a:latin typeface="Courier New"/>
                <a:cs typeface="Courier New"/>
              </a:rPr>
              <a:t>$con-&gt;</a:t>
            </a:r>
            <a:r>
              <a:rPr lang="nl-NL" sz="2000" b="1" dirty="0" err="1">
                <a:latin typeface="Courier New"/>
                <a:cs typeface="Courier New"/>
              </a:rPr>
              <a:t>setAttribute</a:t>
            </a:r>
            <a:r>
              <a:rPr lang="nl-NL" sz="2000" b="1" dirty="0">
                <a:latin typeface="Courier New"/>
                <a:cs typeface="Courier New"/>
              </a:rPr>
              <a:t>(PDO::ATTR_ERRMODE,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       PDO::ERRMODE_EXCEPTION);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</a:t>
            </a:r>
          </a:p>
          <a:p>
            <a:r>
              <a:rPr lang="nl-NL" sz="2000" b="1" dirty="0">
                <a:latin typeface="Courier New"/>
                <a:cs typeface="Courier New"/>
              </a:rPr>
              <a:t>$query = "SELECT * FROM teacher WHERE </a:t>
            </a:r>
            <a:r>
              <a:rPr lang="nl-NL" sz="2000" b="1" dirty="0" err="1">
                <a:latin typeface="Courier New"/>
                <a:cs typeface="Courier New"/>
              </a:rPr>
              <a:t>id</a:t>
            </a:r>
            <a:r>
              <a:rPr lang="nl-NL" sz="2000" b="1" dirty="0">
                <a:latin typeface="Courier New"/>
                <a:cs typeface="Courier New"/>
              </a:rPr>
              <a:t> = $</a:t>
            </a:r>
            <a:r>
              <a:rPr lang="nl-NL" sz="2000" b="1" dirty="0" err="1">
                <a:latin typeface="Courier New"/>
                <a:cs typeface="Courier New"/>
              </a:rPr>
              <a:t>id</a:t>
            </a:r>
            <a:r>
              <a:rPr lang="nl-NL" sz="2000" b="1" dirty="0">
                <a:latin typeface="Courier New"/>
                <a:cs typeface="Courier New"/>
              </a:rPr>
              <a:t>";</a:t>
            </a:r>
          </a:p>
          <a:p>
            <a:r>
              <a:rPr lang="en-US" sz="2000" b="1" dirty="0">
                <a:latin typeface="Courier New"/>
                <a:cs typeface="Courier New"/>
              </a:rPr>
              <a:t>$data  = $con-&gt;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query</a:t>
            </a:r>
            <a:r>
              <a:rPr lang="en-US" sz="2000" b="1" dirty="0">
                <a:latin typeface="Courier New"/>
                <a:cs typeface="Courier New"/>
              </a:rPr>
              <a:t>($query);</a:t>
            </a:r>
          </a:p>
        </p:txBody>
      </p:sp>
    </p:spTree>
    <p:extLst>
      <p:ext uri="{BB962C8B-B14F-4D97-AF65-F5344CB8AC3E}">
        <p14:creationId xmlns:p14="http://schemas.microsoft.com/office/powerpoint/2010/main" val="2404819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query()</a:t>
            </a:r>
            <a:r>
              <a:rPr lang="en-US" dirty="0"/>
              <a:t> vs.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exec()</a:t>
            </a:r>
            <a:r>
              <a:rPr lang="en-US" i="1" dirty="0"/>
              <a:t>, cont’d</a:t>
            </a:r>
            <a:endParaRPr lang="en-US" b="1" i="1" dirty="0">
              <a:solidFill>
                <a:srgbClr val="0033CC"/>
              </a:solidFill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32" y="1234464"/>
            <a:ext cx="5212067" cy="2285975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PDO::exec()</a:t>
            </a:r>
            <a:r>
              <a:rPr lang="en-US" b="1" dirty="0">
                <a:solidFill>
                  <a:srgbClr val="0033CC"/>
                </a:solidFill>
                <a:latin typeface="+mj-lt"/>
                <a:cs typeface="Courier New"/>
              </a:rPr>
              <a:t> </a:t>
            </a:r>
            <a:r>
              <a:rPr lang="en-US" dirty="0"/>
              <a:t>to execute an SQL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INSERT</a:t>
            </a:r>
            <a:r>
              <a:rPr lang="en-US" b="1" dirty="0">
                <a:solidFill>
                  <a:srgbClr val="0033CC"/>
                </a:solidFill>
                <a:latin typeface="+mj-lt"/>
                <a:cs typeface="Courier New"/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DELETE</a:t>
            </a:r>
            <a:r>
              <a:rPr lang="en-US" b="1" dirty="0">
                <a:solidFill>
                  <a:srgbClr val="0033CC"/>
                </a:solidFill>
                <a:cs typeface="Courier New"/>
              </a:rPr>
              <a:t> </a:t>
            </a:r>
            <a:r>
              <a:rPr lang="en-US" dirty="0"/>
              <a:t>statement.</a:t>
            </a:r>
          </a:p>
          <a:p>
            <a:pPr lvl="1"/>
            <a:r>
              <a:rPr lang="en-US" dirty="0"/>
              <a:t>Returns the </a:t>
            </a:r>
            <a:r>
              <a:rPr lang="en-US" u="sng" dirty="0"/>
              <a:t>count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affected rows.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16067" y="3611878"/>
            <a:ext cx="7479249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$con = new PDO("</a:t>
            </a:r>
            <a:r>
              <a:rPr lang="en-US" sz="1800" b="1" dirty="0" err="1">
                <a:latin typeface="Courier New"/>
                <a:cs typeface="Courier New"/>
              </a:rPr>
              <a:t>mysql:host</a:t>
            </a:r>
            <a:r>
              <a:rPr lang="en-US" sz="1800" b="1" dirty="0">
                <a:latin typeface="Courier New"/>
                <a:cs typeface="Courier New"/>
              </a:rPr>
              <a:t>=</a:t>
            </a:r>
            <a:r>
              <a:rPr lang="en-US" sz="1800" b="1" dirty="0" err="1">
                <a:latin typeface="Courier New"/>
                <a:cs typeface="Courier New"/>
              </a:rPr>
              <a:t>localhost;dbname</a:t>
            </a:r>
            <a:r>
              <a:rPr lang="en-US" sz="1800" b="1" dirty="0">
                <a:latin typeface="Courier New"/>
                <a:cs typeface="Courier New"/>
              </a:rPr>
              <a:t>=school", 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           "root", "</a:t>
            </a:r>
            <a:r>
              <a:rPr lang="nl-NL" sz="1800" b="1" dirty="0" err="1">
                <a:latin typeface="Courier New"/>
                <a:cs typeface="Courier New"/>
              </a:rPr>
              <a:t>sesame</a:t>
            </a:r>
            <a:r>
              <a:rPr lang="nl-NL" sz="1800" b="1" dirty="0">
                <a:latin typeface="Courier New"/>
                <a:cs typeface="Courier New"/>
              </a:rPr>
              <a:t>");</a:t>
            </a:r>
          </a:p>
          <a:p>
            <a:r>
              <a:rPr lang="nl-NL" sz="1800" b="1" dirty="0">
                <a:latin typeface="Courier New"/>
                <a:cs typeface="Courier New"/>
              </a:rPr>
              <a:t>$con-&gt;</a:t>
            </a:r>
            <a:r>
              <a:rPr lang="nl-NL" sz="1800" b="1" dirty="0" err="1">
                <a:latin typeface="Courier New"/>
                <a:cs typeface="Courier New"/>
              </a:rPr>
              <a:t>setAttribute</a:t>
            </a:r>
            <a:r>
              <a:rPr lang="nl-NL" sz="1800" b="1" dirty="0">
                <a:latin typeface="Courier New"/>
                <a:cs typeface="Courier New"/>
              </a:rPr>
              <a:t>(PDO::ATTR_ERRMODE,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               PDO::ERRMODE_EXCEPTION);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        </a:t>
            </a:r>
          </a:p>
          <a:p>
            <a:r>
              <a:rPr lang="nl-NL" sz="1800" b="1" dirty="0">
                <a:latin typeface="Courier New"/>
                <a:cs typeface="Courier New"/>
              </a:rPr>
              <a:t>$query = "</a:t>
            </a:r>
            <a:r>
              <a:rPr lang="en-US" sz="1800" b="1" dirty="0">
                <a:latin typeface="Courier New" charset="0"/>
              </a:rPr>
              <a:t>UPDATE teacher </a:t>
            </a:r>
            <a:r>
              <a:rPr lang="nl-NL" sz="1800" b="1" dirty="0">
                <a:latin typeface="Courier New"/>
                <a:cs typeface="Courier New"/>
              </a:rPr>
              <a:t>"</a:t>
            </a:r>
            <a:r>
              <a:rPr lang="en-US" sz="1800" b="1" dirty="0">
                <a:latin typeface="Courier New" charset="0"/>
              </a:rPr>
              <a:t>.</a:t>
            </a:r>
          </a:p>
          <a:p>
            <a:r>
              <a:rPr lang="en-US" sz="1800" b="1" dirty="0">
                <a:latin typeface="Courier New" charset="0"/>
              </a:rPr>
              <a:t>         </a:t>
            </a:r>
            <a:r>
              <a:rPr lang="nl-NL" sz="1800" b="1" dirty="0">
                <a:latin typeface="Courier New"/>
                <a:cs typeface="Courier New"/>
              </a:rPr>
              <a:t>"</a:t>
            </a:r>
            <a:r>
              <a:rPr lang="en-US" sz="1800" b="1" dirty="0">
                <a:latin typeface="Courier New" charset="0"/>
              </a:rPr>
              <a:t>SET first = 'Ronald' </a:t>
            </a:r>
            <a:r>
              <a:rPr lang="nl-NL" sz="1800" b="1" dirty="0">
                <a:latin typeface="Courier New"/>
                <a:cs typeface="Courier New"/>
              </a:rPr>
              <a:t>"</a:t>
            </a:r>
            <a:r>
              <a:rPr lang="en-US" sz="1800" b="1" dirty="0">
                <a:latin typeface="Courier New" charset="0"/>
              </a:rPr>
              <a:t>.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     </a:t>
            </a:r>
            <a:r>
              <a:rPr lang="nl-NL" sz="1800" b="1" dirty="0">
                <a:latin typeface="Courier New"/>
                <a:cs typeface="Courier New"/>
              </a:rPr>
              <a:t>"</a:t>
            </a:r>
            <a:r>
              <a:rPr lang="en-US" sz="1800" b="1" dirty="0">
                <a:latin typeface="Courier New" charset="0"/>
              </a:rPr>
              <a:t>WHERE first = 'Ron'</a:t>
            </a:r>
            <a:r>
              <a:rPr lang="nl-NL" sz="1800" b="1" dirty="0">
                <a:latin typeface="Courier New"/>
                <a:cs typeface="Courier New"/>
              </a:rPr>
              <a:t>";</a:t>
            </a:r>
          </a:p>
          <a:p>
            <a:r>
              <a:rPr lang="en-US" sz="1800" b="1" dirty="0">
                <a:latin typeface="Courier New"/>
                <a:cs typeface="Courier New"/>
              </a:rPr>
              <a:t>$count = $con-&gt;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exec</a:t>
            </a:r>
            <a:r>
              <a:rPr lang="en-US" sz="1800" b="1" dirty="0">
                <a:latin typeface="Courier New"/>
                <a:cs typeface="Courier New"/>
              </a:rPr>
              <a:t>($query);</a:t>
            </a:r>
          </a:p>
        </p:txBody>
      </p:sp>
      <p:graphicFrame>
        <p:nvGraphicFramePr>
          <p:cNvPr id="7" name="Group 34"/>
          <p:cNvGraphicFramePr>
            <a:graphicFrameLocks noGrp="1"/>
          </p:cNvGraphicFramePr>
          <p:nvPr>
            <p:extLst/>
          </p:nvPr>
        </p:nvGraphicFramePr>
        <p:xfrm>
          <a:off x="731562" y="1691659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8173" y="1325903"/>
            <a:ext cx="100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411216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All variable names start with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$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PHP is a </a:t>
            </a:r>
            <a:r>
              <a:rPr lang="en-US" dirty="0">
                <a:solidFill>
                  <a:srgbClr val="B23C00"/>
                </a:solidFill>
              </a:rPr>
              <a:t>dynamically typed </a:t>
            </a:r>
            <a:r>
              <a:rPr lang="en-US" dirty="0"/>
              <a:t>language.</a:t>
            </a:r>
          </a:p>
          <a:p>
            <a:pPr lvl="1"/>
            <a:r>
              <a:rPr lang="en-US" dirty="0"/>
              <a:t>You don’t declare a variable’s type.</a:t>
            </a:r>
          </a:p>
          <a:p>
            <a:pPr lvl="1"/>
            <a:r>
              <a:rPr lang="en-US" dirty="0"/>
              <a:t>A variable can be assigned a value of any type.</a:t>
            </a:r>
          </a:p>
          <a:p>
            <a:pPr lvl="6"/>
            <a:endParaRPr lang="en-US" dirty="0"/>
          </a:p>
          <a:p>
            <a:r>
              <a:rPr lang="en-US" dirty="0"/>
              <a:t>PHP data types</a:t>
            </a:r>
          </a:p>
          <a:p>
            <a:pPr lvl="1"/>
            <a:r>
              <a:rPr lang="en-US" dirty="0"/>
              <a:t>scalar: integer, float, boolean, string</a:t>
            </a:r>
          </a:p>
          <a:p>
            <a:pPr lvl="1"/>
            <a:r>
              <a:rPr lang="en-US" dirty="0"/>
              <a:t>array</a:t>
            </a:r>
          </a:p>
          <a:p>
            <a:pPr lvl="1"/>
            <a:r>
              <a:rPr lang="en-US" dirty="0"/>
              <a:t>object</a:t>
            </a:r>
          </a:p>
          <a:p>
            <a:pPr lvl="1"/>
            <a:r>
              <a:rPr lang="en-US" dirty="0"/>
              <a:t>resource</a:t>
            </a:r>
          </a:p>
          <a:p>
            <a:pPr lvl="1"/>
            <a:r>
              <a:rPr lang="en-US" dirty="0"/>
              <a:t>NULL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9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Join with 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3338" y="1234464"/>
            <a:ext cx="7590539" cy="501675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$first </a:t>
            </a:r>
            <a:r>
              <a:rPr lang="en-US" sz="1600" b="1" dirty="0">
                <a:latin typeface="Courier New"/>
                <a:cs typeface="Courier New"/>
              </a:rPr>
              <a:t>= </a:t>
            </a:r>
            <a:r>
              <a:rPr lang="en-US" sz="1600" b="1" dirty="0" err="1">
                <a:latin typeface="Courier New"/>
                <a:cs typeface="Courier New"/>
              </a:rPr>
              <a:t>filter_input</a:t>
            </a:r>
            <a:r>
              <a:rPr lang="en-US" sz="1600" b="1" dirty="0">
                <a:latin typeface="Courier New"/>
                <a:cs typeface="Courier New"/>
              </a:rPr>
              <a:t>(INPUT_POST,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firstName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en-US" sz="1600" b="1" dirty="0">
                <a:latin typeface="Courier New"/>
                <a:cs typeface="Courier New"/>
              </a:rPr>
              <a:t>);</a:t>
            </a:r>
          </a:p>
          <a:p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$last  </a:t>
            </a:r>
            <a:r>
              <a:rPr lang="en-US" sz="1600" b="1" dirty="0">
                <a:latin typeface="Courier New"/>
                <a:cs typeface="Courier New"/>
              </a:rPr>
              <a:t>= </a:t>
            </a:r>
            <a:r>
              <a:rPr lang="en-US" sz="1600" b="1" dirty="0" err="1">
                <a:latin typeface="Courier New"/>
                <a:cs typeface="Courier New"/>
              </a:rPr>
              <a:t>filter_input</a:t>
            </a:r>
            <a:r>
              <a:rPr lang="en-US" sz="1600" b="1" dirty="0">
                <a:latin typeface="Courier New"/>
                <a:cs typeface="Courier New"/>
              </a:rPr>
              <a:t>(INPUT_POST,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lastName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en-US" sz="1600" b="1" dirty="0">
                <a:latin typeface="Courier New"/>
                <a:cs typeface="Courier New"/>
              </a:rPr>
              <a:t>);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600" b="1" dirty="0">
                <a:latin typeface="Courier New"/>
                <a:cs typeface="Courier New"/>
              </a:rPr>
              <a:t>try {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$con = new PDO("</a:t>
            </a:r>
            <a:r>
              <a:rPr lang="en-US" sz="1600" b="1" dirty="0" err="1">
                <a:latin typeface="Courier New"/>
                <a:cs typeface="Courier New"/>
              </a:rPr>
              <a:t>mysql:host</a:t>
            </a:r>
            <a:r>
              <a:rPr lang="en-US" sz="1600" b="1" dirty="0">
                <a:latin typeface="Courier New"/>
                <a:cs typeface="Courier New"/>
              </a:rPr>
              <a:t>=</a:t>
            </a:r>
            <a:r>
              <a:rPr lang="en-US" sz="1600" b="1" dirty="0" err="1">
                <a:latin typeface="Courier New"/>
                <a:cs typeface="Courier New"/>
              </a:rPr>
              <a:t>localhost;dbname</a:t>
            </a:r>
            <a:r>
              <a:rPr lang="en-US" sz="1600" b="1" dirty="0">
                <a:latin typeface="Courier New"/>
                <a:cs typeface="Courier New"/>
              </a:rPr>
              <a:t>=school",</a:t>
            </a:r>
          </a:p>
          <a:p>
            <a:r>
              <a:rPr lang="nl-NL" sz="1600" b="1" dirty="0">
                <a:latin typeface="Courier New"/>
                <a:cs typeface="Courier New"/>
              </a:rPr>
              <a:t>                   "root", "</a:t>
            </a:r>
            <a:r>
              <a:rPr lang="nl-NL" sz="1600" b="1" dirty="0" err="1">
                <a:latin typeface="Courier New"/>
                <a:cs typeface="Courier New"/>
              </a:rPr>
              <a:t>sesame</a:t>
            </a:r>
            <a:r>
              <a:rPr lang="nl-NL" sz="1600" b="1" dirty="0">
                <a:latin typeface="Courier New"/>
                <a:cs typeface="Courier New"/>
              </a:rPr>
              <a:t>");</a:t>
            </a:r>
          </a:p>
          <a:p>
            <a:r>
              <a:rPr lang="nl-NL" sz="1600" b="1" dirty="0">
                <a:latin typeface="Courier New"/>
                <a:cs typeface="Courier New"/>
              </a:rPr>
              <a:t>    $con-&gt;</a:t>
            </a:r>
            <a:r>
              <a:rPr lang="nl-NL" sz="1600" b="1" dirty="0" err="1">
                <a:latin typeface="Courier New"/>
                <a:cs typeface="Courier New"/>
              </a:rPr>
              <a:t>setAttribute</a:t>
            </a:r>
            <a:r>
              <a:rPr lang="nl-NL" sz="1600" b="1" dirty="0">
                <a:latin typeface="Courier New"/>
                <a:cs typeface="Courier New"/>
              </a:rPr>
              <a:t>(PDO::ATTR_ERRMODE,</a:t>
            </a:r>
          </a:p>
          <a:p>
            <a:r>
              <a:rPr lang="nl-NL" sz="1600" b="1" dirty="0">
                <a:latin typeface="Courier New"/>
                <a:cs typeface="Courier New"/>
              </a:rPr>
              <a:t>                       PDO::ERRMODE_EXCEPTION);</a:t>
            </a:r>
          </a:p>
          <a:p>
            <a:r>
              <a:rPr lang="nl-NL" sz="1600" b="1" dirty="0">
                <a:latin typeface="Courier New"/>
                <a:cs typeface="Courier New"/>
              </a:rPr>
              <a:t>            </a:t>
            </a:r>
          </a:p>
          <a:p>
            <a:r>
              <a:rPr lang="nl-NL" sz="1600" b="1" dirty="0">
                <a:latin typeface="Courier New"/>
                <a:cs typeface="Courier New"/>
              </a:rPr>
              <a:t>    $query = "SELECT </a:t>
            </a:r>
            <a:r>
              <a:rPr lang="nl-NL" sz="1600" b="1" dirty="0" err="1">
                <a:latin typeface="Courier New"/>
                <a:cs typeface="Courier New"/>
              </a:rPr>
              <a:t>student.first</a:t>
            </a:r>
            <a:r>
              <a:rPr lang="nl-NL" sz="1600" b="1" dirty="0">
                <a:latin typeface="Courier New"/>
                <a:cs typeface="Courier New"/>
              </a:rPr>
              <a:t>, </a:t>
            </a:r>
            <a:r>
              <a:rPr lang="nl-NL" sz="1600" b="1" dirty="0" err="1">
                <a:latin typeface="Courier New"/>
                <a:cs typeface="Courier New"/>
              </a:rPr>
              <a:t>student.last</a:t>
            </a:r>
            <a:r>
              <a:rPr lang="nl-NL" sz="1600" b="1" dirty="0">
                <a:latin typeface="Courier New"/>
                <a:cs typeface="Courier New"/>
              </a:rPr>
              <a:t>, subject ".</a:t>
            </a:r>
          </a:p>
          <a:p>
            <a:r>
              <a:rPr lang="nl-NL" sz="1600" b="1" dirty="0">
                <a:latin typeface="Courier New"/>
                <a:cs typeface="Courier New"/>
              </a:rPr>
              <a:t>             "FROM student, teacher, class, </a:t>
            </a:r>
            <a:r>
              <a:rPr lang="nl-NL" sz="1600" b="1" dirty="0" err="1">
                <a:latin typeface="Courier New"/>
                <a:cs typeface="Courier New"/>
              </a:rPr>
              <a:t>student_class</a:t>
            </a:r>
            <a:r>
              <a:rPr lang="nl-NL" sz="1600" b="1" dirty="0">
                <a:latin typeface="Courier New"/>
                <a:cs typeface="Courier New"/>
              </a:rPr>
              <a:t> ".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"WHERE </a:t>
            </a:r>
            <a:r>
              <a:rPr lang="en-US" sz="1600" b="1" dirty="0" err="1">
                <a:solidFill>
                  <a:srgbClr val="A12A03"/>
                </a:solidFill>
                <a:latin typeface="Courier New"/>
                <a:cs typeface="Courier New"/>
              </a:rPr>
              <a:t>teacher.last</a:t>
            </a:r>
            <a:r>
              <a:rPr lang="en-US" sz="1600" b="1" dirty="0">
                <a:solidFill>
                  <a:srgbClr val="A12A03"/>
                </a:solidFill>
                <a:latin typeface="Courier New"/>
                <a:cs typeface="Courier New"/>
              </a:rPr>
              <a:t> = '$l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ast</a:t>
            </a:r>
            <a:r>
              <a:rPr lang="en-US" sz="1600" b="1" dirty="0">
                <a:latin typeface="Courier New"/>
                <a:cs typeface="Courier New"/>
              </a:rPr>
              <a:t>' ". 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"</a:t>
            </a:r>
            <a:r>
              <a:rPr lang="en-US" sz="1600" b="1" dirty="0">
                <a:solidFill>
                  <a:srgbClr val="A12A03"/>
                </a:solidFill>
                <a:latin typeface="Courier New"/>
                <a:cs typeface="Courier New"/>
              </a:rPr>
              <a:t>AND </a:t>
            </a:r>
            <a:r>
              <a:rPr lang="en-US" sz="1600" b="1" dirty="0" err="1">
                <a:solidFill>
                  <a:srgbClr val="A12A03"/>
                </a:solidFill>
                <a:latin typeface="Courier New"/>
                <a:cs typeface="Courier New"/>
              </a:rPr>
              <a:t>teacher.first</a:t>
            </a:r>
            <a:r>
              <a:rPr lang="en-US" sz="1600" b="1" dirty="0">
                <a:solidFill>
                  <a:srgbClr val="A12A03"/>
                </a:solidFill>
                <a:latin typeface="Courier New"/>
                <a:cs typeface="Courier New"/>
              </a:rPr>
              <a:t> = '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$first</a:t>
            </a:r>
            <a:r>
              <a:rPr lang="en-US" sz="1600" b="1" dirty="0">
                <a:latin typeface="Courier New"/>
                <a:cs typeface="Courier New"/>
              </a:rPr>
              <a:t>' ".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"AND </a:t>
            </a:r>
            <a:r>
              <a:rPr lang="en-US" sz="1600" b="1" dirty="0" err="1">
                <a:latin typeface="Courier New"/>
                <a:cs typeface="Courier New"/>
              </a:rPr>
              <a:t>teacher_id</a:t>
            </a:r>
            <a:r>
              <a:rPr lang="en-US" sz="1600" b="1" dirty="0">
                <a:latin typeface="Courier New"/>
                <a:cs typeface="Courier New"/>
              </a:rPr>
              <a:t> = </a:t>
            </a:r>
            <a:r>
              <a:rPr lang="en-US" sz="1600" b="1" dirty="0" err="1">
                <a:latin typeface="Courier New"/>
                <a:cs typeface="Courier New"/>
              </a:rPr>
              <a:t>teacher.id</a:t>
            </a:r>
            <a:r>
              <a:rPr lang="en-US" sz="1600" b="1" dirty="0">
                <a:latin typeface="Courier New"/>
                <a:cs typeface="Courier New"/>
              </a:rPr>
              <a:t> ".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"AND code = </a:t>
            </a:r>
            <a:r>
              <a:rPr lang="en-US" sz="1600" b="1" dirty="0" err="1">
                <a:latin typeface="Courier New"/>
                <a:cs typeface="Courier New"/>
              </a:rPr>
              <a:t>class_code</a:t>
            </a:r>
            <a:r>
              <a:rPr lang="en-US" sz="1600" b="1" dirty="0">
                <a:latin typeface="Courier New"/>
                <a:cs typeface="Courier New"/>
              </a:rPr>
              <a:t> ".</a:t>
            </a:r>
          </a:p>
          <a:p>
            <a:r>
              <a:rPr lang="pl-PL" sz="1600" b="1" dirty="0">
                <a:latin typeface="Courier New"/>
                <a:cs typeface="Courier New"/>
              </a:rPr>
              <a:t>             "AND </a:t>
            </a:r>
            <a:r>
              <a:rPr lang="pl-PL" sz="1600" b="1" dirty="0" err="1">
                <a:latin typeface="Courier New"/>
                <a:cs typeface="Courier New"/>
              </a:rPr>
              <a:t>student.id</a:t>
            </a:r>
            <a:r>
              <a:rPr lang="pl-PL" sz="1600" b="1" dirty="0">
                <a:latin typeface="Courier New"/>
                <a:cs typeface="Courier New"/>
              </a:rPr>
              <a:t> = </a:t>
            </a:r>
            <a:r>
              <a:rPr lang="pl-PL" sz="1600" b="1" dirty="0" err="1">
                <a:latin typeface="Courier New"/>
                <a:cs typeface="Courier New"/>
              </a:rPr>
              <a:t>student_id</a:t>
            </a:r>
            <a:r>
              <a:rPr lang="pl-PL" sz="1600" b="1" dirty="0">
                <a:latin typeface="Courier New"/>
                <a:cs typeface="Courier New"/>
              </a:rPr>
              <a:t> ".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"ORDER BY subject, </a:t>
            </a:r>
            <a:r>
              <a:rPr lang="en-US" sz="1600" b="1" dirty="0" err="1">
                <a:latin typeface="Courier New"/>
                <a:cs typeface="Courier New"/>
              </a:rPr>
              <a:t>student.last</a:t>
            </a:r>
            <a:r>
              <a:rPr lang="en-US" sz="1600" b="1" dirty="0">
                <a:latin typeface="Courier New"/>
                <a:cs typeface="Courier New"/>
              </a:rPr>
              <a:t>";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$data = $con-&gt;query($query);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$data-&gt;</a:t>
            </a:r>
            <a:r>
              <a:rPr lang="en-US" sz="1600" b="1" dirty="0" err="1">
                <a:latin typeface="Courier New"/>
                <a:cs typeface="Courier New"/>
              </a:rPr>
              <a:t>setFetchMode</a:t>
            </a:r>
            <a:r>
              <a:rPr lang="en-US" sz="1600" b="1" dirty="0">
                <a:latin typeface="Courier New"/>
                <a:cs typeface="Courier New"/>
              </a:rPr>
              <a:t>(PDO::FETCH_ASSOC);</a:t>
            </a:r>
          </a:p>
        </p:txBody>
      </p:sp>
    </p:spTree>
    <p:extLst>
      <p:ext uri="{BB962C8B-B14F-4D97-AF65-F5344CB8AC3E}">
        <p14:creationId xmlns:p14="http://schemas.microsoft.com/office/powerpoint/2010/main" val="87631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Injection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A simple query with a teacher id: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928" y="1874537"/>
            <a:ext cx="8803812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$id </a:t>
            </a:r>
            <a:r>
              <a:rPr lang="en-US" sz="2000" b="1" dirty="0">
                <a:latin typeface="Courier New"/>
                <a:cs typeface="Courier New"/>
              </a:rPr>
              <a:t>= </a:t>
            </a:r>
            <a:r>
              <a:rPr lang="en-US" sz="2000" b="1" dirty="0" err="1">
                <a:latin typeface="Courier New"/>
                <a:cs typeface="Courier New"/>
              </a:rPr>
              <a:t>filter_input</a:t>
            </a:r>
            <a:r>
              <a:rPr lang="en-US" sz="2000" b="1" dirty="0">
                <a:latin typeface="Courier New"/>
                <a:cs typeface="Courier New"/>
              </a:rPr>
              <a:t>(INPUT_POST,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"id"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try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$con = new PDO("</a:t>
            </a:r>
            <a:r>
              <a:rPr lang="en-US" sz="2000" b="1" dirty="0" err="1">
                <a:latin typeface="Courier New"/>
                <a:cs typeface="Courier New"/>
              </a:rPr>
              <a:t>mysql:host</a:t>
            </a:r>
            <a:r>
              <a:rPr lang="en-US" sz="2000" b="1" dirty="0">
                <a:latin typeface="Courier New"/>
                <a:cs typeface="Courier New"/>
              </a:rPr>
              <a:t>=</a:t>
            </a:r>
            <a:r>
              <a:rPr lang="en-US" sz="2000" b="1" dirty="0" err="1">
                <a:latin typeface="Courier New"/>
                <a:cs typeface="Courier New"/>
              </a:rPr>
              <a:t>localhost;dbname</a:t>
            </a:r>
            <a:r>
              <a:rPr lang="en-US" sz="2000" b="1" dirty="0">
                <a:latin typeface="Courier New"/>
                <a:cs typeface="Courier New"/>
              </a:rPr>
              <a:t>=school",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       "root", "</a:t>
            </a:r>
            <a:r>
              <a:rPr lang="nl-NL" sz="2000" b="1" dirty="0" err="1">
                <a:latin typeface="Courier New"/>
                <a:cs typeface="Courier New"/>
              </a:rPr>
              <a:t>sesame</a:t>
            </a:r>
            <a:r>
              <a:rPr lang="nl-NL" sz="2000" b="1" dirty="0">
                <a:latin typeface="Courier New"/>
                <a:cs typeface="Courier New"/>
              </a:rPr>
              <a:t>");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$con-&gt;</a:t>
            </a:r>
            <a:r>
              <a:rPr lang="nl-NL" sz="2000" b="1" dirty="0" err="1">
                <a:latin typeface="Courier New"/>
                <a:cs typeface="Courier New"/>
              </a:rPr>
              <a:t>setAttribute</a:t>
            </a:r>
            <a:r>
              <a:rPr lang="nl-NL" sz="2000" b="1" dirty="0">
                <a:latin typeface="Courier New"/>
                <a:cs typeface="Courier New"/>
              </a:rPr>
              <a:t>(PDO::ATTR_ERRMODE,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           PDO::ERRMODE_EXCEPTION);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>
                <a:solidFill>
                  <a:srgbClr val="0033CC"/>
                </a:solidFill>
                <a:latin typeface="Courier New"/>
                <a:cs typeface="Courier New"/>
              </a:rPr>
              <a:t>$query = "SELECT * FROM teacher WHERE </a:t>
            </a:r>
            <a:r>
              <a:rPr lang="nl-NL" sz="2000" b="1" dirty="0" err="1">
                <a:solidFill>
                  <a:srgbClr val="0033CC"/>
                </a:solidFill>
                <a:latin typeface="Courier New"/>
                <a:cs typeface="Courier New"/>
              </a:rPr>
              <a:t>id</a:t>
            </a:r>
            <a:r>
              <a:rPr lang="nl-NL" sz="2000" b="1" dirty="0">
                <a:solidFill>
                  <a:srgbClr val="0033CC"/>
                </a:solidFill>
                <a:latin typeface="Courier New"/>
                <a:cs typeface="Courier New"/>
              </a:rPr>
              <a:t> = </a:t>
            </a:r>
            <a:r>
              <a:rPr lang="nl-NL" sz="2000" b="1" dirty="0">
                <a:solidFill>
                  <a:srgbClr val="B23C00"/>
                </a:solidFill>
                <a:latin typeface="Courier New"/>
                <a:cs typeface="Courier New"/>
              </a:rPr>
              <a:t>$</a:t>
            </a:r>
            <a:r>
              <a:rPr lang="nl-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id</a:t>
            </a:r>
            <a:r>
              <a:rPr lang="nl-NL" sz="2000" b="1" dirty="0">
                <a:solidFill>
                  <a:srgbClr val="0033CC"/>
                </a:solidFill>
                <a:latin typeface="Courier New"/>
                <a:cs typeface="Courier New"/>
              </a:rPr>
              <a:t>";</a:t>
            </a:r>
          </a:p>
          <a:p>
            <a:endParaRPr lang="nl-NL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$data = $con-&gt;query($query);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$data-&gt;</a:t>
            </a:r>
            <a:r>
              <a:rPr lang="en-US" sz="2000" b="1" dirty="0" err="1">
                <a:latin typeface="Courier New"/>
                <a:cs typeface="Courier New"/>
              </a:rPr>
              <a:t>setFetchMode</a:t>
            </a:r>
            <a:r>
              <a:rPr lang="en-US" sz="2000" b="1" dirty="0">
                <a:latin typeface="Courier New"/>
                <a:cs typeface="Courier New"/>
              </a:rPr>
              <a:t>(PDO::FETCH_ASSOC);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40" y="5769628"/>
            <a:ext cx="596539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$data</a:t>
            </a:r>
            <a:r>
              <a:rPr lang="en-US" sz="1800" b="1" dirty="0">
                <a:solidFill>
                  <a:srgbClr val="0033CC"/>
                </a:solidFill>
                <a:latin typeface="+mn-lt"/>
                <a:cs typeface="Courier New"/>
              </a:rPr>
              <a:t> </a:t>
            </a:r>
            <a:r>
              <a:rPr lang="en-US" sz="1800" dirty="0">
                <a:solidFill>
                  <a:srgbClr val="B23C00"/>
                </a:solidFill>
              </a:rPr>
              <a:t>contains a result set as a 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PDOStatement</a:t>
            </a:r>
            <a:r>
              <a:rPr lang="en-US" sz="1800" dirty="0">
                <a:solidFill>
                  <a:srgbClr val="B23C00"/>
                </a:solidFill>
              </a:rPr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2911099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Injection Attack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791205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 descr="Screen Shot 2015-02-18 at 10.19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35" y="2788907"/>
            <a:ext cx="6324600" cy="1828800"/>
          </a:xfrm>
          <a:prstGeom prst="rect">
            <a:avLst/>
          </a:prstGeom>
        </p:spPr>
      </p:pic>
      <p:pic>
        <p:nvPicPr>
          <p:cNvPr id="6" name="Picture 5" descr="Screen Shot 2015-02-18 at 10.20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136" y="4526268"/>
            <a:ext cx="3835400" cy="1752600"/>
          </a:xfrm>
          <a:prstGeom prst="rect">
            <a:avLst/>
          </a:prstGeom>
        </p:spPr>
      </p:pic>
      <p:graphicFrame>
        <p:nvGraphicFramePr>
          <p:cNvPr id="8" name="Group 34"/>
          <p:cNvGraphicFramePr>
            <a:graphicFrameLocks noGrp="1"/>
          </p:cNvGraphicFramePr>
          <p:nvPr>
            <p:extLst/>
          </p:nvPr>
        </p:nvGraphicFramePr>
        <p:xfrm>
          <a:off x="3474732" y="1325903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34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Injection Attack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4" descr="Screen Shot 2015-02-18 at 10.21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987" y="1417322"/>
            <a:ext cx="6286500" cy="1828800"/>
          </a:xfrm>
          <a:prstGeom prst="rect">
            <a:avLst/>
          </a:prstGeom>
        </p:spPr>
      </p:pic>
      <p:pic>
        <p:nvPicPr>
          <p:cNvPr id="6" name="Picture 5" descr="Screen Shot 2015-02-18 at 10.22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464" y="3408653"/>
            <a:ext cx="55245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5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Prepared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325903"/>
            <a:ext cx="8803812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$id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filter_input</a:t>
            </a:r>
            <a:r>
              <a:rPr lang="en-US" sz="2000" b="1" dirty="0">
                <a:latin typeface="Courier New"/>
                <a:cs typeface="Courier New"/>
              </a:rPr>
              <a:t>(INPUT_GET,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"id"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try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$con = new PDO("</a:t>
            </a:r>
            <a:r>
              <a:rPr lang="en-US" sz="2000" b="1" dirty="0" err="1">
                <a:latin typeface="Courier New"/>
                <a:cs typeface="Courier New"/>
              </a:rPr>
              <a:t>mysql:host</a:t>
            </a:r>
            <a:r>
              <a:rPr lang="en-US" sz="2000" b="1" dirty="0">
                <a:latin typeface="Courier New"/>
                <a:cs typeface="Courier New"/>
              </a:rPr>
              <a:t>=</a:t>
            </a:r>
            <a:r>
              <a:rPr lang="en-US" sz="2000" b="1" dirty="0" err="1">
                <a:latin typeface="Courier New"/>
                <a:cs typeface="Courier New"/>
              </a:rPr>
              <a:t>localhost;dbname</a:t>
            </a:r>
            <a:r>
              <a:rPr lang="en-US" sz="2000" b="1" dirty="0">
                <a:latin typeface="Courier New"/>
                <a:cs typeface="Courier New"/>
              </a:rPr>
              <a:t>=school",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       "root", "</a:t>
            </a:r>
            <a:r>
              <a:rPr lang="nl-NL" sz="2000" b="1" dirty="0" err="1">
                <a:latin typeface="Courier New"/>
                <a:cs typeface="Courier New"/>
              </a:rPr>
              <a:t>sesame</a:t>
            </a:r>
            <a:r>
              <a:rPr lang="nl-NL" sz="2000" b="1" dirty="0">
                <a:latin typeface="Courier New"/>
                <a:cs typeface="Courier New"/>
              </a:rPr>
              <a:t>");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$con-&gt;</a:t>
            </a:r>
            <a:r>
              <a:rPr lang="nl-NL" sz="2000" b="1" dirty="0" err="1">
                <a:latin typeface="Courier New"/>
                <a:cs typeface="Courier New"/>
              </a:rPr>
              <a:t>setAttribute</a:t>
            </a:r>
            <a:r>
              <a:rPr lang="nl-NL" sz="2000" b="1" dirty="0">
                <a:latin typeface="Courier New"/>
                <a:cs typeface="Courier New"/>
              </a:rPr>
              <a:t>(PDO::ATTR_ERRMODE,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           PDO::ERRMODE_EXCEPTION);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$query = "SELECT * FROM teacher WHERE </a:t>
            </a:r>
            <a:r>
              <a:rPr lang="nl-NL" sz="2000" b="1" dirty="0" err="1">
                <a:latin typeface="Courier New"/>
                <a:cs typeface="Courier New"/>
              </a:rPr>
              <a:t>id</a:t>
            </a:r>
            <a:r>
              <a:rPr lang="nl-NL" sz="2000" b="1" dirty="0">
                <a:latin typeface="Courier New"/>
                <a:cs typeface="Courier New"/>
              </a:rPr>
              <a:t> = </a:t>
            </a:r>
            <a:r>
              <a:rPr lang="nl-NL" sz="2000" b="1" dirty="0">
                <a:solidFill>
                  <a:srgbClr val="B23C00"/>
                </a:solidFill>
                <a:latin typeface="Courier New"/>
                <a:cs typeface="Courier New"/>
              </a:rPr>
              <a:t>:</a:t>
            </a:r>
            <a:r>
              <a:rPr lang="nl-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id</a:t>
            </a:r>
            <a:r>
              <a:rPr lang="nl-NL" sz="2000" b="1" dirty="0">
                <a:latin typeface="Courier New"/>
                <a:cs typeface="Courier New"/>
              </a:rPr>
              <a:t>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$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ps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$con-&gt;prepare($query);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fr-FR" sz="2000" b="1" dirty="0">
                <a:latin typeface="Courier New"/>
                <a:cs typeface="Courier New"/>
              </a:rPr>
              <a:t>    $</a:t>
            </a:r>
            <a:r>
              <a:rPr lang="fr-FR" sz="2000" b="1" dirty="0" err="1">
                <a:latin typeface="Courier New"/>
                <a:cs typeface="Courier New"/>
              </a:rPr>
              <a:t>ps</a:t>
            </a:r>
            <a:r>
              <a:rPr lang="fr-FR" sz="2000" b="1" dirty="0">
                <a:latin typeface="Courier New"/>
                <a:cs typeface="Courier New"/>
              </a:rPr>
              <a:t>-&gt;</a:t>
            </a:r>
            <a:r>
              <a:rPr lang="fr-FR" sz="2000" b="1" dirty="0" err="1">
                <a:latin typeface="Courier New"/>
                <a:cs typeface="Courier New"/>
              </a:rPr>
              <a:t>execute</a:t>
            </a:r>
            <a:r>
              <a:rPr lang="fr-FR" sz="2000" b="1" dirty="0">
                <a:latin typeface="Courier New"/>
                <a:cs typeface="Courier New"/>
              </a:rPr>
              <a:t>(</a:t>
            </a:r>
            <a:r>
              <a:rPr lang="fr-FR" sz="2000" b="1" dirty="0" err="1">
                <a:latin typeface="Courier New"/>
                <a:cs typeface="Courier New"/>
              </a:rPr>
              <a:t>array</a:t>
            </a:r>
            <a:r>
              <a:rPr lang="fr-FR" sz="2000" b="1" dirty="0">
                <a:latin typeface="Courier New"/>
                <a:cs typeface="Courier New"/>
              </a:rPr>
              <a:t>(</a:t>
            </a:r>
            <a:r>
              <a:rPr lang="fr-FR" sz="2000" b="1" dirty="0">
                <a:solidFill>
                  <a:srgbClr val="B23C00"/>
                </a:solidFill>
                <a:latin typeface="Courier New"/>
                <a:cs typeface="Courier New"/>
              </a:rPr>
              <a:t>':id' =&gt; $id</a:t>
            </a:r>
            <a:r>
              <a:rPr lang="fr-FR" sz="2000" b="1" dirty="0">
                <a:latin typeface="Courier New"/>
                <a:cs typeface="Courier New"/>
              </a:rPr>
              <a:t>));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$data = $</a:t>
            </a:r>
            <a:r>
              <a:rPr lang="fr-FR" sz="2000" b="1" dirty="0" err="1">
                <a:latin typeface="Courier New"/>
                <a:cs typeface="Courier New"/>
              </a:rPr>
              <a:t>ps</a:t>
            </a:r>
            <a:r>
              <a:rPr lang="fr-FR" sz="2000" b="1" dirty="0">
                <a:latin typeface="Courier New"/>
                <a:cs typeface="Courier New"/>
              </a:rPr>
              <a:t>-&gt;</a:t>
            </a:r>
            <a:r>
              <a:rPr lang="fr-FR" sz="2000" b="1" dirty="0" err="1">
                <a:latin typeface="Courier New"/>
                <a:cs typeface="Courier New"/>
              </a:rPr>
              <a:t>fetchAll</a:t>
            </a:r>
            <a:r>
              <a:rPr lang="fr-FR" sz="2000" b="1" dirty="0">
                <a:latin typeface="Courier New"/>
                <a:cs typeface="Courier New"/>
              </a:rPr>
              <a:t>(PDO::FETCH_ASSOC);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930" y="5532097"/>
            <a:ext cx="275910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$data</a:t>
            </a:r>
            <a:r>
              <a:rPr lang="en-US" sz="1800" b="1" dirty="0">
                <a:solidFill>
                  <a:srgbClr val="0033CC"/>
                </a:solidFill>
                <a:latin typeface="+mn-lt"/>
                <a:cs typeface="Courier New"/>
              </a:rPr>
              <a:t> </a:t>
            </a:r>
            <a:r>
              <a:rPr lang="en-US" sz="1800" dirty="0">
                <a:solidFill>
                  <a:srgbClr val="B23C00"/>
                </a:solidFill>
              </a:rPr>
              <a:t>contains an array.</a:t>
            </a:r>
          </a:p>
        </p:txBody>
      </p:sp>
    </p:spTree>
    <p:extLst>
      <p:ext uri="{BB962C8B-B14F-4D97-AF65-F5344CB8AC3E}">
        <p14:creationId xmlns:p14="http://schemas.microsoft.com/office/powerpoint/2010/main" val="64954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Prepared Statement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4" descr="Screen Shot 2015-02-18 at 10.21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987" y="1417322"/>
            <a:ext cx="6286500" cy="1828800"/>
          </a:xfrm>
          <a:prstGeom prst="rect">
            <a:avLst/>
          </a:prstGeom>
        </p:spPr>
      </p:pic>
      <p:pic>
        <p:nvPicPr>
          <p:cNvPr id="6" name="Picture 5" descr="Screen Shot 2015-02-18 at 10.51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91" y="3538202"/>
            <a:ext cx="55372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30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Prepared Statement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Never insert text from a user on the client side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directly into an SQL query on the server side.</a:t>
            </a:r>
          </a:p>
          <a:p>
            <a:pPr lvl="5"/>
            <a:endParaRPr lang="en-US" dirty="0"/>
          </a:p>
          <a:p>
            <a:r>
              <a:rPr lang="en-US" dirty="0"/>
              <a:t>A prepared statement provides some defense against SQL injection attacks.</a:t>
            </a:r>
          </a:p>
          <a:p>
            <a:pPr lvl="5"/>
            <a:endParaRPr lang="en-US" dirty="0"/>
          </a:p>
          <a:p>
            <a:r>
              <a:rPr lang="en-US" dirty="0"/>
              <a:t>A prepared statement is </a:t>
            </a:r>
            <a:br>
              <a:rPr lang="en-US" dirty="0"/>
            </a:br>
            <a:r>
              <a:rPr lang="en-US" u="sng" dirty="0"/>
              <a:t>parsed and compiled once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It can be reused.</a:t>
            </a:r>
          </a:p>
          <a:p>
            <a:pPr lvl="1"/>
            <a:r>
              <a:rPr lang="en-US" dirty="0"/>
              <a:t>Performance improvement for queries </a:t>
            </a:r>
            <a:br>
              <a:rPr lang="en-US" dirty="0"/>
            </a:br>
            <a:r>
              <a:rPr lang="en-US" dirty="0"/>
              <a:t>made from inside PHP loops.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Join with a Prepared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286" y="1342571"/>
            <a:ext cx="8218942" cy="477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$con = new PDO("</a:t>
            </a:r>
            <a:r>
              <a:rPr lang="en-US" sz="1800" b="1" dirty="0" err="1">
                <a:latin typeface="Courier New"/>
                <a:cs typeface="Courier New"/>
              </a:rPr>
              <a:t>mysql:host</a:t>
            </a:r>
            <a:r>
              <a:rPr lang="en-US" sz="1800" b="1" dirty="0">
                <a:latin typeface="Courier New"/>
                <a:cs typeface="Courier New"/>
              </a:rPr>
              <a:t>=</a:t>
            </a:r>
            <a:r>
              <a:rPr lang="en-US" sz="1800" b="1" dirty="0" err="1">
                <a:latin typeface="Courier New"/>
                <a:cs typeface="Courier New"/>
              </a:rPr>
              <a:t>localhost;dbname</a:t>
            </a:r>
            <a:r>
              <a:rPr lang="en-US" sz="1800" b="1" dirty="0">
                <a:latin typeface="Courier New"/>
                <a:cs typeface="Courier New"/>
              </a:rPr>
              <a:t>=school",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           "root", "</a:t>
            </a:r>
            <a:r>
              <a:rPr lang="nl-NL" sz="1800" b="1" dirty="0" err="1">
                <a:latin typeface="Courier New"/>
                <a:cs typeface="Courier New"/>
              </a:rPr>
              <a:t>sesame</a:t>
            </a:r>
            <a:r>
              <a:rPr lang="nl-NL" sz="1800" b="1" dirty="0">
                <a:latin typeface="Courier New"/>
                <a:cs typeface="Courier New"/>
              </a:rPr>
              <a:t>");</a:t>
            </a:r>
          </a:p>
          <a:p>
            <a:r>
              <a:rPr lang="nl-NL" sz="1800" b="1" dirty="0">
                <a:latin typeface="Courier New"/>
                <a:cs typeface="Courier New"/>
              </a:rPr>
              <a:t>$con-&gt;</a:t>
            </a:r>
            <a:r>
              <a:rPr lang="nl-NL" sz="1800" b="1" dirty="0" err="1">
                <a:latin typeface="Courier New"/>
                <a:cs typeface="Courier New"/>
              </a:rPr>
              <a:t>setAttribute</a:t>
            </a:r>
            <a:r>
              <a:rPr lang="nl-NL" sz="1800" b="1" dirty="0">
                <a:latin typeface="Courier New"/>
                <a:cs typeface="Courier New"/>
              </a:rPr>
              <a:t>(PDO::ATTR_ERRMODE,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               PDO::ERRMODE_EXCEPTION);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        </a:t>
            </a:r>
          </a:p>
          <a:p>
            <a:r>
              <a:rPr lang="nl-NL" sz="1800" b="1" dirty="0">
                <a:latin typeface="Courier New"/>
                <a:cs typeface="Courier New"/>
              </a:rPr>
              <a:t>$query = "SELECT </a:t>
            </a:r>
            <a:r>
              <a:rPr lang="nl-NL" sz="1800" b="1" dirty="0" err="1">
                <a:latin typeface="Courier New"/>
                <a:cs typeface="Courier New"/>
              </a:rPr>
              <a:t>student.first</a:t>
            </a:r>
            <a:r>
              <a:rPr lang="nl-NL" sz="1800" b="1" dirty="0">
                <a:latin typeface="Courier New"/>
                <a:cs typeface="Courier New"/>
              </a:rPr>
              <a:t>, </a:t>
            </a:r>
            <a:r>
              <a:rPr lang="nl-NL" sz="1800" b="1" dirty="0" err="1">
                <a:latin typeface="Courier New"/>
                <a:cs typeface="Courier New"/>
              </a:rPr>
              <a:t>student.last</a:t>
            </a:r>
            <a:r>
              <a:rPr lang="nl-NL" sz="1800" b="1" dirty="0">
                <a:latin typeface="Courier New"/>
                <a:cs typeface="Courier New"/>
              </a:rPr>
              <a:t>, subject ".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     "FROM student, teacher, class, </a:t>
            </a:r>
            <a:r>
              <a:rPr lang="nl-NL" sz="1800" b="1" dirty="0" err="1">
                <a:latin typeface="Courier New"/>
                <a:cs typeface="Courier New"/>
              </a:rPr>
              <a:t>student_class</a:t>
            </a:r>
            <a:r>
              <a:rPr lang="nl-NL" sz="1800" b="1" dirty="0">
                <a:latin typeface="Courier New"/>
                <a:cs typeface="Courier New"/>
              </a:rPr>
              <a:t> ".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"WHERE </a:t>
            </a:r>
            <a:r>
              <a:rPr lang="en-US" sz="1800" b="1" dirty="0" err="1">
                <a:latin typeface="Courier New"/>
                <a:cs typeface="Courier New"/>
              </a:rPr>
              <a:t>teacher.last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:last </a:t>
            </a:r>
            <a:r>
              <a:rPr lang="en-US" sz="1800" b="1" dirty="0">
                <a:latin typeface="Courier New"/>
                <a:cs typeface="Courier New"/>
              </a:rPr>
              <a:t>".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"AND </a:t>
            </a:r>
            <a:r>
              <a:rPr lang="en-US" sz="1800" b="1" dirty="0" err="1">
                <a:latin typeface="Courier New"/>
                <a:cs typeface="Courier New"/>
              </a:rPr>
              <a:t>teacher.first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:first </a:t>
            </a:r>
            <a:r>
              <a:rPr lang="en-US" sz="1800" b="1" dirty="0">
                <a:latin typeface="Courier New"/>
                <a:cs typeface="Courier New"/>
              </a:rPr>
              <a:t>".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"AND </a:t>
            </a:r>
            <a:r>
              <a:rPr lang="en-US" sz="1800" b="1" dirty="0" err="1">
                <a:latin typeface="Courier New"/>
                <a:cs typeface="Courier New"/>
              </a:rPr>
              <a:t>teacher_id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teacher.id</a:t>
            </a:r>
            <a:r>
              <a:rPr lang="en-US" sz="1800" b="1" dirty="0">
                <a:latin typeface="Courier New"/>
                <a:cs typeface="Courier New"/>
              </a:rPr>
              <a:t> ".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"AND code = </a:t>
            </a:r>
            <a:r>
              <a:rPr lang="en-US" sz="1800" b="1" dirty="0" err="1">
                <a:latin typeface="Courier New"/>
                <a:cs typeface="Courier New"/>
              </a:rPr>
              <a:t>class_code</a:t>
            </a:r>
            <a:r>
              <a:rPr lang="en-US" sz="1800" b="1" dirty="0">
                <a:latin typeface="Courier New"/>
                <a:cs typeface="Courier New"/>
              </a:rPr>
              <a:t> ".</a:t>
            </a:r>
          </a:p>
          <a:p>
            <a:r>
              <a:rPr lang="pl-PL" sz="1800" b="1" dirty="0">
                <a:latin typeface="Courier New"/>
                <a:cs typeface="Courier New"/>
              </a:rPr>
              <a:t>         "AND </a:t>
            </a:r>
            <a:r>
              <a:rPr lang="pl-PL" sz="1800" b="1" dirty="0" err="1">
                <a:latin typeface="Courier New"/>
                <a:cs typeface="Courier New"/>
              </a:rPr>
              <a:t>student.id</a:t>
            </a:r>
            <a:r>
              <a:rPr lang="pl-PL" sz="1800" b="1" dirty="0">
                <a:latin typeface="Courier New"/>
                <a:cs typeface="Courier New"/>
              </a:rPr>
              <a:t> = </a:t>
            </a:r>
            <a:r>
              <a:rPr lang="pl-PL" sz="1800" b="1" dirty="0" err="1">
                <a:latin typeface="Courier New"/>
                <a:cs typeface="Courier New"/>
              </a:rPr>
              <a:t>student_id</a:t>
            </a:r>
            <a:r>
              <a:rPr lang="pl-PL" sz="1800" b="1" dirty="0">
                <a:latin typeface="Courier New"/>
                <a:cs typeface="Courier New"/>
              </a:rPr>
              <a:t> ".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"ORDER BY subject, </a:t>
            </a:r>
            <a:r>
              <a:rPr lang="en-US" sz="1800" b="1" dirty="0" err="1">
                <a:latin typeface="Courier New"/>
                <a:cs typeface="Courier New"/>
              </a:rPr>
              <a:t>student.last</a:t>
            </a:r>
            <a:r>
              <a:rPr lang="en-US" sz="1800" b="1" dirty="0">
                <a:latin typeface="Courier New"/>
                <a:cs typeface="Courier New"/>
              </a:rPr>
              <a:t>";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$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ps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= $con-&gt;prepare($query);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$</a:t>
            </a:r>
            <a:r>
              <a:rPr lang="en-US" sz="1800" b="1" dirty="0" err="1">
                <a:latin typeface="Courier New"/>
                <a:cs typeface="Courier New"/>
              </a:rPr>
              <a:t>ps</a:t>
            </a:r>
            <a:r>
              <a:rPr lang="en-US" sz="1800" b="1" dirty="0">
                <a:latin typeface="Courier New"/>
                <a:cs typeface="Courier New"/>
              </a:rPr>
              <a:t>-&gt;execute(array(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':first' =&gt; $first, ':last' =&gt; $last</a:t>
            </a:r>
            <a:r>
              <a:rPr lang="en-US" sz="1800" b="1" dirty="0">
                <a:latin typeface="Courier New"/>
                <a:cs typeface="Courier New"/>
              </a:rPr>
              <a:t>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$data = $</a:t>
            </a:r>
            <a:r>
              <a:rPr lang="en-US" sz="1800" b="1" dirty="0" err="1">
                <a:latin typeface="Courier New"/>
                <a:cs typeface="Courier New"/>
              </a:rPr>
              <a:t>ps</a:t>
            </a:r>
            <a:r>
              <a:rPr lang="en-US" sz="1800" b="1" dirty="0">
                <a:latin typeface="Courier New"/>
                <a:cs typeface="Courier New"/>
              </a:rPr>
              <a:t>-&gt;</a:t>
            </a:r>
            <a:r>
              <a:rPr lang="en-US" sz="1800" b="1" dirty="0" err="1">
                <a:latin typeface="Courier New"/>
                <a:cs typeface="Courier New"/>
              </a:rPr>
              <a:t>fetchAll</a:t>
            </a:r>
            <a:r>
              <a:rPr lang="en-US" sz="1800" b="1" dirty="0">
                <a:latin typeface="Courier New"/>
                <a:cs typeface="Courier New"/>
              </a:rPr>
              <a:t>(PDO::FETCH_ASSOC);</a:t>
            </a:r>
          </a:p>
        </p:txBody>
      </p:sp>
    </p:spTree>
    <p:extLst>
      <p:ext uri="{BB962C8B-B14F-4D97-AF65-F5344CB8AC3E}">
        <p14:creationId xmlns:p14="http://schemas.microsoft.com/office/powerpoint/2010/main" val="256190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316478"/>
          </a:xfrm>
        </p:spPr>
        <p:txBody>
          <a:bodyPr/>
          <a:lstStyle/>
          <a:p>
            <a:r>
              <a:rPr lang="en-US" dirty="0"/>
              <a:t>Instead of: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dirty="0">
                <a:solidFill>
                  <a:srgbClr val="B23C00"/>
                </a:solidFill>
              </a:rPr>
              <a:t>parameter binding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1874537"/>
            <a:ext cx="821894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$</a:t>
            </a:r>
            <a:r>
              <a:rPr lang="en-US" sz="1800" b="1" dirty="0" err="1">
                <a:latin typeface="Courier New"/>
                <a:cs typeface="Courier New"/>
              </a:rPr>
              <a:t>ps</a:t>
            </a:r>
            <a:r>
              <a:rPr lang="en-US" sz="1800" b="1" dirty="0">
                <a:latin typeface="Courier New"/>
                <a:cs typeface="Courier New"/>
              </a:rPr>
              <a:t>-&gt;execute(array(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':first' =&gt; $first, ':last' =&gt; $last</a:t>
            </a:r>
            <a:r>
              <a:rPr lang="en-US" sz="1800" b="1" dirty="0">
                <a:latin typeface="Courier New"/>
                <a:cs typeface="Courier New"/>
              </a:rPr>
              <a:t>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$data = $</a:t>
            </a:r>
            <a:r>
              <a:rPr lang="en-US" sz="1800" b="1" dirty="0" err="1">
                <a:latin typeface="Courier New"/>
                <a:cs typeface="Courier New"/>
              </a:rPr>
              <a:t>ps</a:t>
            </a:r>
            <a:r>
              <a:rPr lang="en-US" sz="1800" b="1" dirty="0">
                <a:latin typeface="Courier New"/>
                <a:cs typeface="Courier New"/>
              </a:rPr>
              <a:t>-&gt;</a:t>
            </a:r>
            <a:r>
              <a:rPr lang="en-US" sz="1800" b="1" dirty="0" err="1">
                <a:latin typeface="Courier New"/>
                <a:cs typeface="Courier New"/>
              </a:rPr>
              <a:t>fetchAll</a:t>
            </a:r>
            <a:r>
              <a:rPr lang="en-US" sz="1800" b="1" dirty="0">
                <a:latin typeface="Courier New"/>
                <a:cs typeface="Courier New"/>
              </a:rPr>
              <a:t>(PDO::FETCH_ASSOC);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4513" y="3520439"/>
            <a:ext cx="5864068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$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ps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-&gt;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bindParam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(':first', $first);</a:t>
            </a:r>
          </a:p>
          <a:p>
            <a:r>
              <a:rPr lang="tr-TR" sz="1800" b="1" dirty="0">
                <a:solidFill>
                  <a:srgbClr val="B23C00"/>
                </a:solidFill>
                <a:latin typeface="Courier New"/>
                <a:cs typeface="Courier New"/>
              </a:rPr>
              <a:t>$</a:t>
            </a:r>
            <a:r>
              <a:rPr lang="tr-T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ps</a:t>
            </a:r>
            <a:r>
              <a:rPr lang="tr-TR" sz="1800" b="1" dirty="0">
                <a:solidFill>
                  <a:srgbClr val="B23C00"/>
                </a:solidFill>
                <a:latin typeface="Courier New"/>
                <a:cs typeface="Courier New"/>
              </a:rPr>
              <a:t>-&gt;</a:t>
            </a:r>
            <a:r>
              <a:rPr lang="tr-T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bindParam</a:t>
            </a:r>
            <a:r>
              <a:rPr lang="tr-TR" sz="1800" b="1" dirty="0">
                <a:solidFill>
                  <a:srgbClr val="B23C00"/>
                </a:solidFill>
                <a:latin typeface="Courier New"/>
                <a:cs typeface="Courier New"/>
              </a:rPr>
              <a:t>(':</a:t>
            </a:r>
            <a:r>
              <a:rPr lang="tr-T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last</a:t>
            </a:r>
            <a:r>
              <a:rPr lang="tr-TR" sz="1800" b="1" dirty="0">
                <a:solidFill>
                  <a:srgbClr val="B23C00"/>
                </a:solidFill>
                <a:latin typeface="Courier New"/>
                <a:cs typeface="Courier New"/>
              </a:rPr>
              <a:t>',  $</a:t>
            </a:r>
            <a:r>
              <a:rPr lang="tr-T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last</a:t>
            </a:r>
            <a:r>
              <a:rPr lang="tr-TR" sz="1800" b="1" dirty="0">
                <a:solidFill>
                  <a:srgbClr val="B23C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800" b="1" dirty="0">
                <a:latin typeface="Courier New"/>
                <a:cs typeface="Courier New"/>
              </a:rPr>
              <a:t>$ps-&gt;execute();</a:t>
            </a:r>
          </a:p>
          <a:p>
            <a:r>
              <a:rPr lang="ro-RO" sz="1800" b="1" dirty="0">
                <a:latin typeface="Courier New"/>
                <a:cs typeface="Courier New"/>
              </a:rPr>
              <a:t>$data = $ps-&gt;fetchAll(PDO::FETCH_ASSOC);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6086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Enclose a string with single or double quotes.</a:t>
            </a:r>
          </a:p>
          <a:p>
            <a:pPr lvl="1"/>
            <a:r>
              <a:rPr lang="en-US" dirty="0"/>
              <a:t>Examples: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Variables embedded in a </a:t>
            </a:r>
            <a:r>
              <a:rPr lang="en-US" u="sng" dirty="0"/>
              <a:t>double-quoted string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are evaluated:</a:t>
            </a:r>
          </a:p>
          <a:p>
            <a:pPr lvl="3"/>
            <a:endParaRPr lang="en-US" dirty="0"/>
          </a:p>
          <a:p>
            <a:r>
              <a:rPr lang="en-US" dirty="0"/>
              <a:t>But not: 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7536" y="1874537"/>
            <a:ext cx="4480511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dirty="0">
                <a:latin typeface="Courier New"/>
                <a:cs typeface="Courier New"/>
              </a:rPr>
              <a:t>"Hello, world!"</a:t>
            </a:r>
          </a:p>
          <a:p>
            <a:pPr marL="0" lvl="1"/>
            <a:r>
              <a:rPr lang="en-US" sz="2000" b="1" dirty="0">
                <a:latin typeface="Courier New"/>
                <a:cs typeface="Courier New"/>
              </a:rPr>
              <a:t>'Hello, world!'</a:t>
            </a:r>
          </a:p>
          <a:p>
            <a:pPr marL="0" lvl="1"/>
            <a:r>
              <a:rPr lang="en-US" sz="2000" b="1" dirty="0">
                <a:latin typeface="Courier New"/>
                <a:cs typeface="Courier New"/>
              </a:rPr>
              <a:t>"It's a nice day."</a:t>
            </a:r>
          </a:p>
          <a:p>
            <a:pPr marL="0" lvl="1"/>
            <a:r>
              <a:rPr lang="en-US" sz="2000" b="1" dirty="0">
                <a:latin typeface="Courier New"/>
                <a:cs typeface="Courier New"/>
              </a:rPr>
              <a:t>'Define "string" for me.'</a:t>
            </a:r>
          </a:p>
          <a:p>
            <a:pPr marL="0" lvl="1"/>
            <a:r>
              <a:rPr lang="en-US" sz="2000" b="1" dirty="0">
                <a:latin typeface="Courier New"/>
                <a:cs typeface="Courier New"/>
              </a:rPr>
              <a:t>"Define \"string\" please."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32039" y="4343390"/>
            <a:ext cx="4340326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latin typeface="Courier New"/>
                <a:cs typeface="Courier New"/>
              </a:rPr>
              <a:t>"The first name is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$first</a:t>
            </a:r>
            <a:r>
              <a:rPr lang="en-US" sz="2000" b="1" dirty="0">
                <a:latin typeface="Courier New"/>
                <a:cs typeface="Courier New"/>
              </a:rPr>
              <a:t>."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2039" y="5037102"/>
            <a:ext cx="4340326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latin typeface="Courier New"/>
                <a:cs typeface="Courier New"/>
              </a:rPr>
              <a:t>'The first name is $first.'</a:t>
            </a:r>
          </a:p>
        </p:txBody>
      </p:sp>
    </p:spTree>
    <p:extLst>
      <p:ext uri="{BB962C8B-B14F-4D97-AF65-F5344CB8AC3E}">
        <p14:creationId xmlns:p14="http://schemas.microsoft.com/office/powerpoint/2010/main" val="97330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String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string concatenation operator is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.</a:t>
            </a:r>
          </a:p>
          <a:p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Better:</a:t>
            </a:r>
          </a:p>
          <a:p>
            <a:pPr lvl="4"/>
            <a:endParaRPr lang="en-US" dirty="0"/>
          </a:p>
          <a:p>
            <a:r>
              <a:rPr lang="en-US" dirty="0"/>
              <a:t>Some string functions: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strlen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strtoupper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strtolower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ucwords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 </a:t>
            </a:r>
            <a:r>
              <a:rPr lang="en-US" dirty="0"/>
              <a:t>capitalize the first letter of every 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03147" y="1898163"/>
            <a:ext cx="4846267" cy="70788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$name = $last . ", " . $first;</a:t>
            </a:r>
          </a:p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$name .= ", Esq.";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0342" y="2880366"/>
            <a:ext cx="387858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$name = "$last, $first";</a:t>
            </a:r>
          </a:p>
        </p:txBody>
      </p:sp>
    </p:spTree>
    <p:extLst>
      <p:ext uri="{BB962C8B-B14F-4D97-AF65-F5344CB8AC3E}">
        <p14:creationId xmlns:p14="http://schemas.microsoft.com/office/powerpoint/2010/main" val="25658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Heredocs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Use a </a:t>
            </a:r>
            <a:r>
              <a:rPr lang="en-US" dirty="0" err="1">
                <a:solidFill>
                  <a:srgbClr val="B23C00"/>
                </a:solidFill>
              </a:rPr>
              <a:t>heredoc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avoid string quoting issues.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12370" y="1874537"/>
            <a:ext cx="4494239" cy="440120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$first </a:t>
            </a:r>
            <a:r>
              <a:rPr lang="en-US" sz="2000" b="1" dirty="0">
                <a:latin typeface="Courier New"/>
                <a:cs typeface="Courier New"/>
              </a:rPr>
              <a:t>= "John";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$last  </a:t>
            </a:r>
            <a:r>
              <a:rPr lang="en-US" sz="2000" b="1" dirty="0">
                <a:latin typeface="Courier New"/>
                <a:cs typeface="Courier New"/>
              </a:rPr>
              <a:t>= "Smith";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print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&lt;&lt;&lt;HERE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&lt;table border="1"&gt;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</a:t>
            </a:r>
            <a:r>
              <a:rPr lang="en-US" sz="2000" b="1" dirty="0" err="1">
                <a:latin typeface="Courier New"/>
                <a:cs typeface="Courier New"/>
              </a:rPr>
              <a:t>tr</a:t>
            </a:r>
            <a:r>
              <a:rPr lang="en-US" sz="2000" b="1" dirty="0">
                <a:latin typeface="Courier New"/>
                <a:cs typeface="Courier New"/>
              </a:rPr>
              <a:t>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&lt;td&gt;First name:&lt;/td&gt;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&lt;td&gt;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$first</a:t>
            </a:r>
            <a:r>
              <a:rPr lang="en-US" sz="2000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&lt;/</a:t>
            </a:r>
            <a:r>
              <a:rPr lang="en-US" sz="2000" b="1" dirty="0" err="1">
                <a:latin typeface="Courier New"/>
                <a:cs typeface="Courier New"/>
              </a:rPr>
              <a:t>tr</a:t>
            </a:r>
            <a:r>
              <a:rPr lang="en-US" sz="2000" b="1" dirty="0">
                <a:latin typeface="Courier New"/>
                <a:cs typeface="Courier New"/>
              </a:rPr>
              <a:t>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&lt;</a:t>
            </a:r>
            <a:r>
              <a:rPr lang="en-US" sz="2000" b="1" dirty="0" err="1">
                <a:latin typeface="Courier New"/>
                <a:cs typeface="Courier New"/>
              </a:rPr>
              <a:t>tr</a:t>
            </a:r>
            <a:r>
              <a:rPr lang="en-US" sz="2000" b="1" dirty="0">
                <a:latin typeface="Courier New"/>
                <a:cs typeface="Courier New"/>
              </a:rPr>
              <a:t>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&lt;td&gt; Last name:&lt;/td&gt;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&lt;td&gt;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$last</a:t>
            </a:r>
            <a:r>
              <a:rPr lang="en-US" sz="2000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&lt;/</a:t>
            </a:r>
            <a:r>
              <a:rPr lang="en-US" sz="2000" b="1" dirty="0" err="1">
                <a:latin typeface="Courier New"/>
                <a:cs typeface="Courier New"/>
              </a:rPr>
              <a:t>tr</a:t>
            </a:r>
            <a:r>
              <a:rPr lang="en-US" sz="2000" b="1" dirty="0">
                <a:latin typeface="Courier New"/>
                <a:cs typeface="Courier New"/>
              </a:rPr>
              <a:t>&gt;&lt;/table&gt;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HERE;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65806" y="4516434"/>
            <a:ext cx="2560291" cy="1564297"/>
            <a:chOff x="365806" y="4516434"/>
            <a:chExt cx="2560291" cy="1564297"/>
          </a:xfrm>
        </p:grpSpPr>
        <p:sp>
          <p:nvSpPr>
            <p:cNvPr id="7" name="TextBox 6"/>
            <p:cNvSpPr txBox="1"/>
            <p:nvPr/>
          </p:nvSpPr>
          <p:spPr>
            <a:xfrm>
              <a:off x="365806" y="4516434"/>
              <a:ext cx="2407630" cy="1015663"/>
            </a:xfrm>
            <a:prstGeom prst="rect">
              <a:avLst/>
            </a:prstGeom>
            <a:solidFill>
              <a:srgbClr val="A12A03"/>
            </a:solidFill>
            <a:ln>
              <a:solidFill>
                <a:srgbClr val="A12A0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Must be on </a:t>
              </a:r>
            </a:p>
            <a:p>
              <a:r>
                <a:rPr lang="en-US" sz="2000" dirty="0">
                  <a:solidFill>
                    <a:srgbClr val="FFFF00"/>
                  </a:solidFill>
                </a:rPr>
                <a:t>a line by itself</a:t>
              </a:r>
            </a:p>
            <a:p>
              <a:r>
                <a:rPr lang="en-US" sz="2000" dirty="0">
                  <a:solidFill>
                    <a:srgbClr val="FFFF00"/>
                  </a:solidFill>
                </a:rPr>
                <a:t>with no indentation.</a:t>
              </a:r>
            </a:p>
          </p:txBody>
        </p:sp>
        <p:cxnSp>
          <p:nvCxnSpPr>
            <p:cNvPr id="10" name="Curved Connector 9"/>
            <p:cNvCxnSpPr>
              <a:stCxn id="7" idx="2"/>
            </p:cNvCxnSpPr>
            <p:nvPr/>
          </p:nvCxnSpPr>
          <p:spPr bwMode="auto">
            <a:xfrm rot="16200000" flipH="1">
              <a:off x="1973542" y="5128175"/>
              <a:ext cx="548634" cy="1356477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A12A03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846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constants with all uppercase letters, </a:t>
            </a:r>
            <a:br>
              <a:rPr lang="en-US" dirty="0"/>
            </a:br>
            <a:r>
              <a:rPr lang="en-US" dirty="0"/>
              <a:t>by convention.</a:t>
            </a:r>
          </a:p>
          <a:p>
            <a:pPr lvl="1"/>
            <a:r>
              <a:rPr lang="en-US" dirty="0"/>
              <a:t>Constants are not variables, so do not use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$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Examples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not: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30" y="3520439"/>
            <a:ext cx="5394901" cy="101566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define (PI, 3.1415926);</a:t>
            </a:r>
          </a:p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define (HOST_NAME, "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localhost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");</a:t>
            </a:r>
          </a:p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print "Host name is " . HOST_NAME;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30" y="5257780"/>
            <a:ext cx="4955979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print "Host name is HOST_NAME";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7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Kinds of PHP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Indexed array</a:t>
            </a:r>
            <a:endParaRPr lang="en-US" dirty="0"/>
          </a:p>
          <a:p>
            <a:pPr lvl="1"/>
            <a:r>
              <a:rPr lang="en-US" dirty="0"/>
              <a:t>Indexes are integers.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Associative array</a:t>
            </a:r>
            <a:endParaRPr lang="en-US" dirty="0"/>
          </a:p>
          <a:p>
            <a:pPr lvl="1"/>
            <a:r>
              <a:rPr lang="en-US" dirty="0"/>
              <a:t>Indexes are strings.</a:t>
            </a:r>
          </a:p>
          <a:p>
            <a:pPr lvl="1"/>
            <a:r>
              <a:rPr lang="en-US" dirty="0"/>
              <a:t>key-value pairs, like a hash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2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PHP Indexed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107"/>
            <a:ext cx="8229600" cy="3047989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array()</a:t>
            </a:r>
            <a:r>
              <a:rPr lang="en-US" dirty="0"/>
              <a:t> function:</a:t>
            </a:r>
          </a:p>
          <a:p>
            <a:endParaRPr lang="en-US" dirty="0"/>
          </a:p>
          <a:p>
            <a:r>
              <a:rPr lang="en-US" dirty="0"/>
              <a:t>Specify the first index value.</a:t>
            </a:r>
          </a:p>
          <a:p>
            <a:pPr lvl="1"/>
            <a:r>
              <a:rPr lang="en-US" dirty="0"/>
              <a:t>Subsequent elements are indexed incrementally.</a:t>
            </a:r>
          </a:p>
          <a:p>
            <a:endParaRPr lang="en-US" dirty="0"/>
          </a:p>
          <a:p>
            <a:r>
              <a:rPr lang="en-US" dirty="0"/>
              <a:t>An array of sequential numbers: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72297" y="1325903"/>
            <a:ext cx="4494239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$bands[] = "Beatles";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$bands[] = "Rolling Stones";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$bands[] = "Queen";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806" y="3063244"/>
            <a:ext cx="8342072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$bands = array("Beatles", "Rolling Stones", "Queen");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67" y="4526268"/>
            <a:ext cx="8778144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$bands = array(2=&gt;"Beatles", "Rolling Stones", "Queen");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4669" y="5532097"/>
            <a:ext cx="3724672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$values = range(5, 10);</a:t>
            </a:r>
          </a:p>
        </p:txBody>
      </p:sp>
    </p:spTree>
    <p:extLst>
      <p:ext uri="{BB962C8B-B14F-4D97-AF65-F5344CB8AC3E}">
        <p14:creationId xmlns:p14="http://schemas.microsoft.com/office/powerpoint/2010/main" val="232467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26626</TotalTime>
  <Words>2650</Words>
  <Application>Microsoft Macintosh PowerPoint</Application>
  <PresentationFormat>On-screen Show (4:3)</PresentationFormat>
  <Paragraphs>610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ＭＳ Ｐゴシック</vt:lpstr>
      <vt:lpstr>Arial</vt:lpstr>
      <vt:lpstr>Courier New</vt:lpstr>
      <vt:lpstr>Times New Roman</vt:lpstr>
      <vt:lpstr>Wingdings</vt:lpstr>
      <vt:lpstr>Quadrant</vt:lpstr>
      <vt:lpstr>CS/SE 157B Database Management Systems II February 15 Class Meeting</vt:lpstr>
      <vt:lpstr>PHP Syntax</vt:lpstr>
      <vt:lpstr>PHP Variables</vt:lpstr>
      <vt:lpstr>PHP Strings</vt:lpstr>
      <vt:lpstr>PHP String Operations</vt:lpstr>
      <vt:lpstr>Heredocs</vt:lpstr>
      <vt:lpstr>PHP Constants</vt:lpstr>
      <vt:lpstr>Two Kinds of PHP Arrays</vt:lpstr>
      <vt:lpstr>Creating PHP Indexed Arrays</vt:lpstr>
      <vt:lpstr>Creating PHP Associative Arrays</vt:lpstr>
      <vt:lpstr>Looping over Array Elements</vt:lpstr>
      <vt:lpstr>Multidimensional Arrays</vt:lpstr>
      <vt:lpstr>Multidimensional Arrays, cont’d</vt:lpstr>
      <vt:lpstr>Multidimensional Arrays, cont’d</vt:lpstr>
      <vt:lpstr>PHP Functions</vt:lpstr>
      <vt:lpstr>Scope of PHP Variables</vt:lpstr>
      <vt:lpstr>PHP Data Objects (PDO)</vt:lpstr>
      <vt:lpstr>Three-Tier Web Application Architecture</vt:lpstr>
      <vt:lpstr>Simple End-to-End Web Application!</vt:lpstr>
      <vt:lpstr>MySQL Command Line Interface</vt:lpstr>
      <vt:lpstr>MySQL Command Line Interface, cont’d</vt:lpstr>
      <vt:lpstr>Default Web Page: index.html</vt:lpstr>
      <vt:lpstr>PHP Page: queryDB.php</vt:lpstr>
      <vt:lpstr>PHP Page: queryDB.php, cont’d</vt:lpstr>
      <vt:lpstr>PHP Page: queryDB.php, cont’d</vt:lpstr>
      <vt:lpstr>PHP Page: queryDB.php, cont’d</vt:lpstr>
      <vt:lpstr>PHP Page: queryDB.php, cont’d</vt:lpstr>
      <vt:lpstr>PHP query() vs. exec()</vt:lpstr>
      <vt:lpstr>PHP query() vs. exec(), cont’d</vt:lpstr>
      <vt:lpstr>Table Join with PHP</vt:lpstr>
      <vt:lpstr>SQL Injection Attack</vt:lpstr>
      <vt:lpstr>SQL Injection Attack, cont’d</vt:lpstr>
      <vt:lpstr>SQL Injection Attack, cont’d</vt:lpstr>
      <vt:lpstr>Prepared Statement</vt:lpstr>
      <vt:lpstr>Prepared Statement, cont’d</vt:lpstr>
      <vt:lpstr>Prepared Statement, cont’d</vt:lpstr>
      <vt:lpstr>Table Join with a Prepared Statement</vt:lpstr>
      <vt:lpstr>Parameter Binding</vt:lpstr>
    </vt:vector>
  </TitlesOfParts>
  <Company>Apropos Logic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507</cp:revision>
  <dcterms:created xsi:type="dcterms:W3CDTF">2008-01-12T03:52:55Z</dcterms:created>
  <dcterms:modified xsi:type="dcterms:W3CDTF">2018-02-15T09:11:51Z</dcterms:modified>
</cp:coreProperties>
</file>