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82" r:id="rId2"/>
    <p:sldId id="344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7" autoAdjust="0"/>
    <p:restoredTop sz="50000" autoAdjust="0"/>
  </p:normalViewPr>
  <p:slideViewPr>
    <p:cSldViewPr>
      <p:cViewPr varScale="1">
        <p:scale>
          <a:sx n="120" d="100"/>
          <a:sy n="120" d="100"/>
        </p:scale>
        <p:origin x="200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February 8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February 8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A table is in 2NF if: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is in 1NF.</a:t>
            </a:r>
          </a:p>
          <a:p>
            <a:pPr lvl="1"/>
            <a:r>
              <a:rPr lang="en-US" dirty="0"/>
              <a:t>It does </a:t>
            </a:r>
            <a:r>
              <a:rPr lang="en-US" u="sng" dirty="0"/>
              <a:t>not</a:t>
            </a:r>
            <a:r>
              <a:rPr lang="en-US" dirty="0"/>
              <a:t> contain </a:t>
            </a:r>
            <a:r>
              <a:rPr lang="en-US" u="sng" dirty="0"/>
              <a:t>partial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functional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86200"/>
            <a:ext cx="90519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37493"/>
            <a:ext cx="905192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4297683" y="2606049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0C47F-A249-5742-ADB6-C5D383D072DE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0306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4" cy="4835525"/>
          </a:xfrm>
        </p:spPr>
        <p:txBody>
          <a:bodyPr/>
          <a:lstStyle/>
          <a:p>
            <a:r>
              <a:rPr lang="en-US" dirty="0"/>
              <a:t>A table is in 3NF if: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is in 2NF.</a:t>
            </a:r>
          </a:p>
          <a:p>
            <a:pPr lvl="1"/>
            <a:r>
              <a:rPr lang="en-US" dirty="0"/>
              <a:t>It does </a:t>
            </a:r>
            <a:r>
              <a:rPr lang="en-US" u="sng" dirty="0"/>
              <a:t>not</a:t>
            </a:r>
            <a:r>
              <a:rPr lang="en-US" dirty="0"/>
              <a:t> contain </a:t>
            </a:r>
            <a:r>
              <a:rPr lang="en-US" u="sng" dirty="0"/>
              <a:t>transitive</a:t>
            </a:r>
            <a:r>
              <a:rPr lang="en-US" dirty="0"/>
              <a:t> functional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1234464"/>
            <a:ext cx="8159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3986493"/>
            <a:ext cx="87185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4297683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6536" y="315468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275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37281"/>
            <a:ext cx="60769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821BF-76DA-8A4C-9487-FD4D6222E468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16197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br>
              <a:rPr lang="en-US" sz="2000" dirty="0"/>
            </a:br>
            <a:r>
              <a:rPr lang="en-US" sz="2000" dirty="0"/>
              <a:t>(3NF)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34" y="716217"/>
            <a:ext cx="3748999" cy="5370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9E6BE4B-4026-EA45-A647-D6F5A967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6" y="1597665"/>
            <a:ext cx="4716074" cy="173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E1150F3-8CF4-D94C-AE3E-2F605E58C5D3}"/>
              </a:ext>
            </a:extLst>
          </p:cNvPr>
          <p:cNvSpPr/>
          <p:nvPr/>
        </p:nvSpPr>
        <p:spPr bwMode="auto">
          <a:xfrm>
            <a:off x="4480561" y="3143949"/>
            <a:ext cx="548634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br>
              <a:rPr lang="en-US" sz="2000" dirty="0"/>
            </a:br>
            <a:r>
              <a:rPr lang="en-US" sz="2000" dirty="0"/>
              <a:t>(3NF)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96" y="412079"/>
            <a:ext cx="5051425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4006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34464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4737" y="1417342"/>
            <a:ext cx="139172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Original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DA28B-8176-B644-A857-48D164489A67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23511F-BBA2-A841-8E40-6AEA0677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4534190"/>
            <a:ext cx="73152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2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234464"/>
            <a:ext cx="73152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1" y="2788927"/>
            <a:ext cx="55133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4297683" y="2423171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7926" y="4420820"/>
            <a:ext cx="669199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2NF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097" y="6211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553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1691659"/>
            <a:ext cx="7745412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6244" y="5257780"/>
            <a:ext cx="669199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3NF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E89C6-9248-E44F-9ED3-301AB8F34A7B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4451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5195"/>
            <a:ext cx="90519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29BCB-93F1-AF43-80EE-3AF06DA92241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5158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" y="1143025"/>
            <a:ext cx="81724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6536" y="2331732"/>
            <a:ext cx="1220206" cy="584775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Normalized</a:t>
            </a:r>
          </a:p>
          <a:p>
            <a:r>
              <a:rPr lang="en-US" sz="1600" dirty="0"/>
              <a:t>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2369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spreads data out </a:t>
            </a:r>
            <a:br>
              <a:rPr lang="en-US" dirty="0"/>
            </a:br>
            <a:r>
              <a:rPr lang="en-US" dirty="0"/>
              <a:t>over more tables.</a:t>
            </a:r>
          </a:p>
          <a:p>
            <a:pPr lvl="4"/>
            <a:endParaRPr lang="en-US" dirty="0"/>
          </a:p>
          <a:p>
            <a:r>
              <a:rPr lang="en-US" dirty="0"/>
              <a:t>The result is slower performance.</a:t>
            </a:r>
          </a:p>
          <a:p>
            <a:pPr lvl="4"/>
            <a:endParaRPr lang="en-US" dirty="0"/>
          </a:p>
          <a:p>
            <a:r>
              <a:rPr lang="en-US" dirty="0"/>
              <a:t>Sometimes it make sense to </a:t>
            </a:r>
            <a:r>
              <a:rPr lang="en-US" dirty="0" err="1">
                <a:solidFill>
                  <a:srgbClr val="C00000"/>
                </a:solidFill>
              </a:rPr>
              <a:t>denormalize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order to improve performance.</a:t>
            </a:r>
          </a:p>
          <a:p>
            <a:pPr lvl="1"/>
            <a:r>
              <a:rPr lang="en-US" dirty="0"/>
              <a:t>Reduce the number of expensive joins.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600200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10" y="4983463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Original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CD218-2A72-2945-A6FB-A4293B3296B3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54172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0439"/>
            <a:ext cx="8229600" cy="2610486"/>
          </a:xfrm>
        </p:spPr>
        <p:txBody>
          <a:bodyPr/>
          <a:lstStyle/>
          <a:p>
            <a:r>
              <a:rPr lang="en-US" sz="2400" dirty="0"/>
              <a:t>Suppose the query is to retrieve for each campaign: </a:t>
            </a:r>
            <a:r>
              <a:rPr lang="en-US" sz="2400" dirty="0" err="1"/>
              <a:t>AdCampaignID</a:t>
            </a:r>
            <a:r>
              <a:rPr lang="en-US" sz="2400" dirty="0"/>
              <a:t>, </a:t>
            </a:r>
            <a:r>
              <a:rPr lang="en-US" sz="2400" dirty="0" err="1"/>
              <a:t>AdCampaignName</a:t>
            </a:r>
            <a:r>
              <a:rPr lang="en-US" sz="2400" dirty="0"/>
              <a:t>, </a:t>
            </a:r>
            <a:r>
              <a:rPr lang="en-US" sz="2400" dirty="0" err="1"/>
              <a:t>CampaignMgrID</a:t>
            </a:r>
            <a:r>
              <a:rPr lang="en-US" sz="2400" dirty="0"/>
              <a:t>, </a:t>
            </a:r>
            <a:r>
              <a:rPr lang="en-US" sz="2400" dirty="0" err="1"/>
              <a:t>CampaignMgrName</a:t>
            </a:r>
            <a:r>
              <a:rPr lang="en-US" sz="2400" dirty="0"/>
              <a:t>, </a:t>
            </a:r>
            <a:r>
              <a:rPr lang="en-US" sz="2400" dirty="0" err="1"/>
              <a:t>ModeID</a:t>
            </a:r>
            <a:r>
              <a:rPr lang="en-US" sz="2400" dirty="0"/>
              <a:t>, Media, Range, and </a:t>
            </a:r>
            <a:r>
              <a:rPr lang="en-US" sz="2400" dirty="0" err="1"/>
              <a:t>BudgetPctg</a:t>
            </a:r>
            <a:r>
              <a:rPr lang="en-US" sz="2400" dirty="0"/>
              <a:t>.</a:t>
            </a:r>
          </a:p>
          <a:p>
            <a:pPr lvl="4"/>
            <a:endParaRPr lang="en-US" sz="1100" dirty="0"/>
          </a:p>
          <a:p>
            <a:r>
              <a:rPr lang="en-US" sz="2400" dirty="0"/>
              <a:t>It is more efficient to retrieve this data from the original table than from the several normalized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6982D5-6239-6740-B869-BF15CB828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22" y="1234464"/>
            <a:ext cx="6332155" cy="233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fig04_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423033"/>
            <a:ext cx="8961072" cy="4200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BCDFF-0B83-284A-B3ED-B3E76C6BFED5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9115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234463"/>
            <a:ext cx="7406559" cy="49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F456B-B882-4546-BBC3-ECB1C4182364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1995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325903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AF62D-10F8-3046-BC5D-AC380D9A9B1E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8785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1647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4249" y="1234464"/>
            <a:ext cx="7713971" cy="5539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CREATE TABLE vendor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(   </a:t>
            </a:r>
            <a:r>
              <a:rPr lang="en-US" sz="16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600" b="1" dirty="0">
                <a:latin typeface="Courier New" charset="0"/>
                <a:cs typeface="Courier New" charset="0"/>
              </a:rPr>
              <a:t>    CHAR(2) 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</a:t>
            </a:r>
            <a:r>
              <a:rPr lang="en-US" sz="1600" b="1" dirty="0" err="1">
                <a:latin typeface="Courier New" charset="0"/>
                <a:cs typeface="Courier New" charset="0"/>
              </a:rPr>
              <a:t>vendorname</a:t>
            </a:r>
            <a:r>
              <a:rPr lang="en-US" sz="1600" b="1" dirty="0">
                <a:latin typeface="Courier New" charset="0"/>
                <a:cs typeface="Courier New" charset="0"/>
              </a:rPr>
              <a:t>  VARCHAR(25)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6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600" b="1" dirty="0"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6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CREATE TABLE category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(   </a:t>
            </a:r>
            <a:r>
              <a:rPr lang="en-US" sz="16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600" b="1" dirty="0">
                <a:latin typeface="Courier New" charset="0"/>
                <a:cs typeface="Courier New" charset="0"/>
              </a:rPr>
              <a:t>      CHAR(2) 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</a:t>
            </a:r>
            <a:r>
              <a:rPr lang="en-US" sz="1600" b="1" dirty="0" err="1">
                <a:latin typeface="Courier New" charset="0"/>
                <a:cs typeface="Courier New" charset="0"/>
              </a:rPr>
              <a:t>categoryname</a:t>
            </a:r>
            <a:r>
              <a:rPr lang="en-US" sz="1600" b="1" dirty="0">
                <a:latin typeface="Courier New" charset="0"/>
                <a:cs typeface="Courier New" charset="0"/>
              </a:rPr>
              <a:t>    VARCHAR(25)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6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600" b="1" dirty="0"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6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CREATE TABLE product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(   </a:t>
            </a:r>
            <a:r>
              <a:rPr lang="en-US" sz="16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600" b="1" dirty="0">
                <a:latin typeface="Courier New" charset="0"/>
                <a:cs typeface="Courier New" charset="0"/>
              </a:rPr>
              <a:t>       CHAR(3)     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</a:t>
            </a:r>
            <a:r>
              <a:rPr lang="en-US" sz="16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600" b="1" dirty="0">
                <a:latin typeface="Courier New" charset="0"/>
                <a:cs typeface="Courier New" charset="0"/>
              </a:rPr>
              <a:t>     VARCHAR(25) 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</a:t>
            </a:r>
            <a:r>
              <a:rPr lang="en-US" sz="16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600" b="1" dirty="0">
                <a:latin typeface="Courier New" charset="0"/>
                <a:cs typeface="Courier New" charset="0"/>
              </a:rPr>
              <a:t>    NUMERIC(7,2)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</a:t>
            </a:r>
            <a:r>
              <a:rPr lang="en-US" sz="16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600" b="1" dirty="0">
                <a:latin typeface="Courier New" charset="0"/>
                <a:cs typeface="Courier New" charset="0"/>
              </a:rPr>
              <a:t>        CHAR(2)     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</a:t>
            </a:r>
            <a:r>
              <a:rPr lang="en-US" sz="16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600" b="1" dirty="0">
                <a:latin typeface="Courier New" charset="0"/>
                <a:cs typeface="Courier New" charset="0"/>
              </a:rPr>
              <a:t>      CHAR(2)         NOT NULL,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6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600" b="1" dirty="0"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6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600" b="1" dirty="0">
                <a:latin typeface="Courier New" charset="0"/>
                <a:cs typeface="Courier New" charset="0"/>
              </a:rPr>
              <a:t>)   REFERENCES vendor(</a:t>
            </a:r>
            <a:r>
              <a:rPr lang="en-US" sz="16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600" b="1" dirty="0"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6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600" b="1" dirty="0">
                <a:latin typeface="Courier New" charset="0"/>
                <a:cs typeface="Courier New" charset="0"/>
              </a:rPr>
              <a:t>) REFERENCES category(</a:t>
            </a:r>
            <a:r>
              <a:rPr lang="en-US" sz="16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600" b="1" dirty="0"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08976" y="1526520"/>
            <a:ext cx="1371585" cy="490414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80" y="3063244"/>
            <a:ext cx="189527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40000"/>
                </a:solidFill>
              </a:rPr>
              <a:t>column constraints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585" y="1651177"/>
            <a:ext cx="11314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40000"/>
                </a:solidFill>
              </a:rPr>
              <a:t>data types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29195" y="2968300"/>
            <a:ext cx="1188707" cy="51165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45952" y="5674493"/>
            <a:ext cx="6949364" cy="770043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414" y="5217298"/>
            <a:ext cx="167876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40000"/>
                </a:solidFill>
              </a:rPr>
              <a:t>table constraints</a:t>
            </a:r>
          </a:p>
        </p:txBody>
      </p:sp>
    </p:spTree>
    <p:extLst>
      <p:ext uri="{BB962C8B-B14F-4D97-AF65-F5344CB8AC3E}">
        <p14:creationId xmlns:p14="http://schemas.microsoft.com/office/powerpoint/2010/main" val="19858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234464"/>
            <a:ext cx="6849952" cy="504753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CREATE TABLE region</a:t>
            </a:r>
          </a:p>
          <a:p>
            <a:r>
              <a:rPr lang="en-US" sz="1600" b="1" dirty="0">
                <a:latin typeface="Courier New"/>
                <a:cs typeface="Courier New"/>
              </a:rPr>
              <a:t>(   </a:t>
            </a:r>
            <a:r>
              <a:rPr lang="en-US" sz="1600" b="1" dirty="0" err="1">
                <a:latin typeface="Courier New"/>
                <a:cs typeface="Courier New"/>
              </a:rPr>
              <a:t>regionid</a:t>
            </a:r>
            <a:r>
              <a:rPr lang="en-US" sz="1600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regionname</a:t>
            </a:r>
            <a:r>
              <a:rPr lang="en-US" sz="1600" b="1" dirty="0">
                <a:latin typeface="Courier New"/>
                <a:cs typeface="Courier New"/>
              </a:rPr>
              <a:t>  VARCHAR(25)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PRIMARY KEY (</a:t>
            </a:r>
            <a:r>
              <a:rPr lang="en-US" sz="1600" b="1" dirty="0" err="1">
                <a:latin typeface="Courier New"/>
                <a:cs typeface="Courier New"/>
              </a:rPr>
              <a:t>regionid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</a:p>
          <a:p>
            <a:r>
              <a:rPr lang="en-US" sz="1600" b="1" dirty="0">
                <a:latin typeface="Courier New"/>
                <a:cs typeface="Courier New"/>
              </a:rPr>
              <a:t>);</a:t>
            </a:r>
          </a:p>
          <a:p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CREATE TABLE store</a:t>
            </a:r>
          </a:p>
          <a:p>
            <a:r>
              <a:rPr lang="en-US" sz="1600" b="1" dirty="0">
                <a:latin typeface="Courier New"/>
                <a:cs typeface="Courier New"/>
              </a:rPr>
              <a:t>(   </a:t>
            </a:r>
            <a:r>
              <a:rPr lang="en-US" sz="1600" b="1" dirty="0" err="1">
                <a:latin typeface="Courier New"/>
                <a:cs typeface="Courier New"/>
              </a:rPr>
              <a:t>storeid</a:t>
            </a:r>
            <a:r>
              <a:rPr lang="en-US" sz="1600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storezip</a:t>
            </a:r>
            <a:r>
              <a:rPr lang="en-US" sz="1600" b="1" dirty="0">
                <a:latin typeface="Courier New"/>
                <a:cs typeface="Courier New"/>
              </a:rPr>
              <a:t>    CHAR(5)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regionid</a:t>
            </a:r>
            <a:r>
              <a:rPr lang="en-US" sz="1600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PRIMARY KEY (</a:t>
            </a:r>
            <a:r>
              <a:rPr lang="en-US" sz="1600" b="1" dirty="0" err="1">
                <a:latin typeface="Courier New"/>
                <a:cs typeface="Courier New"/>
              </a:rPr>
              <a:t>storeid</a:t>
            </a:r>
            <a:r>
              <a:rPr lang="en-US" sz="1600" b="1" dirty="0">
                <a:latin typeface="Courier New"/>
                <a:cs typeface="Courier New"/>
              </a:rPr>
              <a:t>),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FOREIGN KEY (</a:t>
            </a:r>
            <a:r>
              <a:rPr lang="en-US" sz="1600" b="1" dirty="0" err="1">
                <a:latin typeface="Courier New"/>
                <a:cs typeface="Courier New"/>
              </a:rPr>
              <a:t>regionid</a:t>
            </a:r>
            <a:r>
              <a:rPr lang="en-US" sz="1600" b="1" dirty="0">
                <a:latin typeface="Courier New"/>
                <a:cs typeface="Courier New"/>
              </a:rPr>
              <a:t>) REFERENCES region(</a:t>
            </a:r>
            <a:r>
              <a:rPr lang="en-US" sz="1600" b="1" dirty="0" err="1">
                <a:latin typeface="Courier New"/>
                <a:cs typeface="Courier New"/>
              </a:rPr>
              <a:t>regionid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</a:p>
          <a:p>
            <a:r>
              <a:rPr lang="en-US" sz="1600" b="1" dirty="0">
                <a:latin typeface="Courier New"/>
                <a:cs typeface="Courier New"/>
              </a:rPr>
              <a:t>);</a:t>
            </a:r>
          </a:p>
          <a:p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CREATE TABLE customer</a:t>
            </a:r>
          </a:p>
          <a:p>
            <a:r>
              <a:rPr lang="en-US" sz="1600" b="1" dirty="0">
                <a:latin typeface="Courier New"/>
                <a:cs typeface="Courier New"/>
              </a:rPr>
              <a:t>(   </a:t>
            </a:r>
            <a:r>
              <a:rPr lang="en-US" sz="1600" b="1" dirty="0" err="1">
                <a:latin typeface="Courier New"/>
                <a:cs typeface="Courier New"/>
              </a:rPr>
              <a:t>customerid</a:t>
            </a:r>
            <a:r>
              <a:rPr lang="en-US" sz="1600" b="1" dirty="0">
                <a:latin typeface="Courier New"/>
                <a:cs typeface="Courier New"/>
              </a:rPr>
              <a:t>     CHAR(7) 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customername</a:t>
            </a:r>
            <a:r>
              <a:rPr lang="en-US" sz="1600" b="1" dirty="0">
                <a:latin typeface="Courier New"/>
                <a:cs typeface="Courier New"/>
              </a:rPr>
              <a:t>   VARCHAR(15)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customerzip</a:t>
            </a:r>
            <a:r>
              <a:rPr lang="en-US" sz="1600" b="1">
                <a:latin typeface="Courier New"/>
                <a:cs typeface="Courier New"/>
              </a:rPr>
              <a:t>    CHAR</a:t>
            </a:r>
            <a:r>
              <a:rPr lang="en-US" sz="1600" b="1" dirty="0">
                <a:latin typeface="Courier New"/>
                <a:cs typeface="Courier New"/>
              </a:rPr>
              <a:t>(5</a:t>
            </a:r>
            <a:r>
              <a:rPr lang="en-US" sz="1600" b="1">
                <a:latin typeface="Courier New"/>
                <a:cs typeface="Courier New"/>
              </a:rPr>
              <a:t>)      </a:t>
            </a:r>
            <a:r>
              <a:rPr lang="en-US" sz="1600" b="1" dirty="0">
                <a:latin typeface="Courier New"/>
                <a:cs typeface="Courier New"/>
              </a:rPr>
              <a:t>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PRIMARY KEY (</a:t>
            </a:r>
            <a:r>
              <a:rPr lang="en-US" sz="1600" b="1" dirty="0" err="1">
                <a:latin typeface="Courier New"/>
                <a:cs typeface="Courier New"/>
              </a:rPr>
              <a:t>customerid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</a:p>
          <a:p>
            <a:r>
              <a:rPr lang="en-US" sz="16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1399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62" y="1282098"/>
            <a:ext cx="7713971" cy="458587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CREATE TABLE </a:t>
            </a:r>
            <a:r>
              <a:rPr lang="en-US" sz="1600" b="1" dirty="0" err="1">
                <a:latin typeface="Courier New"/>
                <a:cs typeface="Courier New"/>
              </a:rPr>
              <a:t>salestransaction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(   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customerid</a:t>
            </a:r>
            <a:r>
              <a:rPr lang="en-US" sz="1600" b="1" dirty="0">
                <a:latin typeface="Courier New"/>
                <a:cs typeface="Courier New"/>
              </a:rPr>
              <a:t>  CHAR(7)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storeid</a:t>
            </a:r>
            <a:r>
              <a:rPr lang="en-US" sz="1600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tdate</a:t>
            </a:r>
            <a:r>
              <a:rPr lang="en-US" sz="1600" b="1" dirty="0">
                <a:latin typeface="Courier New"/>
                <a:cs typeface="Courier New"/>
              </a:rPr>
              <a:t>       DATE   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PRIMARY KEY (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),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FOREIGN KEY (</a:t>
            </a:r>
            <a:r>
              <a:rPr lang="en-US" sz="1600" b="1" dirty="0" err="1">
                <a:latin typeface="Courier New"/>
                <a:cs typeface="Courier New"/>
              </a:rPr>
              <a:t>customerid</a:t>
            </a:r>
            <a:r>
              <a:rPr lang="en-US" sz="1600" b="1" dirty="0">
                <a:latin typeface="Courier New"/>
                <a:cs typeface="Courier New"/>
              </a:rPr>
              <a:t>) REFERENCES customer(</a:t>
            </a:r>
            <a:r>
              <a:rPr lang="en-US" sz="1600" b="1" dirty="0" err="1">
                <a:latin typeface="Courier New"/>
                <a:cs typeface="Courier New"/>
              </a:rPr>
              <a:t>customerid</a:t>
            </a:r>
            <a:r>
              <a:rPr lang="en-US" sz="1600" b="1" dirty="0">
                <a:latin typeface="Courier New"/>
                <a:cs typeface="Courier New"/>
              </a:rPr>
              <a:t>),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FOREIGN KEY (</a:t>
            </a:r>
            <a:r>
              <a:rPr lang="en-US" sz="1600" b="1" dirty="0" err="1">
                <a:latin typeface="Courier New"/>
                <a:cs typeface="Courier New"/>
              </a:rPr>
              <a:t>storeid</a:t>
            </a:r>
            <a:r>
              <a:rPr lang="en-US" sz="1600" b="1" dirty="0">
                <a:latin typeface="Courier New"/>
                <a:cs typeface="Courier New"/>
              </a:rPr>
              <a:t>) REFERENCES store(</a:t>
            </a:r>
            <a:r>
              <a:rPr lang="en-US" sz="1600" b="1" dirty="0" err="1">
                <a:latin typeface="Courier New"/>
                <a:cs typeface="Courier New"/>
              </a:rPr>
              <a:t>storeid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</a:p>
          <a:p>
            <a:r>
              <a:rPr lang="en-US" sz="1600" b="1" dirty="0">
                <a:latin typeface="Courier New"/>
                <a:cs typeface="Courier New"/>
              </a:rPr>
              <a:t>);</a:t>
            </a:r>
          </a:p>
          <a:p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CREATE TABLE </a:t>
            </a:r>
            <a:r>
              <a:rPr lang="en-US" sz="1600" b="1" dirty="0" err="1">
                <a:latin typeface="Courier New"/>
                <a:cs typeface="Courier New"/>
              </a:rPr>
              <a:t>soldvia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(   </a:t>
            </a:r>
            <a:r>
              <a:rPr lang="en-US" sz="1600" b="1" dirty="0" err="1">
                <a:latin typeface="Courier New"/>
                <a:cs typeface="Courier New"/>
              </a:rPr>
              <a:t>productid</a:t>
            </a:r>
            <a:r>
              <a:rPr lang="en-US" sz="1600" b="1" dirty="0">
                <a:latin typeface="Courier New"/>
                <a:cs typeface="Courier New"/>
              </a:rPr>
              <a:t>   CHAR(3)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noofitems</a:t>
            </a:r>
            <a:r>
              <a:rPr lang="en-US" sz="1600" b="1" dirty="0">
                <a:latin typeface="Courier New"/>
                <a:cs typeface="Courier New"/>
              </a:rPr>
              <a:t>   INT         NOT NULL,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PRIMARY KEY (</a:t>
            </a:r>
            <a:r>
              <a:rPr lang="en-US" sz="1600" b="1" dirty="0" err="1">
                <a:latin typeface="Courier New"/>
                <a:cs typeface="Courier New"/>
              </a:rPr>
              <a:t>productid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),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FOREIGN KEY (</a:t>
            </a:r>
            <a:r>
              <a:rPr lang="en-US" sz="1600" b="1" dirty="0" err="1">
                <a:latin typeface="Courier New"/>
                <a:cs typeface="Courier New"/>
              </a:rPr>
              <a:t>productid</a:t>
            </a:r>
            <a:r>
              <a:rPr lang="en-US" sz="1600" b="1" dirty="0">
                <a:latin typeface="Courier New"/>
                <a:cs typeface="Courier New"/>
              </a:rPr>
              <a:t>) REFERENCES product(</a:t>
            </a:r>
            <a:r>
              <a:rPr lang="en-US" sz="1600" b="1" dirty="0" err="1">
                <a:latin typeface="Courier New"/>
                <a:cs typeface="Courier New"/>
              </a:rPr>
              <a:t>productid</a:t>
            </a:r>
            <a:r>
              <a:rPr lang="en-US" sz="1600" b="1" dirty="0">
                <a:latin typeface="Courier New"/>
                <a:cs typeface="Courier New"/>
              </a:rPr>
              <a:t>),</a:t>
            </a:r>
          </a:p>
          <a:p>
            <a:r>
              <a:rPr lang="en-US" sz="1600" b="1" dirty="0">
                <a:latin typeface="Courier New"/>
                <a:cs typeface="Courier New"/>
              </a:rPr>
              <a:t>    FOREIGN KEY (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) REFERENCES </a:t>
            </a:r>
            <a:r>
              <a:rPr lang="en-US" sz="1600" b="1" dirty="0" err="1">
                <a:latin typeface="Courier New"/>
                <a:cs typeface="Courier New"/>
              </a:rPr>
              <a:t>salestransaction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tid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</a:p>
          <a:p>
            <a:r>
              <a:rPr lang="en-US" sz="16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73040" y="4734090"/>
            <a:ext cx="1937110" cy="290836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852" y="4644909"/>
            <a:ext cx="14961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40000"/>
                </a:solidFill>
              </a:rPr>
              <a:t>composite key</a:t>
            </a:r>
          </a:p>
        </p:txBody>
      </p:sp>
    </p:spTree>
    <p:extLst>
      <p:ext uri="{BB962C8B-B14F-4D97-AF65-F5344CB8AC3E}">
        <p14:creationId xmlns:p14="http://schemas.microsoft.com/office/powerpoint/2010/main" val="31059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A table column is functionally dependent on </a:t>
            </a:r>
            <a:br>
              <a:rPr lang="en-US" dirty="0"/>
            </a:br>
            <a:r>
              <a:rPr lang="en-US" dirty="0"/>
              <a:t>a component of a composite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240293"/>
            <a:ext cx="8982287" cy="3017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76" y="5065068"/>
            <a:ext cx="7635123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2)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Media, Range</a:t>
            </a:r>
            <a:endParaRPr lang="en-US" sz="2000" dirty="0"/>
          </a:p>
          <a:p>
            <a:r>
              <a:rPr lang="en-US" sz="2000" dirty="0"/>
              <a:t>(Set 3) </a:t>
            </a:r>
            <a:r>
              <a:rPr lang="en-US" sz="2000" dirty="0" err="1"/>
              <a:t>AdCampaignID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94594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4"/>
          </a:xfrm>
        </p:spPr>
        <p:txBody>
          <a:bodyPr/>
          <a:lstStyle/>
          <a:p>
            <a:r>
              <a:rPr lang="en-US" u="sng" dirty="0"/>
              <a:t>Referential integrity</a:t>
            </a:r>
            <a:r>
              <a:rPr lang="en-US" dirty="0"/>
              <a:t> prevents deletion of a primary key that is referenced by foreign keys.</a:t>
            </a:r>
          </a:p>
          <a:p>
            <a:pPr lvl="4"/>
            <a:endParaRPr lang="en-US" dirty="0"/>
          </a:p>
          <a:p>
            <a:r>
              <a:rPr lang="en-US" dirty="0"/>
              <a:t>Invalid sequence: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718" y="3058326"/>
            <a:ext cx="406328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customer;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3069229"/>
            <a:ext cx="4136307" cy="227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A3850E-5407-A94E-A3B5-2E3BF2125582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388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Valid sequence: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74537"/>
            <a:ext cx="4063282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customer;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1874537"/>
            <a:ext cx="4136307" cy="227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F2084-7FAC-2C4E-BB69-F2ACC84D0C7E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95217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7" y="3255734"/>
            <a:ext cx="8229600" cy="904778"/>
          </a:xfrm>
        </p:spPr>
        <p:txBody>
          <a:bodyPr/>
          <a:lstStyle/>
          <a:p>
            <a:r>
              <a:rPr lang="en-US" sz="2400" dirty="0"/>
              <a:t>What is the id, product name, vendor name, and price of each product?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9" y="4329086"/>
            <a:ext cx="447884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product, vendor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=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vendor.vendorid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01" y="3977634"/>
            <a:ext cx="4380599" cy="22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2955" y="6227468"/>
            <a:ext cx="14959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082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a join condition, you get a </a:t>
            </a:r>
            <a:br>
              <a:rPr lang="en-US" dirty="0"/>
            </a:br>
            <a:r>
              <a:rPr lang="en-US" u="sng" dirty="0"/>
              <a:t>Cartesian product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record of one table matched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every</a:t>
            </a:r>
            <a:r>
              <a:rPr lang="en-US" dirty="0"/>
              <a:t> record from the other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951" y="2697488"/>
            <a:ext cx="33706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product, vendor;</a:t>
            </a:r>
            <a:endParaRPr lang="en-US" sz="1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3391231"/>
            <a:ext cx="5760657" cy="33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0853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857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Include the join condition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7391" y="1874537"/>
            <a:ext cx="5725546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vendor.vendorid</a:t>
            </a:r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423171"/>
            <a:ext cx="6492170" cy="43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Key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A table column is functionally dependent on the primary key and not partially dependent on any separate component of the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697488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3845" y="5532097"/>
            <a:ext cx="5439886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5) </a:t>
            </a:r>
            <a:r>
              <a:rPr lang="en-US" sz="2000" dirty="0" err="1"/>
              <a:t>AdCampaignID</a:t>
            </a:r>
            <a:r>
              <a:rPr lang="en-US" sz="2000" dirty="0"/>
              <a:t>, </a:t>
            </a:r>
            <a:r>
              <a:rPr lang="en-US" sz="2000" dirty="0" err="1"/>
              <a:t>ModeID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BudgetPctg</a:t>
            </a:r>
            <a:endParaRPr lang="en-US" sz="2000" dirty="0">
              <a:sym typeface="Wing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11283-6B7D-BE4D-8CE0-F17CA6FE3A6A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9878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nonkey</a:t>
            </a:r>
            <a:r>
              <a:rPr lang="en-US" dirty="0"/>
              <a:t> column is functionally dependent on another </a:t>
            </a:r>
            <a:r>
              <a:rPr lang="en-US" dirty="0" err="1"/>
              <a:t>nonkey</a:t>
            </a:r>
            <a:r>
              <a:rPr lang="en-US" dirty="0"/>
              <a:t>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240293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7400" y="5074902"/>
            <a:ext cx="4740575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CampaignMgrID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D89FD-44A0-1947-89B5-2BA202E5282D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1593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Functional Dependencies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19190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393218"/>
            <a:ext cx="90519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0945D9-719F-A447-B1D2-36BB82658DD1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17955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u="sng" dirty="0"/>
              <a:t>Improve the design</a:t>
            </a:r>
            <a:r>
              <a:rPr lang="en-US" dirty="0"/>
              <a:t> of database tables.</a:t>
            </a:r>
          </a:p>
          <a:p>
            <a:pPr lvl="1"/>
            <a:r>
              <a:rPr lang="en-US" dirty="0"/>
              <a:t>Eliminate update anomalies.</a:t>
            </a:r>
          </a:p>
          <a:p>
            <a:pPr lvl="5"/>
            <a:endParaRPr lang="en-US" dirty="0"/>
          </a:p>
          <a:p>
            <a:r>
              <a:rPr lang="en-US" u="sng" dirty="0"/>
              <a:t>Three normal forms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 normal form (1NF)</a:t>
            </a:r>
          </a:p>
          <a:p>
            <a:pPr lvl="1"/>
            <a:r>
              <a:rPr lang="en-US" dirty="0"/>
              <a:t>Second normal form (2NF)</a:t>
            </a:r>
          </a:p>
          <a:p>
            <a:pPr lvl="1"/>
            <a:r>
              <a:rPr lang="en-US" dirty="0"/>
              <a:t>Third normal form (3NF)</a:t>
            </a:r>
          </a:p>
          <a:p>
            <a:pPr lvl="5"/>
            <a:endParaRPr lang="en-US" dirty="0"/>
          </a:p>
          <a:p>
            <a:r>
              <a:rPr lang="en-US" dirty="0"/>
              <a:t>From lower to higher, each normal form has </a:t>
            </a:r>
            <a:r>
              <a:rPr lang="en-US" u="sng" dirty="0"/>
              <a:t>increasingly stricter conditions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Even higher normal forms mostly of theoretical value.</a:t>
            </a:r>
          </a:p>
          <a:p>
            <a:pPr lvl="1"/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(BCNF), 4NF, 5NF, domain key (DKNF).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is in 1NF if: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row is unique.</a:t>
            </a:r>
          </a:p>
          <a:p>
            <a:pPr lvl="1"/>
            <a:r>
              <a:rPr lang="en-US" dirty="0"/>
              <a:t>All values in a column must be from the same predefined domain.</a:t>
            </a:r>
          </a:p>
          <a:p>
            <a:pPr lvl="1"/>
            <a:r>
              <a:rPr lang="en-US" dirty="0"/>
              <a:t>No column in any row contains multiple values.</a:t>
            </a:r>
          </a:p>
          <a:p>
            <a:pPr lvl="5"/>
            <a:endParaRPr lang="en-US" dirty="0"/>
          </a:p>
          <a:p>
            <a:r>
              <a:rPr lang="en-US" dirty="0"/>
              <a:t>In other words, any valid relational table is, </a:t>
            </a:r>
            <a:br>
              <a:rPr lang="en-US" dirty="0"/>
            </a:br>
            <a:r>
              <a:rPr lang="en-US" u="sng" dirty="0"/>
              <a:t>by definition</a:t>
            </a:r>
            <a:r>
              <a:rPr lang="en-US" dirty="0"/>
              <a:t>, in 1NF.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34464"/>
            <a:ext cx="4479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2" y="1234464"/>
            <a:ext cx="4579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" y="4114800"/>
            <a:ext cx="5546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297683" y="2423171"/>
            <a:ext cx="548634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286025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9FBE1-428C-AB41-B675-F745399092FA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653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26362</TotalTime>
  <Words>1290</Words>
  <Application>Microsoft Macintosh PowerPoint</Application>
  <PresentationFormat>On-screen Show (4:3)</PresentationFormat>
  <Paragraphs>307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Courier New</vt:lpstr>
      <vt:lpstr>Franklin Gothic Book</vt:lpstr>
      <vt:lpstr>Times New Roman</vt:lpstr>
      <vt:lpstr>Wingdings</vt:lpstr>
      <vt:lpstr>Quadrant</vt:lpstr>
      <vt:lpstr>CS/SE 157B Database Management Systems II February 8 Class Meeting</vt:lpstr>
      <vt:lpstr>Update Anomalies, cont’d</vt:lpstr>
      <vt:lpstr>Partial Functional Dependency</vt:lpstr>
      <vt:lpstr>Full Key Functional Dependency</vt:lpstr>
      <vt:lpstr>Transitive Functional Dependency</vt:lpstr>
      <vt:lpstr>Another Functional Dependencies Example</vt:lpstr>
      <vt:lpstr>Normalization</vt:lpstr>
      <vt:lpstr>First Normal Form (1NF)</vt:lpstr>
      <vt:lpstr>First Normal Form (1NF), cont’d</vt:lpstr>
      <vt:lpstr>Second Normal Form (2NF)</vt:lpstr>
      <vt:lpstr>Second Normal Form (2NF), cont’d</vt:lpstr>
      <vt:lpstr>Third Normal Form (3NF)</vt:lpstr>
      <vt:lpstr>Third Normal Form (3NF), cont’d</vt:lpstr>
      <vt:lpstr>Third Normal Form (3NF), cont’d</vt:lpstr>
      <vt:lpstr>Third Normal Form  (3NF), cont’d</vt:lpstr>
      <vt:lpstr>Third Normal Form  (3NF), cont’d</vt:lpstr>
      <vt:lpstr>Another Normalization Example</vt:lpstr>
      <vt:lpstr>Another Normalization Example, cont’d</vt:lpstr>
      <vt:lpstr>Another Normalization Example, cont’d</vt:lpstr>
      <vt:lpstr>Another Normalization Example, cont’d</vt:lpstr>
      <vt:lpstr>Normalization vs. Denormalization</vt:lpstr>
      <vt:lpstr>Normalization vs. Denormalization, cont’d</vt:lpstr>
      <vt:lpstr>Normalization vs. Denormalization, cont’d</vt:lpstr>
      <vt:lpstr>Normalization vs. Denormalization, cont’d</vt:lpstr>
      <vt:lpstr>CREATE TABLE Examples</vt:lpstr>
      <vt:lpstr>CREATE TABLE Examples, cont’d</vt:lpstr>
      <vt:lpstr>CREATE TABLE Examples, cont’d</vt:lpstr>
      <vt:lpstr>CREATE TABLE Examples, cont’d</vt:lpstr>
      <vt:lpstr>CREATE TABLE Examples, cont’d</vt:lpstr>
      <vt:lpstr>DROP TABLE</vt:lpstr>
      <vt:lpstr>DROP TABLE, cont’d</vt:lpstr>
      <vt:lpstr>Joins</vt:lpstr>
      <vt:lpstr>Joins, cont’d</vt:lpstr>
      <vt:lpstr>Joins, cont’d</vt:lpstr>
      <vt:lpstr>Joins, cont’d</vt:lpstr>
    </vt:vector>
  </TitlesOfParts>
  <Company>Apropos Logic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489</cp:revision>
  <dcterms:created xsi:type="dcterms:W3CDTF">2008-01-12T03:52:55Z</dcterms:created>
  <dcterms:modified xsi:type="dcterms:W3CDTF">2018-02-08T16:44:14Z</dcterms:modified>
</cp:coreProperties>
</file>