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82" r:id="rId2"/>
    <p:sldId id="326" r:id="rId3"/>
    <p:sldId id="29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97" r:id="rId18"/>
    <p:sldId id="322" r:id="rId19"/>
    <p:sldId id="323" r:id="rId20"/>
    <p:sldId id="324" r:id="rId21"/>
    <p:sldId id="32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50000" autoAdjust="0"/>
  </p:normalViewPr>
  <p:slideViewPr>
    <p:cSldViewPr>
      <p:cViewPr varScale="1">
        <p:scale>
          <a:sx n="122" d="100"/>
          <a:sy n="122" d="100"/>
        </p:scale>
        <p:origin x="200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February 6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wnload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February 6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Database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user after yourself or your team.</a:t>
            </a:r>
          </a:p>
          <a:p>
            <a:pPr lvl="1"/>
            <a:r>
              <a:rPr lang="en-US" dirty="0"/>
              <a:t>Click “Add user” on the Users tab.</a:t>
            </a:r>
          </a:p>
          <a:p>
            <a:pPr lvl="1"/>
            <a:r>
              <a:rPr lang="en-US" dirty="0"/>
              <a:t>Use “</a:t>
            </a:r>
            <a:r>
              <a:rPr lang="en-US" dirty="0" err="1"/>
              <a:t>localhost</a:t>
            </a:r>
            <a:r>
              <a:rPr lang="en-US" dirty="0"/>
              <a:t>” for the host.</a:t>
            </a:r>
          </a:p>
          <a:p>
            <a:pPr lvl="3"/>
            <a:endParaRPr lang="en-US" dirty="0"/>
          </a:p>
          <a:p>
            <a:r>
              <a:rPr lang="en-US" dirty="0"/>
              <a:t>Tick the checkbox</a:t>
            </a:r>
            <a:br>
              <a:rPr lang="en-US" dirty="0"/>
            </a:br>
            <a:r>
              <a:rPr lang="en-US" dirty="0"/>
              <a:t>to create a </a:t>
            </a:r>
            <a:br>
              <a:rPr lang="en-US" dirty="0"/>
            </a:br>
            <a:r>
              <a:rPr lang="en-US" dirty="0"/>
              <a:t>database with </a:t>
            </a:r>
            <a:br>
              <a:rPr lang="en-US" dirty="0"/>
            </a:br>
            <a:r>
              <a:rPr lang="en-US" dirty="0"/>
              <a:t>the same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2697488"/>
            <a:ext cx="5232511" cy="3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8 at 9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2" y="1051586"/>
            <a:ext cx="6684252" cy="570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Table in the New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54513" y="3520439"/>
            <a:ext cx="1005829" cy="548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Data into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5-01-28 at 9.0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903"/>
            <a:ext cx="9144000" cy="41344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009ABA-5658-1845-9537-7F6207A12A43}"/>
              </a:ext>
            </a:extLst>
          </p:cNvPr>
          <p:cNvSpPr/>
          <p:nvPr/>
        </p:nvSpPr>
        <p:spPr bwMode="auto">
          <a:xfrm>
            <a:off x="4937756" y="2331732"/>
            <a:ext cx="1005829" cy="548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5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the Table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5-01-28 at 9.0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932210"/>
            <a:ext cx="7315120" cy="5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Command Line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5654" y="1234464"/>
            <a:ext cx="6769589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~: /Applications/XAMPP/</a:t>
            </a:r>
            <a:r>
              <a:rPr lang="en-US" sz="1400" b="1" dirty="0" err="1">
                <a:latin typeface="Courier New"/>
                <a:cs typeface="Courier New"/>
              </a:rPr>
              <a:t>xamppfiles</a:t>
            </a:r>
            <a:r>
              <a:rPr lang="en-US" sz="1400" b="1" dirty="0">
                <a:latin typeface="Courier New"/>
                <a:cs typeface="Courier New"/>
              </a:rPr>
              <a:t>/bin/</a:t>
            </a:r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 -u </a:t>
            </a:r>
            <a:r>
              <a:rPr lang="en-US" sz="1400" b="1" dirty="0" err="1">
                <a:latin typeface="Courier New"/>
                <a:cs typeface="Courier New"/>
              </a:rPr>
              <a:t>supercoders</a:t>
            </a:r>
            <a:r>
              <a:rPr lang="en-US" sz="1400" b="1" dirty="0">
                <a:latin typeface="Courier New"/>
                <a:cs typeface="Courier New"/>
              </a:rPr>
              <a:t> -p</a:t>
            </a:r>
          </a:p>
          <a:p>
            <a:r>
              <a:rPr lang="en-US" sz="1400" b="1" dirty="0">
                <a:latin typeface="Courier New"/>
                <a:cs typeface="Courier New"/>
              </a:rPr>
              <a:t>Enter password: 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show databases;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Database</a:t>
            </a:r>
            <a:r>
              <a:rPr lang="es-ES_tradnl" sz="1400" b="1" dirty="0">
                <a:latin typeface="Courier New"/>
                <a:cs typeface="Courier New"/>
              </a:rPr>
              <a:t>   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information_schema</a:t>
            </a:r>
            <a:r>
              <a:rPr lang="es-ES_tradnl" sz="1400" b="1" dirty="0">
                <a:latin typeface="Courier New"/>
                <a:cs typeface="Courier New"/>
              </a:rPr>
              <a:t>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supercoders</a:t>
            </a:r>
            <a:r>
              <a:rPr lang="es-ES_tradnl" sz="1400" b="1" dirty="0">
                <a:latin typeface="Courier New"/>
                <a:cs typeface="Courier New"/>
              </a:rPr>
              <a:t>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2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use </a:t>
            </a:r>
            <a:r>
              <a:rPr lang="en-US" sz="1400" b="1" dirty="0" err="1">
                <a:latin typeface="Courier New"/>
                <a:cs typeface="Courier New"/>
              </a:rPr>
              <a:t>supercoders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Database changed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show tables;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</a:t>
            </a:r>
            <a:r>
              <a:rPr lang="en-US" sz="1400" b="1" dirty="0" err="1">
                <a:latin typeface="Courier New"/>
                <a:cs typeface="Courier New"/>
              </a:rPr>
              <a:t>Tables_in_supercoders</a:t>
            </a:r>
            <a:r>
              <a:rPr lang="en-US" sz="1400" b="1" dirty="0">
                <a:latin typeface="Courier New"/>
                <a:cs typeface="Courier New"/>
              </a:rPr>
              <a:t>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people     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32195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Command Line Interface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433" y="1234464"/>
            <a:ext cx="4722542" cy="483209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* from people;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 | last 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101 | John   | Adams | M      | 120000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102 | Mary   | Smith | F      | 155000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 | Troy  | F      |  75000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110 | Albert | Jones | M      | 160000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4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* from people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where first = 'Helen'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and last = 'Troy';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| last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| Troy | F      |  75000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509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BAEF1-7BF7-9045-B302-464E9098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DA02-7CE1-7949-A6DD-2E631490582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7B15086F-E858-E444-B6F1-0CD99F84B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MySQL Workbench</a:t>
            </a: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A922565C-7A8D-CA46-90D2-6AD86A767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MySQL Workbench</a:t>
            </a:r>
            <a:r>
              <a:rPr lang="en-US" altLang="en-US" dirty="0"/>
              <a:t> features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Manage databases and database connections.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Edit, execute, and save SQL scripts.</a:t>
            </a:r>
          </a:p>
          <a:p>
            <a:pPr lvl="4">
              <a:lnSpc>
                <a:spcPct val="80000"/>
              </a:lnSpc>
            </a:pPr>
            <a:endParaRPr lang="en-US" altLang="en-US" sz="1050" dirty="0"/>
          </a:p>
          <a:p>
            <a:pPr>
              <a:lnSpc>
                <a:spcPct val="80000"/>
              </a:lnSpc>
            </a:pPr>
            <a:r>
              <a:rPr lang="en-US" altLang="en-US" dirty="0"/>
              <a:t>Open-source version of some </a:t>
            </a:r>
            <a:r>
              <a:rPr lang="en-US" altLang="en-US" u="sng" dirty="0"/>
              <a:t>very expensive</a:t>
            </a:r>
            <a:r>
              <a:rPr lang="en-US" altLang="en-US" dirty="0"/>
              <a:t> commercial database design and management tools (such as </a:t>
            </a:r>
            <a:r>
              <a:rPr lang="en-US" altLang="en-US" dirty="0" err="1"/>
              <a:t>ERWin</a:t>
            </a:r>
            <a:r>
              <a:rPr lang="en-US" altLang="en-US" dirty="0"/>
              <a:t> Data Modeler).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Download from </a:t>
            </a:r>
            <a:r>
              <a:rPr lang="en-US" altLang="en-US" dirty="0">
                <a:hlinkClick r:id="rId2"/>
              </a:rPr>
              <a:t>http://dev.mysql.com/downloads/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18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BAEF1-7BF7-9045-B302-464E9098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DA02-7CE1-7949-A6DD-2E631490582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7B15086F-E858-E444-B6F1-0CD99F84B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MySQL Workbench</a:t>
            </a: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A922565C-7A8D-CA46-90D2-6AD86A767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Generates </a:t>
            </a:r>
            <a:r>
              <a:rPr lang="en-US" altLang="en-US" dirty="0">
                <a:solidFill>
                  <a:schemeClr val="folHlink"/>
                </a:solidFill>
              </a:rPr>
              <a:t>extended ER</a:t>
            </a:r>
            <a:r>
              <a:rPr lang="en-US" altLang="en-US" dirty="0"/>
              <a:t> (EER) diagrams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A cross between standard ER diagrams </a:t>
            </a:r>
            <a:br>
              <a:rPr lang="en-US" altLang="en-US" dirty="0"/>
            </a:br>
            <a:r>
              <a:rPr lang="en-US" altLang="en-US" dirty="0"/>
              <a:t>and relational schemas.</a:t>
            </a:r>
          </a:p>
          <a:p>
            <a:pPr lvl="5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Forward- and reverse-engineering</a:t>
            </a:r>
          </a:p>
          <a:p>
            <a:pPr lvl="4">
              <a:lnSpc>
                <a:spcPct val="80000"/>
              </a:lnSpc>
            </a:pPr>
            <a:endParaRPr lang="en-US" altLang="en-US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/>
              <a:t>Generate an EER diagram </a:t>
            </a:r>
            <a:br>
              <a:rPr lang="en-US" altLang="en-US" dirty="0"/>
            </a:br>
            <a:r>
              <a:rPr lang="en-US" altLang="en-US" dirty="0"/>
              <a:t>from an existing database.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Manually create an ER diagram.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Automatically generate a database </a:t>
            </a:r>
            <a:br>
              <a:rPr lang="en-US" altLang="en-US" dirty="0"/>
            </a:br>
            <a:r>
              <a:rPr lang="en-US" altLang="en-US" dirty="0"/>
              <a:t>from the diagram.</a:t>
            </a:r>
          </a:p>
        </p:txBody>
      </p:sp>
      <p:sp>
        <p:nvSpPr>
          <p:cNvPr id="358404" name="Text Box 4">
            <a:extLst>
              <a:ext uri="{FF2B5EF4-FFF2-40B4-BE49-F238E27FC236}">
                <a16:creationId xmlns:a16="http://schemas.microsoft.com/office/drawing/2014/main" id="{9B5D55C3-7734-7A4E-BE87-4AEA7909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536" y="6248400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9658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1F44-61F4-A64E-BDEF-8EE01596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C0C3-7BC1-8045-AC4E-C77EAF79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implement a </a:t>
            </a:r>
            <a:r>
              <a:rPr lang="en-US" u="sng" dirty="0"/>
              <a:t>relational database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choose the application and data.</a:t>
            </a:r>
          </a:p>
          <a:p>
            <a:pPr lvl="5"/>
            <a:endParaRPr lang="en-US" dirty="0"/>
          </a:p>
          <a:p>
            <a:r>
              <a:rPr lang="en-US" dirty="0"/>
              <a:t>List 5 </a:t>
            </a:r>
            <a:r>
              <a:rPr lang="en-US" u="sng" dirty="0"/>
              <a:t>database requirements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entities need to be in the database?</a:t>
            </a:r>
          </a:p>
          <a:p>
            <a:pPr lvl="1"/>
            <a:r>
              <a:rPr lang="en-US" dirty="0"/>
              <a:t>What major attributes will the entities have?</a:t>
            </a:r>
          </a:p>
          <a:p>
            <a:pPr lvl="1"/>
            <a:r>
              <a:rPr lang="en-US" dirty="0"/>
              <a:t>What relationships will be between entities?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0223-60AB-C046-8222-AB8EFA5B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2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E4EE-B4B1-F44D-A6B4-DFD0DAE3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3D2A-CDE7-F341-951B-BF638A16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model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ERDPlus</a:t>
            </a:r>
            <a:r>
              <a:rPr lang="en-US" dirty="0"/>
              <a:t> to draw an </a:t>
            </a:r>
            <a:r>
              <a:rPr lang="en-US" u="sng" dirty="0"/>
              <a:t>ER diagram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 least 5 entities including at least one weak entity</a:t>
            </a:r>
          </a:p>
          <a:p>
            <a:pPr lvl="1"/>
            <a:r>
              <a:rPr lang="en-US" dirty="0"/>
              <a:t>Different types of relationships (1-1, 1-M, M-N)</a:t>
            </a:r>
          </a:p>
          <a:p>
            <a:pPr lvl="1"/>
            <a:r>
              <a:rPr lang="en-US" dirty="0"/>
              <a:t>A hierarchical relationship </a:t>
            </a:r>
            <a:br>
              <a:rPr lang="en-US" dirty="0"/>
            </a:br>
            <a:r>
              <a:rPr lang="en-US" dirty="0"/>
              <a:t>(e.g., university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school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department)</a:t>
            </a:r>
          </a:p>
          <a:p>
            <a:pPr lvl="1"/>
            <a:r>
              <a:rPr lang="en-US" dirty="0"/>
              <a:t>Optional and derived attributes</a:t>
            </a:r>
          </a:p>
          <a:p>
            <a:pPr lvl="1"/>
            <a:r>
              <a:rPr lang="en-US" dirty="0"/>
              <a:t>Multivalued attributes (e.g., phone numbers)</a:t>
            </a:r>
          </a:p>
          <a:p>
            <a:pPr lvl="1"/>
            <a:r>
              <a:rPr lang="en-US" dirty="0"/>
              <a:t>Composite attributes (e.g., address)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BFA9-E7D8-0B40-BC56-CDC529E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4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278D-7BE3-DE41-BB4A-B5F4DBFA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0D46-85E0-C54A-9664-FE1B4E1D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11494-96FE-B046-B7A6-B049A18B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9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77D4-9424-AD43-B67D-8E958B68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48A5-0512-BA41-8933-C38CC1AD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model: relational schema</a:t>
            </a:r>
          </a:p>
          <a:p>
            <a:pPr lvl="1"/>
            <a:r>
              <a:rPr lang="en-US" dirty="0"/>
              <a:t>Map your ER diagram to a </a:t>
            </a:r>
            <a:r>
              <a:rPr lang="en-US" u="sng" dirty="0"/>
              <a:t>relational schema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Tables must be in 3</a:t>
            </a:r>
            <a:r>
              <a:rPr lang="en-US" baseline="30000" dirty="0"/>
              <a:t>rd</a:t>
            </a:r>
            <a:r>
              <a:rPr lang="en-US" dirty="0"/>
              <a:t> normal form.</a:t>
            </a:r>
          </a:p>
          <a:p>
            <a:pPr lvl="1"/>
            <a:r>
              <a:rPr lang="en-US" dirty="0"/>
              <a:t>You may use </a:t>
            </a:r>
            <a:r>
              <a:rPr lang="en-US" dirty="0" err="1"/>
              <a:t>ERDPlus’s</a:t>
            </a:r>
            <a:r>
              <a:rPr lang="en-US" dirty="0"/>
              <a:t> mapping feature.</a:t>
            </a:r>
          </a:p>
          <a:p>
            <a:pPr lvl="1"/>
            <a:r>
              <a:rPr lang="en-US" dirty="0"/>
              <a:t>Good table arrangement with few crossing lines.</a:t>
            </a:r>
          </a:p>
          <a:p>
            <a:pPr lvl="5"/>
            <a:endParaRPr lang="en-US" dirty="0"/>
          </a:p>
          <a:p>
            <a:r>
              <a:rPr lang="en-US" dirty="0"/>
              <a:t>Physical model: MariaDB database</a:t>
            </a:r>
          </a:p>
          <a:p>
            <a:pPr lvl="1"/>
            <a:r>
              <a:rPr lang="en-US" dirty="0"/>
              <a:t>Create a MariaDB/MySQL database.</a:t>
            </a:r>
          </a:p>
          <a:p>
            <a:pPr lvl="1"/>
            <a:r>
              <a:rPr lang="en-US" dirty="0"/>
              <a:t>Populate the tables with </a:t>
            </a:r>
            <a:r>
              <a:rPr lang="en-US" u="sng" dirty="0"/>
              <a:t>sample data</a:t>
            </a:r>
            <a:br>
              <a:rPr lang="en-US" dirty="0"/>
            </a:br>
            <a:r>
              <a:rPr lang="en-US" dirty="0"/>
              <a:t>(use </a:t>
            </a:r>
            <a:r>
              <a:rPr lang="en-US" dirty="0" err="1"/>
              <a:t>phpMyAdmin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F207-48B7-DD45-B350-13467899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4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1116-B1E9-644C-B414-E3D9E6AF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A223-FFEB-3446-95D9-2F74CF50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 </a:t>
            </a:r>
            <a:r>
              <a:rPr lang="en-US" u="sng" dirty="0"/>
              <a:t>report</a:t>
            </a:r>
          </a:p>
          <a:p>
            <a:pPr lvl="1"/>
            <a:r>
              <a:rPr lang="en-US" dirty="0"/>
              <a:t>Describe your application in a few paragraphs.</a:t>
            </a:r>
          </a:p>
          <a:p>
            <a:pPr lvl="1"/>
            <a:r>
              <a:rPr lang="en-US" dirty="0"/>
              <a:t>ER diagram</a:t>
            </a:r>
          </a:p>
          <a:p>
            <a:pPr lvl="1"/>
            <a:r>
              <a:rPr lang="en-US" dirty="0"/>
              <a:t>Relational schema</a:t>
            </a:r>
          </a:p>
          <a:p>
            <a:pPr lvl="1"/>
            <a:r>
              <a:rPr lang="en-US" dirty="0"/>
              <a:t>Sample data</a:t>
            </a:r>
          </a:p>
          <a:p>
            <a:pPr lvl="2"/>
            <a:r>
              <a:rPr lang="en-US" dirty="0"/>
              <a:t>Either </a:t>
            </a:r>
            <a:r>
              <a:rPr lang="en-US" b="1" dirty="0">
                <a:solidFill>
                  <a:srgbClr val="0118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r>
              <a:rPr lang="en-US" dirty="0"/>
              <a:t> output from each table, </a:t>
            </a:r>
            <a:br>
              <a:rPr lang="en-US" dirty="0"/>
            </a:br>
            <a:r>
              <a:rPr lang="en-US" dirty="0"/>
              <a:t>or screenshots of each table in </a:t>
            </a:r>
            <a:r>
              <a:rPr lang="en-US" dirty="0" err="1"/>
              <a:t>phpMyAdmin</a:t>
            </a:r>
            <a:endParaRPr lang="en-US" dirty="0"/>
          </a:p>
          <a:p>
            <a:pPr lvl="1"/>
            <a:r>
              <a:rPr lang="en-US" dirty="0"/>
              <a:t>How will the application use the database?</a:t>
            </a:r>
          </a:p>
          <a:p>
            <a:pPr lvl="2"/>
            <a:r>
              <a:rPr lang="en-US" dirty="0"/>
              <a:t>Describe (in words or SQL code) what types of queries.</a:t>
            </a:r>
          </a:p>
          <a:p>
            <a:pPr lvl="5"/>
            <a:endParaRPr lang="en-US" dirty="0"/>
          </a:p>
          <a:p>
            <a:r>
              <a:rPr lang="en-US" dirty="0"/>
              <a:t>Team assignment</a:t>
            </a:r>
          </a:p>
          <a:p>
            <a:pPr lvl="1"/>
            <a:r>
              <a:rPr lang="en-US" dirty="0"/>
              <a:t>Due Monday, February 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B31D-A1FF-C443-8E02-EE7DDBB0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2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Update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operation</a:t>
            </a:r>
          </a:p>
          <a:p>
            <a:pPr lvl="1"/>
            <a:r>
              <a:rPr lang="en-US" dirty="0"/>
              <a:t>Enter new data into a table.</a:t>
            </a:r>
          </a:p>
          <a:p>
            <a:pPr lvl="5"/>
            <a:endParaRPr lang="en-US" dirty="0"/>
          </a:p>
          <a:p>
            <a:r>
              <a:rPr lang="en-US" dirty="0"/>
              <a:t>Delete operation</a:t>
            </a:r>
          </a:p>
          <a:p>
            <a:pPr lvl="1"/>
            <a:r>
              <a:rPr lang="en-US" dirty="0"/>
              <a:t>Remove data from a table.</a:t>
            </a:r>
          </a:p>
          <a:p>
            <a:pPr lvl="5"/>
            <a:endParaRPr lang="en-US" dirty="0"/>
          </a:p>
          <a:p>
            <a:r>
              <a:rPr lang="en-US" dirty="0"/>
              <a:t>Modify operation</a:t>
            </a:r>
          </a:p>
          <a:p>
            <a:pPr lvl="1"/>
            <a:r>
              <a:rPr lang="en-US" dirty="0"/>
              <a:t>Change existing data in a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anomaly</a:t>
            </a:r>
          </a:p>
          <a:p>
            <a:r>
              <a:rPr lang="en-US" dirty="0"/>
              <a:t>Deletion anomaly</a:t>
            </a:r>
          </a:p>
          <a:p>
            <a:r>
              <a:rPr lang="en-US" dirty="0"/>
              <a:t>Modification anomaly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Containing Redundant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00200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7464" y="5166341"/>
            <a:ext cx="44481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Can you spot the data redundancies?</a:t>
            </a:r>
          </a:p>
        </p:txBody>
      </p:sp>
    </p:spTree>
    <p:extLst>
      <p:ext uri="{BB962C8B-B14F-4D97-AF65-F5344CB8AC3E}">
        <p14:creationId xmlns:p14="http://schemas.microsoft.com/office/powerpoint/2010/main" val="3644987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Containing Redundant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0456"/>
            <a:ext cx="90519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DE528-873C-9343-801D-E7F4CD4F50CE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3268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5195"/>
            <a:ext cx="90519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29BCB-93F1-AF43-80EE-3AF06DA92241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3892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Normalize</a:t>
            </a:r>
            <a:r>
              <a:rPr lang="en-US" dirty="0"/>
              <a:t> tables to eliminate </a:t>
            </a:r>
            <a:br>
              <a:rPr lang="en-US" dirty="0"/>
            </a:br>
            <a:r>
              <a:rPr lang="en-US" dirty="0"/>
              <a:t>update anomalies.</a:t>
            </a:r>
          </a:p>
          <a:p>
            <a:pPr lvl="4"/>
            <a:endParaRPr lang="en-US" dirty="0"/>
          </a:p>
          <a:p>
            <a:r>
              <a:rPr lang="en-US" dirty="0"/>
              <a:t>Normalization is based on the concept of </a:t>
            </a:r>
            <a:r>
              <a:rPr lang="en-US" dirty="0">
                <a:solidFill>
                  <a:srgbClr val="B23C00"/>
                </a:solidFill>
              </a:rPr>
              <a:t>functional dependencies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6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Functional dependency</a:t>
            </a:r>
            <a:r>
              <a:rPr lang="en-US" dirty="0"/>
              <a:t>: The value of one or more columns in each row of a table </a:t>
            </a:r>
            <a:r>
              <a:rPr lang="en-US" u="sng" dirty="0"/>
              <a:t>determines</a:t>
            </a:r>
            <a:r>
              <a:rPr lang="en-US" dirty="0"/>
              <a:t> the value of another column in the same row.</a:t>
            </a:r>
          </a:p>
          <a:p>
            <a:pPr lvl="4"/>
            <a:endParaRPr lang="en-US" dirty="0"/>
          </a:p>
          <a:p>
            <a:r>
              <a:rPr lang="en-US" dirty="0"/>
              <a:t>Write A </a:t>
            </a:r>
            <a:r>
              <a:rPr lang="en-US" dirty="0">
                <a:sym typeface="Wingdings"/>
              </a:rPr>
              <a:t> B</a:t>
            </a:r>
          </a:p>
          <a:p>
            <a:pPr lvl="1"/>
            <a:r>
              <a:rPr lang="en-US" dirty="0">
                <a:sym typeface="Wingdings"/>
              </a:rPr>
              <a:t>Column(s) A </a:t>
            </a:r>
            <a:r>
              <a:rPr lang="en-US" dirty="0">
                <a:solidFill>
                  <a:srgbClr val="B23C00"/>
                </a:solidFill>
                <a:sym typeface="Wingdings"/>
              </a:rPr>
              <a:t>functionally determines </a:t>
            </a:r>
            <a:r>
              <a:rPr lang="en-US" dirty="0">
                <a:sym typeface="Wingdings"/>
              </a:rPr>
              <a:t>column(s)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59" y="4396709"/>
            <a:ext cx="5314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7106" y="6248400"/>
            <a:ext cx="2787918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ClientId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ClientName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E2932-E04D-4E45-939F-39B17B1C3608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7384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5" y="2951674"/>
            <a:ext cx="7376126" cy="333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407F0-33C1-AD40-A161-CBC171081FC4}"/>
              </a:ext>
            </a:extLst>
          </p:cNvPr>
          <p:cNvSpPr txBox="1"/>
          <p:nvPr/>
        </p:nvSpPr>
        <p:spPr>
          <a:xfrm>
            <a:off x="6583659" y="6227468"/>
            <a:ext cx="14833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962F59-ADD7-5440-9F88-FDA5B13A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3" y="411163"/>
            <a:ext cx="6990053" cy="257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6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Three-Tier Web Application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57" y="1508781"/>
            <a:ext cx="1463024" cy="731512"/>
          </a:xfrm>
          <a:prstGeom prst="roundRect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Client</a:t>
            </a:r>
            <a:r>
              <a:rPr lang="en-US" sz="1600" dirty="0"/>
              <a:t>-side web browser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10" y="2788927"/>
            <a:ext cx="1645902" cy="1280146"/>
          </a:xfrm>
          <a:prstGeom prst="roundRect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Server-side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web server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/>
              <a:t>(</a:t>
            </a:r>
            <a:r>
              <a:rPr lang="en-US" sz="1600" b="1" baseline="0" dirty="0">
                <a:latin typeface="Courier New"/>
                <a:cs typeface="Courier New"/>
              </a:rPr>
              <a:t>.html</a:t>
            </a:r>
            <a:r>
              <a:rPr lang="en-US" sz="1600" b="1" dirty="0">
                <a:latin typeface="Courier New"/>
                <a:cs typeface="Courier New"/>
              </a:rPr>
              <a:t> .</a:t>
            </a:r>
            <a:r>
              <a:rPr lang="en-US" sz="1600" b="1" dirty="0" err="1">
                <a:latin typeface="Courier New"/>
                <a:cs typeface="Courier New"/>
              </a:rPr>
              <a:t>php</a:t>
            </a:r>
            <a:endParaRPr lang="en-US" sz="1600" b="1" dirty="0">
              <a:latin typeface="Courier New"/>
              <a:cs typeface="Courier New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images,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etc.)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>
            <a:cxnSpLocks/>
            <a:stCxn id="5" idx="3"/>
            <a:endCxn id="6" idx="0"/>
          </p:cNvCxnSpPr>
          <p:nvPr/>
        </p:nvCxnSpPr>
        <p:spPr bwMode="auto">
          <a:xfrm>
            <a:off x="2651781" y="1874537"/>
            <a:ext cx="1828780" cy="91439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cxnSpLocks/>
            <a:stCxn id="6" idx="1"/>
            <a:endCxn id="5" idx="2"/>
          </p:cNvCxnSpPr>
          <p:nvPr/>
        </p:nvCxnSpPr>
        <p:spPr bwMode="auto">
          <a:xfrm rot="10800000">
            <a:off x="1920270" y="2240294"/>
            <a:ext cx="1737341" cy="118870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383293" y="1691659"/>
            <a:ext cx="111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Form data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480561" y="3063244"/>
            <a:ext cx="2834610" cy="2990285"/>
            <a:chOff x="4480561" y="3063244"/>
            <a:chExt cx="2834610" cy="2990285"/>
          </a:xfrm>
        </p:grpSpPr>
        <p:sp>
          <p:nvSpPr>
            <p:cNvPr id="7" name="Can 6"/>
            <p:cNvSpPr/>
            <p:nvPr/>
          </p:nvSpPr>
          <p:spPr bwMode="auto">
            <a:xfrm>
              <a:off x="6035024" y="3977634"/>
              <a:ext cx="1280147" cy="1463024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Back-end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database server, e.g.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aseline="0" dirty="0"/>
                <a:t>MariaDB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1" name="Curved Connector 10"/>
            <p:cNvCxnSpPr>
              <a:cxnSpLocks/>
              <a:stCxn id="6" idx="3"/>
              <a:endCxn id="7" idx="1"/>
            </p:cNvCxnSpPr>
            <p:nvPr/>
          </p:nvCxnSpPr>
          <p:spPr bwMode="auto">
            <a:xfrm>
              <a:off x="5303512" y="3429000"/>
              <a:ext cx="1371586" cy="54863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cxnSpLocks/>
              <a:stCxn id="7" idx="3"/>
              <a:endCxn id="6" idx="2"/>
            </p:cNvCxnSpPr>
            <p:nvPr/>
          </p:nvCxnSpPr>
          <p:spPr bwMode="auto">
            <a:xfrm rot="5400000" flipH="1">
              <a:off x="4892037" y="3657598"/>
              <a:ext cx="1371585" cy="2194537"/>
            </a:xfrm>
            <a:prstGeom prst="curvedConnector3">
              <a:avLst>
                <a:gd name="adj1" fmla="val -16667"/>
              </a:avLst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5852146" y="3063244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Queries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9195" y="5714975"/>
              <a:ext cx="618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0196" y="3063244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Static (.html)</a:t>
            </a:r>
          </a:p>
          <a:p>
            <a:r>
              <a:rPr lang="en-US" sz="1600" dirty="0"/>
              <a:t>or </a:t>
            </a:r>
          </a:p>
          <a:p>
            <a:r>
              <a:rPr lang="en-US" sz="1600" dirty="0"/>
              <a:t>dynamically</a:t>
            </a:r>
          </a:p>
          <a:p>
            <a:r>
              <a:rPr lang="en-US" sz="1600" dirty="0"/>
              <a:t>generated (.</a:t>
            </a:r>
            <a:r>
              <a:rPr lang="en-US" sz="1600" dirty="0" err="1"/>
              <a:t>php</a:t>
            </a:r>
            <a:r>
              <a:rPr lang="en-US" sz="1600" dirty="0"/>
              <a:t>)</a:t>
            </a:r>
          </a:p>
          <a:p>
            <a:r>
              <a:rPr lang="en-US" sz="1600" dirty="0"/>
              <a:t>web pages</a:t>
            </a:r>
          </a:p>
        </p:txBody>
      </p:sp>
    </p:spTree>
    <p:extLst>
      <p:ext uri="{BB962C8B-B14F-4D97-AF65-F5344CB8AC3E}">
        <p14:creationId xmlns:p14="http://schemas.microsoft.com/office/powerpoint/2010/main" val="10312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4112" y="4709146"/>
            <a:ext cx="5581526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(Set 1) </a:t>
            </a:r>
            <a:r>
              <a:rPr lang="en-US" sz="2000" dirty="0" err="1"/>
              <a:t>CampaignMgrID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r>
              <a:rPr lang="en-US" sz="2000" dirty="0">
                <a:sym typeface="Wingdings"/>
              </a:rPr>
              <a:t>But not the reverse!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C96F7-8994-BA47-9B19-2B7D96200FFB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2757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2618" y="4709146"/>
            <a:ext cx="584451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(Set 2)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Media, Range</a:t>
            </a: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r>
              <a:rPr lang="en-US" sz="2000" dirty="0">
                <a:sym typeface="Wingdings"/>
              </a:rPr>
              <a:t>But neither Media nor Range determine </a:t>
            </a:r>
            <a:r>
              <a:rPr lang="en-US" sz="2000" dirty="0" err="1">
                <a:sym typeface="Wingdings"/>
              </a:rPr>
              <a:t>ModeID</a:t>
            </a:r>
            <a:r>
              <a:rPr lang="en-US" sz="2000" dirty="0">
                <a:sym typeface="Wingdings"/>
              </a:rPr>
              <a:t>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B7FAD-287A-894A-B432-687924826489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209864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607" y="4709146"/>
            <a:ext cx="7706381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3)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068DF-1FD8-E54F-956B-32BBA2D8FE53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61444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607" y="4709146"/>
            <a:ext cx="7838504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4) </a:t>
            </a:r>
            <a:r>
              <a:rPr lang="en-US" sz="2000" dirty="0" err="1"/>
              <a:t>AdCampaignName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FD139-A01B-7844-9E60-DB22B6154268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2343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28" y="4709146"/>
            <a:ext cx="8675697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5) </a:t>
            </a:r>
            <a:r>
              <a:rPr lang="en-US" sz="2000" dirty="0" err="1"/>
              <a:t>AdCampaignID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r>
              <a:rPr lang="en-US" sz="2000" dirty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                                                       Media, Range,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00EF0-11D5-714A-9133-03D1554CFF83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6019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89" y="4709146"/>
            <a:ext cx="8978640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6) </a:t>
            </a:r>
            <a:r>
              <a:rPr lang="en-US" sz="2000" dirty="0" err="1"/>
              <a:t>AdCampaignName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r>
              <a:rPr lang="en-US" sz="2000" dirty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                                                             Media, Range,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9A7B5-9D50-0F42-9D8A-B9CC024C2268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7226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Trivial 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</a:t>
            </a:r>
            <a:r>
              <a:rPr lang="en-US" dirty="0">
                <a:solidFill>
                  <a:srgbClr val="B23C00"/>
                </a:solidFill>
              </a:rPr>
              <a:t>trivial function dependencies </a:t>
            </a:r>
            <a:r>
              <a:rPr lang="en-US" dirty="0"/>
              <a:t>(FDs):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>
                <a:sym typeface="Wingdings"/>
              </a:rPr>
              <a:t> A</a:t>
            </a:r>
          </a:p>
          <a:p>
            <a:pPr lvl="1"/>
            <a:r>
              <a:rPr lang="en-US" dirty="0">
                <a:sym typeface="Wingdings"/>
              </a:rPr>
              <a:t>A, B  A, B</a:t>
            </a:r>
          </a:p>
          <a:p>
            <a:pPr lvl="1"/>
            <a:r>
              <a:rPr lang="en-US" dirty="0">
                <a:sym typeface="Wingdings"/>
              </a:rPr>
              <a:t>A, B 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5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4987900"/>
          </a:xfrm>
        </p:spPr>
        <p:txBody>
          <a:bodyPr/>
          <a:lstStyle/>
          <a:p>
            <a:r>
              <a:rPr lang="en-US" dirty="0"/>
              <a:t>If A </a:t>
            </a:r>
            <a:r>
              <a:rPr lang="en-US" dirty="0">
                <a:sym typeface="Wingdings"/>
              </a:rPr>
              <a:t> B, then remove </a:t>
            </a:r>
            <a:r>
              <a:rPr lang="en-US" dirty="0">
                <a:solidFill>
                  <a:srgbClr val="B23C00"/>
                </a:solidFill>
                <a:sym typeface="Wingdings"/>
              </a:rPr>
              <a:t>augmented FDs</a:t>
            </a:r>
            <a:br>
              <a:rPr lang="en-US" dirty="0">
                <a:solidFill>
                  <a:srgbClr val="B23C00"/>
                </a:solidFill>
                <a:sym typeface="Wingdings"/>
              </a:rPr>
            </a:br>
            <a:r>
              <a:rPr lang="en-US" dirty="0">
                <a:sym typeface="Wingdings"/>
              </a:rPr>
              <a:t>such as A, C  B</a:t>
            </a:r>
          </a:p>
          <a:p>
            <a:pPr lvl="5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Because </a:t>
            </a: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replace</a:t>
            </a: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4526268"/>
            <a:ext cx="8675697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5) </a:t>
            </a:r>
            <a:r>
              <a:rPr lang="en-US" sz="2000" dirty="0" err="1"/>
              <a:t>AdCampaignID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r>
              <a:rPr lang="en-US" sz="2000" dirty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                                                       Media, Range,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631" y="5742135"/>
            <a:ext cx="5511144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5) </a:t>
            </a:r>
            <a:r>
              <a:rPr lang="en-US" sz="2000" dirty="0" err="1"/>
              <a:t>AdCampaignID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07" y="2880366"/>
            <a:ext cx="7635123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2)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Media, Range</a:t>
            </a:r>
            <a:endParaRPr lang="en-US" sz="2000" dirty="0"/>
          </a:p>
          <a:p>
            <a:r>
              <a:rPr lang="en-US" sz="2000" dirty="0"/>
              <a:t>(Set 3)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659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Equivalent FDs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>
                <a:sym typeface="Wingdings"/>
              </a:rPr>
              <a:t> B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B  A</a:t>
            </a:r>
          </a:p>
          <a:p>
            <a:pPr lvl="5"/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A  B, X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B  A, X</a:t>
            </a:r>
          </a:p>
          <a:p>
            <a:pPr lvl="5"/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Y, A  B, X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Y, B  A, X</a:t>
            </a:r>
          </a:p>
          <a:p>
            <a:pPr lvl="4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Remove all but one from each equivalence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9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Because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are equivalent:</a:t>
            </a:r>
          </a:p>
          <a:p>
            <a:pPr lvl="1"/>
            <a:r>
              <a:rPr lang="en-US" dirty="0"/>
              <a:t>FD Sets 3 and 4 are equivalent: Remove Set 4</a:t>
            </a:r>
          </a:p>
          <a:p>
            <a:pPr lvl="1"/>
            <a:r>
              <a:rPr lang="en-US" dirty="0"/>
              <a:t>FD Sets 5 and 6 are equivalent: Remove Set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024" y="1417342"/>
            <a:ext cx="4483268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br>
              <a:rPr lang="en-US" sz="2000" dirty="0">
                <a:sym typeface="Wingdings"/>
              </a:rPr>
            </a:b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 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3611878"/>
            <a:ext cx="8321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7975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5509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</a:t>
            </a:r>
            <a:r>
              <a:rPr lang="en-US" dirty="0" err="1"/>
              <a:t>MariaDB</a:t>
            </a:r>
            <a:r>
              <a:rPr lang="en-US" dirty="0"/>
              <a:t> Database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5-01-28 at 8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051586"/>
            <a:ext cx="7406609" cy="55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Functional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903"/>
            <a:ext cx="8321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486565"/>
            <a:ext cx="90519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8C88B-3A25-F146-8F5E-B8B556BA3880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30024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 table column is functionally dependent on </a:t>
            </a:r>
            <a:br>
              <a:rPr lang="en-US" dirty="0"/>
            </a:br>
            <a:r>
              <a:rPr lang="en-US" dirty="0"/>
              <a:t>a component of a composite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76" y="5065068"/>
            <a:ext cx="7635123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2) </a:t>
            </a:r>
            <a:r>
              <a:rPr lang="en-US" sz="2000" dirty="0" err="1"/>
              <a:t>ModeID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Media, Range</a:t>
            </a:r>
            <a:endParaRPr lang="en-US" sz="2000" dirty="0"/>
          </a:p>
          <a:p>
            <a:r>
              <a:rPr lang="en-US" sz="2000" dirty="0"/>
              <a:t>(Set 3)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StartDate</a:t>
            </a:r>
            <a:r>
              <a:rPr lang="en-US" sz="2000" dirty="0">
                <a:sym typeface="Wingdings"/>
              </a:rPr>
              <a:t>, Duration,</a:t>
            </a:r>
          </a:p>
          <a:p>
            <a:r>
              <a:rPr lang="en-US" sz="2000" dirty="0">
                <a:sym typeface="Wingdings"/>
              </a:rPr>
              <a:t>                                         </a:t>
            </a:r>
            <a:r>
              <a:rPr lang="en-US" sz="2000" dirty="0" err="1">
                <a:sym typeface="Wingdings"/>
              </a:rPr>
              <a:t>CampaignMgrId</a:t>
            </a:r>
            <a:r>
              <a:rPr lang="en-US" sz="2000" dirty="0">
                <a:sym typeface="Wingdings"/>
              </a:rPr>
              <a:t>,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>
              <a:sym typeface="Wingding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122A8-871B-C947-BF4F-E361E9859A10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56038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Key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 table column is functionally dependent on the primary key and not partially dependent on any separate component of the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697488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845" y="5532097"/>
            <a:ext cx="5439886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5) </a:t>
            </a:r>
            <a:r>
              <a:rPr lang="en-US" sz="2000" dirty="0" err="1"/>
              <a:t>AdCampaignID</a:t>
            </a:r>
            <a:r>
              <a:rPr lang="en-US" sz="2000" dirty="0"/>
              <a:t>, </a:t>
            </a:r>
            <a:r>
              <a:rPr lang="en-US" sz="2000" dirty="0" err="1"/>
              <a:t>ModeID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BudgetPctg</a:t>
            </a:r>
            <a:endParaRPr lang="en-US" sz="2000" dirty="0">
              <a:sym typeface="Wing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E4364-806D-1845-B949-F3F28BD8D1F4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051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nonkey</a:t>
            </a:r>
            <a:r>
              <a:rPr lang="en-US" dirty="0"/>
              <a:t> column is functionally dependent on another </a:t>
            </a:r>
            <a:r>
              <a:rPr lang="en-US" dirty="0" err="1"/>
              <a:t>nonkey</a:t>
            </a:r>
            <a:r>
              <a:rPr lang="en-US" dirty="0"/>
              <a:t>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7400" y="5074902"/>
            <a:ext cx="4740575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CampaignMgrID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CampaignMgrName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5DD29-063C-AB43-9BB7-6249B4D6C165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72358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Functional Dependencies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19190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393218"/>
            <a:ext cx="90519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169BF-2C46-A842-82C4-D1A0D6F0F463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3429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XAMPP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9341" y="2606049"/>
            <a:ext cx="2103097" cy="1631216"/>
          </a:xfrm>
          <a:prstGeom prst="rect">
            <a:avLst/>
          </a:prstGeom>
          <a:solidFill>
            <a:srgbClr val="FFFD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23C00"/>
                </a:solidFill>
              </a:rPr>
              <a:t>phpMyAdmin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endParaRPr lang="en-US" sz="2000" dirty="0"/>
          </a:p>
          <a:p>
            <a:r>
              <a:rPr lang="en-US" sz="2000" dirty="0"/>
              <a:t>is a PHP-based GUI interface </a:t>
            </a:r>
          </a:p>
          <a:p>
            <a:r>
              <a:rPr lang="en-US" sz="2000" dirty="0"/>
              <a:t>to the </a:t>
            </a:r>
            <a:r>
              <a:rPr lang="en-US" sz="2000" dirty="0">
                <a:solidFill>
                  <a:srgbClr val="B23C00"/>
                </a:solidFill>
              </a:rPr>
              <a:t>MariaDB database server</a:t>
            </a:r>
            <a:r>
              <a:rPr lang="en-US" sz="2000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7" y="1234464"/>
            <a:ext cx="5489305" cy="5115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212073" y="1896622"/>
            <a:ext cx="591931" cy="23256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3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phpMyAdmin</a:t>
            </a:r>
            <a:r>
              <a:rPr lang="en-US" dirty="0"/>
              <a:t> 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5-01-28 at 8.3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" y="1143025"/>
            <a:ext cx="8138121" cy="55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Server Root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32020"/>
          </a:xfrm>
        </p:spPr>
        <p:txBody>
          <a:bodyPr/>
          <a:lstStyle/>
          <a:p>
            <a:r>
              <a:rPr lang="en-US" dirty="0"/>
              <a:t>By default, there is no root password.</a:t>
            </a:r>
          </a:p>
          <a:p>
            <a:r>
              <a:rPr lang="en-US" dirty="0"/>
              <a:t>Set the root password using </a:t>
            </a:r>
            <a:r>
              <a:rPr lang="en-US" dirty="0" err="1"/>
              <a:t>phpMyAdmin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Go to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Users accounts </a:t>
            </a:r>
            <a:br>
              <a:rPr lang="en-US" dirty="0"/>
            </a:br>
            <a:r>
              <a:rPr lang="en-US" dirty="0"/>
              <a:t>tab.</a:t>
            </a:r>
          </a:p>
          <a:p>
            <a:pPr lvl="4"/>
            <a:endParaRPr lang="en-US" dirty="0"/>
          </a:p>
          <a:p>
            <a:r>
              <a:rPr lang="en-US" dirty="0"/>
              <a:t>Edit the </a:t>
            </a:r>
            <a:r>
              <a:rPr lang="en-US" u="sng" dirty="0"/>
              <a:t>root</a:t>
            </a:r>
            <a:r>
              <a:rPr lang="en-US" dirty="0"/>
              <a:t> user </a:t>
            </a:r>
            <a:br>
              <a:rPr lang="en-US" dirty="0"/>
            </a:br>
            <a:r>
              <a:rPr lang="en-US" dirty="0"/>
              <a:t>at </a:t>
            </a:r>
            <a:r>
              <a:rPr lang="en-US" u="sng" dirty="0"/>
              <a:t>localhost</a:t>
            </a:r>
            <a:br>
              <a:rPr lang="en-US" dirty="0"/>
            </a:br>
            <a:r>
              <a:rPr lang="en-US" dirty="0"/>
              <a:t>to change</a:t>
            </a:r>
            <a:br>
              <a:rPr lang="en-US" dirty="0"/>
            </a:br>
            <a:r>
              <a:rPr lang="en-US" dirty="0"/>
              <a:t>its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2240292"/>
            <a:ext cx="4206194" cy="42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Server Root Password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Screen Shot 2015-01-28 at 8.4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051586"/>
            <a:ext cx="6825499" cy="58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</a:t>
            </a:r>
            <a:r>
              <a:rPr lang="en-US" dirty="0" err="1"/>
              <a:t>phpMyAdmin</a:t>
            </a:r>
            <a:r>
              <a:rPr lang="en-US" dirty="0"/>
              <a:t> to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8"/>
          </a:xfrm>
        </p:spPr>
        <p:txBody>
          <a:bodyPr/>
          <a:lstStyle/>
          <a:p>
            <a:r>
              <a:rPr lang="en-US" dirty="0" err="1"/>
              <a:t>phpMyAdmin</a:t>
            </a:r>
            <a:r>
              <a:rPr lang="en-US" dirty="0"/>
              <a:t> connects to the </a:t>
            </a:r>
            <a:r>
              <a:rPr lang="en-US" dirty="0" err="1"/>
              <a:t>MariaDB</a:t>
            </a:r>
            <a:br>
              <a:rPr lang="en-US" dirty="0"/>
            </a:br>
            <a:r>
              <a:rPr lang="en-US" dirty="0"/>
              <a:t>database server as the </a:t>
            </a:r>
            <a:r>
              <a:rPr lang="en-US" u="sng" dirty="0"/>
              <a:t>root user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Now you must tell </a:t>
            </a:r>
            <a:r>
              <a:rPr lang="en-US" dirty="0" err="1"/>
              <a:t>phpMyAdmin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what the new root password is.</a:t>
            </a:r>
          </a:p>
          <a:p>
            <a:pPr lvl="5"/>
            <a:endParaRPr lang="en-US" dirty="0"/>
          </a:p>
          <a:p>
            <a:r>
              <a:rPr lang="en-US" dirty="0"/>
              <a:t>Edit the configuration file</a:t>
            </a:r>
            <a:br>
              <a:rPr lang="en-US" dirty="0"/>
            </a:br>
            <a:r>
              <a:rPr lang="en-US" sz="2200" b="1" dirty="0">
                <a:solidFill>
                  <a:srgbClr val="0033CC"/>
                </a:solidFill>
                <a:latin typeface="Courier New"/>
                <a:cs typeface="Courier New"/>
              </a:rPr>
              <a:t>XAMPP/</a:t>
            </a:r>
            <a:r>
              <a:rPr lang="en-US" sz="2200" b="1" dirty="0" err="1">
                <a:solidFill>
                  <a:srgbClr val="0033CC"/>
                </a:solidFill>
                <a:latin typeface="Courier New"/>
                <a:cs typeface="Courier New"/>
              </a:rPr>
              <a:t>xamppfiles</a:t>
            </a:r>
            <a:r>
              <a:rPr lang="en-US" sz="2200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>
                <a:solidFill>
                  <a:srgbClr val="0033CC"/>
                </a:solidFill>
                <a:latin typeface="Courier New"/>
                <a:cs typeface="Courier New"/>
              </a:rPr>
              <a:t>phpmyadmin</a:t>
            </a:r>
            <a:r>
              <a:rPr lang="en-US" sz="2200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>
                <a:solidFill>
                  <a:srgbClr val="0033CC"/>
                </a:solidFill>
                <a:latin typeface="Courier New"/>
                <a:cs typeface="Courier New"/>
              </a:rPr>
              <a:t>config.inc.php</a:t>
            </a:r>
            <a:endParaRPr lang="en-US" sz="2200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5"/>
            <a:endParaRPr lang="en-US" dirty="0"/>
          </a:p>
          <a:p>
            <a:pPr lvl="1"/>
            <a:r>
              <a:rPr lang="en-US" dirty="0"/>
              <a:t>Edit the line </a:t>
            </a:r>
            <a:br>
              <a:rPr lang="en-US" dirty="0"/>
            </a:b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cfg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['Servers'][$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]['password'] = '</a:t>
            </a:r>
            <a:r>
              <a:rPr lang="en-US" sz="2000" i="1" dirty="0">
                <a:solidFill>
                  <a:srgbClr val="0033CC"/>
                </a:solidFill>
                <a:latin typeface="Times New Roman"/>
                <a:cs typeface="Times New Roman"/>
              </a:rPr>
              <a:t>root password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3078" y="5589498"/>
            <a:ext cx="5937844" cy="400110"/>
          </a:xfrm>
          <a:prstGeom prst="rect">
            <a:avLst/>
          </a:prstGeom>
          <a:solidFill>
            <a:srgbClr val="FFFF00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For this class, use the database password </a:t>
            </a:r>
            <a:r>
              <a:rPr lang="en-US" sz="2000" b="1" dirty="0">
                <a:solidFill>
                  <a:srgbClr val="0033CC"/>
                </a:solidFill>
              </a:rPr>
              <a:t>sesame</a:t>
            </a:r>
          </a:p>
        </p:txBody>
      </p:sp>
    </p:spTree>
    <p:extLst>
      <p:ext uri="{BB962C8B-B14F-4D97-AF65-F5344CB8AC3E}">
        <p14:creationId xmlns:p14="http://schemas.microsoft.com/office/powerpoint/2010/main" val="189778853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25648</TotalTime>
  <Words>1358</Words>
  <Application>Microsoft Macintosh PowerPoint</Application>
  <PresentationFormat>On-screen Show (4:3)</PresentationFormat>
  <Paragraphs>363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Courier New</vt:lpstr>
      <vt:lpstr>Times New Roman</vt:lpstr>
      <vt:lpstr>Wingdings</vt:lpstr>
      <vt:lpstr>Quadrant</vt:lpstr>
      <vt:lpstr>CS/SE 157B Database Management Systems II February 6 Class Meeting</vt:lpstr>
      <vt:lpstr>Teams</vt:lpstr>
      <vt:lpstr>Three-Tier Web Application Architecture</vt:lpstr>
      <vt:lpstr>Start the MariaDB Database Server</vt:lpstr>
      <vt:lpstr>XAMPP Home Page</vt:lpstr>
      <vt:lpstr>phpMyAdmin Home Page</vt:lpstr>
      <vt:lpstr>Database Server Root Password</vt:lpstr>
      <vt:lpstr>Database Server Root Password, cont’d</vt:lpstr>
      <vt:lpstr>Enable phpMyAdmin to Connect</vt:lpstr>
      <vt:lpstr>Add a New Database User</vt:lpstr>
      <vt:lpstr>Create a Table in the New Database</vt:lpstr>
      <vt:lpstr>Insert Data into the Table</vt:lpstr>
      <vt:lpstr>Browse the Table Contents</vt:lpstr>
      <vt:lpstr>MySQL Command Line Interface</vt:lpstr>
      <vt:lpstr>MySQL Command Line Interface, cont’d</vt:lpstr>
      <vt:lpstr>The MySQL Workbench</vt:lpstr>
      <vt:lpstr>The MySQL Workbench</vt:lpstr>
      <vt:lpstr>Assignment #1</vt:lpstr>
      <vt:lpstr>Assignment #1, cont’d</vt:lpstr>
      <vt:lpstr>Assignment #1, cont’d</vt:lpstr>
      <vt:lpstr>Assignment #1, cont’d</vt:lpstr>
      <vt:lpstr>Database Update Operations</vt:lpstr>
      <vt:lpstr>Update Anomalies</vt:lpstr>
      <vt:lpstr>A Table Containing Redundant Data</vt:lpstr>
      <vt:lpstr>A Table Containing Redundant Data, cont’d</vt:lpstr>
      <vt:lpstr>Update Anomalies, cont’d</vt:lpstr>
      <vt:lpstr>Normalization</vt:lpstr>
      <vt:lpstr>Functional Dependencies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Trivial Functional Dependencies</vt:lpstr>
      <vt:lpstr>Augmented Functional Dependencies</vt:lpstr>
      <vt:lpstr>Equivalent Functional Dependencies</vt:lpstr>
      <vt:lpstr>Equivalent Functional Dependencies</vt:lpstr>
      <vt:lpstr>Streamlined Functional Dependencies</vt:lpstr>
      <vt:lpstr>Partial Functional Dependency</vt:lpstr>
      <vt:lpstr>Full Key Functional Dependency</vt:lpstr>
      <vt:lpstr>Transitive Functional Dependency</vt:lpstr>
      <vt:lpstr>Another Functional Dependencies Example</vt:lpstr>
    </vt:vector>
  </TitlesOfParts>
  <Company>Apropos Logic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479</cp:revision>
  <dcterms:created xsi:type="dcterms:W3CDTF">2008-01-12T03:52:55Z</dcterms:created>
  <dcterms:modified xsi:type="dcterms:W3CDTF">2018-02-06T16:41:59Z</dcterms:modified>
</cp:coreProperties>
</file>