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82" r:id="rId2"/>
    <p:sldId id="371" r:id="rId3"/>
    <p:sldId id="369" r:id="rId4"/>
    <p:sldId id="370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0" autoAdjust="0"/>
    <p:restoredTop sz="50000" autoAdjust="0"/>
  </p:normalViewPr>
  <p:slideViewPr>
    <p:cSldViewPr>
      <p:cViewPr varScale="1">
        <p:scale>
          <a:sx n="136" d="100"/>
          <a:sy n="136" d="100"/>
        </p:scale>
        <p:origin x="200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February 1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rdplu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February 1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94" y="1189338"/>
            <a:ext cx="6400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555835" y="4983463"/>
            <a:ext cx="5673725" cy="1646238"/>
            <a:chOff x="2209800" y="4953000"/>
            <a:chExt cx="5674246" cy="16459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53000"/>
              <a:ext cx="1171788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5806" y="1600220"/>
            <a:ext cx="1822910" cy="286232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Use the</a:t>
            </a:r>
          </a:p>
          <a:p>
            <a:r>
              <a:rPr lang="en-US" sz="2000" dirty="0">
                <a:solidFill>
                  <a:srgbClr val="B23C00"/>
                </a:solidFill>
              </a:rPr>
              <a:t>bridge relation</a:t>
            </a:r>
          </a:p>
          <a:p>
            <a:r>
              <a:rPr lang="en-US" sz="2000" dirty="0"/>
              <a:t>BELONGSTO</a:t>
            </a:r>
          </a:p>
          <a:p>
            <a:r>
              <a:rPr lang="en-US" sz="2000" dirty="0"/>
              <a:t>with two</a:t>
            </a:r>
          </a:p>
          <a:p>
            <a:r>
              <a:rPr lang="en-US" sz="2000" dirty="0"/>
              <a:t>foreign keys.</a:t>
            </a:r>
          </a:p>
          <a:p>
            <a:endParaRPr lang="en-US" sz="2000" dirty="0"/>
          </a:p>
          <a:p>
            <a:r>
              <a:rPr lang="en-US" sz="2000" dirty="0"/>
              <a:t>AKA:</a:t>
            </a:r>
          </a:p>
          <a:p>
            <a:r>
              <a:rPr lang="en-US" sz="2000" dirty="0">
                <a:solidFill>
                  <a:srgbClr val="B23C00"/>
                </a:solidFill>
              </a:rPr>
              <a:t>linking table</a:t>
            </a:r>
          </a:p>
          <a:p>
            <a:r>
              <a:rPr lang="en-US" sz="2000" dirty="0"/>
              <a:t>or</a:t>
            </a:r>
            <a:r>
              <a:rPr lang="en-US" sz="2000" dirty="0">
                <a:solidFill>
                  <a:srgbClr val="B23C00"/>
                </a:solidFill>
              </a:rPr>
              <a:t> join 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6436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Relationships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55" y="1202359"/>
            <a:ext cx="64008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647274" y="4891688"/>
            <a:ext cx="5673725" cy="1646238"/>
            <a:chOff x="2209800" y="4953000"/>
            <a:chExt cx="5674246" cy="164592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645" y="4953000"/>
              <a:ext cx="2011680" cy="133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46845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53000"/>
              <a:ext cx="1171788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89749" y="2057415"/>
            <a:ext cx="1781658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Optional </a:t>
            </a:r>
          </a:p>
          <a:p>
            <a:r>
              <a:rPr lang="en-US" sz="2000" dirty="0"/>
              <a:t>participation</a:t>
            </a:r>
          </a:p>
          <a:p>
            <a:r>
              <a:rPr lang="en-US" sz="2000" dirty="0"/>
              <a:t>on both sides.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51782" y="5897852"/>
            <a:ext cx="365756" cy="274317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212073" y="5897852"/>
            <a:ext cx="365756" cy="274317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143025"/>
            <a:ext cx="6400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03147" y="4983463"/>
            <a:ext cx="6215063" cy="1660525"/>
            <a:chOff x="2209800" y="4953000"/>
            <a:chExt cx="6215014" cy="166084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67923"/>
              <a:ext cx="171255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74367" y="2057415"/>
            <a:ext cx="1609009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Relationship</a:t>
            </a:r>
          </a:p>
          <a:p>
            <a:r>
              <a:rPr lang="en-US" sz="2000" dirty="0"/>
              <a:t>with an</a:t>
            </a:r>
          </a:p>
          <a:p>
            <a:r>
              <a:rPr lang="en-US" sz="2000" dirty="0"/>
              <a:t>attribute.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67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6904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1:1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1:1 relationships similarly </a:t>
            </a:r>
            <a:br>
              <a:rPr lang="en-US" dirty="0"/>
            </a:br>
            <a:r>
              <a:rPr lang="en-US" dirty="0"/>
              <a:t>to 1:M relationships.</a:t>
            </a:r>
          </a:p>
          <a:p>
            <a:pPr lvl="4"/>
            <a:endParaRPr lang="en-US" dirty="0"/>
          </a:p>
          <a:p>
            <a:r>
              <a:rPr lang="en-US" dirty="0"/>
              <a:t>One table will have a foreign key pointing to </a:t>
            </a:r>
            <a:br>
              <a:rPr lang="en-US" dirty="0"/>
            </a:br>
            <a:r>
              <a:rPr lang="en-US" dirty="0"/>
              <a:t>the primary key of the other table.</a:t>
            </a:r>
          </a:p>
          <a:p>
            <a:pPr lvl="4"/>
            <a:endParaRPr lang="en-US" dirty="0"/>
          </a:p>
          <a:p>
            <a:r>
              <a:rPr lang="en-US" dirty="0"/>
              <a:t>It can be an </a:t>
            </a:r>
            <a:r>
              <a:rPr lang="en-US" u="sng" dirty="0"/>
              <a:t>arbitrary choice</a:t>
            </a:r>
            <a:r>
              <a:rPr lang="en-US" dirty="0"/>
              <a:t> of which table </a:t>
            </a:r>
            <a:br>
              <a:rPr lang="en-US" dirty="0"/>
            </a:br>
            <a:r>
              <a:rPr lang="en-US" dirty="0"/>
              <a:t>has the foreign key.</a:t>
            </a:r>
          </a:p>
          <a:p>
            <a:pPr lvl="1"/>
            <a:r>
              <a:rPr lang="en-US" dirty="0"/>
              <a:t>Make the choice that is </a:t>
            </a:r>
            <a:r>
              <a:rPr lang="en-US" u="sng" dirty="0"/>
              <a:t>most intuitive or efficient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1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1:1 Relationships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9" descr="C:\Users\user\Desktop\F3.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252527"/>
            <a:ext cx="7078662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Giga\Dropbox\Ljeto2013\FixFigure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 b="53049"/>
          <a:stretch>
            <a:fillRect/>
          </a:stretch>
        </p:blipFill>
        <p:spPr bwMode="auto">
          <a:xfrm>
            <a:off x="6179782" y="4343390"/>
            <a:ext cx="18669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18" y="4526268"/>
            <a:ext cx="425729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Table VEHICLE has the foreign key.</a:t>
            </a:r>
          </a:p>
        </p:txBody>
      </p:sp>
    </p:spTree>
    <p:extLst>
      <p:ext uri="{BB962C8B-B14F-4D97-AF65-F5344CB8AC3E}">
        <p14:creationId xmlns:p14="http://schemas.microsoft.com/office/powerpoint/2010/main" val="35665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6" y="1295400"/>
            <a:ext cx="4754873" cy="4835525"/>
          </a:xfrm>
        </p:spPr>
        <p:txBody>
          <a:bodyPr/>
          <a:lstStyle/>
          <a:p>
            <a:r>
              <a:rPr lang="en-US" dirty="0"/>
              <a:t>The value of a foreign key must either:</a:t>
            </a:r>
          </a:p>
          <a:p>
            <a:pPr lvl="5"/>
            <a:endParaRPr lang="en-US" dirty="0"/>
          </a:p>
          <a:p>
            <a:pPr lvl="1"/>
            <a:r>
              <a:rPr lang="en-US" u="sng" dirty="0"/>
              <a:t>Match</a:t>
            </a:r>
            <a:r>
              <a:rPr lang="en-US" dirty="0"/>
              <a:t> one of the values </a:t>
            </a:r>
            <a:br>
              <a:rPr lang="en-US" dirty="0"/>
            </a:br>
            <a:r>
              <a:rPr lang="en-US" dirty="0"/>
              <a:t>of the primary key in the referred table.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Be </a:t>
            </a:r>
            <a:r>
              <a:rPr lang="en-US" u="sng" dirty="0"/>
              <a:t>null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193386"/>
            <a:ext cx="3559649" cy="56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B12E83-6E38-8D41-A922-FF4C9B5559A2}"/>
              </a:ext>
            </a:extLst>
          </p:cNvPr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1483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#1: ER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234464"/>
            <a:ext cx="8209490" cy="55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806" y="589785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27349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#1: Relational Schema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3" y="1417292"/>
            <a:ext cx="83105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737A90-D7CB-2C45-90FE-67D3132CA24F}"/>
              </a:ext>
            </a:extLst>
          </p:cNvPr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97514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#1: Sample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60432"/>
            <a:ext cx="8869362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F5F43-01A3-A54E-836B-8FCD5D4D2E79}"/>
              </a:ext>
            </a:extLst>
          </p:cNvPr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06686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Candidate Keys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98" y="1234464"/>
            <a:ext cx="42608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3" y="4983443"/>
            <a:ext cx="2543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0309" y="1589731"/>
            <a:ext cx="2631750" cy="224676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Choose one of the</a:t>
            </a:r>
          </a:p>
          <a:p>
            <a:r>
              <a:rPr lang="en-US" sz="2000" dirty="0"/>
              <a:t>candidate keys</a:t>
            </a:r>
          </a:p>
          <a:p>
            <a:r>
              <a:rPr lang="en-US" sz="2000" dirty="0"/>
              <a:t>to be the </a:t>
            </a:r>
            <a:r>
              <a:rPr lang="en-US" sz="2000" u="sng" dirty="0"/>
              <a:t>primary key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Map the other</a:t>
            </a:r>
          </a:p>
          <a:p>
            <a:r>
              <a:rPr lang="en-US" sz="2000" dirty="0"/>
              <a:t>candidate keys</a:t>
            </a:r>
          </a:p>
          <a:p>
            <a:r>
              <a:rPr lang="en-US" sz="2000" dirty="0"/>
              <a:t>as non-primary.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18515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26E3-0411-ED49-B426-B82DEE19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Database Diagramming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D191D-4BB0-A942-A922-B0A3AA733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http://erdplus.com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Free online drawing tool for:</a:t>
            </a:r>
          </a:p>
          <a:p>
            <a:pPr lvl="1"/>
            <a:r>
              <a:rPr lang="en-US" dirty="0"/>
              <a:t>entity-relationship diagram (ERD)</a:t>
            </a:r>
          </a:p>
          <a:p>
            <a:pPr lvl="1"/>
            <a:r>
              <a:rPr lang="en-US" dirty="0"/>
              <a:t>relational schema</a:t>
            </a:r>
          </a:p>
          <a:p>
            <a:pPr lvl="1"/>
            <a:r>
              <a:rPr lang="en-US" dirty="0"/>
              <a:t>star schema</a:t>
            </a:r>
          </a:p>
          <a:p>
            <a:r>
              <a:rPr lang="en-US" dirty="0"/>
              <a:t>Automatic mapping from ERD </a:t>
            </a:r>
            <a:br>
              <a:rPr lang="en-US" dirty="0"/>
            </a:br>
            <a:r>
              <a:rPr lang="en-US" dirty="0"/>
              <a:t>to relational schema.</a:t>
            </a:r>
          </a:p>
          <a:p>
            <a:pPr lvl="4"/>
            <a:endParaRPr lang="en-US" dirty="0"/>
          </a:p>
          <a:p>
            <a:r>
              <a:rPr lang="en-US" dirty="0"/>
              <a:t>Create a personal account to be able </a:t>
            </a:r>
            <a:br>
              <a:rPr lang="en-US" dirty="0"/>
            </a:br>
            <a:r>
              <a:rPr lang="en-US" dirty="0"/>
              <a:t>to save diagrams.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19A54-5DCF-A941-BBB6-F133F961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528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Candidate Keys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09" y="1234464"/>
            <a:ext cx="44577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93" y="5166341"/>
            <a:ext cx="3429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034" y="2000869"/>
            <a:ext cx="2406428" cy="132343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Generally choose</a:t>
            </a:r>
          </a:p>
          <a:p>
            <a:r>
              <a:rPr lang="en-US" sz="2000" dirty="0"/>
              <a:t>a non-composite</a:t>
            </a:r>
          </a:p>
          <a:p>
            <a:r>
              <a:rPr lang="en-US" sz="2000" dirty="0"/>
              <a:t>candidate key to be</a:t>
            </a:r>
          </a:p>
          <a:p>
            <a:r>
              <a:rPr lang="en-US" sz="2000" dirty="0"/>
              <a:t>the primary key.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99595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Multivalued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7" y="1233793"/>
            <a:ext cx="42211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1" y="4526268"/>
            <a:ext cx="3044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720" y="1608004"/>
            <a:ext cx="2964874" cy="193899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Map the </a:t>
            </a:r>
            <a:r>
              <a:rPr lang="en-US" sz="2000" u="sng" dirty="0"/>
              <a:t>multivalued</a:t>
            </a:r>
          </a:p>
          <a:p>
            <a:r>
              <a:rPr lang="en-US" sz="2000" u="sng" dirty="0"/>
              <a:t>attribute</a:t>
            </a:r>
            <a:r>
              <a:rPr lang="en-US" sz="2000" dirty="0">
                <a:solidFill>
                  <a:srgbClr val="B23C00"/>
                </a:solidFill>
              </a:rPr>
              <a:t> </a:t>
            </a:r>
            <a:r>
              <a:rPr lang="en-US" sz="2000" dirty="0"/>
              <a:t>as a new table.</a:t>
            </a:r>
          </a:p>
          <a:p>
            <a:endParaRPr lang="en-US" sz="2000" dirty="0"/>
          </a:p>
          <a:p>
            <a:r>
              <a:rPr lang="en-US" sz="2000" dirty="0"/>
              <a:t>This becomes a 1:M</a:t>
            </a:r>
          </a:p>
          <a:p>
            <a:r>
              <a:rPr lang="en-US" sz="2000" dirty="0"/>
              <a:t>relationship with the</a:t>
            </a:r>
          </a:p>
          <a:p>
            <a:r>
              <a:rPr lang="en-US" sz="2000" dirty="0"/>
              <a:t>new table on the M side.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121903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Derived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Do not map derived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874537"/>
            <a:ext cx="34575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0" y="1874537"/>
            <a:ext cx="17335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5" y="4248375"/>
            <a:ext cx="26781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80561" y="5802838"/>
            <a:ext cx="3944459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As seen by the front-end application.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1690" y="3364763"/>
            <a:ext cx="2134919" cy="338554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Sample data records.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49304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#2: Attributes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78" y="1234464"/>
            <a:ext cx="3329024" cy="56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00962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Unary 1:M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1" y="1234464"/>
            <a:ext cx="35877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29" y="5166005"/>
            <a:ext cx="26177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246" y="2156187"/>
            <a:ext cx="2494493" cy="132343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table contains a</a:t>
            </a:r>
          </a:p>
          <a:p>
            <a:r>
              <a:rPr lang="en-US" sz="2000" dirty="0"/>
              <a:t>foreign key that</a:t>
            </a:r>
          </a:p>
          <a:p>
            <a:r>
              <a:rPr lang="en-US" sz="2000" dirty="0"/>
              <a:t>corresponds to its</a:t>
            </a:r>
          </a:p>
          <a:p>
            <a:r>
              <a:rPr lang="en-US" sz="2000" dirty="0"/>
              <a:t>own primary key.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36581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Unary M:N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86" y="1234739"/>
            <a:ext cx="469741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291854" y="5165054"/>
            <a:ext cx="3190875" cy="1555750"/>
            <a:chOff x="3073401" y="5039360"/>
            <a:chExt cx="3191453" cy="155448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01" y="5039360"/>
              <a:ext cx="1592769" cy="1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170" y="5039360"/>
              <a:ext cx="1598684" cy="1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56857" y="2105561"/>
            <a:ext cx="2920591" cy="132343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Use a bridge relation</a:t>
            </a:r>
          </a:p>
          <a:p>
            <a:r>
              <a:rPr lang="en-US" sz="2000" dirty="0"/>
              <a:t>where both foreign keys</a:t>
            </a:r>
          </a:p>
          <a:p>
            <a:r>
              <a:rPr lang="en-US" sz="2000" dirty="0"/>
              <a:t>refer to the primary</a:t>
            </a:r>
          </a:p>
          <a:p>
            <a:r>
              <a:rPr lang="en-US" sz="2000" dirty="0"/>
              <a:t>key of the same table.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74952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Unary 1:1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0" y="1143300"/>
            <a:ext cx="3683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5" y="5073931"/>
            <a:ext cx="284162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123" y="2596215"/>
            <a:ext cx="1824112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Map similarly </a:t>
            </a:r>
          </a:p>
          <a:p>
            <a:r>
              <a:rPr lang="en-US" sz="2000" dirty="0"/>
              <a:t>to a unary 1:M</a:t>
            </a:r>
          </a:p>
          <a:p>
            <a:r>
              <a:rPr lang="en-US" sz="2000" dirty="0"/>
              <a:t>relationship.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960530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Multiple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68" y="1233788"/>
            <a:ext cx="51720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43" y="4983443"/>
            <a:ext cx="505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393" y="2423171"/>
            <a:ext cx="1567632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Map each</a:t>
            </a:r>
          </a:p>
          <a:p>
            <a:r>
              <a:rPr lang="en-US" sz="2000" dirty="0"/>
              <a:t>relationship.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756699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Weak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weak entities the same way you map regular entities.</a:t>
            </a:r>
          </a:p>
          <a:p>
            <a:pPr lvl="4"/>
            <a:endParaRPr lang="en-US" dirty="0"/>
          </a:p>
          <a:p>
            <a:pPr marL="469900" lvl="2" indent="-469900">
              <a:buSzPct val="70000"/>
            </a:pPr>
            <a:r>
              <a:rPr lang="en-US" sz="2800" dirty="0">
                <a:cs typeface="+mn-cs"/>
              </a:rPr>
              <a:t>The resulting table has a </a:t>
            </a:r>
            <a:r>
              <a:rPr lang="en-US" sz="2800" u="sng" dirty="0"/>
              <a:t>composite primary key</a:t>
            </a:r>
            <a:r>
              <a:rPr lang="en-US" sz="2800" dirty="0">
                <a:solidFill>
                  <a:srgbClr val="B23C00"/>
                </a:solidFill>
                <a:cs typeface="+mn-cs"/>
              </a:rPr>
              <a:t> </a:t>
            </a:r>
            <a:r>
              <a:rPr lang="en-US" sz="2800" dirty="0">
                <a:cs typeface="+mn-cs"/>
              </a:rPr>
              <a:t>that is composed of:</a:t>
            </a:r>
          </a:p>
          <a:p>
            <a:pPr marL="1593850" lvl="6" indent="0">
              <a:buSzPct val="70000"/>
              <a:buNone/>
            </a:pPr>
            <a:endParaRPr lang="en-US" dirty="0">
              <a:cs typeface="+mn-cs"/>
            </a:endParaRPr>
          </a:p>
          <a:p>
            <a:pPr marL="919163" lvl="3" indent="-469900">
              <a:buSzPct val="70000"/>
            </a:pPr>
            <a:r>
              <a:rPr lang="en-US" sz="2400" dirty="0">
                <a:cs typeface="+mn-cs"/>
              </a:rPr>
              <a:t>The partial identifier of the table.</a:t>
            </a:r>
          </a:p>
          <a:p>
            <a:pPr marL="919163" lvl="3" indent="-469900">
              <a:buSzPct val="70000"/>
            </a:pPr>
            <a:r>
              <a:rPr lang="en-US" sz="2400" dirty="0">
                <a:cs typeface="+mn-cs"/>
              </a:rPr>
              <a:t>The foreign key corresponding to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the primary key of the owner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48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Weak Entities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39" y="1143025"/>
            <a:ext cx="667543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357011" y="4343390"/>
            <a:ext cx="3963988" cy="2101850"/>
            <a:chOff x="3679444" y="4498340"/>
            <a:chExt cx="3964190" cy="21031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44" y="4498340"/>
              <a:ext cx="157835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498340"/>
              <a:ext cx="2385834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82928" y="4251951"/>
            <a:ext cx="4075129" cy="193899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APARTMENT table’s </a:t>
            </a:r>
            <a:br>
              <a:rPr lang="en-US" sz="2000" dirty="0"/>
            </a:br>
            <a:r>
              <a:rPr lang="en-US" sz="2000" dirty="0"/>
              <a:t>composite primary key</a:t>
            </a:r>
          </a:p>
          <a:p>
            <a:r>
              <a:rPr lang="en-US" sz="2000" dirty="0"/>
              <a:t>consists of </a:t>
            </a:r>
            <a:r>
              <a:rPr lang="en-US" sz="2000" dirty="0" err="1"/>
              <a:t>AptNo</a:t>
            </a:r>
            <a:r>
              <a:rPr lang="en-US" sz="2000" dirty="0"/>
              <a:t> (the partial key)</a:t>
            </a:r>
          </a:p>
          <a:p>
            <a:r>
              <a:rPr lang="en-US" sz="2000" dirty="0"/>
              <a:t>and </a:t>
            </a:r>
            <a:r>
              <a:rPr lang="en-US" sz="2000" dirty="0" err="1"/>
              <a:t>BuildingID</a:t>
            </a:r>
            <a:r>
              <a:rPr lang="en-US" sz="2000" dirty="0"/>
              <a:t> (the foreign key</a:t>
            </a:r>
          </a:p>
          <a:p>
            <a:r>
              <a:rPr lang="en-US" sz="2000" dirty="0"/>
              <a:t>corresponding the the primary key</a:t>
            </a:r>
          </a:p>
          <a:p>
            <a:r>
              <a:rPr lang="en-US" sz="2000" dirty="0"/>
              <a:t>of the owner BUILDING table).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89" y="132590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27481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No primary key column of a relational table </a:t>
            </a:r>
            <a:br>
              <a:rPr lang="en-US" dirty="0"/>
            </a:br>
            <a:r>
              <a:rPr lang="en-US" dirty="0"/>
              <a:t>can have null (empty)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23171"/>
            <a:ext cx="6715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9341" y="6080731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98484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#3: ER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163617"/>
            <a:ext cx="7955193" cy="567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2219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231938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#3: Relational Schema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295400"/>
            <a:ext cx="8686800" cy="371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C1208-A91E-D74C-80B9-FC9669AB0706}"/>
              </a:ext>
            </a:extLst>
          </p:cNvPr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444716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#3: Sample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07" y="1297909"/>
            <a:ext cx="6950075" cy="496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9341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79244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#3: Sample Data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1236761"/>
            <a:ext cx="6400730" cy="5484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2146" y="5983034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81019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constraint</a:t>
            </a:r>
            <a:r>
              <a:rPr lang="en-US" dirty="0"/>
              <a:t> is a rule that a relational database must satisfy in order to be valid.</a:t>
            </a:r>
          </a:p>
          <a:p>
            <a:pPr lvl="4"/>
            <a:endParaRPr lang="en-US" dirty="0"/>
          </a:p>
          <a:p>
            <a:r>
              <a:rPr lang="en-US" dirty="0"/>
              <a:t>Two types of constraints:</a:t>
            </a:r>
          </a:p>
          <a:p>
            <a:pPr lvl="1"/>
            <a:r>
              <a:rPr lang="en-US" dirty="0"/>
              <a:t>implicit constraints</a:t>
            </a:r>
          </a:p>
          <a:p>
            <a:pPr lvl="1"/>
            <a:r>
              <a:rPr lang="en-US" dirty="0"/>
              <a:t>user-defined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0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RDB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relation (table) in a relational schema must have a unique name.</a:t>
            </a:r>
          </a:p>
          <a:p>
            <a:pPr lvl="4"/>
            <a:endParaRPr lang="en-US" dirty="0"/>
          </a:p>
          <a:p>
            <a:r>
              <a:rPr lang="en-US" dirty="0"/>
              <a:t>For each relation: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Each column name must be unique.</a:t>
            </a:r>
          </a:p>
          <a:p>
            <a:pPr lvl="1"/>
            <a:r>
              <a:rPr lang="en-US" dirty="0"/>
              <a:t>Each row must be unique.</a:t>
            </a:r>
          </a:p>
          <a:p>
            <a:pPr lvl="1"/>
            <a:r>
              <a:rPr lang="en-US" dirty="0"/>
              <a:t>Each column of each row must be single-valued.</a:t>
            </a:r>
          </a:p>
          <a:p>
            <a:pPr lvl="1"/>
            <a:r>
              <a:rPr lang="en-US" dirty="0"/>
              <a:t>Domain constraint: All values in a column must be from the same predefined domain.</a:t>
            </a:r>
          </a:p>
          <a:p>
            <a:pPr lvl="1"/>
            <a:r>
              <a:rPr lang="en-US" dirty="0"/>
              <a:t>The column order is irrelevant.</a:t>
            </a:r>
          </a:p>
          <a:p>
            <a:pPr lvl="1"/>
            <a:r>
              <a:rPr lang="en-US" dirty="0"/>
              <a:t>The row order is irrelevant.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RDB Constraints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u="sng" dirty="0"/>
              <a:t>Primary key constraint</a:t>
            </a:r>
            <a:r>
              <a:rPr lang="en-US" dirty="0"/>
              <a:t>: Each relation must have a primary key (a column or set of columns) whose value is unique for each row.</a:t>
            </a:r>
          </a:p>
          <a:p>
            <a:pPr lvl="4"/>
            <a:endParaRPr lang="en-US" dirty="0"/>
          </a:p>
          <a:p>
            <a:r>
              <a:rPr lang="en-US" u="sng" dirty="0"/>
              <a:t>Entity integrity constraint</a:t>
            </a:r>
            <a:r>
              <a:rPr lang="en-US" dirty="0"/>
              <a:t>: No primary key column can have a null value.</a:t>
            </a:r>
          </a:p>
          <a:p>
            <a:pPr lvl="4"/>
            <a:endParaRPr lang="en-US" dirty="0"/>
          </a:p>
          <a:p>
            <a:r>
              <a:rPr lang="en-US" u="sng" dirty="0"/>
              <a:t>Referential integrity constraint</a:t>
            </a:r>
            <a:r>
              <a:rPr lang="en-US" dirty="0"/>
              <a:t>: In each row containing a foreign key, either the value of the foreign key must match one of the values of the primary key of the referred table, or the foreign key is null.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RDB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5029145"/>
          </a:xfrm>
        </p:spPr>
        <p:txBody>
          <a:bodyPr/>
          <a:lstStyle/>
          <a:p>
            <a:r>
              <a:rPr lang="en-US" dirty="0"/>
              <a:t>Optional attributes</a:t>
            </a:r>
          </a:p>
          <a:p>
            <a:pPr lvl="5"/>
            <a:endParaRPr lang="en-US" dirty="0"/>
          </a:p>
          <a:p>
            <a:r>
              <a:rPr lang="en-US" dirty="0"/>
              <a:t>Mandatory foreign key</a:t>
            </a:r>
          </a:p>
          <a:p>
            <a:pPr lvl="1"/>
            <a:r>
              <a:rPr lang="en-US" dirty="0"/>
              <a:t>Example: Each employee must report to a department.</a:t>
            </a:r>
          </a:p>
          <a:p>
            <a:pPr marL="2286000" lvl="5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Exact cardinalities</a:t>
            </a:r>
          </a:p>
          <a:p>
            <a:pPr lvl="1"/>
            <a:r>
              <a:rPr lang="en-US" dirty="0"/>
              <a:t>Example: A student can take at most 5 classes.</a:t>
            </a:r>
          </a:p>
          <a:p>
            <a:pPr lvl="5"/>
            <a:endParaRPr lang="en-US" dirty="0"/>
          </a:p>
          <a:p>
            <a:r>
              <a:rPr lang="en-US" dirty="0"/>
              <a:t>Business rules</a:t>
            </a:r>
          </a:p>
          <a:p>
            <a:pPr lvl="1"/>
            <a:r>
              <a:rPr lang="en-US" dirty="0"/>
              <a:t>Usually enforced by front-end applications.</a:t>
            </a:r>
          </a:p>
          <a:p>
            <a:pPr lvl="1"/>
            <a:r>
              <a:rPr lang="en-US" dirty="0"/>
              <a:t>Example: Each organization must have both </a:t>
            </a:r>
            <a:br>
              <a:rPr lang="en-US" dirty="0"/>
            </a:br>
            <a:r>
              <a:rPr lang="en-US" dirty="0"/>
              <a:t>male and female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46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RDB Constraints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69" y="1142664"/>
            <a:ext cx="6126413" cy="37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419190" y="4983463"/>
            <a:ext cx="6353175" cy="1736725"/>
            <a:chOff x="2816619" y="5151120"/>
            <a:chExt cx="6352781" cy="173736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958" y="5151120"/>
              <a:ext cx="1236442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00" y="5151120"/>
              <a:ext cx="2547258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619" y="5151120"/>
              <a:ext cx="256908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82928" y="132590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504359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Modeling and Relational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skip ER modeling and go directly to logical modeling (creating relational schemas)?</a:t>
            </a:r>
          </a:p>
          <a:p>
            <a:r>
              <a:rPr lang="en-US" dirty="0"/>
              <a:t>ER modeling is better for visualizing requirements.</a:t>
            </a:r>
          </a:p>
          <a:p>
            <a:r>
              <a:rPr lang="en-US" dirty="0"/>
              <a:t>Certain concepts can be visualized graphically only in an ER diagram.</a:t>
            </a:r>
          </a:p>
          <a:p>
            <a:r>
              <a:rPr lang="en-US" dirty="0"/>
              <a:t>Every attribute appears only once </a:t>
            </a:r>
            <a:br>
              <a:rPr lang="en-US" dirty="0"/>
            </a:br>
            <a:r>
              <a:rPr lang="en-US" dirty="0"/>
              <a:t>in an ER diagram.</a:t>
            </a:r>
          </a:p>
          <a:p>
            <a:r>
              <a:rPr lang="en-US" dirty="0"/>
              <a:t>A conceptual model (ER diagram) is better for communication and documentation.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Constraint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17342"/>
            <a:ext cx="7924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780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4437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foreign key </a:t>
            </a:r>
            <a:r>
              <a:rPr lang="en-US" dirty="0"/>
              <a:t>is a column in a table that refers to a primary key column in another table.</a:t>
            </a:r>
          </a:p>
          <a:p>
            <a:pPr lvl="4"/>
            <a:endParaRPr lang="en-US" dirty="0"/>
          </a:p>
          <a:p>
            <a:r>
              <a:rPr lang="en-US" dirty="0"/>
              <a:t>In a relational schema, draw an arrow from the foreign key to the corresponding primary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4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0" y="1234464"/>
            <a:ext cx="70405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572000" y="4434829"/>
            <a:ext cx="4078288" cy="1646238"/>
            <a:chOff x="2616200" y="4724400"/>
            <a:chExt cx="407895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7245" y="4482975"/>
            <a:ext cx="391164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u="sng" dirty="0"/>
              <a:t>foreign key</a:t>
            </a:r>
            <a:r>
              <a:rPr lang="en-US" sz="2000" dirty="0"/>
              <a:t> belongs on the </a:t>
            </a:r>
          </a:p>
          <a:p>
            <a:r>
              <a:rPr lang="en-US" sz="2000" u="sng" dirty="0"/>
              <a:t>M side</a:t>
            </a:r>
            <a:r>
              <a:rPr lang="en-US" sz="2000" dirty="0"/>
              <a:t> of the 1:M relationship. </a:t>
            </a:r>
          </a:p>
          <a:p>
            <a:r>
              <a:rPr lang="en-US" sz="2000" dirty="0"/>
              <a:t>It corresponds to the primary key</a:t>
            </a:r>
          </a:p>
          <a:p>
            <a:r>
              <a:rPr lang="en-US" sz="2000" dirty="0"/>
              <a:t>on the 1 side.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89" y="2057415"/>
            <a:ext cx="1781658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Mandatory </a:t>
            </a:r>
          </a:p>
          <a:p>
            <a:r>
              <a:rPr lang="en-US" sz="2000" dirty="0"/>
              <a:t>participation</a:t>
            </a:r>
          </a:p>
          <a:p>
            <a:r>
              <a:rPr lang="en-US" sz="2000" dirty="0"/>
              <a:t>on both sides.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1E961-F5C3-FB43-A537-1A005AB5F188}"/>
              </a:ext>
            </a:extLst>
          </p:cNvPr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0186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1" y="1234464"/>
            <a:ext cx="70421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003319" y="4526268"/>
            <a:ext cx="4043363" cy="1612900"/>
            <a:chOff x="2651760" y="4724400"/>
            <a:chExt cx="4043398" cy="161239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760" y="4727448"/>
              <a:ext cx="2232316" cy="160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Optional participation</a:t>
            </a:r>
          </a:p>
          <a:p>
            <a:r>
              <a:rPr lang="en-US" sz="2000" dirty="0"/>
              <a:t>on the 1 side.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394951" y="5532097"/>
            <a:ext cx="914390" cy="457195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6FDDD-1E39-BC48-AAA0-FCE1710B0B24}"/>
              </a:ext>
            </a:extLst>
          </p:cNvPr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0733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325903"/>
            <a:ext cx="71088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878543" y="4526268"/>
            <a:ext cx="4076700" cy="1646238"/>
            <a:chOff x="2616200" y="4724400"/>
            <a:chExt cx="407720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6" y="4727448"/>
              <a:ext cx="1810512" cy="140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Optional participation</a:t>
            </a:r>
          </a:p>
          <a:p>
            <a:r>
              <a:rPr lang="en-US" sz="2000" dirty="0"/>
              <a:t>on the M side.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126463" y="5532098"/>
            <a:ext cx="182878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6BF7C-82A0-3B49-981B-422B6F90B3ED}"/>
              </a:ext>
            </a:extLst>
          </p:cNvPr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2096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325903"/>
            <a:ext cx="70707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91854" y="4526268"/>
            <a:ext cx="4603750" cy="1463675"/>
            <a:chOff x="2603500" y="4662487"/>
            <a:chExt cx="4603924" cy="146304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0" y="4662487"/>
              <a:ext cx="2841512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012" y="4662487"/>
              <a:ext cx="1762412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4245" y="4765140"/>
            <a:ext cx="2698175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u="sng" dirty="0"/>
              <a:t>Rename</a:t>
            </a:r>
            <a:r>
              <a:rPr lang="en-US" sz="2000" dirty="0"/>
              <a:t> a foreign key</a:t>
            </a:r>
          </a:p>
          <a:p>
            <a:r>
              <a:rPr lang="en-US" sz="2000" dirty="0"/>
              <a:t>to better reflect the</a:t>
            </a:r>
          </a:p>
          <a:p>
            <a:r>
              <a:rPr lang="en-US" sz="2000" u="sng" dirty="0"/>
              <a:t>role</a:t>
            </a:r>
            <a:r>
              <a:rPr lang="en-US" sz="2000" dirty="0"/>
              <a:t> of a relationship.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120634" y="4800585"/>
            <a:ext cx="91439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CDD3EB-7809-6B4F-A25F-65781D8310EF}"/>
              </a:ext>
            </a:extLst>
          </p:cNvPr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935123138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23729</TotalTime>
  <Words>1190</Words>
  <Application>Microsoft Macintosh PowerPoint</Application>
  <PresentationFormat>On-screen Show (4:3)</PresentationFormat>
  <Paragraphs>329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ＭＳ Ｐゴシック</vt:lpstr>
      <vt:lpstr>Arial</vt:lpstr>
      <vt:lpstr>Times New Roman</vt:lpstr>
      <vt:lpstr>Wingdings</vt:lpstr>
      <vt:lpstr>Quadrant</vt:lpstr>
      <vt:lpstr>CS/SE 157B Database Management Systems II February 1 Class Meeting</vt:lpstr>
      <vt:lpstr>Online Database Diagramming Tool</vt:lpstr>
      <vt:lpstr>Entity Integrity Constraint</vt:lpstr>
      <vt:lpstr>Entity Integrity Constraint, cont’d</vt:lpstr>
      <vt:lpstr>Foreign Keys</vt:lpstr>
      <vt:lpstr>Mapping 1:M Relationships</vt:lpstr>
      <vt:lpstr>Mapping 1:M Relationships, cont’d</vt:lpstr>
      <vt:lpstr>Mapping 1:M Relationships, cont’d</vt:lpstr>
      <vt:lpstr>Mapping 1:M Relationships, cont’d</vt:lpstr>
      <vt:lpstr>Mapping M:N Relationships</vt:lpstr>
      <vt:lpstr>Mapping M:N Relationships, cont’d</vt:lpstr>
      <vt:lpstr>Mapping M:N Relationships, cont’d</vt:lpstr>
      <vt:lpstr>Mapping 1:1 Relationships</vt:lpstr>
      <vt:lpstr>Mapping 1:1 Relationships, cont’d</vt:lpstr>
      <vt:lpstr>Referential Integrity Constraint</vt:lpstr>
      <vt:lpstr>Mapping Example #1: ER Diagram</vt:lpstr>
      <vt:lpstr>Mapping Example #1: Relational Schema</vt:lpstr>
      <vt:lpstr>Mapping Example #1: Sample Data</vt:lpstr>
      <vt:lpstr>Mapping Candidate Keys</vt:lpstr>
      <vt:lpstr>Mapping Candidate Keys, cont’d</vt:lpstr>
      <vt:lpstr>Mapping Multivalued Attributes</vt:lpstr>
      <vt:lpstr>Mapping Derived Attributes</vt:lpstr>
      <vt:lpstr>Mapping Example #2: Attributes </vt:lpstr>
      <vt:lpstr>Mapping Unary 1:M Relationships</vt:lpstr>
      <vt:lpstr>Mapping Unary M:N Relationships</vt:lpstr>
      <vt:lpstr>Mapping Unary 1:1 Relationships</vt:lpstr>
      <vt:lpstr>Mapping Multiple Relationships</vt:lpstr>
      <vt:lpstr>Mapping Weak Entities</vt:lpstr>
      <vt:lpstr>Mapping Weak Entities, cont’d</vt:lpstr>
      <vt:lpstr>Mapping Example #3: ER Diagram</vt:lpstr>
      <vt:lpstr>Mapping Example #3: Relational Schema</vt:lpstr>
      <vt:lpstr>Mapping Example #3: Sample Data</vt:lpstr>
      <vt:lpstr>Mapping Example #3: Sample Data, cont’d</vt:lpstr>
      <vt:lpstr>Relational Database Constraints</vt:lpstr>
      <vt:lpstr>Implicit RDB Constraints</vt:lpstr>
      <vt:lpstr>Implicit RDB Constraints, cont’d</vt:lpstr>
      <vt:lpstr>User-Defined RDB Constraints</vt:lpstr>
      <vt:lpstr>User-Defined RDB Constraints, cont’d</vt:lpstr>
      <vt:lpstr>ER Modeling and Relational Modeling</vt:lpstr>
    </vt:vector>
  </TitlesOfParts>
  <Company>Apropos Logic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459</cp:revision>
  <dcterms:created xsi:type="dcterms:W3CDTF">2008-01-12T03:52:55Z</dcterms:created>
  <dcterms:modified xsi:type="dcterms:W3CDTF">2018-02-05T07:48:28Z</dcterms:modified>
</cp:coreProperties>
</file>