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82" r:id="rId2"/>
    <p:sldId id="310" r:id="rId3"/>
    <p:sldId id="311" r:id="rId4"/>
    <p:sldId id="315" r:id="rId5"/>
    <p:sldId id="316" r:id="rId6"/>
    <p:sldId id="337" r:id="rId7"/>
    <p:sldId id="371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0" autoAdjust="0"/>
    <p:restoredTop sz="50000" autoAdjust="0"/>
  </p:normalViewPr>
  <p:slideViewPr>
    <p:cSldViewPr>
      <p:cViewPr varScale="1">
        <p:scale>
          <a:sx n="136" d="100"/>
          <a:sy n="136" d="100"/>
        </p:scale>
        <p:origin x="200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August 24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CS157B/index.html" TargetMode="External"/><Relationship Id="rId2" Type="http://schemas.openxmlformats.org/officeDocument/2006/relationships/hyperlink" Target="http://www.cs.sjsu.edu/~ma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su.edu/c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on.mak@sjs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rdplu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January 25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An entity can have multiple unique attributes.</a:t>
            </a:r>
          </a:p>
          <a:p>
            <a:pPr lvl="1"/>
            <a:r>
              <a:rPr lang="en-US" dirty="0"/>
              <a:t>Each one is called a </a:t>
            </a:r>
            <a:r>
              <a:rPr lang="en-US" dirty="0">
                <a:solidFill>
                  <a:srgbClr val="B23C00"/>
                </a:solidFill>
              </a:rPr>
              <a:t>candidate key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743200"/>
            <a:ext cx="4914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E187AB-B3A5-8742-9B0F-E49E850FAB95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8132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composite attribute </a:t>
            </a:r>
            <a:r>
              <a:rPr lang="en-US" dirty="0"/>
              <a:t>is composed of </a:t>
            </a:r>
            <a:br>
              <a:rPr lang="en-US" dirty="0"/>
            </a:br>
            <a:r>
              <a:rPr lang="en-US" dirty="0"/>
              <a:t>several attributes.</a:t>
            </a:r>
          </a:p>
          <a:p>
            <a:pPr lvl="1"/>
            <a:r>
              <a:rPr lang="en-US" dirty="0"/>
              <a:t>Parenthesize the name of the composite attribute.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8892"/>
            <a:ext cx="5810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876654-C53E-5249-A864-E24BE1D4BAB0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0128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Attributes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/>
              <a:t>An entity’s unique attribute can be composite.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17377"/>
            <a:ext cx="4324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360EBE-9AEF-BE4E-8428-51AD8B6519CA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04783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Multivalued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entity instance can </a:t>
            </a:r>
            <a:br>
              <a:rPr lang="en-US" dirty="0"/>
            </a:br>
            <a:r>
              <a:rPr lang="en-US" dirty="0"/>
              <a:t>have multiple values </a:t>
            </a:r>
            <a:br>
              <a:rPr lang="en-US" dirty="0"/>
            </a:br>
            <a:r>
              <a:rPr lang="en-US" dirty="0"/>
              <a:t>for an attribute.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the number of </a:t>
            </a:r>
            <a:br>
              <a:rPr lang="en-US" dirty="0"/>
            </a:br>
            <a:r>
              <a:rPr lang="en-US" dirty="0"/>
              <a:t>values is fixed, we </a:t>
            </a:r>
            <a:br>
              <a:rPr lang="en-US" dirty="0"/>
            </a:br>
            <a:r>
              <a:rPr lang="en-US" dirty="0"/>
              <a:t>can use separate</a:t>
            </a:r>
            <a:br>
              <a:rPr lang="en-US" dirty="0"/>
            </a:br>
            <a:r>
              <a:rPr lang="en-US" dirty="0"/>
              <a:t>attributes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1234464"/>
            <a:ext cx="3638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2" y="3703317"/>
            <a:ext cx="4524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3771BD-3202-6642-8AC8-412AB5562351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345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3"/>
          </a:xfrm>
        </p:spPr>
        <p:txBody>
          <a:bodyPr/>
          <a:lstStyle/>
          <a:p>
            <a:r>
              <a:rPr lang="en-US" dirty="0"/>
              <a:t>The value of a </a:t>
            </a:r>
            <a:r>
              <a:rPr lang="en-US" dirty="0">
                <a:solidFill>
                  <a:srgbClr val="B23C00"/>
                </a:solidFill>
              </a:rPr>
              <a:t>derived attribute </a:t>
            </a:r>
            <a:r>
              <a:rPr lang="en-US" dirty="0"/>
              <a:t>is not stored.</a:t>
            </a:r>
          </a:p>
          <a:p>
            <a:pPr lvl="1"/>
            <a:r>
              <a:rPr lang="en-US" dirty="0"/>
              <a:t>It’s calculated from the values of the other attributes and additional data such as the current date.</a:t>
            </a:r>
          </a:p>
          <a:p>
            <a:pPr lvl="1"/>
            <a:r>
              <a:rPr lang="en-US" dirty="0"/>
              <a:t>Show with a dashed 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154683"/>
            <a:ext cx="4914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2255D5-84E7-4348-9792-DD1477F5528D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9344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An optional attribute does not always have to have a value.</a:t>
            </a:r>
          </a:p>
          <a:p>
            <a:pPr lvl="1"/>
            <a:r>
              <a:rPr lang="en-US" dirty="0"/>
              <a:t>Indicate with (O).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895600"/>
            <a:ext cx="4857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0D7AA6-CFD5-BC45-AD65-0E402683C234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1017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/>
              <a:t>Each entity in an ER diagram </a:t>
            </a:r>
            <a:r>
              <a:rPr lang="en-US" u="sng" dirty="0"/>
              <a:t>must be related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to at least one other entity.</a:t>
            </a:r>
          </a:p>
          <a:p>
            <a:pPr lvl="4"/>
            <a:endParaRPr lang="en-US" dirty="0"/>
          </a:p>
          <a:p>
            <a:r>
              <a:rPr lang="en-US" dirty="0"/>
              <a:t>Show a relationship with a diamond and connect the diamond to the entities that are part of the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886195"/>
            <a:ext cx="6962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264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46" y="1295401"/>
            <a:ext cx="3017487" cy="4968208"/>
          </a:xfrm>
        </p:spPr>
        <p:txBody>
          <a:bodyPr/>
          <a:lstStyle/>
          <a:p>
            <a:r>
              <a:rPr lang="en-US" sz="2400" dirty="0"/>
              <a:t>Show </a:t>
            </a:r>
            <a:r>
              <a:rPr lang="en-US" sz="2400" dirty="0">
                <a:solidFill>
                  <a:srgbClr val="B23C00"/>
                </a:solidFill>
              </a:rPr>
              <a:t>cardinality</a:t>
            </a:r>
            <a:r>
              <a:rPr lang="en-US" sz="2400" dirty="0"/>
              <a:t> (how many instances of an entity) with symbols at the end of the relationship lines.</a:t>
            </a:r>
          </a:p>
          <a:p>
            <a:pPr lvl="4"/>
            <a:endParaRPr lang="en-US" sz="800" dirty="0"/>
          </a:p>
          <a:p>
            <a:pPr lvl="1"/>
            <a:r>
              <a:rPr lang="en-US" sz="2000" dirty="0"/>
              <a:t>Maximum symbol closest to the entity.</a:t>
            </a:r>
          </a:p>
          <a:p>
            <a:pPr lvl="1"/>
            <a:r>
              <a:rPr lang="en-US" sz="2000" dirty="0"/>
              <a:t>Minimum symbol further away.</a:t>
            </a:r>
          </a:p>
          <a:p>
            <a:pPr lvl="1"/>
            <a:r>
              <a:rPr lang="en-US" sz="2000" dirty="0"/>
              <a:t>Zero, one, many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3" y="1325903"/>
            <a:ext cx="5618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934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Cardinality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784" y="1295400"/>
            <a:ext cx="3200410" cy="4835525"/>
          </a:xfrm>
        </p:spPr>
        <p:txBody>
          <a:bodyPr/>
          <a:lstStyle/>
          <a:p>
            <a:r>
              <a:rPr lang="en-US" dirty="0"/>
              <a:t>Read each relationship in </a:t>
            </a:r>
            <a:br>
              <a:rPr lang="en-US" dirty="0"/>
            </a:br>
            <a:r>
              <a:rPr lang="en-US" dirty="0"/>
              <a:t>both directions in this order:</a:t>
            </a:r>
          </a:p>
          <a:p>
            <a:pPr lvl="1"/>
            <a:r>
              <a:rPr lang="en-US" dirty="0"/>
              <a:t>rectangle</a:t>
            </a:r>
          </a:p>
          <a:p>
            <a:pPr lvl="1"/>
            <a:r>
              <a:rPr lang="en-US" dirty="0"/>
              <a:t>diamond</a:t>
            </a:r>
          </a:p>
          <a:p>
            <a:pPr lvl="1"/>
            <a:r>
              <a:rPr lang="en-US" dirty="0"/>
              <a:t>cardinality</a:t>
            </a:r>
          </a:p>
          <a:p>
            <a:pPr lvl="1"/>
            <a:r>
              <a:rPr lang="en-US" dirty="0"/>
              <a:t>rectangle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4" y="1234464"/>
            <a:ext cx="5203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A9AC26-A0DD-F341-9804-8188C8440208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6474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/>
              <a:t>One-to-one (1:1)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One-to-many (1:M)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783098"/>
            <a:ext cx="67659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4343390"/>
            <a:ext cx="6657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4586" y="3154683"/>
            <a:ext cx="4598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employee is allotted at most one vehicle.</a:t>
            </a:r>
          </a:p>
          <a:p>
            <a:r>
              <a:rPr lang="en-US" dirty="0"/>
              <a:t>Each vehicle is allotted to exactly one employee.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7391" y="5806414"/>
            <a:ext cx="563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region has located in it at least one (i.e., many) stores.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82582-9420-134C-BE8C-FF761C3B9124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209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 err="1"/>
              <a:t>TuTh</a:t>
            </a:r>
            <a:r>
              <a:rPr lang="en-US" dirty="0"/>
              <a:t> 3:00 – 4:00 PM</a:t>
            </a:r>
          </a:p>
          <a:p>
            <a:pPr lvl="1"/>
            <a:r>
              <a:rPr lang="en-US" dirty="0"/>
              <a:t>ENG 250</a:t>
            </a:r>
          </a:p>
          <a:p>
            <a:pPr lvl="5"/>
            <a:endParaRPr lang="en-US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/>
              <a:t>Faculty webpage: </a:t>
            </a:r>
            <a:r>
              <a:rPr lang="en-US" dirty="0">
                <a:hlinkClick r:id="rId2"/>
              </a:rPr>
              <a:t>http://www.cs.sjsu.edu/~mak/</a:t>
            </a:r>
            <a:endParaRPr lang="en-US" dirty="0"/>
          </a:p>
          <a:p>
            <a:pPr lvl="1"/>
            <a:r>
              <a:rPr lang="en-US" dirty="0"/>
              <a:t>Class webpage: </a:t>
            </a:r>
            <a:br>
              <a:rPr lang="en-US" dirty="0"/>
            </a:br>
            <a:r>
              <a:rPr lang="en-US" dirty="0">
                <a:hlinkClick r:id="rId3"/>
              </a:rPr>
              <a:t>http://www.cs.sjsu.edu/~mak/CS157B/index.html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Assignments</a:t>
            </a:r>
          </a:p>
          <a:p>
            <a:pPr lvl="1"/>
            <a:r>
              <a:rPr lang="en-US" dirty="0"/>
              <a:t>Lecture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Many-to-many (M:N)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07847"/>
            <a:ext cx="6677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63074" y="3246122"/>
            <a:ext cx="6240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employee is assigned </a:t>
            </a:r>
            <a:r>
              <a:rPr lang="en-US"/>
              <a:t>to no or </a:t>
            </a:r>
            <a:r>
              <a:rPr lang="en-US" dirty="0"/>
              <a:t>several (i.e., many) projects.</a:t>
            </a:r>
          </a:p>
          <a:p>
            <a:r>
              <a:rPr lang="en-US" dirty="0"/>
              <a:t>Each project has assigned to it at least one (i.e., many) employee.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CAA79-A21A-5548-80BB-82CCFF8CD3FF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3315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Cardinalities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dirty="0"/>
              <a:t>Indicate exact cardinalities with parenthesized minimum and maximum values.</a:t>
            </a:r>
          </a:p>
          <a:p>
            <a:pPr lvl="1"/>
            <a:r>
              <a:rPr lang="en-US" dirty="0"/>
              <a:t>Example: (2, 6)</a:t>
            </a:r>
          </a:p>
          <a:p>
            <a:pPr lvl="1"/>
            <a:r>
              <a:rPr lang="en-US" dirty="0"/>
              <a:t>Use M for a non-specific minimum or maximum.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26108"/>
            <a:ext cx="736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A3940F-7B3E-3A4E-90FA-4F6A5F041F08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748942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An relationship can also have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2240293"/>
            <a:ext cx="76866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ABDC1-7E5D-3D4A-B714-1E1D90F1FC02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0319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34464"/>
            <a:ext cx="8412433" cy="2285975"/>
          </a:xfrm>
        </p:spPr>
        <p:txBody>
          <a:bodyPr/>
          <a:lstStyle/>
          <a:p>
            <a:r>
              <a:rPr lang="en-US" dirty="0"/>
              <a:t>In a </a:t>
            </a:r>
            <a:r>
              <a:rPr lang="en-US" dirty="0">
                <a:solidFill>
                  <a:srgbClr val="B23C00"/>
                </a:solidFill>
              </a:rPr>
              <a:t>unary relationship</a:t>
            </a:r>
            <a:r>
              <a:rPr lang="en-US" dirty="0"/>
              <a:t>, an entity is involved in a relationship with itself.</a:t>
            </a:r>
          </a:p>
          <a:p>
            <a:pPr lvl="1"/>
            <a:r>
              <a:rPr lang="en-US" dirty="0"/>
              <a:t>One instance has a relationship with </a:t>
            </a:r>
            <a:br>
              <a:rPr lang="en-US" dirty="0"/>
            </a:br>
            <a:r>
              <a:rPr lang="en-US" dirty="0"/>
              <a:t>another instance of the same entity.</a:t>
            </a:r>
          </a:p>
          <a:p>
            <a:pPr lvl="1"/>
            <a:r>
              <a:rPr lang="en-US" dirty="0"/>
              <a:t>You can indicate the </a:t>
            </a:r>
            <a:r>
              <a:rPr lang="en-US" u="sng" dirty="0"/>
              <a:t>relationship role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3396579"/>
            <a:ext cx="8115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97395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9067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Two entities can have </a:t>
            </a:r>
            <a:r>
              <a:rPr lang="en-US" u="sng" dirty="0"/>
              <a:t>multiple relationships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with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35" y="2514610"/>
            <a:ext cx="61277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A862B-37D2-A549-9C97-DA8AA4635B60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1680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weak entity </a:t>
            </a:r>
            <a:r>
              <a:rPr lang="en-US" dirty="0"/>
              <a:t>does not have its own </a:t>
            </a:r>
            <a:br>
              <a:rPr lang="en-US" dirty="0"/>
            </a:br>
            <a:r>
              <a:rPr lang="en-US" dirty="0"/>
              <a:t>unique attribute.</a:t>
            </a:r>
          </a:p>
          <a:p>
            <a:pPr lvl="1"/>
            <a:r>
              <a:rPr lang="en-US" dirty="0"/>
              <a:t>It only has a </a:t>
            </a:r>
            <a:r>
              <a:rPr lang="en-US" dirty="0">
                <a:solidFill>
                  <a:srgbClr val="B23C00"/>
                </a:solidFill>
              </a:rPr>
              <a:t>partial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Underline the partial key with dashes.</a:t>
            </a:r>
          </a:p>
          <a:p>
            <a:pPr lvl="4"/>
            <a:endParaRPr lang="en-US" dirty="0"/>
          </a:p>
          <a:p>
            <a:r>
              <a:rPr lang="en-US" dirty="0"/>
              <a:t>Therefore, it must be associated with an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owner entity </a:t>
            </a:r>
            <a:r>
              <a:rPr lang="en-US" dirty="0"/>
              <a:t>via an </a:t>
            </a:r>
            <a:r>
              <a:rPr lang="en-US" dirty="0">
                <a:solidFill>
                  <a:srgbClr val="B23C00"/>
                </a:solidFill>
              </a:rPr>
              <a:t>identifying relationship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Indicate the weak entity and the identifying relationship with double borders.</a:t>
            </a:r>
          </a:p>
          <a:p>
            <a:pPr lvl="5"/>
            <a:endParaRPr lang="en-US" dirty="0"/>
          </a:p>
          <a:p>
            <a:r>
              <a:rPr lang="en-US" dirty="0"/>
              <a:t>The partial key and the owner attribute’s unique attribute uniquely identifies the weak 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4464"/>
            <a:ext cx="651986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4B51A-2D9F-9F43-95CB-391B88B71389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19991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associative entity </a:t>
            </a:r>
            <a:r>
              <a:rPr lang="en-US" dirty="0"/>
              <a:t>is an alternate way to depict a many-to-many (M:N)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0293"/>
            <a:ext cx="84423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4C3463-7E94-074E-AD9D-E8609471C2BE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17288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Entities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657605" cy="4785330"/>
          </a:xfrm>
        </p:spPr>
        <p:txBody>
          <a:bodyPr/>
          <a:lstStyle/>
          <a:p>
            <a:r>
              <a:rPr lang="en-US" dirty="0"/>
              <a:t>Associative entity </a:t>
            </a:r>
            <a:br>
              <a:rPr lang="en-US" dirty="0"/>
            </a:br>
            <a:r>
              <a:rPr lang="en-US" dirty="0"/>
              <a:t>for a unary M:N </a:t>
            </a:r>
            <a:br>
              <a:rPr lang="en-US" dirty="0"/>
            </a:br>
            <a:r>
              <a:rPr lang="en-US" dirty="0"/>
              <a:t>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93" y="1325903"/>
            <a:ext cx="45259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083CE-4C09-804A-8CB3-763CB03875CA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038233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188707"/>
            <a:ext cx="7889123" cy="56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31136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0EA5-1781-8742-9C4C-802B206E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F3A2-62C5-0A4E-A8EA-04629A38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Computer Science Department website: </a:t>
            </a:r>
            <a:r>
              <a:rPr lang="en-US" dirty="0">
                <a:hlinkClick r:id="rId2"/>
              </a:rPr>
              <a:t>http://www.sjsu.edu/cs/</a:t>
            </a:r>
            <a:r>
              <a:rPr lang="en-US" dirty="0"/>
              <a:t> </a:t>
            </a:r>
          </a:p>
          <a:p>
            <a:pPr lvl="5"/>
            <a:endParaRPr lang="en-US" dirty="0"/>
          </a:p>
          <a:p>
            <a:r>
              <a:rPr lang="en-US" dirty="0"/>
              <a:t>Click the link in the first paragraph:</a:t>
            </a:r>
            <a:br>
              <a:rPr lang="en-US" dirty="0"/>
            </a:br>
            <a:r>
              <a:rPr lang="en-US" u="sng" dirty="0">
                <a:solidFill>
                  <a:srgbClr val="0033CC"/>
                </a:solidFill>
              </a:rPr>
              <a:t>CS Spring 2018 Permission Number Request</a:t>
            </a:r>
          </a:p>
          <a:p>
            <a:pPr lvl="4"/>
            <a:endParaRPr lang="en-US" dirty="0"/>
          </a:p>
          <a:p>
            <a:r>
              <a:rPr lang="en-US" dirty="0"/>
              <a:t>Fill out the Google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2AEE2-0D93-384F-91C0-D070C42A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Database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Map the ER diagram to a </a:t>
            </a:r>
            <a:r>
              <a:rPr lang="en-US" dirty="0">
                <a:solidFill>
                  <a:srgbClr val="B23C00"/>
                </a:solidFill>
              </a:rPr>
              <a:t>logical model </a:t>
            </a:r>
            <a:r>
              <a:rPr lang="en-US" dirty="0"/>
              <a:t>represented as a </a:t>
            </a:r>
            <a:r>
              <a:rPr lang="en-US" dirty="0">
                <a:solidFill>
                  <a:srgbClr val="B23C00"/>
                </a:solidFill>
              </a:rPr>
              <a:t>relational schema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06049"/>
            <a:ext cx="8524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6463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116309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a Table to be a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column must have a name.</a:t>
            </a:r>
          </a:p>
          <a:p>
            <a:pPr lvl="1"/>
            <a:r>
              <a:rPr lang="en-US" dirty="0"/>
              <a:t>Within a table, each column name must be unique.</a:t>
            </a:r>
          </a:p>
          <a:p>
            <a:pPr lvl="6"/>
            <a:endParaRPr lang="en-US" dirty="0"/>
          </a:p>
          <a:p>
            <a:r>
              <a:rPr lang="en-US" dirty="0"/>
              <a:t>All values in each column must be from the same (predefined) domain.</a:t>
            </a:r>
          </a:p>
          <a:p>
            <a:pPr lvl="4"/>
            <a:endParaRPr lang="en-US" dirty="0"/>
          </a:p>
          <a:p>
            <a:r>
              <a:rPr lang="en-US" dirty="0"/>
              <a:t>Within a table, each row must be unique.</a:t>
            </a:r>
          </a:p>
          <a:p>
            <a:pPr lvl="5"/>
            <a:endParaRPr lang="en-US" dirty="0"/>
          </a:p>
          <a:p>
            <a:r>
              <a:rPr lang="en-US" dirty="0"/>
              <a:t>Within each row, each value in each column must be single-valued.</a:t>
            </a:r>
          </a:p>
          <a:p>
            <a:pPr lvl="1"/>
            <a:r>
              <a:rPr lang="en-US" sz="2800" dirty="0">
                <a:cs typeface="+mn-cs"/>
              </a:rPr>
              <a:t>M</a:t>
            </a:r>
            <a:r>
              <a:rPr lang="en-US" dirty="0"/>
              <a:t>ultiple values of the content represented by the column are not allowed in any rows of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vs. Non-Relational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5903"/>
            <a:ext cx="5543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F03A5-9015-A141-9CCD-5179C7C694CF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73822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Properties for a Relational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order of columns is irrelevant.</a:t>
            </a:r>
          </a:p>
          <a:p>
            <a:pPr lvl="5"/>
            <a:endParaRPr lang="en-US" dirty="0"/>
          </a:p>
          <a:p>
            <a:r>
              <a:rPr lang="en-US" dirty="0"/>
              <a:t>The order of rows is irrelevant.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18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/>
              <a:t>Each relation must have a </a:t>
            </a:r>
            <a:r>
              <a:rPr lang="en-US" dirty="0">
                <a:solidFill>
                  <a:srgbClr val="B23C00"/>
                </a:solidFill>
              </a:rPr>
              <a:t>primary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column or set of columns whose value </a:t>
            </a:r>
            <a:br>
              <a:rPr lang="en-US" dirty="0"/>
            </a:br>
            <a:r>
              <a:rPr lang="en-US" dirty="0"/>
              <a:t>uniquely identifies each row.</a:t>
            </a:r>
          </a:p>
          <a:p>
            <a:pPr lvl="1"/>
            <a:r>
              <a:rPr lang="en-US" dirty="0"/>
              <a:t>Underline the </a:t>
            </a:r>
            <a:r>
              <a:rPr lang="en-US" u="sng" dirty="0"/>
              <a:t>primary key </a:t>
            </a:r>
            <a:r>
              <a:rPr lang="en-US" dirty="0"/>
              <a:t>of the relational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17" y="3063243"/>
            <a:ext cx="4960936" cy="31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73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34073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304910"/>
            <a:ext cx="4572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92" y="3794756"/>
            <a:ext cx="3408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291F5-D4F3-2B4C-8D57-017D25172204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55965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34464"/>
            <a:ext cx="40989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1234464"/>
            <a:ext cx="407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3662337"/>
            <a:ext cx="407828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562" y="4800585"/>
            <a:ext cx="3507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Entity with a composite attribute.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9170" y="3063244"/>
            <a:ext cx="1429310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As mapped.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56" y="5714975"/>
            <a:ext cx="3751949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As seen by a front-end application.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7CBEA6-62CB-7249-8226-6C6FAB2ED9C0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58067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3554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4069073"/>
            <a:ext cx="2801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7941" y="4983463"/>
            <a:ext cx="2540667" cy="646331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Attribute with a </a:t>
            </a:r>
          </a:p>
          <a:p>
            <a:pPr algn="ctr"/>
            <a:r>
              <a:rPr lang="en-US" sz="1800" dirty="0"/>
              <a:t>composite primary key.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E3650-2174-5E45-BD1D-ADE593A99CB3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153551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417342"/>
            <a:ext cx="4481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3977634"/>
            <a:ext cx="2401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2340" y="5074902"/>
            <a:ext cx="3392538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Entity with an optional attribute.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EC9A2-2DBE-AE41-B447-DE78B1701637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721844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No primary key column of a relational table </a:t>
            </a:r>
            <a:br>
              <a:rPr lang="en-US" dirty="0"/>
            </a:br>
            <a:r>
              <a:rPr lang="en-US" dirty="0"/>
              <a:t>can have null (empty)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23171"/>
            <a:ext cx="6715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608073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9848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Projects will be done by </a:t>
            </a:r>
            <a:r>
              <a:rPr lang="en-US" u="sng" dirty="0"/>
              <a:t>small project teams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Assignments will advance work on the projects.</a:t>
            </a:r>
          </a:p>
          <a:p>
            <a:pPr lvl="4"/>
            <a:endParaRPr lang="en-US" dirty="0"/>
          </a:p>
          <a:p>
            <a:r>
              <a:rPr lang="en-US" dirty="0"/>
              <a:t>Form your own teams of 4 members 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wisely!</a:t>
            </a:r>
          </a:p>
          <a:p>
            <a:pPr lvl="1"/>
            <a:r>
              <a:rPr lang="en-US" dirty="0"/>
              <a:t>Be sure you’ll be able to meet and communicate </a:t>
            </a:r>
            <a:br>
              <a:rPr lang="en-US" dirty="0"/>
            </a:br>
            <a:r>
              <a:rPr lang="en-US" dirty="0"/>
              <a:t>with each other and work together well.</a:t>
            </a:r>
          </a:p>
          <a:p>
            <a:pPr lvl="1"/>
            <a:r>
              <a:rPr lang="en-US" dirty="0"/>
              <a:t>No moving from team to team.</a:t>
            </a:r>
          </a:p>
          <a:p>
            <a:pPr lvl="4"/>
            <a:endParaRPr lang="en-US" dirty="0"/>
          </a:p>
          <a:p>
            <a:r>
              <a:rPr lang="en-US" u="sng" dirty="0"/>
              <a:t>Each team member will receive the same score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on each team assignment and the team project.</a:t>
            </a:r>
          </a:p>
        </p:txBody>
      </p:sp>
    </p:spTree>
    <p:extLst>
      <p:ext uri="{BB962C8B-B14F-4D97-AF65-F5344CB8AC3E}">
        <p14:creationId xmlns:p14="http://schemas.microsoft.com/office/powerpoint/2010/main" val="4031010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Constraint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17342"/>
            <a:ext cx="7924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780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4437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team email to </a:t>
            </a:r>
            <a:r>
              <a:rPr lang="en-US" dirty="0">
                <a:hlinkClick r:id="rId2"/>
              </a:rPr>
              <a:t>ron.mak@sjsu.edu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Wednesday, January 31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Your team name</a:t>
            </a:r>
          </a:p>
          <a:p>
            <a:pPr lvl="1"/>
            <a:r>
              <a:rPr lang="en-US" dirty="0"/>
              <a:t>A list of team members and email addresses</a:t>
            </a:r>
          </a:p>
          <a:p>
            <a:pPr marL="2773363" lvl="6" indent="-469900">
              <a:buSzPct val="70000"/>
            </a:pPr>
            <a:endParaRPr lang="en-US" dirty="0"/>
          </a:p>
          <a:p>
            <a:pPr>
              <a:tabLst>
                <a:tab pos="1830388" algn="l"/>
              </a:tabLst>
            </a:pPr>
            <a:r>
              <a:rPr lang="en-US" dirty="0"/>
              <a:t>Subject:	</a:t>
            </a:r>
            <a:r>
              <a:rPr lang="en-US" b="1" dirty="0">
                <a:latin typeface="Courier New"/>
                <a:cs typeface="Courier New"/>
              </a:rPr>
              <a:t>CS 157B Team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Team Name</a:t>
            </a:r>
          </a:p>
          <a:p>
            <a:pPr lvl="1">
              <a:tabLst>
                <a:tab pos="2400300" algn="l"/>
              </a:tabLst>
            </a:pPr>
            <a:r>
              <a:rPr lang="en-US" dirty="0"/>
              <a:t>Example:	</a:t>
            </a:r>
            <a:r>
              <a:rPr lang="en-US" b="1" dirty="0">
                <a:latin typeface="Courier New"/>
                <a:cs typeface="Courier New"/>
              </a:rPr>
              <a:t>CS 157B Team Hyper Hackers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F27E-F515-B247-971B-A78321FF5C40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600">
                <a:solidFill>
                  <a:schemeClr val="folHlink"/>
                </a:solidFill>
              </a:rPr>
              <a:t>Take roll!</a:t>
            </a:r>
          </a:p>
        </p:txBody>
      </p:sp>
    </p:spTree>
    <p:extLst>
      <p:ext uri="{BB962C8B-B14F-4D97-AF65-F5344CB8AC3E}">
        <p14:creationId xmlns:p14="http://schemas.microsoft.com/office/powerpoint/2010/main" val="414422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26E3-0411-ED49-B426-B82DEE19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Database Diagramming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191D-4BB0-A942-A922-B0A3AA733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http://erdplus.com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Free online drawing tool for:</a:t>
            </a:r>
          </a:p>
          <a:p>
            <a:pPr lvl="1"/>
            <a:r>
              <a:rPr lang="en-US" dirty="0"/>
              <a:t>entity-relationship diagram (ERD)</a:t>
            </a:r>
          </a:p>
          <a:p>
            <a:pPr lvl="1"/>
            <a:r>
              <a:rPr lang="en-US" dirty="0"/>
              <a:t>relational schema</a:t>
            </a:r>
          </a:p>
          <a:p>
            <a:pPr lvl="1"/>
            <a:r>
              <a:rPr lang="en-US" dirty="0"/>
              <a:t>star schema</a:t>
            </a:r>
          </a:p>
          <a:p>
            <a:r>
              <a:rPr lang="en-US" dirty="0"/>
              <a:t>Automatic mapping from ERD </a:t>
            </a:r>
            <a:br>
              <a:rPr lang="en-US" dirty="0"/>
            </a:br>
            <a:r>
              <a:rPr lang="en-US" dirty="0"/>
              <a:t>to relational schema.</a:t>
            </a:r>
          </a:p>
          <a:p>
            <a:pPr lvl="4"/>
            <a:endParaRPr lang="en-US" dirty="0"/>
          </a:p>
          <a:p>
            <a:r>
              <a:rPr lang="en-US" dirty="0"/>
              <a:t>Create a personal account to be able </a:t>
            </a:r>
            <a:br>
              <a:rPr lang="en-US" dirty="0"/>
            </a:br>
            <a:r>
              <a:rPr lang="en-US" dirty="0"/>
              <a:t>to save diagrams.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19A54-5DCF-A941-BBB6-F133F961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5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Represents a real-world concept.</a:t>
            </a:r>
          </a:p>
          <a:p>
            <a:pPr lvl="2"/>
            <a:r>
              <a:rPr lang="en-US" dirty="0"/>
              <a:t>Examples: customer, product, store, event, etc.</a:t>
            </a:r>
          </a:p>
          <a:p>
            <a:pPr lvl="1"/>
            <a:r>
              <a:rPr lang="en-US" dirty="0"/>
              <a:t>Data that the database stores.</a:t>
            </a:r>
          </a:p>
          <a:p>
            <a:pPr lvl="4"/>
            <a:endParaRPr lang="en-US" dirty="0"/>
          </a:p>
          <a:p>
            <a:r>
              <a:rPr lang="en-US" dirty="0"/>
              <a:t>Attribute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Characteristic of an entity that the database stores.</a:t>
            </a:r>
          </a:p>
          <a:p>
            <a:pPr lvl="2"/>
            <a:r>
              <a:rPr lang="en-US" dirty="0"/>
              <a:t>Examples (for a customer): name, address, id, etc.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unique attribute </a:t>
            </a:r>
            <a:r>
              <a:rPr lang="en-US" dirty="0"/>
              <a:t>of an entity has a value that is different for each entity instance.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/>
              <a:t>In an </a:t>
            </a:r>
            <a:r>
              <a:rPr lang="en-US" dirty="0">
                <a:solidFill>
                  <a:srgbClr val="B23C00"/>
                </a:solidFill>
              </a:rPr>
              <a:t>ER diagram </a:t>
            </a: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ERD</a:t>
            </a:r>
            <a:r>
              <a:rPr lang="en-US" dirty="0"/>
              <a:t>), show an entity </a:t>
            </a:r>
            <a:br>
              <a:rPr lang="en-US" dirty="0"/>
            </a:br>
            <a:r>
              <a:rPr lang="en-US" dirty="0"/>
              <a:t>with a rectangle and its attributes with ovals.</a:t>
            </a:r>
          </a:p>
          <a:p>
            <a:pPr lvl="1"/>
            <a:r>
              <a:rPr lang="en-US" dirty="0"/>
              <a:t>Underline the </a:t>
            </a:r>
            <a:r>
              <a:rPr lang="en-US" u="sng" dirty="0"/>
              <a:t>unique attribute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971805"/>
            <a:ext cx="4943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97470005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23691</TotalTime>
  <Words>1226</Words>
  <Application>Microsoft Macintosh PowerPoint</Application>
  <PresentationFormat>On-screen Show (4:3)</PresentationFormat>
  <Paragraphs>331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Courier New</vt:lpstr>
      <vt:lpstr>Times New Roman</vt:lpstr>
      <vt:lpstr>Wingdings</vt:lpstr>
      <vt:lpstr>Quadrant</vt:lpstr>
      <vt:lpstr>CS/SE 157B Database Management Systems II January 25 Class Meeting</vt:lpstr>
      <vt:lpstr>Basic Info</vt:lpstr>
      <vt:lpstr>Permission Numbers</vt:lpstr>
      <vt:lpstr>Project Teams</vt:lpstr>
      <vt:lpstr>Project Teams, cont’d</vt:lpstr>
      <vt:lpstr>PowerPoint Presentation</vt:lpstr>
      <vt:lpstr>Online Database Diagramming Tool</vt:lpstr>
      <vt:lpstr>Entities and Attributes</vt:lpstr>
      <vt:lpstr>Entities and Attributes, cont’d</vt:lpstr>
      <vt:lpstr>Entities and Attributes, cont’d</vt:lpstr>
      <vt:lpstr>Composite Attributes</vt:lpstr>
      <vt:lpstr>Composite Attributes, cont’d</vt:lpstr>
      <vt:lpstr>Multivalued Attributes</vt:lpstr>
      <vt:lpstr>Derived Attributes</vt:lpstr>
      <vt:lpstr>Optional Attributes</vt:lpstr>
      <vt:lpstr>Relationships</vt:lpstr>
      <vt:lpstr>Relationship Cardinality</vt:lpstr>
      <vt:lpstr>Relationship Cardinality, cont’d</vt:lpstr>
      <vt:lpstr>Types of Relationships</vt:lpstr>
      <vt:lpstr>Types of Relationships, cont’d</vt:lpstr>
      <vt:lpstr>Exact Cardinalities</vt:lpstr>
      <vt:lpstr>Relationship Attributes</vt:lpstr>
      <vt:lpstr>Unary Relationships</vt:lpstr>
      <vt:lpstr>Multiple Relationships</vt:lpstr>
      <vt:lpstr>Weak Entities</vt:lpstr>
      <vt:lpstr>Weak Entities, cont’d</vt:lpstr>
      <vt:lpstr>Associative Entities</vt:lpstr>
      <vt:lpstr>Associative Entities, cont’d</vt:lpstr>
      <vt:lpstr>ER Diagram Example</vt:lpstr>
      <vt:lpstr>Logical Database Model</vt:lpstr>
      <vt:lpstr>Conditions for a Table to be a Relation</vt:lpstr>
      <vt:lpstr>Relational vs. Non-Relational Tables</vt:lpstr>
      <vt:lpstr>Additional Properties for a Relational Table</vt:lpstr>
      <vt:lpstr>Primary Key</vt:lpstr>
      <vt:lpstr>Mapping Entities</vt:lpstr>
      <vt:lpstr>Mapping Entities, cont’d</vt:lpstr>
      <vt:lpstr>Mapping Entities, cont’d</vt:lpstr>
      <vt:lpstr>Mapping Entities, cont’d</vt:lpstr>
      <vt:lpstr>Entity Integrity Constraint</vt:lpstr>
      <vt:lpstr>Entity Integrity Constraint, cont’d</vt:lpstr>
    </vt:vector>
  </TitlesOfParts>
  <Company>Apropos Logic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450</cp:revision>
  <dcterms:created xsi:type="dcterms:W3CDTF">2008-01-12T03:52:55Z</dcterms:created>
  <dcterms:modified xsi:type="dcterms:W3CDTF">2018-02-05T07:47:32Z</dcterms:modified>
</cp:coreProperties>
</file>